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830" r:id="rId1"/>
  </p:sldMasterIdLst>
  <p:notesMasterIdLst>
    <p:notesMasterId r:id="rId17"/>
  </p:notesMasterIdLst>
  <p:handoutMasterIdLst>
    <p:handoutMasterId r:id="rId18"/>
  </p:handoutMasterIdLst>
  <p:sldIdLst>
    <p:sldId id="256" r:id="rId2"/>
    <p:sldId id="280" r:id="rId3"/>
    <p:sldId id="359" r:id="rId4"/>
    <p:sldId id="336" r:id="rId5"/>
    <p:sldId id="364" r:id="rId6"/>
    <p:sldId id="349" r:id="rId7"/>
    <p:sldId id="362" r:id="rId8"/>
    <p:sldId id="258" r:id="rId9"/>
    <p:sldId id="353" r:id="rId10"/>
    <p:sldId id="271" r:id="rId11"/>
    <p:sldId id="354" r:id="rId12"/>
    <p:sldId id="355" r:id="rId13"/>
    <p:sldId id="335" r:id="rId14"/>
    <p:sldId id="352" r:id="rId15"/>
    <p:sldId id="357" r:id="rId16"/>
  </p:sldIdLst>
  <p:sldSz cx="9509125" cy="7223125"/>
  <p:notesSz cx="7077075" cy="9363075"/>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Monotype Sorts" panose="020B0604020202020204"/>
      <p:regular r:id="rId25"/>
    </p:embeddedFont>
  </p:embeddedFontLst>
  <p:defaultTextStyle>
    <a:defPPr>
      <a:defRPr lang="en-US"/>
    </a:defPPr>
    <a:lvl1pPr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5pPr>
    <a:lvl6pPr marL="2286000" algn="l" defTabSz="914400" rtl="0" eaLnBrk="1" latinLnBrk="0" hangingPunct="1">
      <a:defRPr sz="2400" kern="1200">
        <a:solidFill>
          <a:schemeClr val="hlink"/>
        </a:solidFill>
        <a:latin typeface="Times New Roman" panose="02020603050405020304" pitchFamily="18" charset="0"/>
        <a:ea typeface="+mn-ea"/>
        <a:cs typeface="+mn-cs"/>
      </a:defRPr>
    </a:lvl6pPr>
    <a:lvl7pPr marL="2743200" algn="l" defTabSz="914400" rtl="0" eaLnBrk="1" latinLnBrk="0" hangingPunct="1">
      <a:defRPr sz="2400" kern="1200">
        <a:solidFill>
          <a:schemeClr val="hlink"/>
        </a:solidFill>
        <a:latin typeface="Times New Roman" panose="02020603050405020304" pitchFamily="18" charset="0"/>
        <a:ea typeface="+mn-ea"/>
        <a:cs typeface="+mn-cs"/>
      </a:defRPr>
    </a:lvl7pPr>
    <a:lvl8pPr marL="3200400" algn="l" defTabSz="914400" rtl="0" eaLnBrk="1" latinLnBrk="0" hangingPunct="1">
      <a:defRPr sz="2400" kern="1200">
        <a:solidFill>
          <a:schemeClr val="hlink"/>
        </a:solidFill>
        <a:latin typeface="Times New Roman" panose="02020603050405020304" pitchFamily="18" charset="0"/>
        <a:ea typeface="+mn-ea"/>
        <a:cs typeface="+mn-cs"/>
      </a:defRPr>
    </a:lvl8pPr>
    <a:lvl9pPr marL="3657600" algn="l" defTabSz="914400" rtl="0" eaLnBrk="1" latinLnBrk="0" hangingPunct="1">
      <a:defRPr sz="2400" kern="1200">
        <a:solidFill>
          <a:schemeClr val="hlink"/>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75">
          <p15:clr>
            <a:srgbClr val="A4A3A4"/>
          </p15:clr>
        </p15:guide>
        <p15:guide id="2" pos="2995">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Whitney" initials="JW" lastIdx="1" clrIdx="0">
    <p:extLst>
      <p:ext uri="{19B8F6BF-5375-455C-9EA6-DF929625EA0E}">
        <p15:presenceInfo xmlns:p15="http://schemas.microsoft.com/office/powerpoint/2012/main" userId="Jay Whit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6600"/>
    <a:srgbClr val="FF0033"/>
    <a:srgbClr val="FFFF00"/>
    <a:srgbClr val="FFFF66"/>
    <a:srgbClr val="FFFF99"/>
    <a:srgbClr val="FF66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45" autoAdjust="0"/>
    <p:restoredTop sz="86429" autoAdjust="0"/>
  </p:normalViewPr>
  <p:slideViewPr>
    <p:cSldViewPr>
      <p:cViewPr varScale="1">
        <p:scale>
          <a:sx n="108" d="100"/>
          <a:sy n="108" d="100"/>
        </p:scale>
        <p:origin x="1446" y="120"/>
      </p:cViewPr>
      <p:guideLst>
        <p:guide orient="horz" pos="2275"/>
        <p:guide pos="2995"/>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66" d="100"/>
        <a:sy n="66" d="100"/>
      </p:scale>
      <p:origin x="0" y="882"/>
    </p:cViewPr>
  </p:sorterViewPr>
  <p:notesViewPr>
    <p:cSldViewPr>
      <p:cViewPr varScale="1">
        <p:scale>
          <a:sx n="80" d="100"/>
          <a:sy n="80" d="100"/>
        </p:scale>
        <p:origin x="3030"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599"/>
            <a:ext cx="3067374" cy="468474"/>
          </a:xfrm>
          <a:prstGeom prst="rect">
            <a:avLst/>
          </a:prstGeom>
          <a:noFill/>
          <a:ln w="9525">
            <a:noFill/>
            <a:miter lim="800000"/>
            <a:headEnd/>
            <a:tailEnd/>
          </a:ln>
          <a:effectLst/>
        </p:spPr>
        <p:txBody>
          <a:bodyPr vert="horz" wrap="square" lIns="19566" tIns="0" rIns="19566" bIns="0" numCol="1" anchor="t" anchorCtr="0" compatLnSpc="1">
            <a:prstTxWarp prst="textNoShape">
              <a:avLst/>
            </a:prstTxWarp>
          </a:bodyPr>
          <a:lstStyle>
            <a:lvl1pPr defTabSz="945661">
              <a:defRPr sz="1000" i="1">
                <a:solidFill>
                  <a:schemeClr val="tx1"/>
                </a:solidFill>
                <a:effectLst/>
                <a:latin typeface="Arial" charset="0"/>
              </a:defRPr>
            </a:lvl1pPr>
          </a:lstStyle>
          <a:p>
            <a:pPr>
              <a:defRPr/>
            </a:pPr>
            <a:endParaRPr lang="en-US" dirty="0"/>
          </a:p>
        </p:txBody>
      </p:sp>
      <p:sp>
        <p:nvSpPr>
          <p:cNvPr id="4099" name="Rectangle 3"/>
          <p:cNvSpPr>
            <a:spLocks noGrp="1" noChangeArrowheads="1"/>
          </p:cNvSpPr>
          <p:nvPr>
            <p:ph type="dt" sz="quarter" idx="1"/>
          </p:nvPr>
        </p:nvSpPr>
        <p:spPr bwMode="auto">
          <a:xfrm>
            <a:off x="4009703" y="-1599"/>
            <a:ext cx="3067374" cy="468474"/>
          </a:xfrm>
          <a:prstGeom prst="rect">
            <a:avLst/>
          </a:prstGeom>
          <a:noFill/>
          <a:ln w="9525">
            <a:noFill/>
            <a:miter lim="800000"/>
            <a:headEnd/>
            <a:tailEnd/>
          </a:ln>
          <a:effectLst/>
        </p:spPr>
        <p:txBody>
          <a:bodyPr vert="horz" wrap="square" lIns="19566" tIns="0" rIns="19566" bIns="0" numCol="1" anchor="t" anchorCtr="0" compatLnSpc="1">
            <a:prstTxWarp prst="textNoShape">
              <a:avLst/>
            </a:prstTxWarp>
          </a:bodyPr>
          <a:lstStyle>
            <a:lvl1pPr algn="r" defTabSz="945661">
              <a:defRPr sz="1000" i="1">
                <a:solidFill>
                  <a:schemeClr val="tx1"/>
                </a:solidFill>
                <a:effectLst/>
                <a:latin typeface="Arial" charset="0"/>
              </a:defRPr>
            </a:lvl1pPr>
          </a:lstStyle>
          <a:p>
            <a:pPr>
              <a:defRPr/>
            </a:pPr>
            <a:endParaRPr lang="en-US" dirty="0"/>
          </a:p>
        </p:txBody>
      </p:sp>
      <p:sp>
        <p:nvSpPr>
          <p:cNvPr id="4101" name="Rectangle 5"/>
          <p:cNvSpPr>
            <a:spLocks noGrp="1" noChangeArrowheads="1"/>
          </p:cNvSpPr>
          <p:nvPr>
            <p:ph type="sldNum" sz="quarter" idx="3"/>
          </p:nvPr>
        </p:nvSpPr>
        <p:spPr bwMode="auto">
          <a:xfrm>
            <a:off x="4009703" y="8896200"/>
            <a:ext cx="3067374" cy="468474"/>
          </a:xfrm>
          <a:prstGeom prst="rect">
            <a:avLst/>
          </a:prstGeom>
          <a:noFill/>
          <a:ln w="9525">
            <a:noFill/>
            <a:miter lim="800000"/>
            <a:headEnd/>
            <a:tailEnd/>
          </a:ln>
          <a:effectLst/>
        </p:spPr>
        <p:txBody>
          <a:bodyPr vert="horz" wrap="square" lIns="19566" tIns="0" rIns="19566" bIns="0" numCol="1" anchor="b" anchorCtr="0" compatLnSpc="1">
            <a:prstTxWarp prst="textNoShape">
              <a:avLst/>
            </a:prstTxWarp>
          </a:bodyPr>
          <a:lstStyle>
            <a:lvl1pPr algn="r" defTabSz="945629">
              <a:defRPr sz="1000" i="1">
                <a:solidFill>
                  <a:schemeClr val="tx1"/>
                </a:solidFill>
                <a:effectLst/>
                <a:latin typeface="Arial" panose="020B0604020202020204" pitchFamily="34" charset="0"/>
              </a:defRPr>
            </a:lvl1pPr>
          </a:lstStyle>
          <a:p>
            <a:pPr>
              <a:defRPr/>
            </a:pPr>
            <a:fld id="{3422B0EE-7F8F-4E08-9E53-8C95A133A3E1}" type="slidenum">
              <a:rPr lang="en-US" altLang="en-US"/>
              <a:pPr>
                <a:defRPr/>
              </a:pPr>
              <a:t>‹#›</a:t>
            </a:fld>
            <a:endParaRPr lang="en-US" altLang="en-US" dirty="0"/>
          </a:p>
        </p:txBody>
      </p:sp>
      <p:sp>
        <p:nvSpPr>
          <p:cNvPr id="53255" name="Rectangle 7"/>
          <p:cNvSpPr>
            <a:spLocks noChangeArrowheads="1"/>
          </p:cNvSpPr>
          <p:nvPr/>
        </p:nvSpPr>
        <p:spPr bwMode="auto">
          <a:xfrm>
            <a:off x="70517" y="8960573"/>
            <a:ext cx="886719" cy="3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565" tIns="47284" rIns="94565" bIns="47284" anchor="ctr">
            <a:spAutoFit/>
          </a:bodyPr>
          <a:lstStyle>
            <a:lvl1pPr defTabSz="938213">
              <a:defRPr sz="2400">
                <a:solidFill>
                  <a:schemeClr val="hlink"/>
                </a:solidFill>
                <a:latin typeface="Times New Roman" panose="02020603050405020304" pitchFamily="18" charset="0"/>
              </a:defRPr>
            </a:lvl1pPr>
            <a:lvl2pPr marL="742950" indent="-285750" defTabSz="938213">
              <a:defRPr sz="2400">
                <a:solidFill>
                  <a:schemeClr val="hlink"/>
                </a:solidFill>
                <a:latin typeface="Times New Roman" panose="02020603050405020304" pitchFamily="18" charset="0"/>
              </a:defRPr>
            </a:lvl2pPr>
            <a:lvl3pPr marL="1143000" indent="-228600" defTabSz="938213">
              <a:defRPr sz="2400">
                <a:solidFill>
                  <a:schemeClr val="hlink"/>
                </a:solidFill>
                <a:latin typeface="Times New Roman" panose="02020603050405020304" pitchFamily="18" charset="0"/>
              </a:defRPr>
            </a:lvl3pPr>
            <a:lvl4pPr marL="1600200" indent="-228600" defTabSz="938213">
              <a:defRPr sz="2400">
                <a:solidFill>
                  <a:schemeClr val="hlink"/>
                </a:solidFill>
                <a:latin typeface="Times New Roman" panose="02020603050405020304" pitchFamily="18" charset="0"/>
              </a:defRPr>
            </a:lvl4pPr>
            <a:lvl5pPr marL="2057400" indent="-228600" defTabSz="938213">
              <a:defRPr sz="2400">
                <a:solidFill>
                  <a:schemeClr val="hlink"/>
                </a:solidFill>
                <a:latin typeface="Times New Roman" panose="02020603050405020304" pitchFamily="18" charset="0"/>
              </a:defRPr>
            </a:lvl5pPr>
            <a:lvl6pPr marL="2514600" indent="-228600" defTabSz="938213"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defTabSz="938213"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defTabSz="938213"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defTabSz="938213" eaLnBrk="0" fontAlgn="base" hangingPunct="0">
              <a:spcBef>
                <a:spcPct val="0"/>
              </a:spcBef>
              <a:spcAft>
                <a:spcPct val="0"/>
              </a:spcAft>
              <a:defRPr sz="2400">
                <a:solidFill>
                  <a:schemeClr val="hlink"/>
                </a:solidFill>
                <a:latin typeface="Times New Roman" panose="02020603050405020304" pitchFamily="18" charset="0"/>
              </a:defRPr>
            </a:lvl9pPr>
          </a:lstStyle>
          <a:p>
            <a:pPr>
              <a:defRPr/>
            </a:pPr>
            <a:fld id="{499434A9-10C8-4328-89FD-B8D5ECD72E7B}" type="datetime1">
              <a:rPr lang="en-US" altLang="en-US" sz="1400">
                <a:solidFill>
                  <a:schemeClr val="tx1"/>
                </a:solidFill>
                <a:latin typeface="Arial" panose="020B0604020202020204" pitchFamily="34" charset="0"/>
              </a:rPr>
              <a:pPr>
                <a:defRPr/>
              </a:pPr>
              <a:t>8/10/2020</a:t>
            </a:fld>
            <a:endParaRPr lang="en-US" altLang="en-US" sz="1400" dirty="0">
              <a:solidFill>
                <a:schemeClr val="tx1"/>
              </a:solidFill>
              <a:latin typeface="Arial" panose="020B0604020202020204" pitchFamily="34" charset="0"/>
            </a:endParaRPr>
          </a:p>
        </p:txBody>
      </p:sp>
      <p:sp>
        <p:nvSpPr>
          <p:cNvPr id="53256" name="Rectangle 8"/>
          <p:cNvSpPr>
            <a:spLocks noChangeArrowheads="1"/>
          </p:cNvSpPr>
          <p:nvPr/>
        </p:nvSpPr>
        <p:spPr bwMode="auto">
          <a:xfrm>
            <a:off x="6591489" y="8960158"/>
            <a:ext cx="415073" cy="3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565" tIns="47284" rIns="94565" bIns="47284" anchor="ctr">
            <a:spAutoFit/>
          </a:bodyPr>
          <a:lstStyle>
            <a:lvl1pPr defTabSz="938213">
              <a:defRPr sz="2400">
                <a:solidFill>
                  <a:schemeClr val="hlink"/>
                </a:solidFill>
                <a:latin typeface="Times New Roman" panose="02020603050405020304" pitchFamily="18" charset="0"/>
              </a:defRPr>
            </a:lvl1pPr>
            <a:lvl2pPr marL="742950" indent="-285750" defTabSz="938213">
              <a:defRPr sz="2400">
                <a:solidFill>
                  <a:schemeClr val="hlink"/>
                </a:solidFill>
                <a:latin typeface="Times New Roman" panose="02020603050405020304" pitchFamily="18" charset="0"/>
              </a:defRPr>
            </a:lvl2pPr>
            <a:lvl3pPr marL="1143000" indent="-228600" defTabSz="938213">
              <a:defRPr sz="2400">
                <a:solidFill>
                  <a:schemeClr val="hlink"/>
                </a:solidFill>
                <a:latin typeface="Times New Roman" panose="02020603050405020304" pitchFamily="18" charset="0"/>
              </a:defRPr>
            </a:lvl3pPr>
            <a:lvl4pPr marL="1600200" indent="-228600" defTabSz="938213">
              <a:defRPr sz="2400">
                <a:solidFill>
                  <a:schemeClr val="hlink"/>
                </a:solidFill>
                <a:latin typeface="Times New Roman" panose="02020603050405020304" pitchFamily="18" charset="0"/>
              </a:defRPr>
            </a:lvl4pPr>
            <a:lvl5pPr marL="2057400" indent="-228600" defTabSz="938213">
              <a:defRPr sz="2400">
                <a:solidFill>
                  <a:schemeClr val="hlink"/>
                </a:solidFill>
                <a:latin typeface="Times New Roman" panose="02020603050405020304" pitchFamily="18" charset="0"/>
              </a:defRPr>
            </a:lvl5pPr>
            <a:lvl6pPr marL="2514600" indent="-228600" defTabSz="938213"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defTabSz="938213"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defTabSz="938213"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defTabSz="938213" eaLnBrk="0" fontAlgn="base" hangingPunct="0">
              <a:spcBef>
                <a:spcPct val="0"/>
              </a:spcBef>
              <a:spcAft>
                <a:spcPct val="0"/>
              </a:spcAft>
              <a:defRPr sz="2400">
                <a:solidFill>
                  <a:schemeClr val="hlink"/>
                </a:solidFill>
                <a:latin typeface="Times New Roman" panose="02020603050405020304" pitchFamily="18" charset="0"/>
              </a:defRPr>
            </a:lvl9pPr>
          </a:lstStyle>
          <a:p>
            <a:pPr algn="r">
              <a:defRPr/>
            </a:pPr>
            <a:fld id="{69831300-8F7C-4E25-B2CF-8AC4F516882D}" type="slidenum">
              <a:rPr lang="en-US" altLang="en-US" sz="1400">
                <a:solidFill>
                  <a:schemeClr val="tx1"/>
                </a:solidFill>
                <a:latin typeface="Arial" panose="020B0604020202020204" pitchFamily="34" charset="0"/>
              </a:rPr>
              <a:pPr algn="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487795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99"/>
            <a:ext cx="3067374" cy="468474"/>
          </a:xfrm>
          <a:prstGeom prst="rect">
            <a:avLst/>
          </a:prstGeom>
          <a:noFill/>
          <a:ln w="9525">
            <a:noFill/>
            <a:miter lim="800000"/>
            <a:headEnd/>
            <a:tailEnd/>
          </a:ln>
          <a:effectLst/>
        </p:spPr>
        <p:txBody>
          <a:bodyPr vert="horz" wrap="square" lIns="19566" tIns="0" rIns="19566" bIns="0" numCol="1" anchor="t" anchorCtr="0" compatLnSpc="1">
            <a:prstTxWarp prst="textNoShape">
              <a:avLst/>
            </a:prstTxWarp>
          </a:bodyPr>
          <a:lstStyle>
            <a:lvl1pPr defTabSz="945661">
              <a:defRPr sz="1000" i="1">
                <a:solidFill>
                  <a:schemeClr val="tx1"/>
                </a:solidFill>
                <a:effectLst/>
              </a:defRPr>
            </a:lvl1pPr>
          </a:lstStyle>
          <a:p>
            <a:pPr>
              <a:defRPr/>
            </a:pPr>
            <a:endParaRPr lang="en-US" dirty="0"/>
          </a:p>
        </p:txBody>
      </p:sp>
      <p:sp>
        <p:nvSpPr>
          <p:cNvPr id="2051" name="Rectangle 3"/>
          <p:cNvSpPr>
            <a:spLocks noGrp="1" noChangeArrowheads="1"/>
          </p:cNvSpPr>
          <p:nvPr>
            <p:ph type="dt" idx="1"/>
          </p:nvPr>
        </p:nvSpPr>
        <p:spPr bwMode="auto">
          <a:xfrm>
            <a:off x="4009703" y="-1599"/>
            <a:ext cx="3067374" cy="468474"/>
          </a:xfrm>
          <a:prstGeom prst="rect">
            <a:avLst/>
          </a:prstGeom>
          <a:noFill/>
          <a:ln w="9525">
            <a:noFill/>
            <a:miter lim="800000"/>
            <a:headEnd/>
            <a:tailEnd/>
          </a:ln>
          <a:effectLst/>
        </p:spPr>
        <p:txBody>
          <a:bodyPr vert="horz" wrap="square" lIns="19566" tIns="0" rIns="19566" bIns="0" numCol="1" anchor="t" anchorCtr="0" compatLnSpc="1">
            <a:prstTxWarp prst="textNoShape">
              <a:avLst/>
            </a:prstTxWarp>
          </a:bodyPr>
          <a:lstStyle>
            <a:lvl1pPr algn="r" defTabSz="945661">
              <a:defRPr sz="1000" i="1">
                <a:solidFill>
                  <a:schemeClr val="tx1"/>
                </a:solidFill>
                <a:effectLst/>
              </a:defRPr>
            </a:lvl1pPr>
          </a:lstStyle>
          <a:p>
            <a:pPr>
              <a:defRPr/>
            </a:pPr>
            <a:endParaRPr lang="en-US" dirty="0"/>
          </a:p>
        </p:txBody>
      </p:sp>
      <p:sp>
        <p:nvSpPr>
          <p:cNvPr id="2053" name="Rectangle 5"/>
          <p:cNvSpPr>
            <a:spLocks noGrp="1" noChangeArrowheads="1"/>
          </p:cNvSpPr>
          <p:nvPr>
            <p:ph type="sldNum" sz="quarter" idx="5"/>
          </p:nvPr>
        </p:nvSpPr>
        <p:spPr bwMode="auto">
          <a:xfrm>
            <a:off x="4009703" y="8896200"/>
            <a:ext cx="3067374" cy="468474"/>
          </a:xfrm>
          <a:prstGeom prst="rect">
            <a:avLst/>
          </a:prstGeom>
          <a:noFill/>
          <a:ln w="9525">
            <a:noFill/>
            <a:miter lim="800000"/>
            <a:headEnd/>
            <a:tailEnd/>
          </a:ln>
          <a:effectLst/>
        </p:spPr>
        <p:txBody>
          <a:bodyPr vert="horz" wrap="square" lIns="19566" tIns="0" rIns="19566" bIns="0" numCol="1" anchor="b" anchorCtr="0" compatLnSpc="1">
            <a:prstTxWarp prst="textNoShape">
              <a:avLst/>
            </a:prstTxWarp>
          </a:bodyPr>
          <a:lstStyle>
            <a:lvl1pPr algn="r" defTabSz="945629">
              <a:defRPr sz="1000" i="1">
                <a:solidFill>
                  <a:schemeClr val="tx1"/>
                </a:solidFill>
                <a:effectLst/>
              </a:defRPr>
            </a:lvl1pPr>
          </a:lstStyle>
          <a:p>
            <a:pPr>
              <a:defRPr/>
            </a:pPr>
            <a:fld id="{DF6A9DA3-45BC-4DDC-B61E-B37CB70BE786}" type="slidenum">
              <a:rPr lang="en-US" altLang="en-US"/>
              <a:pPr>
                <a:defRPr/>
              </a:pPr>
              <a:t>‹#›</a:t>
            </a:fld>
            <a:endParaRPr lang="en-US" altLang="en-US" dirty="0"/>
          </a:p>
        </p:txBody>
      </p:sp>
      <p:sp>
        <p:nvSpPr>
          <p:cNvPr id="2054" name="Rectangle 6"/>
          <p:cNvSpPr>
            <a:spLocks noGrp="1" noChangeArrowheads="1"/>
          </p:cNvSpPr>
          <p:nvPr>
            <p:ph type="body" sz="quarter" idx="3"/>
          </p:nvPr>
        </p:nvSpPr>
        <p:spPr bwMode="auto">
          <a:xfrm>
            <a:off x="943933" y="4449700"/>
            <a:ext cx="5189214" cy="4209866"/>
          </a:xfrm>
          <a:prstGeom prst="rect">
            <a:avLst/>
          </a:prstGeom>
          <a:noFill/>
          <a:ln w="9525">
            <a:noFill/>
            <a:miter lim="800000"/>
            <a:headEnd/>
            <a:tailEnd/>
          </a:ln>
          <a:effectLst/>
        </p:spPr>
        <p:txBody>
          <a:bodyPr vert="horz" wrap="square" lIns="94565" tIns="47284" rIns="94565" bIns="4728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Rot="1" noChangeAspect="1" noChangeArrowheads="1" noTextEdit="1"/>
          </p:cNvSpPr>
          <p:nvPr>
            <p:ph type="sldImg" idx="2"/>
          </p:nvPr>
        </p:nvSpPr>
        <p:spPr bwMode="auto">
          <a:xfrm>
            <a:off x="1239838" y="714375"/>
            <a:ext cx="459740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1752" name="Rectangle 8"/>
          <p:cNvSpPr>
            <a:spLocks noChangeArrowheads="1"/>
          </p:cNvSpPr>
          <p:nvPr/>
        </p:nvSpPr>
        <p:spPr bwMode="auto">
          <a:xfrm>
            <a:off x="70516" y="92737"/>
            <a:ext cx="568923" cy="3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565" tIns="47284" rIns="94565" bIns="47284" anchor="ctr">
            <a:spAutoFit/>
          </a:bodyPr>
          <a:lstStyle>
            <a:lvl1pPr defTabSz="938213">
              <a:defRPr sz="2400">
                <a:solidFill>
                  <a:schemeClr val="hlink"/>
                </a:solidFill>
                <a:latin typeface="Times New Roman" panose="02020603050405020304" pitchFamily="18" charset="0"/>
              </a:defRPr>
            </a:lvl1pPr>
            <a:lvl2pPr marL="742950" indent="-285750" defTabSz="938213">
              <a:defRPr sz="2400">
                <a:solidFill>
                  <a:schemeClr val="hlink"/>
                </a:solidFill>
                <a:latin typeface="Times New Roman" panose="02020603050405020304" pitchFamily="18" charset="0"/>
              </a:defRPr>
            </a:lvl2pPr>
            <a:lvl3pPr marL="1143000" indent="-228600" defTabSz="938213">
              <a:defRPr sz="2400">
                <a:solidFill>
                  <a:schemeClr val="hlink"/>
                </a:solidFill>
                <a:latin typeface="Times New Roman" panose="02020603050405020304" pitchFamily="18" charset="0"/>
              </a:defRPr>
            </a:lvl3pPr>
            <a:lvl4pPr marL="1600200" indent="-228600" defTabSz="938213">
              <a:defRPr sz="2400">
                <a:solidFill>
                  <a:schemeClr val="hlink"/>
                </a:solidFill>
                <a:latin typeface="Times New Roman" panose="02020603050405020304" pitchFamily="18" charset="0"/>
              </a:defRPr>
            </a:lvl4pPr>
            <a:lvl5pPr marL="2057400" indent="-228600" defTabSz="938213">
              <a:defRPr sz="2400">
                <a:solidFill>
                  <a:schemeClr val="hlink"/>
                </a:solidFill>
                <a:latin typeface="Times New Roman" panose="02020603050405020304" pitchFamily="18" charset="0"/>
              </a:defRPr>
            </a:lvl5pPr>
            <a:lvl6pPr marL="2514600" indent="-228600" defTabSz="938213"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defTabSz="938213"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defTabSz="938213"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defTabSz="938213" eaLnBrk="0" fontAlgn="base" hangingPunct="0">
              <a:spcBef>
                <a:spcPct val="0"/>
              </a:spcBef>
              <a:spcAft>
                <a:spcPct val="0"/>
              </a:spcAft>
              <a:defRPr sz="2400">
                <a:solidFill>
                  <a:schemeClr val="hlink"/>
                </a:solidFill>
                <a:latin typeface="Times New Roman" panose="02020603050405020304" pitchFamily="18" charset="0"/>
              </a:defRPr>
            </a:lvl9pPr>
          </a:lstStyle>
          <a:p>
            <a:pPr>
              <a:defRPr/>
            </a:pPr>
            <a:r>
              <a:rPr lang="en-US" altLang="en-US" sz="1400" dirty="0">
                <a:solidFill>
                  <a:schemeClr val="tx1"/>
                </a:solidFill>
                <a:latin typeface="Arial" panose="020B0604020202020204" pitchFamily="34" charset="0"/>
              </a:rPr>
              <a:t>BDS</a:t>
            </a:r>
          </a:p>
        </p:txBody>
      </p:sp>
      <p:sp>
        <p:nvSpPr>
          <p:cNvPr id="31753" name="Rectangle 9"/>
          <p:cNvSpPr>
            <a:spLocks noChangeArrowheads="1"/>
          </p:cNvSpPr>
          <p:nvPr/>
        </p:nvSpPr>
        <p:spPr bwMode="auto">
          <a:xfrm>
            <a:off x="70517" y="8960573"/>
            <a:ext cx="886719" cy="3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565" tIns="47284" rIns="94565" bIns="47284" anchor="ctr">
            <a:spAutoFit/>
          </a:bodyPr>
          <a:lstStyle>
            <a:lvl1pPr defTabSz="938213">
              <a:defRPr sz="2400">
                <a:solidFill>
                  <a:schemeClr val="hlink"/>
                </a:solidFill>
                <a:latin typeface="Times New Roman" panose="02020603050405020304" pitchFamily="18" charset="0"/>
              </a:defRPr>
            </a:lvl1pPr>
            <a:lvl2pPr marL="742950" indent="-285750" defTabSz="938213">
              <a:defRPr sz="2400">
                <a:solidFill>
                  <a:schemeClr val="hlink"/>
                </a:solidFill>
                <a:latin typeface="Times New Roman" panose="02020603050405020304" pitchFamily="18" charset="0"/>
              </a:defRPr>
            </a:lvl2pPr>
            <a:lvl3pPr marL="1143000" indent="-228600" defTabSz="938213">
              <a:defRPr sz="2400">
                <a:solidFill>
                  <a:schemeClr val="hlink"/>
                </a:solidFill>
                <a:latin typeface="Times New Roman" panose="02020603050405020304" pitchFamily="18" charset="0"/>
              </a:defRPr>
            </a:lvl3pPr>
            <a:lvl4pPr marL="1600200" indent="-228600" defTabSz="938213">
              <a:defRPr sz="2400">
                <a:solidFill>
                  <a:schemeClr val="hlink"/>
                </a:solidFill>
                <a:latin typeface="Times New Roman" panose="02020603050405020304" pitchFamily="18" charset="0"/>
              </a:defRPr>
            </a:lvl4pPr>
            <a:lvl5pPr marL="2057400" indent="-228600" defTabSz="938213">
              <a:defRPr sz="2400">
                <a:solidFill>
                  <a:schemeClr val="hlink"/>
                </a:solidFill>
                <a:latin typeface="Times New Roman" panose="02020603050405020304" pitchFamily="18" charset="0"/>
              </a:defRPr>
            </a:lvl5pPr>
            <a:lvl6pPr marL="2514600" indent="-228600" defTabSz="938213"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defTabSz="938213"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defTabSz="938213"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defTabSz="938213" eaLnBrk="0" fontAlgn="base" hangingPunct="0">
              <a:spcBef>
                <a:spcPct val="0"/>
              </a:spcBef>
              <a:spcAft>
                <a:spcPct val="0"/>
              </a:spcAft>
              <a:defRPr sz="2400">
                <a:solidFill>
                  <a:schemeClr val="hlink"/>
                </a:solidFill>
                <a:latin typeface="Times New Roman" panose="02020603050405020304" pitchFamily="18" charset="0"/>
              </a:defRPr>
            </a:lvl9pPr>
          </a:lstStyle>
          <a:p>
            <a:pPr>
              <a:defRPr/>
            </a:pPr>
            <a:fld id="{CC1B3B2A-8E2A-4677-9C08-AAA06ED6AA16}" type="datetime1">
              <a:rPr lang="en-US" altLang="en-US" sz="1400" smtClean="0">
                <a:solidFill>
                  <a:schemeClr val="tx1"/>
                </a:solidFill>
                <a:latin typeface="Arial" panose="020B0604020202020204" pitchFamily="34" charset="0"/>
              </a:rPr>
              <a:pPr>
                <a:defRPr/>
              </a:pPr>
              <a:t>8/10/2020</a:t>
            </a:fld>
            <a:endParaRPr lang="en-US" altLang="en-US" sz="1400" dirty="0">
              <a:solidFill>
                <a:schemeClr val="tx1"/>
              </a:solidFill>
              <a:latin typeface="Arial" panose="020B0604020202020204" pitchFamily="34" charset="0"/>
            </a:endParaRPr>
          </a:p>
        </p:txBody>
      </p:sp>
      <p:sp>
        <p:nvSpPr>
          <p:cNvPr id="31754" name="Rectangle 10"/>
          <p:cNvSpPr>
            <a:spLocks noChangeArrowheads="1"/>
          </p:cNvSpPr>
          <p:nvPr/>
        </p:nvSpPr>
        <p:spPr bwMode="auto">
          <a:xfrm>
            <a:off x="6591489" y="8960158"/>
            <a:ext cx="415073" cy="3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565" tIns="47284" rIns="94565" bIns="47284" anchor="ctr">
            <a:spAutoFit/>
          </a:bodyPr>
          <a:lstStyle>
            <a:lvl1pPr defTabSz="938213">
              <a:defRPr sz="2400">
                <a:solidFill>
                  <a:schemeClr val="hlink"/>
                </a:solidFill>
                <a:latin typeface="Times New Roman" panose="02020603050405020304" pitchFamily="18" charset="0"/>
              </a:defRPr>
            </a:lvl1pPr>
            <a:lvl2pPr marL="742950" indent="-285750" defTabSz="938213">
              <a:defRPr sz="2400">
                <a:solidFill>
                  <a:schemeClr val="hlink"/>
                </a:solidFill>
                <a:latin typeface="Times New Roman" panose="02020603050405020304" pitchFamily="18" charset="0"/>
              </a:defRPr>
            </a:lvl2pPr>
            <a:lvl3pPr marL="1143000" indent="-228600" defTabSz="938213">
              <a:defRPr sz="2400">
                <a:solidFill>
                  <a:schemeClr val="hlink"/>
                </a:solidFill>
                <a:latin typeface="Times New Roman" panose="02020603050405020304" pitchFamily="18" charset="0"/>
              </a:defRPr>
            </a:lvl3pPr>
            <a:lvl4pPr marL="1600200" indent="-228600" defTabSz="938213">
              <a:defRPr sz="2400">
                <a:solidFill>
                  <a:schemeClr val="hlink"/>
                </a:solidFill>
                <a:latin typeface="Times New Roman" panose="02020603050405020304" pitchFamily="18" charset="0"/>
              </a:defRPr>
            </a:lvl4pPr>
            <a:lvl5pPr marL="2057400" indent="-228600" defTabSz="938213">
              <a:defRPr sz="2400">
                <a:solidFill>
                  <a:schemeClr val="hlink"/>
                </a:solidFill>
                <a:latin typeface="Times New Roman" panose="02020603050405020304" pitchFamily="18" charset="0"/>
              </a:defRPr>
            </a:lvl5pPr>
            <a:lvl6pPr marL="2514600" indent="-228600" defTabSz="938213"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defTabSz="938213"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defTabSz="938213"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defTabSz="938213" eaLnBrk="0" fontAlgn="base" hangingPunct="0">
              <a:spcBef>
                <a:spcPct val="0"/>
              </a:spcBef>
              <a:spcAft>
                <a:spcPct val="0"/>
              </a:spcAft>
              <a:defRPr sz="2400">
                <a:solidFill>
                  <a:schemeClr val="hlink"/>
                </a:solidFill>
                <a:latin typeface="Times New Roman" panose="02020603050405020304" pitchFamily="18" charset="0"/>
              </a:defRPr>
            </a:lvl9pPr>
          </a:lstStyle>
          <a:p>
            <a:pPr algn="r">
              <a:defRPr/>
            </a:pPr>
            <a:fld id="{5439A63B-13D6-4DE3-8B54-2E0BE086427A}" type="slidenum">
              <a:rPr lang="en-US" altLang="en-US" sz="1400" smtClean="0">
                <a:solidFill>
                  <a:schemeClr val="tx1"/>
                </a:solidFill>
                <a:latin typeface="Arial" panose="020B0604020202020204" pitchFamily="34" charset="0"/>
              </a:rPr>
              <a:pPr algn="r">
                <a:defRPr/>
              </a:pPr>
              <a:t>‹#›</a:t>
            </a:fld>
            <a:endParaRPr lang="en-US" alt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724579593"/>
      </p:ext>
    </p:extLst>
  </p:cSld>
  <p:clrMap bg1="lt1" tx1="dk1" bg2="lt2" tx2="dk2" accent1="accent1" accent2="accent2" accent3="accent3" accent4="accent4" accent5="accent5" accent6="accent6" hlink="hlink" folHlink="folHlink"/>
  <p:hf hdr="0" dt="0"/>
  <p:notesStyle>
    <a:lvl1pPr algn="l" defTabSz="920750" rtl="0" eaLnBrk="0" fontAlgn="base" hangingPunct="0">
      <a:spcBef>
        <a:spcPct val="30000"/>
      </a:spcBef>
      <a:spcAft>
        <a:spcPct val="0"/>
      </a:spcAft>
      <a:defRPr sz="1200" kern="1200">
        <a:solidFill>
          <a:schemeClr val="tx1"/>
        </a:solidFill>
        <a:latin typeface="Arial" charset="0"/>
        <a:ea typeface="+mn-ea"/>
        <a:cs typeface="+mn-cs"/>
      </a:defRPr>
    </a:lvl1pPr>
    <a:lvl2pPr marL="458788" algn="l" defTabSz="920750" rtl="0" eaLnBrk="0" fontAlgn="base" hangingPunct="0">
      <a:spcBef>
        <a:spcPct val="30000"/>
      </a:spcBef>
      <a:spcAft>
        <a:spcPct val="0"/>
      </a:spcAft>
      <a:defRPr sz="1200" kern="1200">
        <a:solidFill>
          <a:schemeClr val="tx1"/>
        </a:solidFill>
        <a:latin typeface="Arial" charset="0"/>
        <a:ea typeface="+mn-ea"/>
        <a:cs typeface="+mn-cs"/>
      </a:defRPr>
    </a:lvl2pPr>
    <a:lvl3pPr marL="917575" algn="l" defTabSz="920750" rtl="0" eaLnBrk="0" fontAlgn="base" hangingPunct="0">
      <a:spcBef>
        <a:spcPct val="30000"/>
      </a:spcBef>
      <a:spcAft>
        <a:spcPct val="0"/>
      </a:spcAft>
      <a:defRPr sz="1200" kern="1200">
        <a:solidFill>
          <a:schemeClr val="tx1"/>
        </a:solidFill>
        <a:latin typeface="Arial" charset="0"/>
        <a:ea typeface="+mn-ea"/>
        <a:cs typeface="+mn-cs"/>
      </a:defRPr>
    </a:lvl3pPr>
    <a:lvl4pPr marL="1376363" algn="l" defTabSz="920750" rtl="0" eaLnBrk="0" fontAlgn="base" hangingPunct="0">
      <a:spcBef>
        <a:spcPct val="30000"/>
      </a:spcBef>
      <a:spcAft>
        <a:spcPct val="0"/>
      </a:spcAft>
      <a:defRPr sz="1200" kern="1200">
        <a:solidFill>
          <a:schemeClr val="tx1"/>
        </a:solidFill>
        <a:latin typeface="Arial" charset="0"/>
        <a:ea typeface="+mn-ea"/>
        <a:cs typeface="+mn-cs"/>
      </a:defRPr>
    </a:lvl4pPr>
    <a:lvl5pPr marL="1835150" algn="l" defTabSz="920750"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ln cap="flat"/>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49616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52520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99132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71309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86146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ln cap="flat"/>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52540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ln cap="flat"/>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215175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ln cap="flat"/>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401657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ln cap="flat"/>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02249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ln cap="flat"/>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28556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ln cap="flat"/>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76977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ln cap="flat"/>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376977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ln cap="flat"/>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dirty="0">
              <a:latin typeface="Arial" panose="020B0604020202020204" pitchFamily="34" charset="0"/>
            </a:endParaRPr>
          </a:p>
        </p:txBody>
      </p:sp>
    </p:spTree>
    <p:extLst>
      <p:ext uri="{BB962C8B-B14F-4D97-AF65-F5344CB8AC3E}">
        <p14:creationId xmlns:p14="http://schemas.microsoft.com/office/powerpoint/2010/main" val="86528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8641" y="1182118"/>
            <a:ext cx="7131844" cy="2514718"/>
          </a:xfrm>
        </p:spPr>
        <p:txBody>
          <a:bodyPr anchor="b"/>
          <a:lstStyle>
            <a:lvl1pPr algn="ctr">
              <a:defRPr sz="4679"/>
            </a:lvl1pPr>
          </a:lstStyle>
          <a:p>
            <a:r>
              <a:rPr lang="en-US"/>
              <a:t>Click to edit Master title style</a:t>
            </a:r>
          </a:p>
        </p:txBody>
      </p:sp>
      <p:sp>
        <p:nvSpPr>
          <p:cNvPr id="3" name="Subtitle 2"/>
          <p:cNvSpPr>
            <a:spLocks noGrp="1"/>
          </p:cNvSpPr>
          <p:nvPr>
            <p:ph type="subTitle" idx="1"/>
          </p:nvPr>
        </p:nvSpPr>
        <p:spPr>
          <a:xfrm>
            <a:off x="1188641" y="3793813"/>
            <a:ext cx="7131844" cy="1743916"/>
          </a:xfrm>
        </p:spPr>
        <p:txBody>
          <a:bodyPr/>
          <a:lstStyle>
            <a:lvl1pPr marL="0" indent="0" algn="ctr">
              <a:buNone/>
              <a:defRPr sz="1872"/>
            </a:lvl1pPr>
            <a:lvl2pPr marL="356570" indent="0" algn="ctr">
              <a:buNone/>
              <a:defRPr sz="1560"/>
            </a:lvl2pPr>
            <a:lvl3pPr marL="713141" indent="0" algn="ctr">
              <a:buNone/>
              <a:defRPr sz="1404"/>
            </a:lvl3pPr>
            <a:lvl4pPr marL="1069711" indent="0" algn="ctr">
              <a:buNone/>
              <a:defRPr sz="1248"/>
            </a:lvl4pPr>
            <a:lvl5pPr marL="1426281" indent="0" algn="ctr">
              <a:buNone/>
              <a:defRPr sz="1248"/>
            </a:lvl5pPr>
            <a:lvl6pPr marL="1782851" indent="0" algn="ctr">
              <a:buNone/>
              <a:defRPr sz="1248"/>
            </a:lvl6pPr>
            <a:lvl7pPr marL="2139422" indent="0" algn="ctr">
              <a:buNone/>
              <a:defRPr sz="1248"/>
            </a:lvl7pPr>
            <a:lvl8pPr marL="2495992" indent="0" algn="ctr">
              <a:buNone/>
              <a:defRPr sz="1248"/>
            </a:lvl8pPr>
            <a:lvl9pPr marL="2852562" indent="0" algn="ctr">
              <a:buNone/>
              <a:defRPr sz="1248"/>
            </a:lvl9pPr>
          </a:lstStyle>
          <a:p>
            <a:r>
              <a:rPr lang="en-US"/>
              <a:t>Click to edit Master subtitle style</a:t>
            </a:r>
          </a:p>
        </p:txBody>
      </p:sp>
      <p:sp>
        <p:nvSpPr>
          <p:cNvPr id="4" name="Date Placeholder 3"/>
          <p:cNvSpPr>
            <a:spLocks noGrp="1"/>
          </p:cNvSpPr>
          <p:nvPr>
            <p:ph type="dt" sz="half" idx="10"/>
          </p:nvPr>
        </p:nvSpPr>
        <p:spPr/>
        <p:txBody>
          <a:bodyPr/>
          <a:lstStyle/>
          <a:p>
            <a:fld id="{E71C1DAA-986A-4754-A874-4B807A2F3DB6}" type="datetime1">
              <a:rPr lang="en-US" smtClean="0"/>
              <a:t>8/10/2020</a:t>
            </a:fld>
            <a:endParaRPr lang="en-US" dirty="0"/>
          </a:p>
        </p:txBody>
      </p:sp>
      <p:sp>
        <p:nvSpPr>
          <p:cNvPr id="5" name="Footer Placeholder 4"/>
          <p:cNvSpPr>
            <a:spLocks noGrp="1"/>
          </p:cNvSpPr>
          <p:nvPr>
            <p:ph type="ftr" sz="quarter" idx="11"/>
          </p:nvPr>
        </p:nvSpPr>
        <p:spPr/>
        <p:txBody>
          <a:bodyPr/>
          <a:lstStyle/>
          <a:p>
            <a:pPr>
              <a:defRPr/>
            </a:pPr>
            <a:r>
              <a:rPr lang="en-US" dirty="0"/>
              <a:t>Copyright 2002 BDS</a:t>
            </a:r>
          </a:p>
        </p:txBody>
      </p:sp>
      <p:sp>
        <p:nvSpPr>
          <p:cNvPr id="6" name="Slide Number Placeholder 5"/>
          <p:cNvSpPr>
            <a:spLocks noGrp="1"/>
          </p:cNvSpPr>
          <p:nvPr>
            <p:ph type="sldNum" sz="quarter" idx="12"/>
          </p:nvPr>
        </p:nvSpPr>
        <p:spPr/>
        <p:txBody>
          <a:bodyPr/>
          <a:lstStyle/>
          <a:p>
            <a:pPr>
              <a:defRPr/>
            </a:pPr>
            <a:fld id="{9D4F1815-9D10-4CB4-8BAC-A228F2F77C63}" type="slidenum">
              <a:rPr lang="en-US" altLang="en-US" smtClean="0"/>
              <a:pPr>
                <a:defRPr/>
              </a:pPr>
              <a:t>‹#›</a:t>
            </a:fld>
            <a:endParaRPr lang="en-US" altLang="en-US" dirty="0"/>
          </a:p>
        </p:txBody>
      </p:sp>
    </p:spTree>
    <p:extLst>
      <p:ext uri="{BB962C8B-B14F-4D97-AF65-F5344CB8AC3E}">
        <p14:creationId xmlns:p14="http://schemas.microsoft.com/office/powerpoint/2010/main" val="404248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3EC9E-92EE-40E3-B33B-844D6D765784}" type="datetime1">
              <a:rPr lang="en-US" smtClean="0"/>
              <a:t>8/10/2020</a:t>
            </a:fld>
            <a:endParaRPr lang="en-US" dirty="0"/>
          </a:p>
        </p:txBody>
      </p:sp>
      <p:sp>
        <p:nvSpPr>
          <p:cNvPr id="5" name="Footer Placeholder 4"/>
          <p:cNvSpPr>
            <a:spLocks noGrp="1"/>
          </p:cNvSpPr>
          <p:nvPr>
            <p:ph type="ftr" sz="quarter" idx="11"/>
          </p:nvPr>
        </p:nvSpPr>
        <p:spPr/>
        <p:txBody>
          <a:bodyPr/>
          <a:lstStyle/>
          <a:p>
            <a:pPr>
              <a:defRPr/>
            </a:pPr>
            <a:r>
              <a:rPr lang="en-US" dirty="0"/>
              <a:t>Copyright 2002 BDS</a:t>
            </a:r>
            <a:endParaRPr lang="en-US" sz="1400" dirty="0"/>
          </a:p>
        </p:txBody>
      </p:sp>
      <p:sp>
        <p:nvSpPr>
          <p:cNvPr id="6" name="Slide Number Placeholder 5"/>
          <p:cNvSpPr>
            <a:spLocks noGrp="1"/>
          </p:cNvSpPr>
          <p:nvPr>
            <p:ph type="sldNum" sz="quarter" idx="12"/>
          </p:nvPr>
        </p:nvSpPr>
        <p:spPr/>
        <p:txBody>
          <a:bodyPr/>
          <a:lstStyle/>
          <a:p>
            <a:pPr>
              <a:defRPr/>
            </a:pPr>
            <a:r>
              <a:rPr lang="en-US" altLang="en-US" dirty="0"/>
              <a:t># </a:t>
            </a:r>
            <a:fld id="{ADA7C436-8415-44BE-82B3-A7FC67540C8B}" type="slidenum">
              <a:rPr lang="en-US" altLang="en-US" smtClean="0"/>
              <a:pPr>
                <a:defRPr/>
              </a:pPr>
              <a:t>‹#›</a:t>
            </a:fld>
            <a:endParaRPr lang="en-US" altLang="en-US" dirty="0"/>
          </a:p>
        </p:txBody>
      </p:sp>
    </p:spTree>
    <p:extLst>
      <p:ext uri="{BB962C8B-B14F-4D97-AF65-F5344CB8AC3E}">
        <p14:creationId xmlns:p14="http://schemas.microsoft.com/office/powerpoint/2010/main" val="79796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968" y="384564"/>
            <a:ext cx="2050405" cy="61212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3752" y="384564"/>
            <a:ext cx="6032351" cy="6121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1962A-1582-4B5A-90C1-A6F9E61C7328}" type="datetime1">
              <a:rPr lang="en-US" smtClean="0"/>
              <a:t>8/10/2020</a:t>
            </a:fld>
            <a:endParaRPr lang="en-US" dirty="0"/>
          </a:p>
        </p:txBody>
      </p:sp>
      <p:sp>
        <p:nvSpPr>
          <p:cNvPr id="5" name="Footer Placeholder 4"/>
          <p:cNvSpPr>
            <a:spLocks noGrp="1"/>
          </p:cNvSpPr>
          <p:nvPr>
            <p:ph type="ftr" sz="quarter" idx="11"/>
          </p:nvPr>
        </p:nvSpPr>
        <p:spPr/>
        <p:txBody>
          <a:bodyPr/>
          <a:lstStyle/>
          <a:p>
            <a:pPr>
              <a:defRPr/>
            </a:pPr>
            <a:r>
              <a:rPr lang="en-US" dirty="0"/>
              <a:t>Copyright 2002 BDS</a:t>
            </a:r>
            <a:endParaRPr lang="en-US" sz="1400" dirty="0"/>
          </a:p>
        </p:txBody>
      </p:sp>
      <p:sp>
        <p:nvSpPr>
          <p:cNvPr id="6" name="Slide Number Placeholder 5"/>
          <p:cNvSpPr>
            <a:spLocks noGrp="1"/>
          </p:cNvSpPr>
          <p:nvPr>
            <p:ph type="sldNum" sz="quarter" idx="12"/>
          </p:nvPr>
        </p:nvSpPr>
        <p:spPr/>
        <p:txBody>
          <a:bodyPr/>
          <a:lstStyle/>
          <a:p>
            <a:pPr>
              <a:defRPr/>
            </a:pPr>
            <a:r>
              <a:rPr lang="en-US" altLang="en-US" dirty="0"/>
              <a:t># </a:t>
            </a:r>
            <a:fld id="{692F619A-D86E-4684-AB4F-15FE22695FBC}" type="slidenum">
              <a:rPr lang="en-US" altLang="en-US" smtClean="0"/>
              <a:pPr>
                <a:defRPr/>
              </a:pPr>
              <a:t>‹#›</a:t>
            </a:fld>
            <a:endParaRPr lang="en-US" altLang="en-US" dirty="0"/>
          </a:p>
        </p:txBody>
      </p:sp>
    </p:spTree>
    <p:extLst>
      <p:ext uri="{BB962C8B-B14F-4D97-AF65-F5344CB8AC3E}">
        <p14:creationId xmlns:p14="http://schemas.microsoft.com/office/powerpoint/2010/main" val="347746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33413" y="241300"/>
            <a:ext cx="8559800" cy="1363663"/>
          </a:xfrm>
        </p:spPr>
        <p:txBody>
          <a:bodyPr/>
          <a:lstStyle/>
          <a:p>
            <a:r>
              <a:rPr lang="en-US"/>
              <a:t>Click to edit Master title style</a:t>
            </a:r>
          </a:p>
        </p:txBody>
      </p:sp>
      <p:sp>
        <p:nvSpPr>
          <p:cNvPr id="3" name="Text Placeholder 2"/>
          <p:cNvSpPr>
            <a:spLocks noGrp="1"/>
          </p:cNvSpPr>
          <p:nvPr>
            <p:ph type="body" sz="half" idx="1"/>
          </p:nvPr>
        </p:nvSpPr>
        <p:spPr>
          <a:xfrm>
            <a:off x="633413" y="2006600"/>
            <a:ext cx="4083050" cy="401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68863" y="2006600"/>
            <a:ext cx="4084637" cy="4013200"/>
          </a:xfrm>
        </p:spPr>
        <p:txBody>
          <a:bodyPr/>
          <a:lstStyle/>
          <a:p>
            <a:pPr lvl="0"/>
            <a:endParaRPr lang="en-US" noProof="0" dirty="0"/>
          </a:p>
        </p:txBody>
      </p:sp>
      <p:sp>
        <p:nvSpPr>
          <p:cNvPr id="5" name="Rectangle 4"/>
          <p:cNvSpPr>
            <a:spLocks noGrp="1" noChangeArrowheads="1"/>
          </p:cNvSpPr>
          <p:nvPr>
            <p:ph type="sldNum" sz="quarter" idx="10"/>
          </p:nvPr>
        </p:nvSpPr>
        <p:spPr>
          <a:ln/>
        </p:spPr>
        <p:txBody>
          <a:bodyPr/>
          <a:lstStyle>
            <a:lvl1pPr>
              <a:defRPr/>
            </a:lvl1pPr>
          </a:lstStyle>
          <a:p>
            <a:pPr>
              <a:defRPr/>
            </a:pPr>
            <a:r>
              <a:rPr lang="en-US" altLang="en-US" dirty="0"/>
              <a:t># </a:t>
            </a:r>
            <a:fld id="{B240C6A8-FF0C-46FB-96ED-C89CF36C87E3}" type="slidenum">
              <a:rPr lang="en-US" altLang="en-US"/>
              <a:pPr>
                <a:defRPr/>
              </a:pPr>
              <a:t>‹#›</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Copyright 2002 BDS</a:t>
            </a:r>
            <a:endParaRPr lang="en-US" sz="1400" dirty="0"/>
          </a:p>
        </p:txBody>
      </p:sp>
    </p:spTree>
    <p:extLst>
      <p:ext uri="{BB962C8B-B14F-4D97-AF65-F5344CB8AC3E}">
        <p14:creationId xmlns:p14="http://schemas.microsoft.com/office/powerpoint/2010/main" val="330916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373B68-1E25-4274-A3B7-87184C1071D2}" type="datetime1">
              <a:rPr lang="en-US" smtClean="0"/>
              <a:t>8/10/2020</a:t>
            </a:fld>
            <a:endParaRPr lang="en-US" dirty="0"/>
          </a:p>
        </p:txBody>
      </p:sp>
      <p:sp>
        <p:nvSpPr>
          <p:cNvPr id="5" name="Footer Placeholder 4"/>
          <p:cNvSpPr>
            <a:spLocks noGrp="1"/>
          </p:cNvSpPr>
          <p:nvPr>
            <p:ph type="ftr" sz="quarter" idx="11"/>
          </p:nvPr>
        </p:nvSpPr>
        <p:spPr/>
        <p:txBody>
          <a:bodyPr/>
          <a:lstStyle/>
          <a:p>
            <a:pPr>
              <a:defRPr/>
            </a:pPr>
            <a:r>
              <a:rPr lang="en-US" dirty="0"/>
              <a:t>Copyright 2002 BDS</a:t>
            </a:r>
            <a:endParaRPr lang="en-US" sz="1400" dirty="0"/>
          </a:p>
        </p:txBody>
      </p:sp>
      <p:sp>
        <p:nvSpPr>
          <p:cNvPr id="6" name="Slide Number Placeholder 5"/>
          <p:cNvSpPr>
            <a:spLocks noGrp="1"/>
          </p:cNvSpPr>
          <p:nvPr>
            <p:ph type="sldNum" sz="quarter" idx="12"/>
          </p:nvPr>
        </p:nvSpPr>
        <p:spPr/>
        <p:txBody>
          <a:bodyPr/>
          <a:lstStyle/>
          <a:p>
            <a:pPr>
              <a:defRPr/>
            </a:pPr>
            <a:r>
              <a:rPr lang="en-US" altLang="en-US" dirty="0"/>
              <a:t># </a:t>
            </a:r>
            <a:fld id="{E9DB299A-95EC-4BBC-A939-B7AC6B8C1F6D}" type="slidenum">
              <a:rPr lang="en-US" altLang="en-US" smtClean="0"/>
              <a:pPr>
                <a:defRPr/>
              </a:pPr>
              <a:t>‹#›</a:t>
            </a:fld>
            <a:endParaRPr lang="en-US" altLang="en-US" dirty="0"/>
          </a:p>
        </p:txBody>
      </p:sp>
    </p:spTree>
    <p:extLst>
      <p:ext uri="{BB962C8B-B14F-4D97-AF65-F5344CB8AC3E}">
        <p14:creationId xmlns:p14="http://schemas.microsoft.com/office/powerpoint/2010/main" val="327529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8800" y="1800766"/>
            <a:ext cx="8201620" cy="3004619"/>
          </a:xfrm>
        </p:spPr>
        <p:txBody>
          <a:bodyPr anchor="b"/>
          <a:lstStyle>
            <a:lvl1pPr>
              <a:defRPr sz="4679"/>
            </a:lvl1pPr>
          </a:lstStyle>
          <a:p>
            <a:r>
              <a:rPr lang="en-US"/>
              <a:t>Click to edit Master title style</a:t>
            </a:r>
          </a:p>
        </p:txBody>
      </p:sp>
      <p:sp>
        <p:nvSpPr>
          <p:cNvPr id="3" name="Text Placeholder 2"/>
          <p:cNvSpPr>
            <a:spLocks noGrp="1"/>
          </p:cNvSpPr>
          <p:nvPr>
            <p:ph type="body" idx="1"/>
          </p:nvPr>
        </p:nvSpPr>
        <p:spPr>
          <a:xfrm>
            <a:off x="648800" y="4833810"/>
            <a:ext cx="8201620" cy="1580058"/>
          </a:xfrm>
        </p:spPr>
        <p:txBody>
          <a:bodyPr/>
          <a:lstStyle>
            <a:lvl1pPr marL="0" indent="0">
              <a:buNone/>
              <a:defRPr sz="1872">
                <a:solidFill>
                  <a:schemeClr val="tx1">
                    <a:tint val="75000"/>
                  </a:schemeClr>
                </a:solidFill>
              </a:defRPr>
            </a:lvl1pPr>
            <a:lvl2pPr marL="356570" indent="0">
              <a:buNone/>
              <a:defRPr sz="1560">
                <a:solidFill>
                  <a:schemeClr val="tx1">
                    <a:tint val="75000"/>
                  </a:schemeClr>
                </a:solidFill>
              </a:defRPr>
            </a:lvl2pPr>
            <a:lvl3pPr marL="713141" indent="0">
              <a:buNone/>
              <a:defRPr sz="1404">
                <a:solidFill>
                  <a:schemeClr val="tx1">
                    <a:tint val="75000"/>
                  </a:schemeClr>
                </a:solidFill>
              </a:defRPr>
            </a:lvl3pPr>
            <a:lvl4pPr marL="1069711" indent="0">
              <a:buNone/>
              <a:defRPr sz="1248">
                <a:solidFill>
                  <a:schemeClr val="tx1">
                    <a:tint val="75000"/>
                  </a:schemeClr>
                </a:solidFill>
              </a:defRPr>
            </a:lvl4pPr>
            <a:lvl5pPr marL="1426281" indent="0">
              <a:buNone/>
              <a:defRPr sz="1248">
                <a:solidFill>
                  <a:schemeClr val="tx1">
                    <a:tint val="75000"/>
                  </a:schemeClr>
                </a:solidFill>
              </a:defRPr>
            </a:lvl5pPr>
            <a:lvl6pPr marL="1782851" indent="0">
              <a:buNone/>
              <a:defRPr sz="1248">
                <a:solidFill>
                  <a:schemeClr val="tx1">
                    <a:tint val="75000"/>
                  </a:schemeClr>
                </a:solidFill>
              </a:defRPr>
            </a:lvl6pPr>
            <a:lvl7pPr marL="2139422" indent="0">
              <a:buNone/>
              <a:defRPr sz="1248">
                <a:solidFill>
                  <a:schemeClr val="tx1">
                    <a:tint val="75000"/>
                  </a:schemeClr>
                </a:solidFill>
              </a:defRPr>
            </a:lvl7pPr>
            <a:lvl8pPr marL="2495992" indent="0">
              <a:buNone/>
              <a:defRPr sz="1248">
                <a:solidFill>
                  <a:schemeClr val="tx1">
                    <a:tint val="75000"/>
                  </a:schemeClr>
                </a:solidFill>
              </a:defRPr>
            </a:lvl8pPr>
            <a:lvl9pPr marL="2852562" indent="0">
              <a:buNone/>
              <a:defRPr sz="12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ABFB9-C5B1-4BD5-A6E6-03E18DF31853}" type="datetime1">
              <a:rPr lang="en-US" smtClean="0"/>
              <a:t>8/10/2020</a:t>
            </a:fld>
            <a:endParaRPr lang="en-US" dirty="0"/>
          </a:p>
        </p:txBody>
      </p:sp>
      <p:sp>
        <p:nvSpPr>
          <p:cNvPr id="5" name="Footer Placeholder 4"/>
          <p:cNvSpPr>
            <a:spLocks noGrp="1"/>
          </p:cNvSpPr>
          <p:nvPr>
            <p:ph type="ftr" sz="quarter" idx="11"/>
          </p:nvPr>
        </p:nvSpPr>
        <p:spPr/>
        <p:txBody>
          <a:bodyPr/>
          <a:lstStyle/>
          <a:p>
            <a:pPr>
              <a:defRPr/>
            </a:pPr>
            <a:r>
              <a:rPr lang="en-US" dirty="0"/>
              <a:t>Copyright 2002 BDS</a:t>
            </a:r>
            <a:endParaRPr lang="en-US" sz="1400" dirty="0"/>
          </a:p>
        </p:txBody>
      </p:sp>
      <p:sp>
        <p:nvSpPr>
          <p:cNvPr id="6" name="Slide Number Placeholder 5"/>
          <p:cNvSpPr>
            <a:spLocks noGrp="1"/>
          </p:cNvSpPr>
          <p:nvPr>
            <p:ph type="sldNum" sz="quarter" idx="12"/>
          </p:nvPr>
        </p:nvSpPr>
        <p:spPr/>
        <p:txBody>
          <a:bodyPr/>
          <a:lstStyle/>
          <a:p>
            <a:pPr>
              <a:defRPr/>
            </a:pPr>
            <a:r>
              <a:rPr lang="en-US" altLang="en-US" dirty="0"/>
              <a:t># </a:t>
            </a:r>
            <a:fld id="{43CA09D6-C9DA-4187-BA2C-22BFA7D17807}" type="slidenum">
              <a:rPr lang="en-US" altLang="en-US" smtClean="0"/>
              <a:pPr>
                <a:defRPr/>
              </a:pPr>
              <a:t>‹#›</a:t>
            </a:fld>
            <a:endParaRPr lang="en-US" altLang="en-US" dirty="0"/>
          </a:p>
        </p:txBody>
      </p:sp>
    </p:spTree>
    <p:extLst>
      <p:ext uri="{BB962C8B-B14F-4D97-AF65-F5344CB8AC3E}">
        <p14:creationId xmlns:p14="http://schemas.microsoft.com/office/powerpoint/2010/main" val="349345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3752" y="1922823"/>
            <a:ext cx="4041378" cy="458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13995" y="1922823"/>
            <a:ext cx="4041378" cy="458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58B76F-7001-4851-8361-59967055AE62}" type="datetime1">
              <a:rPr lang="en-US" smtClean="0"/>
              <a:t>8/10/2020</a:t>
            </a:fld>
            <a:endParaRPr lang="en-US" dirty="0"/>
          </a:p>
        </p:txBody>
      </p:sp>
      <p:sp>
        <p:nvSpPr>
          <p:cNvPr id="6" name="Footer Placeholder 5"/>
          <p:cNvSpPr>
            <a:spLocks noGrp="1"/>
          </p:cNvSpPr>
          <p:nvPr>
            <p:ph type="ftr" sz="quarter" idx="11"/>
          </p:nvPr>
        </p:nvSpPr>
        <p:spPr/>
        <p:txBody>
          <a:bodyPr/>
          <a:lstStyle/>
          <a:p>
            <a:pPr>
              <a:defRPr/>
            </a:pPr>
            <a:r>
              <a:rPr lang="en-US" dirty="0"/>
              <a:t>Copyright 2002 BDS</a:t>
            </a:r>
            <a:endParaRPr lang="en-US" sz="1400" dirty="0"/>
          </a:p>
        </p:txBody>
      </p:sp>
      <p:sp>
        <p:nvSpPr>
          <p:cNvPr id="7" name="Slide Number Placeholder 6"/>
          <p:cNvSpPr>
            <a:spLocks noGrp="1"/>
          </p:cNvSpPr>
          <p:nvPr>
            <p:ph type="sldNum" sz="quarter" idx="12"/>
          </p:nvPr>
        </p:nvSpPr>
        <p:spPr/>
        <p:txBody>
          <a:bodyPr/>
          <a:lstStyle/>
          <a:p>
            <a:pPr>
              <a:defRPr/>
            </a:pPr>
            <a:r>
              <a:rPr lang="en-US" altLang="en-US" dirty="0"/>
              <a:t># </a:t>
            </a:r>
            <a:fld id="{DDA2054E-1BAA-4178-88F6-F4007A14FD29}" type="slidenum">
              <a:rPr lang="en-US" altLang="en-US" smtClean="0"/>
              <a:pPr>
                <a:defRPr/>
              </a:pPr>
              <a:t>‹#›</a:t>
            </a:fld>
            <a:endParaRPr lang="en-US" altLang="en-US" dirty="0"/>
          </a:p>
        </p:txBody>
      </p:sp>
    </p:spTree>
    <p:extLst>
      <p:ext uri="{BB962C8B-B14F-4D97-AF65-F5344CB8AC3E}">
        <p14:creationId xmlns:p14="http://schemas.microsoft.com/office/powerpoint/2010/main" val="403106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991" y="384565"/>
            <a:ext cx="8201620" cy="1396137"/>
          </a:xfrm>
        </p:spPr>
        <p:txBody>
          <a:bodyPr/>
          <a:lstStyle/>
          <a:p>
            <a:r>
              <a:rPr lang="en-US"/>
              <a:t>Click to edit Master title style</a:t>
            </a:r>
          </a:p>
        </p:txBody>
      </p:sp>
      <p:sp>
        <p:nvSpPr>
          <p:cNvPr id="3" name="Text Placeholder 2"/>
          <p:cNvSpPr>
            <a:spLocks noGrp="1"/>
          </p:cNvSpPr>
          <p:nvPr>
            <p:ph type="body" idx="1"/>
          </p:nvPr>
        </p:nvSpPr>
        <p:spPr>
          <a:xfrm>
            <a:off x="654991" y="1770669"/>
            <a:ext cx="4022805" cy="867778"/>
          </a:xfrm>
        </p:spPr>
        <p:txBody>
          <a:bodyPr anchor="b"/>
          <a:lstStyle>
            <a:lvl1pPr marL="0" indent="0">
              <a:buNone/>
              <a:defRPr sz="1872" b="1"/>
            </a:lvl1pPr>
            <a:lvl2pPr marL="356570" indent="0">
              <a:buNone/>
              <a:defRPr sz="1560" b="1"/>
            </a:lvl2pPr>
            <a:lvl3pPr marL="713141" indent="0">
              <a:buNone/>
              <a:defRPr sz="1404" b="1"/>
            </a:lvl3pPr>
            <a:lvl4pPr marL="1069711" indent="0">
              <a:buNone/>
              <a:defRPr sz="1248" b="1"/>
            </a:lvl4pPr>
            <a:lvl5pPr marL="1426281" indent="0">
              <a:buNone/>
              <a:defRPr sz="1248" b="1"/>
            </a:lvl5pPr>
            <a:lvl6pPr marL="1782851" indent="0">
              <a:buNone/>
              <a:defRPr sz="1248" b="1"/>
            </a:lvl6pPr>
            <a:lvl7pPr marL="2139422" indent="0">
              <a:buNone/>
              <a:defRPr sz="1248" b="1"/>
            </a:lvl7pPr>
            <a:lvl8pPr marL="2495992" indent="0">
              <a:buNone/>
              <a:defRPr sz="1248" b="1"/>
            </a:lvl8pPr>
            <a:lvl9pPr marL="2852562" indent="0">
              <a:buNone/>
              <a:defRPr sz="1248" b="1"/>
            </a:lvl9pPr>
          </a:lstStyle>
          <a:p>
            <a:pPr lvl="0"/>
            <a:r>
              <a:rPr lang="en-US"/>
              <a:t>Click to edit Master text styles</a:t>
            </a:r>
          </a:p>
        </p:txBody>
      </p:sp>
      <p:sp>
        <p:nvSpPr>
          <p:cNvPr id="4" name="Content Placeholder 3"/>
          <p:cNvSpPr>
            <a:spLocks noGrp="1"/>
          </p:cNvSpPr>
          <p:nvPr>
            <p:ph sz="half" idx="2"/>
          </p:nvPr>
        </p:nvSpPr>
        <p:spPr>
          <a:xfrm>
            <a:off x="654991" y="2638447"/>
            <a:ext cx="4022805" cy="3880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13994" y="1770669"/>
            <a:ext cx="4042617" cy="867778"/>
          </a:xfrm>
        </p:spPr>
        <p:txBody>
          <a:bodyPr anchor="b"/>
          <a:lstStyle>
            <a:lvl1pPr marL="0" indent="0">
              <a:buNone/>
              <a:defRPr sz="1872" b="1"/>
            </a:lvl1pPr>
            <a:lvl2pPr marL="356570" indent="0">
              <a:buNone/>
              <a:defRPr sz="1560" b="1"/>
            </a:lvl2pPr>
            <a:lvl3pPr marL="713141" indent="0">
              <a:buNone/>
              <a:defRPr sz="1404" b="1"/>
            </a:lvl3pPr>
            <a:lvl4pPr marL="1069711" indent="0">
              <a:buNone/>
              <a:defRPr sz="1248" b="1"/>
            </a:lvl4pPr>
            <a:lvl5pPr marL="1426281" indent="0">
              <a:buNone/>
              <a:defRPr sz="1248" b="1"/>
            </a:lvl5pPr>
            <a:lvl6pPr marL="1782851" indent="0">
              <a:buNone/>
              <a:defRPr sz="1248" b="1"/>
            </a:lvl6pPr>
            <a:lvl7pPr marL="2139422" indent="0">
              <a:buNone/>
              <a:defRPr sz="1248" b="1"/>
            </a:lvl7pPr>
            <a:lvl8pPr marL="2495992" indent="0">
              <a:buNone/>
              <a:defRPr sz="1248" b="1"/>
            </a:lvl8pPr>
            <a:lvl9pPr marL="2852562" indent="0">
              <a:buNone/>
              <a:defRPr sz="1248" b="1"/>
            </a:lvl9pPr>
          </a:lstStyle>
          <a:p>
            <a:pPr lvl="0"/>
            <a:r>
              <a:rPr lang="en-US"/>
              <a:t>Click to edit Master text styles</a:t>
            </a:r>
          </a:p>
        </p:txBody>
      </p:sp>
      <p:sp>
        <p:nvSpPr>
          <p:cNvPr id="6" name="Content Placeholder 5"/>
          <p:cNvSpPr>
            <a:spLocks noGrp="1"/>
          </p:cNvSpPr>
          <p:nvPr>
            <p:ph sz="quarter" idx="4"/>
          </p:nvPr>
        </p:nvSpPr>
        <p:spPr>
          <a:xfrm>
            <a:off x="4813994" y="2638447"/>
            <a:ext cx="4042617" cy="3880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DA83B-FD77-410A-8E13-56EE6549FD8F}" type="datetime1">
              <a:rPr lang="en-US" smtClean="0"/>
              <a:t>8/10/2020</a:t>
            </a:fld>
            <a:endParaRPr lang="en-US" dirty="0"/>
          </a:p>
        </p:txBody>
      </p:sp>
      <p:sp>
        <p:nvSpPr>
          <p:cNvPr id="8" name="Footer Placeholder 7"/>
          <p:cNvSpPr>
            <a:spLocks noGrp="1"/>
          </p:cNvSpPr>
          <p:nvPr>
            <p:ph type="ftr" sz="quarter" idx="11"/>
          </p:nvPr>
        </p:nvSpPr>
        <p:spPr/>
        <p:txBody>
          <a:bodyPr/>
          <a:lstStyle/>
          <a:p>
            <a:pPr>
              <a:defRPr/>
            </a:pPr>
            <a:r>
              <a:rPr lang="en-US" dirty="0"/>
              <a:t>Copyright 2002 BDS</a:t>
            </a:r>
            <a:endParaRPr lang="en-US" sz="1400" dirty="0"/>
          </a:p>
        </p:txBody>
      </p:sp>
      <p:sp>
        <p:nvSpPr>
          <p:cNvPr id="9" name="Slide Number Placeholder 8"/>
          <p:cNvSpPr>
            <a:spLocks noGrp="1"/>
          </p:cNvSpPr>
          <p:nvPr>
            <p:ph type="sldNum" sz="quarter" idx="12"/>
          </p:nvPr>
        </p:nvSpPr>
        <p:spPr/>
        <p:txBody>
          <a:bodyPr/>
          <a:lstStyle/>
          <a:p>
            <a:pPr>
              <a:defRPr/>
            </a:pPr>
            <a:r>
              <a:rPr lang="en-US" altLang="en-US" dirty="0"/>
              <a:t># </a:t>
            </a:r>
            <a:fld id="{F4D9AD96-50E0-46D5-83E4-380D72D7A786}" type="slidenum">
              <a:rPr lang="en-US" altLang="en-US" smtClean="0"/>
              <a:pPr>
                <a:defRPr/>
              </a:pPr>
              <a:t>‹#›</a:t>
            </a:fld>
            <a:endParaRPr lang="en-US" altLang="en-US" dirty="0"/>
          </a:p>
        </p:txBody>
      </p:sp>
    </p:spTree>
    <p:extLst>
      <p:ext uri="{BB962C8B-B14F-4D97-AF65-F5344CB8AC3E}">
        <p14:creationId xmlns:p14="http://schemas.microsoft.com/office/powerpoint/2010/main" val="118787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F6285D-835A-4D40-9C3C-ADA19ED8D9B1}" type="datetime1">
              <a:rPr lang="en-US" smtClean="0"/>
              <a:t>8/10/2020</a:t>
            </a:fld>
            <a:endParaRPr lang="en-US" dirty="0"/>
          </a:p>
        </p:txBody>
      </p:sp>
      <p:sp>
        <p:nvSpPr>
          <p:cNvPr id="4" name="Footer Placeholder 3"/>
          <p:cNvSpPr>
            <a:spLocks noGrp="1"/>
          </p:cNvSpPr>
          <p:nvPr>
            <p:ph type="ftr" sz="quarter" idx="11"/>
          </p:nvPr>
        </p:nvSpPr>
        <p:spPr/>
        <p:txBody>
          <a:bodyPr/>
          <a:lstStyle/>
          <a:p>
            <a:pPr>
              <a:defRPr/>
            </a:pPr>
            <a:r>
              <a:rPr lang="en-US" dirty="0"/>
              <a:t>Copyright 2002 BDS</a:t>
            </a:r>
            <a:endParaRPr lang="en-US" sz="1400" dirty="0"/>
          </a:p>
        </p:txBody>
      </p:sp>
      <p:sp>
        <p:nvSpPr>
          <p:cNvPr id="5" name="Slide Number Placeholder 4"/>
          <p:cNvSpPr>
            <a:spLocks noGrp="1"/>
          </p:cNvSpPr>
          <p:nvPr>
            <p:ph type="sldNum" sz="quarter" idx="12"/>
          </p:nvPr>
        </p:nvSpPr>
        <p:spPr/>
        <p:txBody>
          <a:bodyPr/>
          <a:lstStyle/>
          <a:p>
            <a:pPr>
              <a:defRPr/>
            </a:pPr>
            <a:r>
              <a:rPr lang="en-US" altLang="en-US" dirty="0"/>
              <a:t># </a:t>
            </a:r>
            <a:fld id="{E75EAE57-AA6D-4AF8-9DF3-B75468EA5A3F}" type="slidenum">
              <a:rPr lang="en-US" altLang="en-US" smtClean="0"/>
              <a:pPr>
                <a:defRPr/>
              </a:pPr>
              <a:t>‹#›</a:t>
            </a:fld>
            <a:endParaRPr lang="en-US" altLang="en-US" dirty="0"/>
          </a:p>
        </p:txBody>
      </p:sp>
    </p:spTree>
    <p:extLst>
      <p:ext uri="{BB962C8B-B14F-4D97-AF65-F5344CB8AC3E}">
        <p14:creationId xmlns:p14="http://schemas.microsoft.com/office/powerpoint/2010/main" val="52052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66FD3-4D64-422E-86B8-20B2466BA981}" type="datetime1">
              <a:rPr lang="en-US" smtClean="0"/>
              <a:t>8/10/2020</a:t>
            </a:fld>
            <a:endParaRPr lang="en-US" dirty="0"/>
          </a:p>
        </p:txBody>
      </p:sp>
      <p:sp>
        <p:nvSpPr>
          <p:cNvPr id="3" name="Footer Placeholder 2"/>
          <p:cNvSpPr>
            <a:spLocks noGrp="1"/>
          </p:cNvSpPr>
          <p:nvPr>
            <p:ph type="ftr" sz="quarter" idx="11"/>
          </p:nvPr>
        </p:nvSpPr>
        <p:spPr/>
        <p:txBody>
          <a:bodyPr/>
          <a:lstStyle/>
          <a:p>
            <a:pPr>
              <a:defRPr/>
            </a:pPr>
            <a:r>
              <a:rPr lang="en-US" dirty="0"/>
              <a:t>Copyright 2002 BDS</a:t>
            </a:r>
            <a:endParaRPr lang="en-US" sz="1400" dirty="0"/>
          </a:p>
        </p:txBody>
      </p:sp>
      <p:sp>
        <p:nvSpPr>
          <p:cNvPr id="4" name="Slide Number Placeholder 3"/>
          <p:cNvSpPr>
            <a:spLocks noGrp="1"/>
          </p:cNvSpPr>
          <p:nvPr>
            <p:ph type="sldNum" sz="quarter" idx="12"/>
          </p:nvPr>
        </p:nvSpPr>
        <p:spPr/>
        <p:txBody>
          <a:bodyPr/>
          <a:lstStyle/>
          <a:p>
            <a:pPr>
              <a:defRPr/>
            </a:pPr>
            <a:r>
              <a:rPr lang="en-US" altLang="en-US" dirty="0"/>
              <a:t># </a:t>
            </a:r>
            <a:fld id="{E1BCB652-4106-40D9-9A42-BFC7867F6A81}" type="slidenum">
              <a:rPr lang="en-US" altLang="en-US" smtClean="0"/>
              <a:pPr>
                <a:defRPr/>
              </a:pPr>
              <a:t>‹#›</a:t>
            </a:fld>
            <a:endParaRPr lang="en-US" altLang="en-US" dirty="0"/>
          </a:p>
        </p:txBody>
      </p:sp>
    </p:spTree>
    <p:extLst>
      <p:ext uri="{BB962C8B-B14F-4D97-AF65-F5344CB8AC3E}">
        <p14:creationId xmlns:p14="http://schemas.microsoft.com/office/powerpoint/2010/main" val="187603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991" y="481542"/>
            <a:ext cx="3066940" cy="1685396"/>
          </a:xfrm>
        </p:spPr>
        <p:txBody>
          <a:bodyPr anchor="b"/>
          <a:lstStyle>
            <a:lvl1pPr>
              <a:defRPr sz="2496"/>
            </a:lvl1pPr>
          </a:lstStyle>
          <a:p>
            <a:r>
              <a:rPr lang="en-US"/>
              <a:t>Click to edit Master title style</a:t>
            </a:r>
          </a:p>
        </p:txBody>
      </p:sp>
      <p:sp>
        <p:nvSpPr>
          <p:cNvPr id="3" name="Content Placeholder 2"/>
          <p:cNvSpPr>
            <a:spLocks noGrp="1"/>
          </p:cNvSpPr>
          <p:nvPr>
            <p:ph idx="1"/>
          </p:nvPr>
        </p:nvSpPr>
        <p:spPr>
          <a:xfrm>
            <a:off x="4042616" y="1039997"/>
            <a:ext cx="4813995" cy="5133100"/>
          </a:xfrm>
        </p:spPr>
        <p:txBody>
          <a:bodyPr/>
          <a:lstStyle>
            <a:lvl1pPr>
              <a:defRPr sz="2496"/>
            </a:lvl1pPr>
            <a:lvl2pPr>
              <a:defRPr sz="2184"/>
            </a:lvl2pPr>
            <a:lvl3pPr>
              <a:defRPr sz="1872"/>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4991" y="2166937"/>
            <a:ext cx="3066940" cy="4014520"/>
          </a:xfrm>
        </p:spPr>
        <p:txBody>
          <a:bodyPr/>
          <a:lstStyle>
            <a:lvl1pPr marL="0" indent="0">
              <a:buNone/>
              <a:defRPr sz="1248"/>
            </a:lvl1pPr>
            <a:lvl2pPr marL="356570" indent="0">
              <a:buNone/>
              <a:defRPr sz="1092"/>
            </a:lvl2pPr>
            <a:lvl3pPr marL="713141" indent="0">
              <a:buNone/>
              <a:defRPr sz="936"/>
            </a:lvl3pPr>
            <a:lvl4pPr marL="1069711" indent="0">
              <a:buNone/>
              <a:defRPr sz="780"/>
            </a:lvl4pPr>
            <a:lvl5pPr marL="1426281" indent="0">
              <a:buNone/>
              <a:defRPr sz="780"/>
            </a:lvl5pPr>
            <a:lvl6pPr marL="1782851" indent="0">
              <a:buNone/>
              <a:defRPr sz="780"/>
            </a:lvl6pPr>
            <a:lvl7pPr marL="2139422" indent="0">
              <a:buNone/>
              <a:defRPr sz="780"/>
            </a:lvl7pPr>
            <a:lvl8pPr marL="2495992" indent="0">
              <a:buNone/>
              <a:defRPr sz="780"/>
            </a:lvl8pPr>
            <a:lvl9pPr marL="2852562" indent="0">
              <a:buNone/>
              <a:defRPr sz="780"/>
            </a:lvl9pPr>
          </a:lstStyle>
          <a:p>
            <a:pPr lvl="0"/>
            <a:r>
              <a:rPr lang="en-US"/>
              <a:t>Click to edit Master text styles</a:t>
            </a:r>
          </a:p>
        </p:txBody>
      </p:sp>
      <p:sp>
        <p:nvSpPr>
          <p:cNvPr id="5" name="Date Placeholder 4"/>
          <p:cNvSpPr>
            <a:spLocks noGrp="1"/>
          </p:cNvSpPr>
          <p:nvPr>
            <p:ph type="dt" sz="half" idx="10"/>
          </p:nvPr>
        </p:nvSpPr>
        <p:spPr/>
        <p:txBody>
          <a:bodyPr/>
          <a:lstStyle/>
          <a:p>
            <a:fld id="{4B219A8F-6059-45E4-A32F-2CF5E2978F5E}" type="datetime1">
              <a:rPr lang="en-US" smtClean="0"/>
              <a:t>8/10/2020</a:t>
            </a:fld>
            <a:endParaRPr lang="en-US" dirty="0"/>
          </a:p>
        </p:txBody>
      </p:sp>
      <p:sp>
        <p:nvSpPr>
          <p:cNvPr id="6" name="Footer Placeholder 5"/>
          <p:cNvSpPr>
            <a:spLocks noGrp="1"/>
          </p:cNvSpPr>
          <p:nvPr>
            <p:ph type="ftr" sz="quarter" idx="11"/>
          </p:nvPr>
        </p:nvSpPr>
        <p:spPr/>
        <p:txBody>
          <a:bodyPr/>
          <a:lstStyle/>
          <a:p>
            <a:pPr>
              <a:defRPr/>
            </a:pPr>
            <a:r>
              <a:rPr lang="en-US" dirty="0"/>
              <a:t>Copyright 2002 BDS</a:t>
            </a:r>
            <a:endParaRPr lang="en-US" sz="1400" dirty="0"/>
          </a:p>
        </p:txBody>
      </p:sp>
      <p:sp>
        <p:nvSpPr>
          <p:cNvPr id="7" name="Slide Number Placeholder 6"/>
          <p:cNvSpPr>
            <a:spLocks noGrp="1"/>
          </p:cNvSpPr>
          <p:nvPr>
            <p:ph type="sldNum" sz="quarter" idx="12"/>
          </p:nvPr>
        </p:nvSpPr>
        <p:spPr/>
        <p:txBody>
          <a:bodyPr/>
          <a:lstStyle/>
          <a:p>
            <a:pPr>
              <a:defRPr/>
            </a:pPr>
            <a:r>
              <a:rPr lang="en-US" altLang="en-US" dirty="0"/>
              <a:t># </a:t>
            </a:r>
            <a:fld id="{1753513A-1645-43F1-BB4C-2AC520E7BF2A}" type="slidenum">
              <a:rPr lang="en-US" altLang="en-US" smtClean="0"/>
              <a:pPr>
                <a:defRPr/>
              </a:pPr>
              <a:t>‹#›</a:t>
            </a:fld>
            <a:endParaRPr lang="en-US" altLang="en-US" dirty="0"/>
          </a:p>
        </p:txBody>
      </p:sp>
    </p:spTree>
    <p:extLst>
      <p:ext uri="{BB962C8B-B14F-4D97-AF65-F5344CB8AC3E}">
        <p14:creationId xmlns:p14="http://schemas.microsoft.com/office/powerpoint/2010/main" val="138877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4991" y="481542"/>
            <a:ext cx="3066940" cy="1685396"/>
          </a:xfrm>
        </p:spPr>
        <p:txBody>
          <a:bodyPr anchor="b"/>
          <a:lstStyle>
            <a:lvl1pPr>
              <a:defRPr sz="2496"/>
            </a:lvl1pPr>
          </a:lstStyle>
          <a:p>
            <a:r>
              <a:rPr lang="en-US"/>
              <a:t>Click to edit Master title style</a:t>
            </a:r>
          </a:p>
        </p:txBody>
      </p:sp>
      <p:sp>
        <p:nvSpPr>
          <p:cNvPr id="3" name="Picture Placeholder 2"/>
          <p:cNvSpPr>
            <a:spLocks noGrp="1"/>
          </p:cNvSpPr>
          <p:nvPr>
            <p:ph type="pic" idx="1"/>
          </p:nvPr>
        </p:nvSpPr>
        <p:spPr>
          <a:xfrm>
            <a:off x="4042616" y="1039997"/>
            <a:ext cx="4813995" cy="5133100"/>
          </a:xfrm>
        </p:spPr>
        <p:txBody>
          <a:bodyPr/>
          <a:lstStyle>
            <a:lvl1pPr marL="0" indent="0">
              <a:buNone/>
              <a:defRPr sz="2496"/>
            </a:lvl1pPr>
            <a:lvl2pPr marL="356570" indent="0">
              <a:buNone/>
              <a:defRPr sz="2184"/>
            </a:lvl2pPr>
            <a:lvl3pPr marL="713141" indent="0">
              <a:buNone/>
              <a:defRPr sz="1872"/>
            </a:lvl3pPr>
            <a:lvl4pPr marL="1069711" indent="0">
              <a:buNone/>
              <a:defRPr sz="1560"/>
            </a:lvl4pPr>
            <a:lvl5pPr marL="1426281" indent="0">
              <a:buNone/>
              <a:defRPr sz="1560"/>
            </a:lvl5pPr>
            <a:lvl6pPr marL="1782851" indent="0">
              <a:buNone/>
              <a:defRPr sz="1560"/>
            </a:lvl6pPr>
            <a:lvl7pPr marL="2139422" indent="0">
              <a:buNone/>
              <a:defRPr sz="1560"/>
            </a:lvl7pPr>
            <a:lvl8pPr marL="2495992" indent="0">
              <a:buNone/>
              <a:defRPr sz="1560"/>
            </a:lvl8pPr>
            <a:lvl9pPr marL="2852562" indent="0">
              <a:buNone/>
              <a:defRPr sz="1560"/>
            </a:lvl9pPr>
          </a:lstStyle>
          <a:p>
            <a:endParaRPr lang="en-US" dirty="0"/>
          </a:p>
        </p:txBody>
      </p:sp>
      <p:sp>
        <p:nvSpPr>
          <p:cNvPr id="4" name="Text Placeholder 3"/>
          <p:cNvSpPr>
            <a:spLocks noGrp="1"/>
          </p:cNvSpPr>
          <p:nvPr>
            <p:ph type="body" sz="half" idx="2"/>
          </p:nvPr>
        </p:nvSpPr>
        <p:spPr>
          <a:xfrm>
            <a:off x="654991" y="2166937"/>
            <a:ext cx="3066940" cy="4014520"/>
          </a:xfrm>
        </p:spPr>
        <p:txBody>
          <a:bodyPr/>
          <a:lstStyle>
            <a:lvl1pPr marL="0" indent="0">
              <a:buNone/>
              <a:defRPr sz="1248"/>
            </a:lvl1pPr>
            <a:lvl2pPr marL="356570" indent="0">
              <a:buNone/>
              <a:defRPr sz="1092"/>
            </a:lvl2pPr>
            <a:lvl3pPr marL="713141" indent="0">
              <a:buNone/>
              <a:defRPr sz="936"/>
            </a:lvl3pPr>
            <a:lvl4pPr marL="1069711" indent="0">
              <a:buNone/>
              <a:defRPr sz="780"/>
            </a:lvl4pPr>
            <a:lvl5pPr marL="1426281" indent="0">
              <a:buNone/>
              <a:defRPr sz="780"/>
            </a:lvl5pPr>
            <a:lvl6pPr marL="1782851" indent="0">
              <a:buNone/>
              <a:defRPr sz="780"/>
            </a:lvl6pPr>
            <a:lvl7pPr marL="2139422" indent="0">
              <a:buNone/>
              <a:defRPr sz="780"/>
            </a:lvl7pPr>
            <a:lvl8pPr marL="2495992" indent="0">
              <a:buNone/>
              <a:defRPr sz="780"/>
            </a:lvl8pPr>
            <a:lvl9pPr marL="2852562" indent="0">
              <a:buNone/>
              <a:defRPr sz="780"/>
            </a:lvl9pPr>
          </a:lstStyle>
          <a:p>
            <a:pPr lvl="0"/>
            <a:r>
              <a:rPr lang="en-US"/>
              <a:t>Click to edit Master text styles</a:t>
            </a:r>
          </a:p>
        </p:txBody>
      </p:sp>
      <p:sp>
        <p:nvSpPr>
          <p:cNvPr id="5" name="Date Placeholder 4"/>
          <p:cNvSpPr>
            <a:spLocks noGrp="1"/>
          </p:cNvSpPr>
          <p:nvPr>
            <p:ph type="dt" sz="half" idx="10"/>
          </p:nvPr>
        </p:nvSpPr>
        <p:spPr/>
        <p:txBody>
          <a:bodyPr/>
          <a:lstStyle/>
          <a:p>
            <a:fld id="{DD575883-E19A-4970-ACF3-78337621F5B6}" type="datetime1">
              <a:rPr lang="en-US" smtClean="0"/>
              <a:t>8/10/2020</a:t>
            </a:fld>
            <a:endParaRPr lang="en-US" dirty="0"/>
          </a:p>
        </p:txBody>
      </p:sp>
      <p:sp>
        <p:nvSpPr>
          <p:cNvPr id="6" name="Footer Placeholder 5"/>
          <p:cNvSpPr>
            <a:spLocks noGrp="1"/>
          </p:cNvSpPr>
          <p:nvPr>
            <p:ph type="ftr" sz="quarter" idx="11"/>
          </p:nvPr>
        </p:nvSpPr>
        <p:spPr/>
        <p:txBody>
          <a:bodyPr/>
          <a:lstStyle/>
          <a:p>
            <a:pPr>
              <a:defRPr/>
            </a:pPr>
            <a:r>
              <a:rPr lang="en-US" dirty="0"/>
              <a:t>Copyright 2002 BDS</a:t>
            </a:r>
            <a:endParaRPr lang="en-US" sz="1400" dirty="0"/>
          </a:p>
        </p:txBody>
      </p:sp>
      <p:sp>
        <p:nvSpPr>
          <p:cNvPr id="7" name="Slide Number Placeholder 6"/>
          <p:cNvSpPr>
            <a:spLocks noGrp="1"/>
          </p:cNvSpPr>
          <p:nvPr>
            <p:ph type="sldNum" sz="quarter" idx="12"/>
          </p:nvPr>
        </p:nvSpPr>
        <p:spPr/>
        <p:txBody>
          <a:bodyPr/>
          <a:lstStyle/>
          <a:p>
            <a:pPr>
              <a:defRPr/>
            </a:pPr>
            <a:r>
              <a:rPr lang="en-US" altLang="en-US" dirty="0"/>
              <a:t># </a:t>
            </a:r>
            <a:fld id="{3394C7E4-2A7D-4F44-8A92-D35772226B7C}" type="slidenum">
              <a:rPr lang="en-US" altLang="en-US" smtClean="0"/>
              <a:pPr>
                <a:defRPr/>
              </a:pPr>
              <a:t>‹#›</a:t>
            </a:fld>
            <a:endParaRPr lang="en-US" altLang="en-US" dirty="0"/>
          </a:p>
        </p:txBody>
      </p:sp>
    </p:spTree>
    <p:extLst>
      <p:ext uri="{BB962C8B-B14F-4D97-AF65-F5344CB8AC3E}">
        <p14:creationId xmlns:p14="http://schemas.microsoft.com/office/powerpoint/2010/main" val="391179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3753" y="384565"/>
            <a:ext cx="8201620" cy="13961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3753" y="1922823"/>
            <a:ext cx="8201620" cy="45830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3752" y="6694767"/>
            <a:ext cx="2139553" cy="384565"/>
          </a:xfrm>
          <a:prstGeom prst="rect">
            <a:avLst/>
          </a:prstGeom>
        </p:spPr>
        <p:txBody>
          <a:bodyPr vert="horz" lIns="91440" tIns="45720" rIns="91440" bIns="45720" rtlCol="0" anchor="ctr"/>
          <a:lstStyle>
            <a:lvl1pPr algn="l">
              <a:defRPr sz="936">
                <a:solidFill>
                  <a:schemeClr val="tx1">
                    <a:tint val="75000"/>
                  </a:schemeClr>
                </a:solidFill>
              </a:defRPr>
            </a:lvl1pPr>
          </a:lstStyle>
          <a:p>
            <a:fld id="{CB1332FF-00EB-4E67-9D0F-EBDEB5878E97}" type="datetime1">
              <a:rPr lang="en-US" smtClean="0"/>
              <a:t>8/10/2020</a:t>
            </a:fld>
            <a:endParaRPr lang="en-US" dirty="0"/>
          </a:p>
        </p:txBody>
      </p:sp>
      <p:sp>
        <p:nvSpPr>
          <p:cNvPr id="5" name="Footer Placeholder 4"/>
          <p:cNvSpPr>
            <a:spLocks noGrp="1"/>
          </p:cNvSpPr>
          <p:nvPr>
            <p:ph type="ftr" sz="quarter" idx="3"/>
          </p:nvPr>
        </p:nvSpPr>
        <p:spPr>
          <a:xfrm>
            <a:off x="3149898" y="6694767"/>
            <a:ext cx="3209330" cy="384565"/>
          </a:xfrm>
          <a:prstGeom prst="rect">
            <a:avLst/>
          </a:prstGeom>
        </p:spPr>
        <p:txBody>
          <a:bodyPr vert="horz" lIns="91440" tIns="45720" rIns="91440" bIns="45720" rtlCol="0" anchor="ctr"/>
          <a:lstStyle>
            <a:lvl1pPr algn="ctr">
              <a:defRPr sz="936">
                <a:solidFill>
                  <a:schemeClr val="tx1">
                    <a:tint val="75000"/>
                  </a:schemeClr>
                </a:solidFill>
              </a:defRPr>
            </a:lvl1pPr>
          </a:lstStyle>
          <a:p>
            <a:pPr>
              <a:defRPr/>
            </a:pPr>
            <a:r>
              <a:rPr lang="en-US" dirty="0"/>
              <a:t>Copyright 2002 BDS</a:t>
            </a:r>
            <a:endParaRPr lang="en-US" sz="1400" dirty="0"/>
          </a:p>
        </p:txBody>
      </p:sp>
      <p:sp>
        <p:nvSpPr>
          <p:cNvPr id="6" name="Slide Number Placeholder 5"/>
          <p:cNvSpPr>
            <a:spLocks noGrp="1"/>
          </p:cNvSpPr>
          <p:nvPr>
            <p:ph type="sldNum" sz="quarter" idx="4"/>
          </p:nvPr>
        </p:nvSpPr>
        <p:spPr>
          <a:xfrm>
            <a:off x="6715820" y="6694767"/>
            <a:ext cx="2139553" cy="384565"/>
          </a:xfrm>
          <a:prstGeom prst="rect">
            <a:avLst/>
          </a:prstGeom>
        </p:spPr>
        <p:txBody>
          <a:bodyPr vert="horz" lIns="91440" tIns="45720" rIns="91440" bIns="45720" rtlCol="0" anchor="ctr"/>
          <a:lstStyle>
            <a:lvl1pPr algn="r">
              <a:defRPr sz="936">
                <a:solidFill>
                  <a:schemeClr val="tx1">
                    <a:tint val="75000"/>
                  </a:schemeClr>
                </a:solidFill>
              </a:defRPr>
            </a:lvl1pPr>
          </a:lstStyle>
          <a:p>
            <a:pPr>
              <a:defRPr/>
            </a:pPr>
            <a:r>
              <a:rPr lang="en-US" altLang="en-US" dirty="0"/>
              <a:t># </a:t>
            </a:r>
            <a:fld id="{2AB9D1B7-B300-4E8B-936A-A55CCD3D423E}" type="slidenum">
              <a:rPr lang="en-US" altLang="en-US" smtClean="0"/>
              <a:pPr>
                <a:defRPr/>
              </a:pPr>
              <a:t>‹#›</a:t>
            </a:fld>
            <a:endParaRPr lang="en-US" altLang="en-US" dirty="0"/>
          </a:p>
        </p:txBody>
      </p:sp>
    </p:spTree>
    <p:extLst>
      <p:ext uri="{BB962C8B-B14F-4D97-AF65-F5344CB8AC3E}">
        <p14:creationId xmlns:p14="http://schemas.microsoft.com/office/powerpoint/2010/main" val="6083341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l" defTabSz="713141" rtl="0" eaLnBrk="1" latinLnBrk="0" hangingPunct="1">
        <a:lnSpc>
          <a:spcPct val="90000"/>
        </a:lnSpc>
        <a:spcBef>
          <a:spcPct val="0"/>
        </a:spcBef>
        <a:buNone/>
        <a:defRPr sz="3432" kern="1200">
          <a:solidFill>
            <a:schemeClr val="tx1"/>
          </a:solidFill>
          <a:latin typeface="+mj-lt"/>
          <a:ea typeface="+mj-ea"/>
          <a:cs typeface="+mj-cs"/>
        </a:defRPr>
      </a:lvl1pPr>
    </p:titleStyle>
    <p:bodyStyle>
      <a:lvl1pPr marL="178285" indent="-178285" algn="l" defTabSz="713141" rtl="0" eaLnBrk="1" latinLnBrk="0" hangingPunct="1">
        <a:lnSpc>
          <a:spcPct val="90000"/>
        </a:lnSpc>
        <a:spcBef>
          <a:spcPts val="780"/>
        </a:spcBef>
        <a:buFont typeface="Arial" panose="020B0604020202020204" pitchFamily="34" charset="0"/>
        <a:buChar char="•"/>
        <a:defRPr sz="2184" kern="1200">
          <a:solidFill>
            <a:schemeClr val="tx1"/>
          </a:solidFill>
          <a:latin typeface="+mn-lt"/>
          <a:ea typeface="+mn-ea"/>
          <a:cs typeface="+mn-cs"/>
        </a:defRPr>
      </a:lvl1pPr>
      <a:lvl2pPr marL="534855" indent="-178285" algn="l" defTabSz="713141" rtl="0" eaLnBrk="1" latinLnBrk="0" hangingPunct="1">
        <a:lnSpc>
          <a:spcPct val="90000"/>
        </a:lnSpc>
        <a:spcBef>
          <a:spcPts val="390"/>
        </a:spcBef>
        <a:buFont typeface="Arial" panose="020B0604020202020204" pitchFamily="34" charset="0"/>
        <a:buChar char="•"/>
        <a:defRPr sz="1872" kern="1200">
          <a:solidFill>
            <a:schemeClr val="tx1"/>
          </a:solidFill>
          <a:latin typeface="+mn-lt"/>
          <a:ea typeface="+mn-ea"/>
          <a:cs typeface="+mn-cs"/>
        </a:defRPr>
      </a:lvl2pPr>
      <a:lvl3pPr marL="891426" indent="-178285" algn="l" defTabSz="713141" rtl="0" eaLnBrk="1" latinLnBrk="0" hangingPunct="1">
        <a:lnSpc>
          <a:spcPct val="90000"/>
        </a:lnSpc>
        <a:spcBef>
          <a:spcPts val="390"/>
        </a:spcBef>
        <a:buFont typeface="Arial" panose="020B0604020202020204" pitchFamily="34" charset="0"/>
        <a:buChar char="•"/>
        <a:defRPr sz="1560" kern="1200">
          <a:solidFill>
            <a:schemeClr val="tx1"/>
          </a:solidFill>
          <a:latin typeface="+mn-lt"/>
          <a:ea typeface="+mn-ea"/>
          <a:cs typeface="+mn-cs"/>
        </a:defRPr>
      </a:lvl3pPr>
      <a:lvl4pPr marL="1247996" indent="-178285" algn="l" defTabSz="713141"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4pPr>
      <a:lvl5pPr marL="1604566" indent="-178285" algn="l" defTabSz="713141"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5pPr>
      <a:lvl6pPr marL="1961137" indent="-178285" algn="l" defTabSz="713141"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6pPr>
      <a:lvl7pPr marL="2317707" indent="-178285" algn="l" defTabSz="713141"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7pPr>
      <a:lvl8pPr marL="2674277" indent="-178285" algn="l" defTabSz="713141"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8pPr>
      <a:lvl9pPr marL="3030847" indent="-178285" algn="l" defTabSz="713141" rtl="0" eaLnBrk="1" latinLnBrk="0" hangingPunct="1">
        <a:lnSpc>
          <a:spcPct val="90000"/>
        </a:lnSpc>
        <a:spcBef>
          <a:spcPts val="390"/>
        </a:spcBef>
        <a:buFont typeface="Arial" panose="020B0604020202020204" pitchFamily="34" charset="0"/>
        <a:buChar char="•"/>
        <a:defRPr sz="1404" kern="1200">
          <a:solidFill>
            <a:schemeClr val="tx1"/>
          </a:solidFill>
          <a:latin typeface="+mn-lt"/>
          <a:ea typeface="+mn-ea"/>
          <a:cs typeface="+mn-cs"/>
        </a:defRPr>
      </a:lvl9pPr>
    </p:bodyStyle>
    <p:otherStyle>
      <a:defPPr>
        <a:defRPr lang="en-US"/>
      </a:defPPr>
      <a:lvl1pPr marL="0" algn="l" defTabSz="713141" rtl="0" eaLnBrk="1" latinLnBrk="0" hangingPunct="1">
        <a:defRPr sz="1404" kern="1200">
          <a:solidFill>
            <a:schemeClr val="tx1"/>
          </a:solidFill>
          <a:latin typeface="+mn-lt"/>
          <a:ea typeface="+mn-ea"/>
          <a:cs typeface="+mn-cs"/>
        </a:defRPr>
      </a:lvl1pPr>
      <a:lvl2pPr marL="356570" algn="l" defTabSz="713141" rtl="0" eaLnBrk="1" latinLnBrk="0" hangingPunct="1">
        <a:defRPr sz="1404" kern="1200">
          <a:solidFill>
            <a:schemeClr val="tx1"/>
          </a:solidFill>
          <a:latin typeface="+mn-lt"/>
          <a:ea typeface="+mn-ea"/>
          <a:cs typeface="+mn-cs"/>
        </a:defRPr>
      </a:lvl2pPr>
      <a:lvl3pPr marL="713141" algn="l" defTabSz="713141" rtl="0" eaLnBrk="1" latinLnBrk="0" hangingPunct="1">
        <a:defRPr sz="1404" kern="1200">
          <a:solidFill>
            <a:schemeClr val="tx1"/>
          </a:solidFill>
          <a:latin typeface="+mn-lt"/>
          <a:ea typeface="+mn-ea"/>
          <a:cs typeface="+mn-cs"/>
        </a:defRPr>
      </a:lvl3pPr>
      <a:lvl4pPr marL="1069711" algn="l" defTabSz="713141" rtl="0" eaLnBrk="1" latinLnBrk="0" hangingPunct="1">
        <a:defRPr sz="1404" kern="1200">
          <a:solidFill>
            <a:schemeClr val="tx1"/>
          </a:solidFill>
          <a:latin typeface="+mn-lt"/>
          <a:ea typeface="+mn-ea"/>
          <a:cs typeface="+mn-cs"/>
        </a:defRPr>
      </a:lvl4pPr>
      <a:lvl5pPr marL="1426281" algn="l" defTabSz="713141" rtl="0" eaLnBrk="1" latinLnBrk="0" hangingPunct="1">
        <a:defRPr sz="1404" kern="1200">
          <a:solidFill>
            <a:schemeClr val="tx1"/>
          </a:solidFill>
          <a:latin typeface="+mn-lt"/>
          <a:ea typeface="+mn-ea"/>
          <a:cs typeface="+mn-cs"/>
        </a:defRPr>
      </a:lvl5pPr>
      <a:lvl6pPr marL="1782851" algn="l" defTabSz="713141" rtl="0" eaLnBrk="1" latinLnBrk="0" hangingPunct="1">
        <a:defRPr sz="1404" kern="1200">
          <a:solidFill>
            <a:schemeClr val="tx1"/>
          </a:solidFill>
          <a:latin typeface="+mn-lt"/>
          <a:ea typeface="+mn-ea"/>
          <a:cs typeface="+mn-cs"/>
        </a:defRPr>
      </a:lvl6pPr>
      <a:lvl7pPr marL="2139422" algn="l" defTabSz="713141" rtl="0" eaLnBrk="1" latinLnBrk="0" hangingPunct="1">
        <a:defRPr sz="1404" kern="1200">
          <a:solidFill>
            <a:schemeClr val="tx1"/>
          </a:solidFill>
          <a:latin typeface="+mn-lt"/>
          <a:ea typeface="+mn-ea"/>
          <a:cs typeface="+mn-cs"/>
        </a:defRPr>
      </a:lvl7pPr>
      <a:lvl8pPr marL="2495992" algn="l" defTabSz="713141" rtl="0" eaLnBrk="1" latinLnBrk="0" hangingPunct="1">
        <a:defRPr sz="1404" kern="1200">
          <a:solidFill>
            <a:schemeClr val="tx1"/>
          </a:solidFill>
          <a:latin typeface="+mn-lt"/>
          <a:ea typeface="+mn-ea"/>
          <a:cs typeface="+mn-cs"/>
        </a:defRPr>
      </a:lvl8pPr>
      <a:lvl9pPr marL="2852562" algn="l" defTabSz="713141" rtl="0" eaLnBrk="1" latinLnBrk="0" hangingPunct="1">
        <a:defRPr sz="14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yWhitney@BizAcquisition.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www.bizacquisition.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Excel_Worksheet.xlsx"/><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11161" y="411162"/>
            <a:ext cx="8686800" cy="2362200"/>
          </a:xfrm>
        </p:spPr>
        <p:txBody>
          <a:bodyPr lIns="109538" tIns="55562" rIns="109538" bIns="55562">
            <a:normAutofit fontScale="90000"/>
          </a:bodyPr>
          <a:lstStyle/>
          <a:p>
            <a:pPr algn="ctr">
              <a:spcBef>
                <a:spcPct val="200000"/>
              </a:spcBef>
              <a:defRPr/>
            </a:pPr>
            <a:br>
              <a:rPr lang="en-US" dirty="0"/>
            </a:br>
            <a:br>
              <a:rPr lang="en-US" dirty="0"/>
            </a:br>
            <a:br>
              <a:rPr lang="en-US" dirty="0"/>
            </a:br>
            <a:br>
              <a:rPr lang="en-US" dirty="0"/>
            </a:br>
            <a:r>
              <a:rPr lang="en-US" dirty="0"/>
              <a:t>Making Successful</a:t>
            </a:r>
            <a:br>
              <a:rPr lang="en-US" dirty="0"/>
            </a:br>
            <a:r>
              <a:rPr lang="en-US" sz="4000" dirty="0"/>
              <a:t>Business Acquisitions</a:t>
            </a:r>
            <a:endParaRPr lang="en-US" sz="2200" i="1" dirty="0"/>
          </a:p>
        </p:txBody>
      </p:sp>
      <p:sp>
        <p:nvSpPr>
          <p:cNvPr id="5123" name="Rectangle 3"/>
          <p:cNvSpPr>
            <a:spLocks noChangeArrowheads="1"/>
          </p:cNvSpPr>
          <p:nvPr/>
        </p:nvSpPr>
        <p:spPr bwMode="auto">
          <a:xfrm>
            <a:off x="334962" y="2849562"/>
            <a:ext cx="8839200" cy="4344807"/>
          </a:xfrm>
          <a:prstGeom prst="rect">
            <a:avLst/>
          </a:prstGeom>
          <a:noFill/>
          <a:ln w="9525">
            <a:noFill/>
            <a:miter lim="800000"/>
            <a:headEnd/>
            <a:tailEnd/>
          </a:ln>
          <a:effectLst/>
        </p:spPr>
        <p:txBody>
          <a:bodyPr lIns="109538" tIns="55562" rIns="109538" bIns="55562"/>
          <a:lstStyle/>
          <a:p>
            <a:pPr algn="ctr" defTabSz="1087438">
              <a:spcBef>
                <a:spcPts val="0"/>
              </a:spcBef>
              <a:defRPr/>
            </a:pPr>
            <a:r>
              <a:rPr lang="en-US" sz="1600" dirty="0">
                <a:solidFill>
                  <a:schemeClr val="tx1"/>
                </a:solidFill>
                <a:latin typeface="Calibri Light" panose="020F0302020204030204" pitchFamily="34" charset="0"/>
              </a:rPr>
              <a:t>Business Development Solutions</a:t>
            </a:r>
          </a:p>
          <a:p>
            <a:pPr algn="ctr" defTabSz="1087438">
              <a:spcBef>
                <a:spcPts val="0"/>
              </a:spcBef>
              <a:defRPr/>
            </a:pPr>
            <a:r>
              <a:rPr lang="en-US" sz="1600" dirty="0">
                <a:solidFill>
                  <a:schemeClr val="tx1"/>
                </a:solidFill>
                <a:latin typeface="Calibri Light" panose="020F0302020204030204" pitchFamily="34" charset="0"/>
              </a:rPr>
              <a:t>Jay Whitney-</a:t>
            </a:r>
          </a:p>
          <a:p>
            <a:pPr algn="ctr" defTabSz="1087438">
              <a:spcBef>
                <a:spcPts val="0"/>
              </a:spcBef>
              <a:defRPr/>
            </a:pPr>
            <a:r>
              <a:rPr lang="en-US" sz="1600" dirty="0">
                <a:solidFill>
                  <a:schemeClr val="tx1"/>
                </a:solidFill>
                <a:latin typeface="Calibri Light" panose="020F0302020204030204" pitchFamily="34" charset="0"/>
              </a:rPr>
              <a:t>770-410-7582</a:t>
            </a:r>
          </a:p>
          <a:p>
            <a:pPr algn="ctr" defTabSz="1087438">
              <a:spcBef>
                <a:spcPts val="0"/>
              </a:spcBef>
              <a:defRPr/>
            </a:pPr>
            <a:r>
              <a:rPr lang="en-US" sz="1600" dirty="0">
                <a:solidFill>
                  <a:schemeClr val="tx1"/>
                </a:solidFill>
                <a:latin typeface="Calibri Light" panose="020F0302020204030204" pitchFamily="34" charset="0"/>
                <a:hlinkClick r:id="rId3">
                  <a:extLst>
                    <a:ext uri="{A12FA001-AC4F-418D-AE19-62706E023703}">
                      <ahyp:hlinkClr xmlns:ahyp="http://schemas.microsoft.com/office/drawing/2018/hyperlinkcolor" val="tx"/>
                    </a:ext>
                  </a:extLst>
                </a:hlinkClick>
              </a:rPr>
              <a:t>JayWhitney@BizAcquisition.com</a:t>
            </a:r>
            <a:r>
              <a:rPr lang="en-US" sz="1600" dirty="0">
                <a:solidFill>
                  <a:schemeClr val="tx1"/>
                </a:solidFill>
                <a:latin typeface="Calibri Light" panose="020F0302020204030204" pitchFamily="34" charset="0"/>
              </a:rPr>
              <a:t>  </a:t>
            </a:r>
          </a:p>
          <a:p>
            <a:pPr algn="ctr" defTabSz="1087438">
              <a:spcBef>
                <a:spcPts val="0"/>
              </a:spcBef>
              <a:defRPr/>
            </a:pPr>
            <a:r>
              <a:rPr lang="en-US" b="1" dirty="0">
                <a:solidFill>
                  <a:schemeClr val="tx1"/>
                </a:solidFill>
                <a:latin typeface="Calibri Light" panose="020F0302020204030204" pitchFamily="34" charset="0"/>
                <a:hlinkClick r:id="rId4">
                  <a:extLst>
                    <a:ext uri="{A12FA001-AC4F-418D-AE19-62706E023703}">
                      <ahyp:hlinkClr xmlns:ahyp="http://schemas.microsoft.com/office/drawing/2018/hyperlinkcolor" val="tx"/>
                    </a:ext>
                  </a:extLst>
                </a:hlinkClick>
              </a:rPr>
              <a:t>www.BizAcquisition.com</a:t>
            </a:r>
            <a:r>
              <a:rPr lang="en-US" b="1" dirty="0">
                <a:solidFill>
                  <a:schemeClr val="tx1"/>
                </a:solidFill>
                <a:latin typeface="Calibri Light" panose="020F0302020204030204" pitchFamily="34" charset="0"/>
              </a:rPr>
              <a:t>  </a:t>
            </a:r>
          </a:p>
          <a:p>
            <a:pPr algn="ctr" defTabSz="1087438">
              <a:spcBef>
                <a:spcPts val="600"/>
              </a:spcBef>
              <a:defRPr/>
            </a:pPr>
            <a:r>
              <a:rPr lang="en-US" sz="1600" dirty="0">
                <a:solidFill>
                  <a:schemeClr val="tx1"/>
                </a:solidFill>
                <a:latin typeface="Calibri Light" panose="020F0302020204030204" pitchFamily="34" charset="0"/>
              </a:rPr>
              <a:t>The true benefits of a good </a:t>
            </a:r>
            <a:r>
              <a:rPr lang="en-US" sz="1600" u="sng" dirty="0">
                <a:solidFill>
                  <a:schemeClr val="accent1">
                    <a:lumMod val="50000"/>
                  </a:schemeClr>
                </a:solidFill>
                <a:latin typeface="Calibri Light" panose="020F0302020204030204" pitchFamily="34" charset="0"/>
              </a:rPr>
              <a:t>Buy-Side Business Buyer Broker/Advisor</a:t>
            </a:r>
            <a:r>
              <a:rPr lang="en-US" sz="1600" dirty="0">
                <a:solidFill>
                  <a:schemeClr val="tx1"/>
                </a:solidFill>
                <a:latin typeface="Calibri Light" panose="020F0302020204030204" pitchFamily="34" charset="0"/>
              </a:rPr>
              <a:t> and </a:t>
            </a:r>
            <a:r>
              <a:rPr lang="en-US" sz="1600" u="sng" dirty="0">
                <a:solidFill>
                  <a:schemeClr val="accent1">
                    <a:lumMod val="50000"/>
                  </a:schemeClr>
                </a:solidFill>
                <a:latin typeface="Calibri Light" panose="020F0302020204030204" pitchFamily="34" charset="0"/>
              </a:rPr>
              <a:t>Buy-Side Business Loan Broker</a:t>
            </a:r>
          </a:p>
          <a:p>
            <a:pPr algn="ctr" defTabSz="1087438">
              <a:spcBef>
                <a:spcPts val="0"/>
              </a:spcBef>
              <a:defRPr/>
            </a:pPr>
            <a:r>
              <a:rPr lang="en-US" sz="1600" dirty="0">
                <a:solidFill>
                  <a:schemeClr val="tx1"/>
                </a:solidFill>
                <a:latin typeface="Calibri Light" panose="020F0302020204030204" pitchFamily="34" charset="0"/>
              </a:rPr>
              <a:t>are helping the business buyer:</a:t>
            </a:r>
          </a:p>
          <a:p>
            <a:pPr marL="285750" indent="-285750" algn="ctr" defTabSz="1087438">
              <a:spcBef>
                <a:spcPts val="600"/>
              </a:spcBef>
              <a:buFont typeface="Arial" panose="020B0604020202020204" pitchFamily="34" charset="0"/>
              <a:buChar char="•"/>
              <a:defRPr/>
            </a:pPr>
            <a:r>
              <a:rPr lang="en-US" sz="1600" dirty="0">
                <a:solidFill>
                  <a:schemeClr val="tx1"/>
                </a:solidFill>
                <a:latin typeface="Calibri Light" panose="020F0302020204030204" pitchFamily="34" charset="0"/>
              </a:rPr>
              <a:t>To </a:t>
            </a:r>
            <a:r>
              <a:rPr lang="en-US" sz="1600" u="sng" dirty="0">
                <a:solidFill>
                  <a:schemeClr val="accent1">
                    <a:lumMod val="50000"/>
                  </a:schemeClr>
                </a:solidFill>
                <a:latin typeface="Calibri Light" panose="020F0302020204030204" pitchFamily="34" charset="0"/>
              </a:rPr>
              <a:t>find business owners who are truly motivated to sell</a:t>
            </a:r>
            <a:endParaRPr lang="en-US" sz="1600" dirty="0">
              <a:solidFill>
                <a:schemeClr val="accent1">
                  <a:lumMod val="50000"/>
                </a:schemeClr>
              </a:solidFill>
              <a:latin typeface="Calibri Light" panose="020F0302020204030204" pitchFamily="34" charset="0"/>
            </a:endParaRPr>
          </a:p>
          <a:p>
            <a:pPr marL="285750" indent="-285750" algn="ctr" defTabSz="1087438">
              <a:spcBef>
                <a:spcPts val="0"/>
              </a:spcBef>
              <a:buFont typeface="Arial" panose="020B0604020202020204" pitchFamily="34" charset="0"/>
              <a:buChar char="•"/>
              <a:defRPr/>
            </a:pPr>
            <a:r>
              <a:rPr lang="en-US" sz="1600" dirty="0">
                <a:solidFill>
                  <a:schemeClr val="tx1"/>
                </a:solidFill>
                <a:latin typeface="Calibri Light" panose="020F0302020204030204" pitchFamily="34" charset="0"/>
              </a:rPr>
              <a:t>To </a:t>
            </a:r>
            <a:r>
              <a:rPr lang="en-US" sz="1600" u="sng" dirty="0">
                <a:solidFill>
                  <a:schemeClr val="accent1">
                    <a:lumMod val="50000"/>
                  </a:schemeClr>
                </a:solidFill>
                <a:latin typeface="Calibri Light" panose="020F0302020204030204" pitchFamily="34" charset="0"/>
              </a:rPr>
              <a:t>find the RIGHT business</a:t>
            </a:r>
            <a:r>
              <a:rPr lang="en-US" sz="1600" dirty="0">
                <a:solidFill>
                  <a:schemeClr val="accent1">
                    <a:lumMod val="50000"/>
                  </a:schemeClr>
                </a:solidFill>
                <a:latin typeface="Calibri Light" panose="020F0302020204030204" pitchFamily="34" charset="0"/>
              </a:rPr>
              <a:t> </a:t>
            </a:r>
            <a:r>
              <a:rPr lang="en-US" sz="1600" dirty="0">
                <a:solidFill>
                  <a:schemeClr val="tx1"/>
                </a:solidFill>
                <a:latin typeface="Calibri Light" panose="020F0302020204030204" pitchFamily="34" charset="0"/>
              </a:rPr>
              <a:t>to buy</a:t>
            </a:r>
          </a:p>
          <a:p>
            <a:pPr marL="285750" indent="-285750" algn="ctr" defTabSz="1087438">
              <a:spcBef>
                <a:spcPts val="0"/>
              </a:spcBef>
              <a:buFont typeface="Arial" panose="020B0604020202020204" pitchFamily="34" charset="0"/>
              <a:buChar char="•"/>
              <a:defRPr/>
            </a:pPr>
            <a:r>
              <a:rPr lang="en-US" sz="1600" dirty="0">
                <a:solidFill>
                  <a:schemeClr val="tx1"/>
                </a:solidFill>
                <a:latin typeface="Calibri Light" panose="020F0302020204030204" pitchFamily="34" charset="0"/>
              </a:rPr>
              <a:t>To </a:t>
            </a:r>
            <a:r>
              <a:rPr lang="en-US" sz="1600" u="sng" dirty="0">
                <a:solidFill>
                  <a:schemeClr val="accent1">
                    <a:lumMod val="50000"/>
                  </a:schemeClr>
                </a:solidFill>
                <a:latin typeface="Calibri Light" panose="020F0302020204030204" pitchFamily="34" charset="0"/>
              </a:rPr>
              <a:t>prevent a client from over-paying for a business and/or buy the WRONG business</a:t>
            </a:r>
            <a:endParaRPr lang="en-US" sz="1600" dirty="0">
              <a:solidFill>
                <a:schemeClr val="accent1">
                  <a:lumMod val="50000"/>
                </a:schemeClr>
              </a:solidFill>
              <a:latin typeface="Calibri Light" panose="020F0302020204030204" pitchFamily="34" charset="0"/>
            </a:endParaRPr>
          </a:p>
          <a:p>
            <a:pPr marL="285750" indent="-285750" algn="ctr" defTabSz="1087438">
              <a:spcBef>
                <a:spcPts val="0"/>
              </a:spcBef>
              <a:buFont typeface="Arial" panose="020B0604020202020204" pitchFamily="34" charset="0"/>
              <a:buChar char="•"/>
              <a:defRPr/>
            </a:pPr>
            <a:r>
              <a:rPr lang="en-US" sz="1600" dirty="0">
                <a:solidFill>
                  <a:schemeClr val="tx1"/>
                </a:solidFill>
                <a:latin typeface="Calibri Light" panose="020F0302020204030204" pitchFamily="34" charset="0"/>
              </a:rPr>
              <a:t>To </a:t>
            </a:r>
            <a:r>
              <a:rPr lang="en-US" sz="1600" u="sng" dirty="0">
                <a:solidFill>
                  <a:schemeClr val="accent1">
                    <a:lumMod val="50000"/>
                  </a:schemeClr>
                </a:solidFill>
                <a:latin typeface="Calibri Light" panose="020F0302020204030204" pitchFamily="34" charset="0"/>
              </a:rPr>
              <a:t>secure a SBA loan at a lower interest rate</a:t>
            </a:r>
            <a:r>
              <a:rPr lang="en-US" sz="1600" dirty="0">
                <a:solidFill>
                  <a:schemeClr val="accent1">
                    <a:lumMod val="50000"/>
                  </a:schemeClr>
                </a:solidFill>
                <a:latin typeface="Calibri Light" panose="020F0302020204030204" pitchFamily="34" charset="0"/>
              </a:rPr>
              <a:t> </a:t>
            </a:r>
            <a:r>
              <a:rPr lang="en-US" sz="1600" dirty="0">
                <a:solidFill>
                  <a:schemeClr val="tx1"/>
                </a:solidFill>
                <a:latin typeface="Calibri Light" panose="020F0302020204030204" pitchFamily="34" charset="0"/>
              </a:rPr>
              <a:t>than what the buyer could get on his/her own.</a:t>
            </a:r>
          </a:p>
          <a:p>
            <a:pPr algn="ctr" defTabSz="1087438">
              <a:spcBef>
                <a:spcPts val="0"/>
              </a:spcBef>
              <a:defRPr/>
            </a:pPr>
            <a:endParaRPr lang="en-US" sz="1600" dirty="0">
              <a:solidFill>
                <a:schemeClr val="accent1">
                  <a:lumMod val="50000"/>
                </a:schemeClr>
              </a:solidFill>
              <a:latin typeface="Calibri Light" panose="020F0302020204030204" pitchFamily="34" charset="0"/>
            </a:endParaRPr>
          </a:p>
          <a:p>
            <a:pPr algn="ctr" defTabSz="1087438">
              <a:spcBef>
                <a:spcPts val="0"/>
              </a:spcBef>
              <a:defRPr/>
            </a:pPr>
            <a:r>
              <a:rPr lang="en-US" sz="1400" dirty="0">
                <a:solidFill>
                  <a:schemeClr val="tx1"/>
                </a:solidFill>
                <a:latin typeface="Calibri Light" panose="020F0302020204030204" pitchFamily="34" charset="0"/>
              </a:rPr>
              <a:t>To do so, </a:t>
            </a:r>
            <a:r>
              <a:rPr lang="en-US" sz="1400" dirty="0">
                <a:solidFill>
                  <a:schemeClr val="accent1">
                    <a:lumMod val="50000"/>
                  </a:schemeClr>
                </a:solidFill>
                <a:latin typeface="Calibri Light" panose="020F0302020204030204" pitchFamily="34" charset="0"/>
              </a:rPr>
              <a:t>a Business Buyer Broker/Advisor must be: </a:t>
            </a:r>
            <a:r>
              <a:rPr lang="en-US" sz="1400" dirty="0">
                <a:solidFill>
                  <a:schemeClr val="tx1"/>
                </a:solidFill>
                <a:latin typeface="Calibri Light" panose="020F0302020204030204" pitchFamily="34" charset="0"/>
              </a:rPr>
              <a:t>1)</a:t>
            </a:r>
            <a:r>
              <a:rPr lang="en-US" sz="1400" dirty="0">
                <a:solidFill>
                  <a:schemeClr val="accent1">
                    <a:lumMod val="50000"/>
                  </a:schemeClr>
                </a:solidFill>
                <a:latin typeface="Calibri Light" panose="020F0302020204030204" pitchFamily="34" charset="0"/>
              </a:rPr>
              <a:t> </a:t>
            </a:r>
            <a:r>
              <a:rPr lang="en-US" sz="1400" u="sng" dirty="0">
                <a:solidFill>
                  <a:schemeClr val="accent1">
                    <a:lumMod val="50000"/>
                  </a:schemeClr>
                </a:solidFill>
                <a:latin typeface="Calibri Light" panose="020F0302020204030204" pitchFamily="34" charset="0"/>
              </a:rPr>
              <a:t>completely unbiased</a:t>
            </a:r>
            <a:r>
              <a:rPr lang="en-US" sz="1400" dirty="0">
                <a:solidFill>
                  <a:schemeClr val="accent1">
                    <a:lumMod val="50000"/>
                  </a:schemeClr>
                </a:solidFill>
                <a:latin typeface="Calibri Light" panose="020F0302020204030204" pitchFamily="34" charset="0"/>
              </a:rPr>
              <a:t> and is working for the best interest of the buyer</a:t>
            </a:r>
            <a:r>
              <a:rPr lang="en-US" sz="1400" dirty="0">
                <a:solidFill>
                  <a:schemeClr val="tx1"/>
                </a:solidFill>
                <a:latin typeface="Calibri Light" panose="020F0302020204030204" pitchFamily="34" charset="0"/>
              </a:rPr>
              <a:t>, 2) experienced with small business acquisition from the </a:t>
            </a:r>
            <a:r>
              <a:rPr lang="en-US" sz="1400" u="sng" dirty="0">
                <a:solidFill>
                  <a:schemeClr val="tx1"/>
                </a:solidFill>
                <a:latin typeface="Calibri Light" panose="020F0302020204030204" pitchFamily="34" charset="0"/>
              </a:rPr>
              <a:t>buy-side</a:t>
            </a:r>
            <a:r>
              <a:rPr lang="en-US" sz="1400" dirty="0">
                <a:solidFill>
                  <a:schemeClr val="tx1"/>
                </a:solidFill>
                <a:latin typeface="Calibri Light" panose="020F0302020204030204" pitchFamily="34" charset="0"/>
              </a:rPr>
              <a:t>, including financial due diligence and business valuation, and 3) analytical (sell-side experience tends to be more “sales”, while buy-side experience is more “analytical”) These are three traits that most Business Brokers/Advisors don’t have.</a:t>
            </a:r>
          </a:p>
          <a:p>
            <a:pPr algn="ctr" defTabSz="1087438">
              <a:spcBef>
                <a:spcPts val="0"/>
              </a:spcBef>
              <a:defRPr/>
            </a:pPr>
            <a:r>
              <a:rPr lang="en-US" sz="1600" dirty="0">
                <a:solidFill>
                  <a:schemeClr val="tx1"/>
                </a:solidFill>
                <a:latin typeface="Calibri Light" panose="020F0302020204030204" pitchFamily="34" charset="0"/>
              </a:rPr>
              <a:t> </a:t>
            </a:r>
            <a:r>
              <a:rPr lang="en-US" sz="1000" dirty="0">
                <a:solidFill>
                  <a:schemeClr val="tx1"/>
                </a:solidFill>
                <a:latin typeface="Calibri Light" panose="020F0302020204030204" pitchFamily="34" charset="0"/>
              </a:rPr>
              <a:t>Copyright 2003-2020 Business Development Solutions, LLC</a:t>
            </a:r>
            <a:endParaRPr lang="en-US" sz="3100" dirty="0">
              <a:solidFill>
                <a:schemeClr val="tx1"/>
              </a:solidFill>
              <a:latin typeface="Calibri Light" panose="020F0302020204030204" pitchFamily="34" charset="0"/>
            </a:endParaRPr>
          </a:p>
        </p:txBody>
      </p:sp>
      <p:sp>
        <p:nvSpPr>
          <p:cNvPr id="3" name="Slide Number Placeholder 2"/>
          <p:cNvSpPr>
            <a:spLocks noGrp="1"/>
          </p:cNvSpPr>
          <p:nvPr>
            <p:ph type="sldNum" sz="quarter" idx="12"/>
          </p:nvPr>
        </p:nvSpPr>
        <p:spPr/>
        <p:txBody>
          <a:bodyPr/>
          <a:lstStyle/>
          <a:p>
            <a:pPr>
              <a:defRPr/>
            </a:pPr>
            <a:r>
              <a:rPr lang="en-US" altLang="en-US" dirty="0"/>
              <a:t># </a:t>
            </a:r>
            <a:fld id="{E75EAE57-AA6D-4AF8-9DF3-B75468EA5A3F}" type="slidenum">
              <a:rPr lang="en-US" altLang="en-US" smtClean="0"/>
              <a:pPr>
                <a:defRPr/>
              </a:pPr>
              <a:t>1</a:t>
            </a:fld>
            <a:endParaRPr lang="en-US" alt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61" y="144771"/>
            <a:ext cx="8686800" cy="1714191"/>
          </a:xfrm>
          <a:prstGeom prst="rect">
            <a:avLst/>
          </a:prstGeom>
        </p:spPr>
      </p:pic>
    </p:spTree>
  </p:cSld>
  <p:clrMapOvr>
    <a:masterClrMapping/>
  </p:clrMapOvr>
  <p:transition advTm="10000">
    <p:dissolv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2562" y="241300"/>
            <a:ext cx="9067800" cy="977900"/>
          </a:xfrm>
        </p:spPr>
        <p:txBody>
          <a:bodyPr lIns="109538" tIns="55562" rIns="109538" bIns="55562">
            <a:normAutofit fontScale="90000"/>
          </a:bodyPr>
          <a:lstStyle/>
          <a:p>
            <a:pPr algn="ctr">
              <a:defRPr/>
            </a:pPr>
            <a:r>
              <a:rPr lang="en-US" b="1" dirty="0"/>
              <a:t>Benefits Provided to Clients</a:t>
            </a:r>
            <a:br>
              <a:rPr lang="en-US" b="1" dirty="0"/>
            </a:br>
            <a:r>
              <a:rPr lang="en-US" sz="3600" b="1" dirty="0"/>
              <a:t>How I Can Help</a:t>
            </a:r>
            <a:endParaRPr lang="en-US" sz="3300" b="1" dirty="0"/>
          </a:p>
        </p:txBody>
      </p:sp>
      <p:sp>
        <p:nvSpPr>
          <p:cNvPr id="35843" name="Rectangle 3"/>
          <p:cNvSpPr>
            <a:spLocks noGrp="1" noChangeArrowheads="1"/>
          </p:cNvSpPr>
          <p:nvPr>
            <p:ph type="body" sz="half" idx="1"/>
          </p:nvPr>
        </p:nvSpPr>
        <p:spPr>
          <a:xfrm>
            <a:off x="304800" y="1219200"/>
            <a:ext cx="8869362" cy="5791200"/>
          </a:xfrm>
        </p:spPr>
        <p:txBody>
          <a:bodyPr lIns="109538" tIns="55562" rIns="109538" bIns="55562">
            <a:noAutofit/>
          </a:bodyPr>
          <a:lstStyle/>
          <a:p>
            <a:pPr>
              <a:defRPr/>
            </a:pPr>
            <a:r>
              <a:rPr lang="en-US" sz="1150" b="1" dirty="0"/>
              <a:t>Evaluation of potential acquisition targets</a:t>
            </a:r>
          </a:p>
          <a:p>
            <a:pPr lvl="1">
              <a:defRPr/>
            </a:pPr>
            <a:r>
              <a:rPr lang="en-US" sz="1150" dirty="0"/>
              <a:t>Informal discussions to evaluate the businesses for a potential acquisition – I provide an experienced sounding board, or second opinion, on a potential acquisition in the early stage of the buyer reviewing it. I can prevent a significant amount of the buyer’s time being wasted on potential acquisition targets that should have been more quickly rejected. If the buyer is looking at many potential acquisition targets, I can help the buyer decide to concentrate her/his efforts on just the few that are the better acquisition candidates. </a:t>
            </a:r>
          </a:p>
          <a:p>
            <a:pPr lvl="1">
              <a:defRPr/>
            </a:pPr>
            <a:r>
              <a:rPr lang="en-US" sz="1150" dirty="0"/>
              <a:t>I can help the buyer look beyond the numbers to see if the business is a good business to buy, and I can assess the influence of those factors on the value.</a:t>
            </a:r>
          </a:p>
          <a:p>
            <a:pPr>
              <a:defRPr/>
            </a:pPr>
            <a:r>
              <a:rPr lang="en-US" sz="1150" b="1" dirty="0"/>
              <a:t>Negotiating</a:t>
            </a:r>
          </a:p>
          <a:p>
            <a:pPr lvl="1">
              <a:defRPr/>
            </a:pPr>
            <a:r>
              <a:rPr lang="en-US" sz="1150" dirty="0"/>
              <a:t>Structuring a deal to:  1) make sure the deal terms are not overly advantageous to the seller, 2) make it more likely for the acquisition to be financed at a lower interest rate, and 3) using the terms of the sale (and how the terms may affect the taxes the seller will pay) to help the buyer get a good price.</a:t>
            </a:r>
          </a:p>
          <a:p>
            <a:pPr lvl="1">
              <a:defRPr/>
            </a:pPr>
            <a:r>
              <a:rPr lang="en-US" sz="1150" dirty="0"/>
              <a:t>Helping the buyer maintain good relationships with the seller during the negotiations by doing the hard negotiating, or when needed, being a “bad guy” in the negotiations. </a:t>
            </a:r>
          </a:p>
          <a:p>
            <a:pPr lvl="1">
              <a:defRPr/>
            </a:pPr>
            <a:r>
              <a:rPr lang="en-US" sz="1150" dirty="0"/>
              <a:t>Preventing a deal from failing due to negotiations. I can suggest deal structuring options I have seen used in previous acquisition deals.</a:t>
            </a:r>
          </a:p>
          <a:p>
            <a:pPr>
              <a:defRPr/>
            </a:pPr>
            <a:r>
              <a:rPr lang="en-US" sz="1150" b="1" dirty="0"/>
              <a:t>Making Deals Happen</a:t>
            </a:r>
          </a:p>
          <a:p>
            <a:pPr lvl="1">
              <a:defRPr/>
            </a:pPr>
            <a:r>
              <a:rPr lang="en-US" sz="1150" dirty="0"/>
              <a:t>Financially prequalify a buyer for a loan so that the buyer can present herself as a financially capable buyer to potential sellers. Without being a “financial qualified buyer” potential sellers may not even share confidential information on their businesses with the buyer.  </a:t>
            </a:r>
          </a:p>
          <a:p>
            <a:pPr lvl="1">
              <a:defRPr/>
            </a:pPr>
            <a:r>
              <a:rPr lang="en-US" sz="1150" dirty="0"/>
              <a:t>Preventing a potential acquisition transaction from “cratering”. As an advisor, I can maintain the momentum of a deal far better than a buyer trying to push the deal forward. A buyer “pushing” a deal forward will often cause the seller to think that the buyer will pay more for the business!</a:t>
            </a:r>
          </a:p>
          <a:p>
            <a:pPr lvl="1">
              <a:defRPr/>
            </a:pPr>
            <a:r>
              <a:rPr lang="en-US" sz="1150" dirty="0"/>
              <a:t>Sellers are often very unsure about the process of selling their business when they have never sold a business before and are selling the business themselves without the aid of a business broker. I can do “hand holding” to help the seller through the process which could prevent the seller from hiring a business broker who could potentially bring in more potential buyers (that could bid against you).</a:t>
            </a:r>
          </a:p>
          <a:p>
            <a:pPr lvl="1">
              <a:defRPr/>
            </a:pPr>
            <a:r>
              <a:rPr lang="en-US" sz="1150" dirty="0"/>
              <a:t>If a business is being sold by a “real estate agent” (i.e. not a business broker), both the seller and real estate agent are likely to be very unsure about the process of selling a business. I can make the deal more likely to happen by “hand holding” both the seller and the real estate agent through the process.</a:t>
            </a:r>
          </a:p>
          <a:p>
            <a:pPr lvl="1">
              <a:defRPr/>
            </a:pPr>
            <a:r>
              <a:rPr lang="en-US" sz="1150" dirty="0"/>
              <a:t>Administer the closing process so that closing is not derailed.</a:t>
            </a:r>
          </a:p>
          <a:p>
            <a:pPr lvl="1">
              <a:defRPr/>
            </a:pPr>
            <a:r>
              <a:rPr lang="en-US" sz="1150" dirty="0"/>
              <a:t>Manage seller remorse to reduce the chance that the seller backs out of a deal.</a:t>
            </a:r>
          </a:p>
          <a:p>
            <a:pPr marL="0" indent="0" algn="ctr">
              <a:buNone/>
              <a:defRPr/>
            </a:pPr>
            <a:r>
              <a:rPr lang="en-US" sz="1150" b="1" dirty="0"/>
              <a:t>I eliminate the potential for some major mistakes</a:t>
            </a:r>
          </a:p>
        </p:txBody>
      </p:sp>
      <p:sp>
        <p:nvSpPr>
          <p:cNvPr id="2" name="Slide Number Placeholder 1"/>
          <p:cNvSpPr>
            <a:spLocks noGrp="1"/>
          </p:cNvSpPr>
          <p:nvPr>
            <p:ph type="sldNum" sz="quarter" idx="10"/>
          </p:nvPr>
        </p:nvSpPr>
        <p:spPr/>
        <p:txBody>
          <a:bodyPr/>
          <a:lstStyle/>
          <a:p>
            <a:pPr>
              <a:defRPr/>
            </a:pPr>
            <a:r>
              <a:rPr lang="en-US" altLang="en-US" dirty="0"/>
              <a:t># </a:t>
            </a:r>
            <a:fld id="{B240C6A8-FF0C-46FB-96ED-C89CF36C87E3}" type="slidenum">
              <a:rPr lang="en-US" altLang="en-US" smtClean="0"/>
              <a:pPr>
                <a:defRPr/>
              </a:pPr>
              <a:t>10</a:t>
            </a:fld>
            <a:endParaRPr lang="en-US" altLang="en-US" dirty="0"/>
          </a:p>
        </p:txBody>
      </p:sp>
    </p:spTree>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subTnLst>
                                    <p:animClr clrSpc="rgb" dir="cw">
                                      <p:cBhvr override="childStyle">
                                        <p:cTn dur="1" fill="hold" display="0" masterRel="nextClick" afterEffect="1"/>
                                        <p:tgtEl>
                                          <p:spTgt spid="35843">
                                            <p:txEl>
                                              <p:pRg st="0" end="0"/>
                                            </p:txEl>
                                          </p:spTgt>
                                        </p:tgtEl>
                                        <p:attrNameLst>
                                          <p:attrName>ppt_c</p:attrName>
                                        </p:attrNameLst>
                                      </p:cBhvr>
                                      <p:to>
                                        <a:srgbClr val="DDDDDD"/>
                                      </p:to>
                                    </p:animClr>
                                  </p:subTnLst>
                                </p:cTn>
                              </p:par>
                              <p:par>
                                <p:cTn id="8" presetID="22" presetClass="entr" presetSubtype="8"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wipe(left)">
                                      <p:cBhvr>
                                        <p:cTn id="10" dur="500"/>
                                        <p:tgtEl>
                                          <p:spTgt spid="35843">
                                            <p:txEl>
                                              <p:pRg st="1" end="1"/>
                                            </p:txEl>
                                          </p:spTgt>
                                        </p:tgtEl>
                                      </p:cBhvr>
                                    </p:animEffect>
                                  </p:childTnLst>
                                  <p:subTnLst>
                                    <p:animClr clrSpc="rgb" dir="cw">
                                      <p:cBhvr override="childStyle">
                                        <p:cTn dur="1" fill="hold" display="0" masterRel="nextClick" afterEffect="1"/>
                                        <p:tgtEl>
                                          <p:spTgt spid="35843">
                                            <p:txEl>
                                              <p:pRg st="1" end="1"/>
                                            </p:txEl>
                                          </p:spTgt>
                                        </p:tgtEl>
                                        <p:attrNameLst>
                                          <p:attrName>ppt_c</p:attrName>
                                        </p:attrNameLst>
                                      </p:cBhvr>
                                      <p:to>
                                        <a:srgbClr val="DDDDDD"/>
                                      </p:to>
                                    </p:animClr>
                                  </p:subTnLst>
                                </p:cTn>
                              </p:par>
                              <p:par>
                                <p:cTn id="11" presetID="22" presetClass="entr" presetSubtype="8"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wipe(left)">
                                      <p:cBhvr>
                                        <p:cTn id="13" dur="500"/>
                                        <p:tgtEl>
                                          <p:spTgt spid="35843">
                                            <p:txEl>
                                              <p:pRg st="2" end="2"/>
                                            </p:txEl>
                                          </p:spTgt>
                                        </p:tgtEl>
                                      </p:cBhvr>
                                    </p:animEffect>
                                  </p:childTnLst>
                                  <p:subTnLst>
                                    <p:animClr clrSpc="rgb" dir="cw">
                                      <p:cBhvr override="childStyle">
                                        <p:cTn dur="1" fill="hold" display="0" masterRel="nextClick" afterEffect="1"/>
                                        <p:tgtEl>
                                          <p:spTgt spid="35843">
                                            <p:txEl>
                                              <p:pRg st="2" end="2"/>
                                            </p:txEl>
                                          </p:spTgt>
                                        </p:tgtEl>
                                        <p:attrNameLst>
                                          <p:attrName>ppt_c</p:attrName>
                                        </p:attrNameLst>
                                      </p:cBhvr>
                                      <p:to>
                                        <a:srgbClr val="DDDDDD"/>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5843">
                                            <p:txEl>
                                              <p:pRg st="3" end="3"/>
                                            </p:txEl>
                                          </p:spTgt>
                                        </p:tgtEl>
                                        <p:attrNameLst>
                                          <p:attrName>style.visibility</p:attrName>
                                        </p:attrNameLst>
                                      </p:cBhvr>
                                      <p:to>
                                        <p:strVal val="visible"/>
                                      </p:to>
                                    </p:set>
                                    <p:animEffect transition="in" filter="wipe(left)">
                                      <p:cBhvr>
                                        <p:cTn id="18" dur="500"/>
                                        <p:tgtEl>
                                          <p:spTgt spid="35843">
                                            <p:txEl>
                                              <p:pRg st="3" end="3"/>
                                            </p:txEl>
                                          </p:spTgt>
                                        </p:tgtEl>
                                      </p:cBhvr>
                                    </p:animEffect>
                                  </p:childTnLst>
                                  <p:subTnLst>
                                    <p:animClr clrSpc="rgb" dir="cw">
                                      <p:cBhvr override="childStyle">
                                        <p:cTn dur="1" fill="hold" display="0" masterRel="nextClick" afterEffect="1"/>
                                        <p:tgtEl>
                                          <p:spTgt spid="35843">
                                            <p:txEl>
                                              <p:pRg st="3" end="3"/>
                                            </p:txEl>
                                          </p:spTgt>
                                        </p:tgtEl>
                                        <p:attrNameLst>
                                          <p:attrName>ppt_c</p:attrName>
                                        </p:attrNameLst>
                                      </p:cBhvr>
                                      <p:to>
                                        <a:srgbClr val="DDDDDD"/>
                                      </p:to>
                                    </p:animClr>
                                  </p:subTnLst>
                                </p:cTn>
                              </p:par>
                              <p:par>
                                <p:cTn id="19" presetID="22" presetClass="entr" presetSubtype="8" fill="hold" grpId="0" nodeType="with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wipe(left)">
                                      <p:cBhvr>
                                        <p:cTn id="21" dur="500"/>
                                        <p:tgtEl>
                                          <p:spTgt spid="35843">
                                            <p:txEl>
                                              <p:pRg st="4" end="4"/>
                                            </p:txEl>
                                          </p:spTgt>
                                        </p:tgtEl>
                                      </p:cBhvr>
                                    </p:animEffect>
                                  </p:childTnLst>
                                  <p:subTnLst>
                                    <p:animClr clrSpc="rgb" dir="cw">
                                      <p:cBhvr override="childStyle">
                                        <p:cTn dur="1" fill="hold" display="0" masterRel="nextClick" afterEffect="1"/>
                                        <p:tgtEl>
                                          <p:spTgt spid="35843">
                                            <p:txEl>
                                              <p:pRg st="4" end="4"/>
                                            </p:txEl>
                                          </p:spTgt>
                                        </p:tgtEl>
                                        <p:attrNameLst>
                                          <p:attrName>ppt_c</p:attrName>
                                        </p:attrNameLst>
                                      </p:cBhvr>
                                      <p:to>
                                        <a:srgbClr val="DDDDDD"/>
                                      </p:to>
                                    </p:animClr>
                                  </p:subTnLst>
                                </p:cTn>
                              </p:par>
                              <p:par>
                                <p:cTn id="22" presetID="22" presetClass="entr" presetSubtype="8" fill="hold" grpId="0" nodeType="withEffect">
                                  <p:stCondLst>
                                    <p:cond delay="0"/>
                                  </p:stCondLst>
                                  <p:childTnLst>
                                    <p:set>
                                      <p:cBhvr>
                                        <p:cTn id="23" dur="1" fill="hold">
                                          <p:stCondLst>
                                            <p:cond delay="0"/>
                                          </p:stCondLst>
                                        </p:cTn>
                                        <p:tgtEl>
                                          <p:spTgt spid="35843">
                                            <p:txEl>
                                              <p:pRg st="5" end="5"/>
                                            </p:txEl>
                                          </p:spTgt>
                                        </p:tgtEl>
                                        <p:attrNameLst>
                                          <p:attrName>style.visibility</p:attrName>
                                        </p:attrNameLst>
                                      </p:cBhvr>
                                      <p:to>
                                        <p:strVal val="visible"/>
                                      </p:to>
                                    </p:set>
                                    <p:animEffect transition="in" filter="wipe(left)">
                                      <p:cBhvr>
                                        <p:cTn id="24" dur="500"/>
                                        <p:tgtEl>
                                          <p:spTgt spid="35843">
                                            <p:txEl>
                                              <p:pRg st="5" end="5"/>
                                            </p:txEl>
                                          </p:spTgt>
                                        </p:tgtEl>
                                      </p:cBhvr>
                                    </p:animEffect>
                                  </p:childTnLst>
                                  <p:subTnLst>
                                    <p:animClr clrSpc="rgb" dir="cw">
                                      <p:cBhvr override="childStyle">
                                        <p:cTn dur="1" fill="hold" display="0" masterRel="nextClick" afterEffect="1"/>
                                        <p:tgtEl>
                                          <p:spTgt spid="35843">
                                            <p:txEl>
                                              <p:pRg st="5" end="5"/>
                                            </p:txEl>
                                          </p:spTgt>
                                        </p:tgtEl>
                                        <p:attrNameLst>
                                          <p:attrName>ppt_c</p:attrName>
                                        </p:attrNameLst>
                                      </p:cBhvr>
                                      <p:to>
                                        <a:srgbClr val="DDDDDD"/>
                                      </p:to>
                                    </p:animClr>
                                  </p:subTnLst>
                                </p:cTn>
                              </p:par>
                              <p:par>
                                <p:cTn id="25" presetID="22" presetClass="entr" presetSubtype="8" fill="hold" grpId="0" nodeType="with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Effect transition="in" filter="wipe(left)">
                                      <p:cBhvr>
                                        <p:cTn id="27" dur="500"/>
                                        <p:tgtEl>
                                          <p:spTgt spid="35843">
                                            <p:txEl>
                                              <p:pRg st="6" end="6"/>
                                            </p:txEl>
                                          </p:spTgt>
                                        </p:tgtEl>
                                      </p:cBhvr>
                                    </p:animEffect>
                                  </p:childTnLst>
                                  <p:subTnLst>
                                    <p:animClr clrSpc="rgb" dir="cw">
                                      <p:cBhvr override="childStyle">
                                        <p:cTn dur="1" fill="hold" display="0" masterRel="nextClick" afterEffect="1"/>
                                        <p:tgtEl>
                                          <p:spTgt spid="35843">
                                            <p:txEl>
                                              <p:pRg st="6" end="6"/>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843">
                                            <p:txEl>
                                              <p:pRg st="7" end="7"/>
                                            </p:txEl>
                                          </p:spTgt>
                                        </p:tgtEl>
                                        <p:attrNameLst>
                                          <p:attrName>style.visibility</p:attrName>
                                        </p:attrNameLst>
                                      </p:cBhvr>
                                      <p:to>
                                        <p:strVal val="visible"/>
                                      </p:to>
                                    </p:set>
                                    <p:animEffect transition="in" filter="wipe(left)">
                                      <p:cBhvr>
                                        <p:cTn id="32" dur="500"/>
                                        <p:tgtEl>
                                          <p:spTgt spid="35843">
                                            <p:txEl>
                                              <p:pRg st="7" end="7"/>
                                            </p:txEl>
                                          </p:spTgt>
                                        </p:tgtEl>
                                      </p:cBhvr>
                                    </p:animEffect>
                                  </p:childTnLst>
                                  <p:subTnLst>
                                    <p:animClr clrSpc="rgb" dir="cw">
                                      <p:cBhvr override="childStyle">
                                        <p:cTn dur="1" fill="hold" display="0" masterRel="nextClick" afterEffect="1"/>
                                        <p:tgtEl>
                                          <p:spTgt spid="35843">
                                            <p:txEl>
                                              <p:pRg st="7" end="7"/>
                                            </p:txEl>
                                          </p:spTgt>
                                        </p:tgtEl>
                                        <p:attrNameLst>
                                          <p:attrName>ppt_c</p:attrName>
                                        </p:attrNameLst>
                                      </p:cBhvr>
                                      <p:to>
                                        <a:srgbClr val="DDDDDD"/>
                                      </p:to>
                                    </p:animClr>
                                  </p:subTnLst>
                                </p:cTn>
                              </p:par>
                              <p:par>
                                <p:cTn id="33" presetID="22" presetClass="entr" presetSubtype="8" fill="hold" grpId="0" nodeType="withEffect">
                                  <p:stCondLst>
                                    <p:cond delay="0"/>
                                  </p:stCondLst>
                                  <p:childTnLst>
                                    <p:set>
                                      <p:cBhvr>
                                        <p:cTn id="34" dur="1" fill="hold">
                                          <p:stCondLst>
                                            <p:cond delay="0"/>
                                          </p:stCondLst>
                                        </p:cTn>
                                        <p:tgtEl>
                                          <p:spTgt spid="35843">
                                            <p:txEl>
                                              <p:pRg st="8" end="8"/>
                                            </p:txEl>
                                          </p:spTgt>
                                        </p:tgtEl>
                                        <p:attrNameLst>
                                          <p:attrName>style.visibility</p:attrName>
                                        </p:attrNameLst>
                                      </p:cBhvr>
                                      <p:to>
                                        <p:strVal val="visible"/>
                                      </p:to>
                                    </p:set>
                                    <p:animEffect transition="in" filter="wipe(left)">
                                      <p:cBhvr>
                                        <p:cTn id="35" dur="500"/>
                                        <p:tgtEl>
                                          <p:spTgt spid="35843">
                                            <p:txEl>
                                              <p:pRg st="8" end="8"/>
                                            </p:txEl>
                                          </p:spTgt>
                                        </p:tgtEl>
                                      </p:cBhvr>
                                    </p:animEffect>
                                  </p:childTnLst>
                                  <p:subTnLst>
                                    <p:animClr clrSpc="rgb" dir="cw">
                                      <p:cBhvr override="childStyle">
                                        <p:cTn dur="1" fill="hold" display="0" masterRel="nextClick" afterEffect="1"/>
                                        <p:tgtEl>
                                          <p:spTgt spid="35843">
                                            <p:txEl>
                                              <p:pRg st="8" end="8"/>
                                            </p:txEl>
                                          </p:spTgt>
                                        </p:tgtEl>
                                        <p:attrNameLst>
                                          <p:attrName>ppt_c</p:attrName>
                                        </p:attrNameLst>
                                      </p:cBhvr>
                                      <p:to>
                                        <a:srgbClr val="DDDDDD"/>
                                      </p:to>
                                    </p:animClr>
                                  </p:subTnLst>
                                </p:cTn>
                              </p:par>
                              <p:par>
                                <p:cTn id="36" presetID="22" presetClass="entr" presetSubtype="8" fill="hold" grpId="0" nodeType="withEffect">
                                  <p:stCondLst>
                                    <p:cond delay="0"/>
                                  </p:stCondLst>
                                  <p:childTnLst>
                                    <p:set>
                                      <p:cBhvr>
                                        <p:cTn id="37" dur="1" fill="hold">
                                          <p:stCondLst>
                                            <p:cond delay="0"/>
                                          </p:stCondLst>
                                        </p:cTn>
                                        <p:tgtEl>
                                          <p:spTgt spid="35843">
                                            <p:txEl>
                                              <p:pRg st="9" end="9"/>
                                            </p:txEl>
                                          </p:spTgt>
                                        </p:tgtEl>
                                        <p:attrNameLst>
                                          <p:attrName>style.visibility</p:attrName>
                                        </p:attrNameLst>
                                      </p:cBhvr>
                                      <p:to>
                                        <p:strVal val="visible"/>
                                      </p:to>
                                    </p:set>
                                    <p:animEffect transition="in" filter="wipe(left)">
                                      <p:cBhvr>
                                        <p:cTn id="38" dur="500"/>
                                        <p:tgtEl>
                                          <p:spTgt spid="35843">
                                            <p:txEl>
                                              <p:pRg st="9" end="9"/>
                                            </p:txEl>
                                          </p:spTgt>
                                        </p:tgtEl>
                                      </p:cBhvr>
                                    </p:animEffect>
                                  </p:childTnLst>
                                  <p:subTnLst>
                                    <p:animClr clrSpc="rgb" dir="cw">
                                      <p:cBhvr override="childStyle">
                                        <p:cTn dur="1" fill="hold" display="0" masterRel="nextClick" afterEffect="1"/>
                                        <p:tgtEl>
                                          <p:spTgt spid="35843">
                                            <p:txEl>
                                              <p:pRg st="9" end="9"/>
                                            </p:txEl>
                                          </p:spTgt>
                                        </p:tgtEl>
                                        <p:attrNameLst>
                                          <p:attrName>ppt_c</p:attrName>
                                        </p:attrNameLst>
                                      </p:cBhvr>
                                      <p:to>
                                        <a:srgbClr val="DDDDDD"/>
                                      </p:to>
                                    </p:animClr>
                                  </p:subTnLst>
                                </p:cTn>
                              </p:par>
                              <p:par>
                                <p:cTn id="39" presetID="22" presetClass="entr" presetSubtype="8" fill="hold" grpId="0" nodeType="withEffect">
                                  <p:stCondLst>
                                    <p:cond delay="0"/>
                                  </p:stCondLst>
                                  <p:childTnLst>
                                    <p:set>
                                      <p:cBhvr>
                                        <p:cTn id="40" dur="1" fill="hold">
                                          <p:stCondLst>
                                            <p:cond delay="0"/>
                                          </p:stCondLst>
                                        </p:cTn>
                                        <p:tgtEl>
                                          <p:spTgt spid="35843">
                                            <p:txEl>
                                              <p:pRg st="10" end="10"/>
                                            </p:txEl>
                                          </p:spTgt>
                                        </p:tgtEl>
                                        <p:attrNameLst>
                                          <p:attrName>style.visibility</p:attrName>
                                        </p:attrNameLst>
                                      </p:cBhvr>
                                      <p:to>
                                        <p:strVal val="visible"/>
                                      </p:to>
                                    </p:set>
                                    <p:animEffect transition="in" filter="wipe(left)">
                                      <p:cBhvr>
                                        <p:cTn id="41" dur="500"/>
                                        <p:tgtEl>
                                          <p:spTgt spid="35843">
                                            <p:txEl>
                                              <p:pRg st="10" end="10"/>
                                            </p:txEl>
                                          </p:spTgt>
                                        </p:tgtEl>
                                      </p:cBhvr>
                                    </p:animEffect>
                                  </p:childTnLst>
                                  <p:subTnLst>
                                    <p:animClr clrSpc="rgb" dir="cw">
                                      <p:cBhvr override="childStyle">
                                        <p:cTn dur="1" fill="hold" display="0" masterRel="nextClick" afterEffect="1"/>
                                        <p:tgtEl>
                                          <p:spTgt spid="35843">
                                            <p:txEl>
                                              <p:pRg st="10" end="10"/>
                                            </p:txEl>
                                          </p:spTgt>
                                        </p:tgtEl>
                                        <p:attrNameLst>
                                          <p:attrName>ppt_c</p:attrName>
                                        </p:attrNameLst>
                                      </p:cBhvr>
                                      <p:to>
                                        <a:srgbClr val="DDDDDD"/>
                                      </p:to>
                                    </p:animClr>
                                  </p:subTnLst>
                                </p:cTn>
                              </p:par>
                              <p:par>
                                <p:cTn id="42" presetID="22" presetClass="entr" presetSubtype="8" fill="hold" grpId="0" nodeType="withEffect">
                                  <p:stCondLst>
                                    <p:cond delay="0"/>
                                  </p:stCondLst>
                                  <p:childTnLst>
                                    <p:set>
                                      <p:cBhvr>
                                        <p:cTn id="43" dur="1" fill="hold">
                                          <p:stCondLst>
                                            <p:cond delay="0"/>
                                          </p:stCondLst>
                                        </p:cTn>
                                        <p:tgtEl>
                                          <p:spTgt spid="35843">
                                            <p:txEl>
                                              <p:pRg st="11" end="11"/>
                                            </p:txEl>
                                          </p:spTgt>
                                        </p:tgtEl>
                                        <p:attrNameLst>
                                          <p:attrName>style.visibility</p:attrName>
                                        </p:attrNameLst>
                                      </p:cBhvr>
                                      <p:to>
                                        <p:strVal val="visible"/>
                                      </p:to>
                                    </p:set>
                                    <p:animEffect transition="in" filter="wipe(left)">
                                      <p:cBhvr>
                                        <p:cTn id="44" dur="500"/>
                                        <p:tgtEl>
                                          <p:spTgt spid="35843">
                                            <p:txEl>
                                              <p:pRg st="11" end="11"/>
                                            </p:txEl>
                                          </p:spTgt>
                                        </p:tgtEl>
                                      </p:cBhvr>
                                    </p:animEffect>
                                  </p:childTnLst>
                                  <p:subTnLst>
                                    <p:animClr clrSpc="rgb" dir="cw">
                                      <p:cBhvr override="childStyle">
                                        <p:cTn dur="1" fill="hold" display="0" masterRel="nextClick" afterEffect="1"/>
                                        <p:tgtEl>
                                          <p:spTgt spid="35843">
                                            <p:txEl>
                                              <p:pRg st="11" end="11"/>
                                            </p:txEl>
                                          </p:spTgt>
                                        </p:tgtEl>
                                        <p:attrNameLst>
                                          <p:attrName>ppt_c</p:attrName>
                                        </p:attrNameLst>
                                      </p:cBhvr>
                                      <p:to>
                                        <a:srgbClr val="DDDDDD"/>
                                      </p:to>
                                    </p:animClr>
                                  </p:subTnLst>
                                </p:cTn>
                              </p:par>
                              <p:par>
                                <p:cTn id="45" presetID="22" presetClass="entr" presetSubtype="8" fill="hold" grpId="0" nodeType="withEffect">
                                  <p:stCondLst>
                                    <p:cond delay="0"/>
                                  </p:stCondLst>
                                  <p:childTnLst>
                                    <p:set>
                                      <p:cBhvr>
                                        <p:cTn id="46" dur="1" fill="hold">
                                          <p:stCondLst>
                                            <p:cond delay="0"/>
                                          </p:stCondLst>
                                        </p:cTn>
                                        <p:tgtEl>
                                          <p:spTgt spid="35843">
                                            <p:txEl>
                                              <p:pRg st="12" end="12"/>
                                            </p:txEl>
                                          </p:spTgt>
                                        </p:tgtEl>
                                        <p:attrNameLst>
                                          <p:attrName>style.visibility</p:attrName>
                                        </p:attrNameLst>
                                      </p:cBhvr>
                                      <p:to>
                                        <p:strVal val="visible"/>
                                      </p:to>
                                    </p:set>
                                    <p:animEffect transition="in" filter="wipe(left)">
                                      <p:cBhvr>
                                        <p:cTn id="47" dur="500"/>
                                        <p:tgtEl>
                                          <p:spTgt spid="35843">
                                            <p:txEl>
                                              <p:pRg st="12" end="12"/>
                                            </p:txEl>
                                          </p:spTgt>
                                        </p:tgtEl>
                                      </p:cBhvr>
                                    </p:animEffect>
                                  </p:childTnLst>
                                  <p:subTnLst>
                                    <p:animClr clrSpc="rgb" dir="cw">
                                      <p:cBhvr override="childStyle">
                                        <p:cTn dur="1" fill="hold" display="0" masterRel="nextClick" afterEffect="1"/>
                                        <p:tgtEl>
                                          <p:spTgt spid="35843">
                                            <p:txEl>
                                              <p:pRg st="12" end="12"/>
                                            </p:txEl>
                                          </p:spTgt>
                                        </p:tgtEl>
                                        <p:attrNameLst>
                                          <p:attrName>ppt_c</p:attrName>
                                        </p:attrNameLst>
                                      </p:cBhvr>
                                      <p:to>
                                        <a:srgbClr val="DDDDDD"/>
                                      </p:to>
                                    </p:animClr>
                                  </p:subTnLst>
                                </p:cTn>
                              </p:par>
                              <p:par>
                                <p:cTn id="48" presetID="22" presetClass="entr" presetSubtype="8" fill="hold" grpId="0" nodeType="withEffect">
                                  <p:stCondLst>
                                    <p:cond delay="0"/>
                                  </p:stCondLst>
                                  <p:childTnLst>
                                    <p:set>
                                      <p:cBhvr>
                                        <p:cTn id="49" dur="1" fill="hold">
                                          <p:stCondLst>
                                            <p:cond delay="0"/>
                                          </p:stCondLst>
                                        </p:cTn>
                                        <p:tgtEl>
                                          <p:spTgt spid="35843">
                                            <p:txEl>
                                              <p:pRg st="13" end="13"/>
                                            </p:txEl>
                                          </p:spTgt>
                                        </p:tgtEl>
                                        <p:attrNameLst>
                                          <p:attrName>style.visibility</p:attrName>
                                        </p:attrNameLst>
                                      </p:cBhvr>
                                      <p:to>
                                        <p:strVal val="visible"/>
                                      </p:to>
                                    </p:set>
                                    <p:animEffect transition="in" filter="wipe(left)">
                                      <p:cBhvr>
                                        <p:cTn id="50" dur="500"/>
                                        <p:tgtEl>
                                          <p:spTgt spid="35843">
                                            <p:txEl>
                                              <p:pRg st="13" end="13"/>
                                            </p:txEl>
                                          </p:spTgt>
                                        </p:tgtEl>
                                      </p:cBhvr>
                                    </p:animEffect>
                                  </p:childTnLst>
                                  <p:subTnLst>
                                    <p:animClr clrSpc="rgb" dir="cw">
                                      <p:cBhvr override="childStyle">
                                        <p:cTn dur="1" fill="hold" display="0" masterRel="nextClick" afterEffect="1"/>
                                        <p:tgtEl>
                                          <p:spTgt spid="35843">
                                            <p:txEl>
                                              <p:pRg st="13" end="13"/>
                                            </p:txEl>
                                          </p:spTgt>
                                        </p:tgtEl>
                                        <p:attrNameLst>
                                          <p:attrName>ppt_c</p:attrName>
                                        </p:attrNameLst>
                                      </p:cBhvr>
                                      <p:to>
                                        <a:srgbClr val="DDDDDD"/>
                                      </p:to>
                                    </p:animClr>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5843">
                                            <p:txEl>
                                              <p:pRg st="14" end="14"/>
                                            </p:txEl>
                                          </p:spTgt>
                                        </p:tgtEl>
                                        <p:attrNameLst>
                                          <p:attrName>style.visibility</p:attrName>
                                        </p:attrNameLst>
                                      </p:cBhvr>
                                      <p:to>
                                        <p:strVal val="visible"/>
                                      </p:to>
                                    </p:set>
                                    <p:animEffect transition="in" filter="wipe(left)">
                                      <p:cBhvr>
                                        <p:cTn id="55" dur="500"/>
                                        <p:tgtEl>
                                          <p:spTgt spid="35843">
                                            <p:txEl>
                                              <p:pRg st="14" end="14"/>
                                            </p:txEl>
                                          </p:spTgt>
                                        </p:tgtEl>
                                      </p:cBhvr>
                                    </p:animEffect>
                                  </p:childTnLst>
                                  <p:subTnLst>
                                    <p:animClr clrSpc="rgb" dir="cw">
                                      <p:cBhvr override="childStyle">
                                        <p:cTn dur="1" fill="hold" display="0" masterRel="nextClick" afterEffect="1"/>
                                        <p:tgtEl>
                                          <p:spTgt spid="35843">
                                            <p:txEl>
                                              <p:pRg st="14" end="1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33413" y="241300"/>
            <a:ext cx="8228012" cy="931862"/>
          </a:xfrm>
        </p:spPr>
        <p:txBody>
          <a:bodyPr lIns="109538" tIns="55562" rIns="109538" bIns="55562">
            <a:noAutofit/>
          </a:bodyPr>
          <a:lstStyle/>
          <a:p>
            <a:pPr algn="ctr">
              <a:defRPr/>
            </a:pPr>
            <a:r>
              <a:rPr lang="en-US" sz="2800" b="1" dirty="0">
                <a:latin typeface="+mn-lt"/>
              </a:rPr>
              <a:t>As a Buy-Side Business </a:t>
            </a:r>
            <a:r>
              <a:rPr lang="en-US" sz="2800" b="1" u="sng" dirty="0">
                <a:latin typeface="+mn-lt"/>
              </a:rPr>
              <a:t>Loan</a:t>
            </a:r>
            <a:r>
              <a:rPr lang="en-US" sz="2800" b="1" dirty="0">
                <a:latin typeface="+mn-lt"/>
              </a:rPr>
              <a:t> Broker, </a:t>
            </a:r>
            <a:br>
              <a:rPr lang="en-US" sz="2800" b="1" dirty="0">
                <a:latin typeface="+mn-lt"/>
              </a:rPr>
            </a:br>
            <a:r>
              <a:rPr lang="en-US" sz="2800" b="1" dirty="0">
                <a:latin typeface="+mn-lt"/>
              </a:rPr>
              <a:t>I Have Comprehensive Information on </a:t>
            </a:r>
            <a:br>
              <a:rPr lang="en-US" sz="2800" b="1" dirty="0">
                <a:latin typeface="+mn-lt"/>
              </a:rPr>
            </a:br>
            <a:r>
              <a:rPr lang="en-US" sz="2800" b="1" dirty="0">
                <a:latin typeface="+mn-lt"/>
              </a:rPr>
              <a:t>All SBA Loans to Help Borrowers Get Low Rates</a:t>
            </a:r>
          </a:p>
        </p:txBody>
      </p:sp>
      <p:sp>
        <p:nvSpPr>
          <p:cNvPr id="35843" name="Rectangle 3"/>
          <p:cNvSpPr>
            <a:spLocks noGrp="1" noChangeArrowheads="1"/>
          </p:cNvSpPr>
          <p:nvPr>
            <p:ph type="body" sz="half" idx="1"/>
          </p:nvPr>
        </p:nvSpPr>
        <p:spPr>
          <a:xfrm>
            <a:off x="312738" y="1309687"/>
            <a:ext cx="8869362" cy="5913438"/>
          </a:xfrm>
        </p:spPr>
        <p:txBody>
          <a:bodyPr lIns="109538" tIns="55562" rIns="109538" bIns="55562">
            <a:normAutofit fontScale="85000" lnSpcReduction="20000"/>
          </a:bodyPr>
          <a:lstStyle/>
          <a:p>
            <a:pPr marL="0" indent="0">
              <a:spcBef>
                <a:spcPct val="0"/>
              </a:spcBef>
              <a:buNone/>
              <a:defRPr/>
            </a:pPr>
            <a:r>
              <a:rPr lang="en-US" sz="2000" dirty="0"/>
              <a:t>Each year, there are about 6,000 lenders who make SBA loans. </a:t>
            </a:r>
          </a:p>
          <a:p>
            <a:pPr marL="0" indent="0">
              <a:spcBef>
                <a:spcPct val="0"/>
              </a:spcBef>
              <a:buNone/>
              <a:defRPr/>
            </a:pPr>
            <a:endParaRPr lang="en-US" sz="2000" dirty="0"/>
          </a:p>
          <a:p>
            <a:pPr marL="0" indent="0">
              <a:spcBef>
                <a:spcPct val="0"/>
              </a:spcBef>
              <a:buNone/>
              <a:defRPr/>
            </a:pPr>
            <a:r>
              <a:rPr lang="en-US" sz="2000" dirty="0">
                <a:solidFill>
                  <a:schemeClr val="accent1">
                    <a:lumMod val="50000"/>
                  </a:schemeClr>
                </a:solidFill>
              </a:rPr>
              <a:t>If you knew </a:t>
            </a:r>
            <a:r>
              <a:rPr lang="en-US" sz="2000" u="sng" dirty="0">
                <a:solidFill>
                  <a:schemeClr val="accent1">
                    <a:lumMod val="50000"/>
                  </a:schemeClr>
                </a:solidFill>
              </a:rPr>
              <a:t>exactly</a:t>
            </a:r>
            <a:r>
              <a:rPr lang="en-US" sz="2000" dirty="0">
                <a:solidFill>
                  <a:schemeClr val="accent1">
                    <a:lumMod val="50000"/>
                  </a:schemeClr>
                </a:solidFill>
              </a:rPr>
              <a:t> which lenders have recently given many loans to businesses: 1) in the industry you are planning to buy a business, and 2) at a low interest rate; do you think it would make finding a lender easier? </a:t>
            </a:r>
            <a:r>
              <a:rPr lang="en-US" sz="2000" b="1" dirty="0">
                <a:solidFill>
                  <a:schemeClr val="accent1">
                    <a:lumMod val="50000"/>
                  </a:schemeClr>
                </a:solidFill>
              </a:rPr>
              <a:t>I DO!</a:t>
            </a:r>
            <a:r>
              <a:rPr lang="en-US" sz="2000" b="1" dirty="0"/>
              <a:t> </a:t>
            </a:r>
            <a:r>
              <a:rPr lang="en-US" sz="2000" dirty="0"/>
              <a:t>A lender already comfortable with an industry is more likely to make more loans in that industry again at low interest rates.</a:t>
            </a:r>
          </a:p>
          <a:p>
            <a:pPr marL="0" indent="0">
              <a:spcBef>
                <a:spcPct val="0"/>
              </a:spcBef>
              <a:buNone/>
              <a:defRPr/>
            </a:pPr>
            <a:endParaRPr lang="en-US" sz="2000" dirty="0"/>
          </a:p>
          <a:p>
            <a:pPr marL="0" indent="0">
              <a:spcBef>
                <a:spcPct val="0"/>
              </a:spcBef>
              <a:buNone/>
              <a:defRPr/>
            </a:pPr>
            <a:r>
              <a:rPr lang="en-US" sz="2000" dirty="0"/>
              <a:t>Over the last few years there have been about 450,000 SBA loans. I track:</a:t>
            </a:r>
          </a:p>
          <a:p>
            <a:pPr>
              <a:spcBef>
                <a:spcPct val="0"/>
              </a:spcBef>
              <a:defRPr/>
            </a:pPr>
            <a:r>
              <a:rPr lang="en-US" sz="2000" dirty="0"/>
              <a:t>How many loans each lender gives to each industry, in what geographic area, and, if applicable, the franchise.</a:t>
            </a:r>
          </a:p>
          <a:p>
            <a:pPr>
              <a:spcBef>
                <a:spcPct val="0"/>
              </a:spcBef>
              <a:defRPr/>
            </a:pPr>
            <a:r>
              <a:rPr lang="en-US" sz="2000" dirty="0"/>
              <a:t>The type of loan, the amount of the loan, and the interest rates of each loan.</a:t>
            </a:r>
          </a:p>
          <a:p>
            <a:pPr marL="0" indent="0">
              <a:spcBef>
                <a:spcPct val="0"/>
              </a:spcBef>
              <a:buNone/>
              <a:defRPr/>
            </a:pPr>
            <a:r>
              <a:rPr lang="en-US" sz="2000" dirty="0"/>
              <a:t>I do this so that I can put my borrower clients with a lender that is more likely to lend to my clients at low interest rates.</a:t>
            </a:r>
          </a:p>
          <a:p>
            <a:pPr>
              <a:spcBef>
                <a:spcPct val="0"/>
              </a:spcBef>
              <a:defRPr/>
            </a:pPr>
            <a:endParaRPr lang="en-US" sz="2000" dirty="0"/>
          </a:p>
          <a:p>
            <a:pPr marL="0" indent="0">
              <a:spcBef>
                <a:spcPct val="0"/>
              </a:spcBef>
              <a:buNone/>
              <a:defRPr/>
            </a:pPr>
            <a:r>
              <a:rPr lang="en-US" sz="2000" dirty="0"/>
              <a:t>To identify lenders who are not likely to make loans to businesses in a client’s targeted industry, I also track, by lender, all the SBA business loans that have been charged off.</a:t>
            </a:r>
          </a:p>
          <a:p>
            <a:pPr marL="0" indent="0">
              <a:spcBef>
                <a:spcPts val="600"/>
              </a:spcBef>
              <a:buNone/>
              <a:defRPr/>
            </a:pPr>
            <a:endParaRPr lang="en-US" sz="2000" dirty="0"/>
          </a:p>
          <a:p>
            <a:pPr marL="0" indent="0">
              <a:spcBef>
                <a:spcPts val="600"/>
              </a:spcBef>
              <a:buNone/>
              <a:defRPr/>
            </a:pPr>
            <a:r>
              <a:rPr lang="en-US" sz="2000" dirty="0"/>
              <a:t>My database of SBA loans is mostly only used by banks to analyze the interest rates on SBA loans given by their competitive banks, so that they can get the highest interest rates on their loans. </a:t>
            </a:r>
          </a:p>
          <a:p>
            <a:pPr>
              <a:spcBef>
                <a:spcPct val="0"/>
              </a:spcBef>
              <a:defRPr/>
            </a:pPr>
            <a:r>
              <a:rPr lang="en-US" sz="2000" dirty="0"/>
              <a:t>Have you ever been asked by a banker which other lenders are you looking at for a business loan? The reason bankers do this is because they can then look in the database to see what interest rates those other lenders are usually giving. With this information, the bank can price their loan just below the competitive banks’ rates and get the maximum interest rate. </a:t>
            </a:r>
          </a:p>
          <a:p>
            <a:pPr>
              <a:spcBef>
                <a:spcPct val="0"/>
              </a:spcBef>
              <a:defRPr/>
            </a:pPr>
            <a:r>
              <a:rPr lang="en-US" sz="2000" dirty="0"/>
              <a:t>Banks are using this database to get the highest interest rates on business loans. I use this database to get the lowest interest rates for my borrower clients.</a:t>
            </a:r>
          </a:p>
          <a:p>
            <a:pPr marL="0" indent="0">
              <a:spcBef>
                <a:spcPts val="600"/>
              </a:spcBef>
              <a:buNone/>
              <a:defRPr/>
            </a:pPr>
            <a:r>
              <a:rPr lang="en-US" sz="2000" dirty="0"/>
              <a:t>I also know the details on 90% of all commercial loans issued to businesses where commercial real estate is used as collateral.</a:t>
            </a:r>
          </a:p>
          <a:p>
            <a:pPr marL="0" indent="0">
              <a:spcBef>
                <a:spcPts val="600"/>
              </a:spcBef>
              <a:buNone/>
              <a:defRPr/>
            </a:pPr>
            <a:endParaRPr lang="en-US" sz="2000" dirty="0"/>
          </a:p>
          <a:p>
            <a:pPr marL="0" indent="0">
              <a:spcBef>
                <a:spcPts val="600"/>
              </a:spcBef>
              <a:buNone/>
              <a:defRPr/>
            </a:pPr>
            <a:endParaRPr lang="en-US" sz="2000" dirty="0"/>
          </a:p>
          <a:p>
            <a:pPr marL="0" indent="0">
              <a:spcBef>
                <a:spcPts val="600"/>
              </a:spcBef>
              <a:buNone/>
              <a:defRPr/>
            </a:pPr>
            <a:endParaRPr lang="en-US" sz="2000" dirty="0"/>
          </a:p>
          <a:p>
            <a:pPr>
              <a:spcBef>
                <a:spcPct val="0"/>
              </a:spcBef>
              <a:defRPr/>
            </a:pPr>
            <a:endParaRPr lang="en-US" sz="2000" dirty="0"/>
          </a:p>
        </p:txBody>
      </p:sp>
      <p:sp>
        <p:nvSpPr>
          <p:cNvPr id="2" name="Slide Number Placeholder 1"/>
          <p:cNvSpPr>
            <a:spLocks noGrp="1"/>
          </p:cNvSpPr>
          <p:nvPr>
            <p:ph type="sldNum" sz="quarter" idx="10"/>
          </p:nvPr>
        </p:nvSpPr>
        <p:spPr/>
        <p:txBody>
          <a:bodyPr/>
          <a:lstStyle/>
          <a:p>
            <a:pPr>
              <a:defRPr/>
            </a:pPr>
            <a:r>
              <a:rPr lang="en-US" altLang="en-US" dirty="0"/>
              <a:t># </a:t>
            </a:r>
            <a:fld id="{B240C6A8-FF0C-46FB-96ED-C89CF36C87E3}" type="slidenum">
              <a:rPr lang="en-US" altLang="en-US" smtClean="0"/>
              <a:pPr>
                <a:defRPr/>
              </a:pPr>
              <a:t>11</a:t>
            </a:fld>
            <a:endParaRPr lang="en-US" altLang="en-US" dirty="0"/>
          </a:p>
        </p:txBody>
      </p:sp>
    </p:spTree>
    <p:extLst>
      <p:ext uri="{BB962C8B-B14F-4D97-AF65-F5344CB8AC3E}">
        <p14:creationId xmlns:p14="http://schemas.microsoft.com/office/powerpoint/2010/main" val="4072307680"/>
      </p:ext>
    </p:extLst>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subTnLst>
                                    <p:animClr clrSpc="rgb" dir="cw">
                                      <p:cBhvr override="childStyle">
                                        <p:cTn dur="1" fill="hold" display="0" masterRel="nextClick" afterEffect="1"/>
                                        <p:tgtEl>
                                          <p:spTgt spid="3584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wipe(left)">
                                      <p:cBhvr>
                                        <p:cTn id="12" dur="500"/>
                                        <p:tgtEl>
                                          <p:spTgt spid="35843">
                                            <p:txEl>
                                              <p:pRg st="2" end="2"/>
                                            </p:txEl>
                                          </p:spTgt>
                                        </p:tgtEl>
                                      </p:cBhvr>
                                    </p:animEffect>
                                  </p:childTnLst>
                                  <p:subTnLst>
                                    <p:animClr clrSpc="rgb" dir="cw">
                                      <p:cBhvr override="childStyle">
                                        <p:cTn dur="1" fill="hold" display="0" masterRel="nextClick" afterEffect="1"/>
                                        <p:tgtEl>
                                          <p:spTgt spid="35843">
                                            <p:txEl>
                                              <p:pRg st="2" end="2"/>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animEffect transition="in" filter="wipe(left)">
                                      <p:cBhvr>
                                        <p:cTn id="17" dur="500"/>
                                        <p:tgtEl>
                                          <p:spTgt spid="35843">
                                            <p:txEl>
                                              <p:pRg st="4" end="4"/>
                                            </p:txEl>
                                          </p:spTgt>
                                        </p:tgtEl>
                                      </p:cBhvr>
                                    </p:animEffect>
                                  </p:childTnLst>
                                  <p:subTnLst>
                                    <p:animClr clrSpc="rgb" dir="cw">
                                      <p:cBhvr override="childStyle">
                                        <p:cTn dur="1" fill="hold" display="0" masterRel="nextClick" afterEffect="1"/>
                                        <p:tgtEl>
                                          <p:spTgt spid="35843">
                                            <p:txEl>
                                              <p:pRg st="4" end="4"/>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3">
                                            <p:txEl>
                                              <p:pRg st="5" end="5"/>
                                            </p:txEl>
                                          </p:spTgt>
                                        </p:tgtEl>
                                        <p:attrNameLst>
                                          <p:attrName>style.visibility</p:attrName>
                                        </p:attrNameLst>
                                      </p:cBhvr>
                                      <p:to>
                                        <p:strVal val="visible"/>
                                      </p:to>
                                    </p:set>
                                    <p:animEffect transition="in" filter="wipe(left)">
                                      <p:cBhvr>
                                        <p:cTn id="22" dur="500"/>
                                        <p:tgtEl>
                                          <p:spTgt spid="35843">
                                            <p:txEl>
                                              <p:pRg st="5" end="5"/>
                                            </p:txEl>
                                          </p:spTgt>
                                        </p:tgtEl>
                                      </p:cBhvr>
                                    </p:animEffect>
                                  </p:childTnLst>
                                  <p:subTnLst>
                                    <p:animClr clrSpc="rgb" dir="cw">
                                      <p:cBhvr override="childStyle">
                                        <p:cTn dur="1" fill="hold" display="0" masterRel="nextClick" afterEffect="1"/>
                                        <p:tgtEl>
                                          <p:spTgt spid="35843">
                                            <p:txEl>
                                              <p:pRg st="5" end="5"/>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Effect transition="in" filter="wipe(left)">
                                      <p:cBhvr>
                                        <p:cTn id="27" dur="500"/>
                                        <p:tgtEl>
                                          <p:spTgt spid="35843">
                                            <p:txEl>
                                              <p:pRg st="6" end="6"/>
                                            </p:txEl>
                                          </p:spTgt>
                                        </p:tgtEl>
                                      </p:cBhvr>
                                    </p:animEffect>
                                  </p:childTnLst>
                                  <p:subTnLst>
                                    <p:animClr clrSpc="rgb" dir="cw">
                                      <p:cBhvr override="childStyle">
                                        <p:cTn dur="1" fill="hold" display="0" masterRel="nextClick" afterEffect="1"/>
                                        <p:tgtEl>
                                          <p:spTgt spid="35843">
                                            <p:txEl>
                                              <p:pRg st="6" end="6"/>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843">
                                            <p:txEl>
                                              <p:pRg st="7" end="7"/>
                                            </p:txEl>
                                          </p:spTgt>
                                        </p:tgtEl>
                                        <p:attrNameLst>
                                          <p:attrName>style.visibility</p:attrName>
                                        </p:attrNameLst>
                                      </p:cBhvr>
                                      <p:to>
                                        <p:strVal val="visible"/>
                                      </p:to>
                                    </p:set>
                                    <p:animEffect transition="in" filter="wipe(left)">
                                      <p:cBhvr>
                                        <p:cTn id="32" dur="500"/>
                                        <p:tgtEl>
                                          <p:spTgt spid="35843">
                                            <p:txEl>
                                              <p:pRg st="7" end="7"/>
                                            </p:txEl>
                                          </p:spTgt>
                                        </p:tgtEl>
                                      </p:cBhvr>
                                    </p:animEffect>
                                  </p:childTnLst>
                                  <p:subTnLst>
                                    <p:animClr clrSpc="rgb" dir="cw">
                                      <p:cBhvr override="childStyle">
                                        <p:cTn dur="1" fill="hold" display="0" masterRel="nextClick" afterEffect="1"/>
                                        <p:tgtEl>
                                          <p:spTgt spid="35843">
                                            <p:txEl>
                                              <p:pRg st="7" end="7"/>
                                            </p:txEl>
                                          </p:spTgt>
                                        </p:tgtEl>
                                        <p:attrNameLst>
                                          <p:attrName>ppt_c</p:attrName>
                                        </p:attrNameLst>
                                      </p:cBhvr>
                                      <p:to>
                                        <a:srgbClr val="DDDDDD"/>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843">
                                            <p:txEl>
                                              <p:pRg st="9" end="9"/>
                                            </p:txEl>
                                          </p:spTgt>
                                        </p:tgtEl>
                                        <p:attrNameLst>
                                          <p:attrName>style.visibility</p:attrName>
                                        </p:attrNameLst>
                                      </p:cBhvr>
                                      <p:to>
                                        <p:strVal val="visible"/>
                                      </p:to>
                                    </p:set>
                                    <p:animEffect transition="in" filter="wipe(left)">
                                      <p:cBhvr>
                                        <p:cTn id="37" dur="500"/>
                                        <p:tgtEl>
                                          <p:spTgt spid="35843">
                                            <p:txEl>
                                              <p:pRg st="9" end="9"/>
                                            </p:txEl>
                                          </p:spTgt>
                                        </p:tgtEl>
                                      </p:cBhvr>
                                    </p:animEffect>
                                  </p:childTnLst>
                                  <p:subTnLst>
                                    <p:animClr clrSpc="rgb" dir="cw">
                                      <p:cBhvr override="childStyle">
                                        <p:cTn dur="1" fill="hold" display="0" masterRel="nextClick" afterEffect="1"/>
                                        <p:tgtEl>
                                          <p:spTgt spid="35843">
                                            <p:txEl>
                                              <p:pRg st="9" end="9"/>
                                            </p:txEl>
                                          </p:spTgt>
                                        </p:tgtEl>
                                        <p:attrNameLst>
                                          <p:attrName>ppt_c</p:attrName>
                                        </p:attrNameLst>
                                      </p:cBhvr>
                                      <p:to>
                                        <a:srgbClr val="DDDDDD"/>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843">
                                            <p:txEl>
                                              <p:pRg st="11" end="11"/>
                                            </p:txEl>
                                          </p:spTgt>
                                        </p:tgtEl>
                                        <p:attrNameLst>
                                          <p:attrName>style.visibility</p:attrName>
                                        </p:attrNameLst>
                                      </p:cBhvr>
                                      <p:to>
                                        <p:strVal val="visible"/>
                                      </p:to>
                                    </p:set>
                                    <p:animEffect transition="in" filter="wipe(left)">
                                      <p:cBhvr>
                                        <p:cTn id="42" dur="500"/>
                                        <p:tgtEl>
                                          <p:spTgt spid="35843">
                                            <p:txEl>
                                              <p:pRg st="11" end="11"/>
                                            </p:txEl>
                                          </p:spTgt>
                                        </p:tgtEl>
                                      </p:cBhvr>
                                    </p:animEffect>
                                  </p:childTnLst>
                                  <p:subTnLst>
                                    <p:animClr clrSpc="rgb" dir="cw">
                                      <p:cBhvr override="childStyle">
                                        <p:cTn dur="1" fill="hold" display="0" masterRel="nextClick" afterEffect="1"/>
                                        <p:tgtEl>
                                          <p:spTgt spid="35843">
                                            <p:txEl>
                                              <p:pRg st="11" end="11"/>
                                            </p:txEl>
                                          </p:spTgt>
                                        </p:tgtEl>
                                        <p:attrNameLst>
                                          <p:attrName>ppt_c</p:attrName>
                                        </p:attrNameLst>
                                      </p:cBhvr>
                                      <p:to>
                                        <a:srgbClr val="DDDDDD"/>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843">
                                            <p:txEl>
                                              <p:pRg st="12" end="12"/>
                                            </p:txEl>
                                          </p:spTgt>
                                        </p:tgtEl>
                                        <p:attrNameLst>
                                          <p:attrName>style.visibility</p:attrName>
                                        </p:attrNameLst>
                                      </p:cBhvr>
                                      <p:to>
                                        <p:strVal val="visible"/>
                                      </p:to>
                                    </p:set>
                                    <p:animEffect transition="in" filter="wipe(left)">
                                      <p:cBhvr>
                                        <p:cTn id="47" dur="500"/>
                                        <p:tgtEl>
                                          <p:spTgt spid="35843">
                                            <p:txEl>
                                              <p:pRg st="12" end="12"/>
                                            </p:txEl>
                                          </p:spTgt>
                                        </p:tgtEl>
                                      </p:cBhvr>
                                    </p:animEffect>
                                  </p:childTnLst>
                                  <p:subTnLst>
                                    <p:animClr clrSpc="rgb" dir="cw">
                                      <p:cBhvr override="childStyle">
                                        <p:cTn dur="1" fill="hold" display="0" masterRel="nextClick" afterEffect="1"/>
                                        <p:tgtEl>
                                          <p:spTgt spid="35843">
                                            <p:txEl>
                                              <p:pRg st="12" end="12"/>
                                            </p:txEl>
                                          </p:spTgt>
                                        </p:tgtEl>
                                        <p:attrNameLst>
                                          <p:attrName>ppt_c</p:attrName>
                                        </p:attrNameLst>
                                      </p:cBhvr>
                                      <p:to>
                                        <a:srgbClr val="DDDDDD"/>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843">
                                            <p:txEl>
                                              <p:pRg st="13" end="13"/>
                                            </p:txEl>
                                          </p:spTgt>
                                        </p:tgtEl>
                                        <p:attrNameLst>
                                          <p:attrName>style.visibility</p:attrName>
                                        </p:attrNameLst>
                                      </p:cBhvr>
                                      <p:to>
                                        <p:strVal val="visible"/>
                                      </p:to>
                                    </p:set>
                                    <p:animEffect transition="in" filter="wipe(left)">
                                      <p:cBhvr>
                                        <p:cTn id="52" dur="500"/>
                                        <p:tgtEl>
                                          <p:spTgt spid="35843">
                                            <p:txEl>
                                              <p:pRg st="13" end="13"/>
                                            </p:txEl>
                                          </p:spTgt>
                                        </p:tgtEl>
                                      </p:cBhvr>
                                    </p:animEffect>
                                  </p:childTnLst>
                                  <p:subTnLst>
                                    <p:animClr clrSpc="rgb" dir="cw">
                                      <p:cBhvr override="childStyle">
                                        <p:cTn dur="1" fill="hold" display="0" masterRel="nextClick" afterEffect="1"/>
                                        <p:tgtEl>
                                          <p:spTgt spid="35843">
                                            <p:txEl>
                                              <p:pRg st="13" end="13"/>
                                            </p:txEl>
                                          </p:spTgt>
                                        </p:tgtEl>
                                        <p:attrNameLst>
                                          <p:attrName>ppt_c</p:attrName>
                                        </p:attrNameLst>
                                      </p:cBhvr>
                                      <p:to>
                                        <a:srgbClr val="DDDDDD"/>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843">
                                            <p:txEl>
                                              <p:pRg st="14" end="14"/>
                                            </p:txEl>
                                          </p:spTgt>
                                        </p:tgtEl>
                                        <p:attrNameLst>
                                          <p:attrName>style.visibility</p:attrName>
                                        </p:attrNameLst>
                                      </p:cBhvr>
                                      <p:to>
                                        <p:strVal val="visible"/>
                                      </p:to>
                                    </p:set>
                                    <p:animEffect transition="in" filter="wipe(left)">
                                      <p:cBhvr>
                                        <p:cTn id="57" dur="500"/>
                                        <p:tgtEl>
                                          <p:spTgt spid="35843">
                                            <p:txEl>
                                              <p:pRg st="14" end="14"/>
                                            </p:txEl>
                                          </p:spTgt>
                                        </p:tgtEl>
                                      </p:cBhvr>
                                    </p:animEffect>
                                  </p:childTnLst>
                                  <p:subTnLst>
                                    <p:animClr clrSpc="rgb" dir="cw">
                                      <p:cBhvr override="childStyle">
                                        <p:cTn dur="1" fill="hold" display="0" masterRel="nextClick" afterEffect="1"/>
                                        <p:tgtEl>
                                          <p:spTgt spid="35843">
                                            <p:txEl>
                                              <p:pRg st="14" end="1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60571" y="234032"/>
            <a:ext cx="8228012" cy="931862"/>
          </a:xfrm>
        </p:spPr>
        <p:txBody>
          <a:bodyPr lIns="109538" tIns="55562" rIns="109538" bIns="55562">
            <a:noAutofit/>
          </a:bodyPr>
          <a:lstStyle/>
          <a:p>
            <a:pPr algn="ctr">
              <a:defRPr/>
            </a:pPr>
            <a:r>
              <a:rPr lang="en-US" sz="2800" b="1" dirty="0">
                <a:latin typeface="+mn-lt"/>
              </a:rPr>
              <a:t>As a Buy-Side Business </a:t>
            </a:r>
            <a:r>
              <a:rPr lang="en-US" sz="2800" b="1" u="sng" dirty="0">
                <a:latin typeface="+mn-lt"/>
              </a:rPr>
              <a:t>Loan</a:t>
            </a:r>
            <a:r>
              <a:rPr lang="en-US" sz="2800" b="1" dirty="0">
                <a:latin typeface="+mn-lt"/>
              </a:rPr>
              <a:t> Broker</a:t>
            </a:r>
            <a:br>
              <a:rPr lang="en-US" sz="2800" b="1" dirty="0">
                <a:latin typeface="+mn-lt"/>
              </a:rPr>
            </a:br>
            <a:r>
              <a:rPr lang="en-US" sz="2800" b="1" dirty="0">
                <a:latin typeface="+mn-lt"/>
              </a:rPr>
              <a:t>What Are The Interest Rates I Can Provide?</a:t>
            </a:r>
            <a:br>
              <a:rPr lang="en-US" sz="2800" b="1" dirty="0">
                <a:latin typeface="+mn-lt"/>
              </a:rPr>
            </a:br>
            <a:r>
              <a:rPr lang="en-US" sz="2800" b="1" dirty="0">
                <a:latin typeface="+mn-lt"/>
              </a:rPr>
              <a:t>How Much Can I Save You In Interest Costs? </a:t>
            </a:r>
          </a:p>
        </p:txBody>
      </p:sp>
      <p:sp>
        <p:nvSpPr>
          <p:cNvPr id="35843" name="Rectangle 3"/>
          <p:cNvSpPr>
            <a:spLocks noGrp="1" noChangeArrowheads="1"/>
          </p:cNvSpPr>
          <p:nvPr>
            <p:ph type="body" sz="half" idx="1"/>
          </p:nvPr>
        </p:nvSpPr>
        <p:spPr>
          <a:xfrm>
            <a:off x="312738" y="1165894"/>
            <a:ext cx="8869362" cy="6057231"/>
          </a:xfrm>
        </p:spPr>
        <p:txBody>
          <a:bodyPr lIns="109538" tIns="55562" rIns="109538" bIns="55562">
            <a:normAutofit/>
          </a:bodyPr>
          <a:lstStyle/>
          <a:p>
            <a:pPr marL="0" indent="0">
              <a:spcBef>
                <a:spcPct val="0"/>
              </a:spcBef>
              <a:buNone/>
              <a:defRPr/>
            </a:pPr>
            <a:r>
              <a:rPr lang="en-US" sz="1600" dirty="0"/>
              <a:t>The interest rate on a loan for a business acquisition depends on lots of factors. Below are the interest rate ranges that borrowers generally can get. </a:t>
            </a:r>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2000" dirty="0"/>
          </a:p>
          <a:p>
            <a:pPr marL="0" indent="0">
              <a:spcBef>
                <a:spcPct val="0"/>
              </a:spcBef>
              <a:buNone/>
              <a:defRPr/>
            </a:pPr>
            <a:endParaRPr lang="en-US" sz="1200" dirty="0"/>
          </a:p>
          <a:p>
            <a:pPr marL="0" indent="0">
              <a:spcBef>
                <a:spcPct val="0"/>
              </a:spcBef>
              <a:buNone/>
              <a:defRPr/>
            </a:pPr>
            <a:r>
              <a:rPr lang="en-US" sz="1400" dirty="0"/>
              <a:t>Historically, about 36% of all SBA 7(a) loans have been made at the maximum rate of the prime rate + 2.75%. Another 26% of all loans were made at the high interest rate of the Prime Rate plus 2.25% to 2.74% (currently 5.5% to 6%).</a:t>
            </a:r>
          </a:p>
          <a:p>
            <a:pPr marL="0" indent="0">
              <a:spcBef>
                <a:spcPts val="600"/>
              </a:spcBef>
              <a:buNone/>
              <a:defRPr/>
            </a:pPr>
            <a:r>
              <a:rPr lang="en-US" sz="1400" dirty="0">
                <a:solidFill>
                  <a:schemeClr val="accent1">
                    <a:lumMod val="50000"/>
                  </a:schemeClr>
                </a:solidFill>
              </a:rPr>
              <a:t>For every $1 million of loan, I can typically lower a borrower’s monthly payments by +$520 per month, or, save +$62,400 in interest expense over the life of the loan for a 10-year loan, and +$195k in interest expense over the life of the loan for a25-year loan.</a:t>
            </a:r>
            <a:r>
              <a:rPr lang="en-US" sz="1400" dirty="0"/>
              <a:t> </a:t>
            </a:r>
          </a:p>
          <a:p>
            <a:pPr>
              <a:spcBef>
                <a:spcPct val="0"/>
              </a:spcBef>
              <a:defRPr/>
            </a:pPr>
            <a:endParaRPr lang="en-US" sz="2000" dirty="0"/>
          </a:p>
          <a:p>
            <a:pPr marL="0" indent="0">
              <a:spcBef>
                <a:spcPct val="0"/>
              </a:spcBef>
              <a:buNone/>
              <a:defRPr/>
            </a:pPr>
            <a:endParaRPr lang="en-US" sz="2000" dirty="0"/>
          </a:p>
          <a:p>
            <a:pPr>
              <a:spcBef>
                <a:spcPct val="0"/>
              </a:spcBef>
              <a:defRPr/>
            </a:pPr>
            <a:endParaRPr lang="en-US" sz="2000" dirty="0"/>
          </a:p>
          <a:p>
            <a:pPr marL="0" indent="0">
              <a:spcBef>
                <a:spcPts val="600"/>
              </a:spcBef>
              <a:buNone/>
              <a:defRPr/>
            </a:pPr>
            <a:endParaRPr lang="en-US" sz="2000" dirty="0"/>
          </a:p>
          <a:p>
            <a:pPr marL="0" indent="0">
              <a:spcBef>
                <a:spcPts val="600"/>
              </a:spcBef>
              <a:buNone/>
              <a:defRPr/>
            </a:pPr>
            <a:endParaRPr lang="en-US" sz="2000" dirty="0"/>
          </a:p>
          <a:p>
            <a:pPr>
              <a:spcBef>
                <a:spcPct val="0"/>
              </a:spcBef>
              <a:defRPr/>
            </a:pPr>
            <a:endParaRPr lang="en-US" sz="2000" dirty="0"/>
          </a:p>
        </p:txBody>
      </p:sp>
      <p:sp>
        <p:nvSpPr>
          <p:cNvPr id="2" name="Slide Number Placeholder 1"/>
          <p:cNvSpPr>
            <a:spLocks noGrp="1"/>
          </p:cNvSpPr>
          <p:nvPr>
            <p:ph type="sldNum" sz="quarter" idx="10"/>
          </p:nvPr>
        </p:nvSpPr>
        <p:spPr/>
        <p:txBody>
          <a:bodyPr/>
          <a:lstStyle/>
          <a:p>
            <a:pPr>
              <a:defRPr/>
            </a:pPr>
            <a:r>
              <a:rPr lang="en-US" altLang="en-US" dirty="0"/>
              <a:t># </a:t>
            </a:r>
            <a:fld id="{B240C6A8-FF0C-46FB-96ED-C89CF36C87E3}" type="slidenum">
              <a:rPr lang="en-US" altLang="en-US" smtClean="0"/>
              <a:pPr>
                <a:defRPr/>
              </a:pPr>
              <a:t>12</a:t>
            </a:fld>
            <a:endParaRPr lang="en-US" alt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927596" y="6145882"/>
            <a:ext cx="6858000" cy="933450"/>
          </a:xfrm>
          <a:prstGeom prst="rect">
            <a:avLst/>
          </a:prstGeom>
          <a:noFill/>
          <a:ln>
            <a:noFill/>
          </a:ln>
        </p:spPr>
      </p:pic>
      <p:graphicFrame>
        <p:nvGraphicFramePr>
          <p:cNvPr id="10" name="Object 9">
            <a:extLst>
              <a:ext uri="{FF2B5EF4-FFF2-40B4-BE49-F238E27FC236}">
                <a16:creationId xmlns:a16="http://schemas.microsoft.com/office/drawing/2014/main" id="{AC14BF49-0ED8-423A-8566-F41B6926D78E}"/>
              </a:ext>
            </a:extLst>
          </p:cNvPr>
          <p:cNvGraphicFramePr>
            <a:graphicFrameLocks noChangeAspect="1"/>
          </p:cNvGraphicFramePr>
          <p:nvPr>
            <p:extLst>
              <p:ext uri="{D42A27DB-BD31-4B8C-83A1-F6EECF244321}">
                <p14:modId xmlns:p14="http://schemas.microsoft.com/office/powerpoint/2010/main" val="3377172913"/>
              </p:ext>
            </p:extLst>
          </p:nvPr>
        </p:nvGraphicFramePr>
        <p:xfrm>
          <a:off x="1020762" y="1683615"/>
          <a:ext cx="6338888" cy="3395662"/>
        </p:xfrm>
        <a:graphic>
          <a:graphicData uri="http://schemas.openxmlformats.org/presentationml/2006/ole">
            <mc:AlternateContent xmlns:mc="http://schemas.openxmlformats.org/markup-compatibility/2006">
              <mc:Choice xmlns:v="urn:schemas-microsoft-com:vml" Requires="v">
                <p:oleObj spid="_x0000_s1147" name="Worksheet" r:id="rId5" imgW="9620161" imgH="5152991" progId="Excel.Sheet.12">
                  <p:embed/>
                </p:oleObj>
              </mc:Choice>
              <mc:Fallback>
                <p:oleObj name="Worksheet" r:id="rId5" imgW="9620161" imgH="5152991" progId="Excel.Sheet.12">
                  <p:embed/>
                  <p:pic>
                    <p:nvPicPr>
                      <p:cNvPr id="0" name=""/>
                      <p:cNvPicPr/>
                      <p:nvPr/>
                    </p:nvPicPr>
                    <p:blipFill>
                      <a:blip r:embed="rId6"/>
                      <a:stretch>
                        <a:fillRect/>
                      </a:stretch>
                    </p:blipFill>
                    <p:spPr>
                      <a:xfrm>
                        <a:off x="1020762" y="1683615"/>
                        <a:ext cx="6338888" cy="3395662"/>
                      </a:xfrm>
                      <a:prstGeom prst="rect">
                        <a:avLst/>
                      </a:prstGeom>
                    </p:spPr>
                  </p:pic>
                </p:oleObj>
              </mc:Fallback>
            </mc:AlternateContent>
          </a:graphicData>
        </a:graphic>
      </p:graphicFrame>
    </p:spTree>
    <p:extLst>
      <p:ext uri="{BB962C8B-B14F-4D97-AF65-F5344CB8AC3E}">
        <p14:creationId xmlns:p14="http://schemas.microsoft.com/office/powerpoint/2010/main" val="1041470333"/>
      </p:ext>
    </p:extLst>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subTnLst>
                                    <p:animClr clrSpc="rgb" dir="cw">
                                      <p:cBhvr override="childStyle">
                                        <p:cTn dur="1" fill="hold" display="0" masterRel="nextClick" afterEffect="1"/>
                                        <p:tgtEl>
                                          <p:spTgt spid="3584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4" end="14"/>
                                            </p:txEl>
                                          </p:spTgt>
                                        </p:tgtEl>
                                        <p:attrNameLst>
                                          <p:attrName>style.visibility</p:attrName>
                                        </p:attrNameLst>
                                      </p:cBhvr>
                                      <p:to>
                                        <p:strVal val="visible"/>
                                      </p:to>
                                    </p:set>
                                    <p:animEffect transition="in" filter="wipe(left)">
                                      <p:cBhvr>
                                        <p:cTn id="12" dur="500"/>
                                        <p:tgtEl>
                                          <p:spTgt spid="35843">
                                            <p:txEl>
                                              <p:pRg st="14" end="14"/>
                                            </p:txEl>
                                          </p:spTgt>
                                        </p:tgtEl>
                                      </p:cBhvr>
                                    </p:animEffect>
                                  </p:childTnLst>
                                  <p:subTnLst>
                                    <p:animClr clrSpc="rgb" dir="cw">
                                      <p:cBhvr override="childStyle">
                                        <p:cTn dur="1" fill="hold" display="0" masterRel="nextClick" afterEffect="1"/>
                                        <p:tgtEl>
                                          <p:spTgt spid="35843">
                                            <p:txEl>
                                              <p:pRg st="14" end="14"/>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15" end="15"/>
                                            </p:txEl>
                                          </p:spTgt>
                                        </p:tgtEl>
                                        <p:attrNameLst>
                                          <p:attrName>style.visibility</p:attrName>
                                        </p:attrNameLst>
                                      </p:cBhvr>
                                      <p:to>
                                        <p:strVal val="visible"/>
                                      </p:to>
                                    </p:set>
                                    <p:animEffect transition="in" filter="wipe(left)">
                                      <p:cBhvr>
                                        <p:cTn id="17" dur="500"/>
                                        <p:tgtEl>
                                          <p:spTgt spid="35843">
                                            <p:txEl>
                                              <p:pRg st="15" end="15"/>
                                            </p:txEl>
                                          </p:spTgt>
                                        </p:tgtEl>
                                      </p:cBhvr>
                                    </p:animEffect>
                                  </p:childTnLst>
                                  <p:subTnLst>
                                    <p:animClr clrSpc="rgb" dir="cw">
                                      <p:cBhvr override="childStyle">
                                        <p:cTn dur="1" fill="hold" display="0" masterRel="nextClick" afterEffect="1"/>
                                        <p:tgtEl>
                                          <p:spTgt spid="35843">
                                            <p:txEl>
                                              <p:pRg st="15" end="1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914400" y="304800"/>
            <a:ext cx="7315200" cy="990600"/>
          </a:xfrm>
          <a:prstGeom prst="rect">
            <a:avLst/>
          </a:prstGeom>
          <a:noFill/>
          <a:ln w="9525">
            <a:noFill/>
            <a:miter lim="800000"/>
            <a:headEnd/>
            <a:tailEnd/>
          </a:ln>
          <a:effectLst>
            <a:outerShdw dist="17961" dir="13500000" algn="ctr" rotWithShape="0">
              <a:srgbClr val="DDDDDD"/>
            </a:outerShdw>
          </a:effectLst>
        </p:spPr>
        <p:txBody>
          <a:bodyPr lIns="92075" tIns="46038" rIns="92075" bIns="46038" anchor="ctr"/>
          <a:lstStyle/>
          <a:p>
            <a:pPr defTabSz="1087438">
              <a:defRPr/>
            </a:pPr>
            <a:endParaRPr lang="en-US" sz="3500" b="1" dirty="0">
              <a:solidFill>
                <a:srgbClr val="FFFF00"/>
              </a:solidFill>
              <a:effectLst>
                <a:outerShdw blurRad="38100" dist="38100" dir="2700000" algn="tl">
                  <a:srgbClr val="000000"/>
                </a:outerShdw>
              </a:effectLst>
              <a:latin typeface="Arial" charset="0"/>
            </a:endParaRPr>
          </a:p>
        </p:txBody>
      </p:sp>
      <p:sp>
        <p:nvSpPr>
          <p:cNvPr id="51203" name="Rectangle 3"/>
          <p:cNvSpPr>
            <a:spLocks noChangeArrowheads="1"/>
          </p:cNvSpPr>
          <p:nvPr/>
        </p:nvSpPr>
        <p:spPr bwMode="auto">
          <a:xfrm>
            <a:off x="228600" y="2011363"/>
            <a:ext cx="4906962" cy="4084638"/>
          </a:xfrm>
          <a:prstGeom prst="rect">
            <a:avLst/>
          </a:prstGeom>
          <a:noFill/>
          <a:ln w="9525">
            <a:noFill/>
            <a:miter lim="800000"/>
            <a:headEnd/>
            <a:tailEnd/>
          </a:ln>
          <a:effectLst/>
        </p:spPr>
        <p:txBody>
          <a:bodyPr lIns="92075" tIns="46038" rIns="92075" bIns="46038"/>
          <a:lstStyle/>
          <a:p>
            <a:pPr marL="374650"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Business Sales &amp; Acquisition</a:t>
            </a:r>
          </a:p>
          <a:p>
            <a:pPr marL="831850" lvl="1"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Have helped clients buy/sell +150 Businesses</a:t>
            </a:r>
            <a:endParaRPr lang="en-US" sz="1600" dirty="0">
              <a:solidFill>
                <a:schemeClr val="tx1"/>
              </a:solidFill>
              <a:latin typeface="+mj-lt"/>
            </a:endParaRPr>
          </a:p>
          <a:p>
            <a:pPr marL="374650"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Business Financing/Refinancing</a:t>
            </a:r>
          </a:p>
          <a:p>
            <a:pPr marL="831850" lvl="1"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Have financed over 150 Businesses</a:t>
            </a:r>
          </a:p>
          <a:p>
            <a:pPr marL="831850" lvl="1"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Have database of all SBA loans to Businesses</a:t>
            </a:r>
          </a:p>
          <a:p>
            <a:pPr marL="374650"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Performed over 300 Valuations of Businesses</a:t>
            </a:r>
          </a:p>
          <a:p>
            <a:pPr marL="374650"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On-Going Financial Consulting</a:t>
            </a:r>
          </a:p>
          <a:p>
            <a:pPr marL="831850" lvl="1"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Typically during the critical first 6 months after an acquisition to help client prevent mistakes</a:t>
            </a:r>
          </a:p>
          <a:p>
            <a:pPr marL="374650"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Jay Whitney, MBA</a:t>
            </a:r>
          </a:p>
          <a:p>
            <a:pPr marL="831850" lvl="1"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Passed CPA exam</a:t>
            </a:r>
          </a:p>
          <a:p>
            <a:pPr marL="374650" indent="-374650" defTabSz="1087438">
              <a:lnSpc>
                <a:spcPct val="110000"/>
              </a:lnSpc>
              <a:spcBef>
                <a:spcPct val="20000"/>
              </a:spcBef>
              <a:buClr>
                <a:srgbClr val="FF0033"/>
              </a:buClr>
              <a:buSzPct val="150000"/>
              <a:buFontTx/>
              <a:buChar char="•"/>
              <a:defRPr/>
            </a:pPr>
            <a:r>
              <a:rPr lang="en-US" sz="1600" b="1" dirty="0">
                <a:solidFill>
                  <a:schemeClr val="tx1"/>
                </a:solidFill>
                <a:latin typeface="+mj-lt"/>
              </a:rPr>
              <a:t>Business started in 1992</a:t>
            </a:r>
          </a:p>
        </p:txBody>
      </p:sp>
      <p:sp>
        <p:nvSpPr>
          <p:cNvPr id="51204" name="Rectangle 4"/>
          <p:cNvSpPr>
            <a:spLocks noChangeArrowheads="1"/>
          </p:cNvSpPr>
          <p:nvPr/>
        </p:nvSpPr>
        <p:spPr bwMode="auto">
          <a:xfrm>
            <a:off x="5257800" y="2011362"/>
            <a:ext cx="4251325" cy="4572000"/>
          </a:xfrm>
          <a:prstGeom prst="rect">
            <a:avLst/>
          </a:prstGeom>
          <a:noFill/>
          <a:ln w="9525">
            <a:noFill/>
            <a:miter lim="800000"/>
            <a:headEnd/>
            <a:tailEnd/>
          </a:ln>
          <a:effectLst/>
        </p:spPr>
        <p:txBody>
          <a:bodyPr lIns="92075" tIns="46038" rIns="92075" bIns="46038"/>
          <a:lstStyle/>
          <a:p>
            <a:pPr defTabSz="1087438">
              <a:lnSpc>
                <a:spcPct val="110000"/>
              </a:lnSpc>
              <a:spcBef>
                <a:spcPct val="20000"/>
              </a:spcBef>
              <a:buClr>
                <a:srgbClr val="FF0033"/>
              </a:buClr>
              <a:buSzPct val="150000"/>
              <a:defRPr/>
            </a:pPr>
            <a:r>
              <a:rPr lang="en-US" sz="1600" b="1" dirty="0">
                <a:solidFill>
                  <a:schemeClr val="tx1"/>
                </a:solidFill>
                <a:latin typeface="+mj-lt"/>
              </a:rPr>
              <a:t>Membership:</a:t>
            </a:r>
          </a:p>
          <a:p>
            <a:pPr marL="285750"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LinkedIn Group organizer for the 2</a:t>
            </a:r>
            <a:r>
              <a:rPr lang="en-US" sz="1600" b="1" baseline="30000" dirty="0">
                <a:solidFill>
                  <a:schemeClr val="tx1"/>
                </a:solidFill>
                <a:latin typeface="+mj-lt"/>
              </a:rPr>
              <a:t>nd</a:t>
            </a:r>
            <a:r>
              <a:rPr lang="en-US" sz="1600" b="1" dirty="0">
                <a:solidFill>
                  <a:schemeClr val="tx1"/>
                </a:solidFill>
                <a:latin typeface="+mj-lt"/>
              </a:rPr>
              <a:t> largest LinkedIn group for Exit Planning - business owners thinking of selling within 5 years. </a:t>
            </a:r>
          </a:p>
          <a:p>
            <a:pPr marL="285750"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Georgia Lenders Quality Circle – Southeast Small Business Lenders Association (for SBA Lenders)</a:t>
            </a:r>
          </a:p>
          <a:p>
            <a:pPr marL="285750"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International Business Brokers Association</a:t>
            </a:r>
          </a:p>
          <a:p>
            <a:pPr marL="285750"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Merger &amp; Acquisition Source</a:t>
            </a:r>
          </a:p>
          <a:p>
            <a:pPr marL="285750"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Georgia Association of Business Brokers</a:t>
            </a:r>
          </a:p>
          <a:p>
            <a:pPr marL="285750"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Carolina Virginia Business Brokers Association</a:t>
            </a:r>
          </a:p>
          <a:p>
            <a:pPr marL="742950" lvl="1"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On the Board of Directors for 3 years</a:t>
            </a:r>
          </a:p>
          <a:p>
            <a:pPr marL="285750"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Georgia Society of CPA’s</a:t>
            </a:r>
          </a:p>
          <a:p>
            <a:pPr marL="285750" indent="-285750" defTabSz="1087438">
              <a:lnSpc>
                <a:spcPct val="110000"/>
              </a:lnSpc>
              <a:spcBef>
                <a:spcPct val="20000"/>
              </a:spcBef>
              <a:buClr>
                <a:srgbClr val="FF0033"/>
              </a:buClr>
              <a:buSzPct val="150000"/>
              <a:buFont typeface="Arial" panose="020B0604020202020204" pitchFamily="34" charset="0"/>
              <a:buChar char="•"/>
              <a:defRPr/>
            </a:pPr>
            <a:r>
              <a:rPr lang="en-US" sz="1600" b="1" dirty="0">
                <a:solidFill>
                  <a:schemeClr val="tx1"/>
                </a:solidFill>
                <a:latin typeface="+mj-lt"/>
              </a:rPr>
              <a:t>Financial Planning Association of Georgia</a:t>
            </a:r>
          </a:p>
          <a:p>
            <a:pPr marL="285750" indent="-285750" defTabSz="1087438">
              <a:lnSpc>
                <a:spcPct val="110000"/>
              </a:lnSpc>
              <a:spcBef>
                <a:spcPct val="20000"/>
              </a:spcBef>
              <a:buClr>
                <a:srgbClr val="FF0033"/>
              </a:buClr>
              <a:buSzPct val="150000"/>
              <a:buFont typeface="Arial" panose="020B0604020202020204" pitchFamily="34" charset="0"/>
              <a:buChar char="•"/>
              <a:defRPr/>
            </a:pPr>
            <a:endParaRPr lang="en-US" sz="1600" b="1" dirty="0">
              <a:solidFill>
                <a:schemeClr val="tx1"/>
              </a:solidFill>
              <a:latin typeface="+mj-lt"/>
            </a:endParaRPr>
          </a:p>
        </p:txBody>
      </p:sp>
      <p:sp>
        <p:nvSpPr>
          <p:cNvPr id="2" name="Slide Number Placeholder 1"/>
          <p:cNvSpPr>
            <a:spLocks noGrp="1"/>
          </p:cNvSpPr>
          <p:nvPr>
            <p:ph type="sldNum" sz="quarter" idx="12"/>
          </p:nvPr>
        </p:nvSpPr>
        <p:spPr/>
        <p:txBody>
          <a:bodyPr/>
          <a:lstStyle/>
          <a:p>
            <a:pPr>
              <a:defRPr/>
            </a:pPr>
            <a:r>
              <a:rPr lang="en-US" altLang="en-US" dirty="0"/>
              <a:t># </a:t>
            </a:r>
            <a:fld id="{E1BCB652-4106-40D9-9A42-BFC7867F6A81}" type="slidenum">
              <a:rPr lang="en-US" altLang="en-US" smtClean="0"/>
              <a:pPr>
                <a:defRPr/>
              </a:pPr>
              <a:t>13</a:t>
            </a:fld>
            <a:endParaRPr lang="en-US" alt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61" y="144771"/>
            <a:ext cx="8686800" cy="1714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rgbClr val="919191"/>
                                      </p:to>
                                    </p:animClr>
                                  </p:subTnLst>
                                </p:cTn>
                              </p:par>
                              <p:par>
                                <p:cTn id="9" presetID="2" presetClass="entr" presetSubtype="2" fill="hold" grpId="0" nodeType="with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 calcmode="lin" valueType="num">
                                      <p:cBhvr additive="base">
                                        <p:cTn id="11"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12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1" end="1"/>
                                            </p:txEl>
                                          </p:spTgt>
                                        </p:tgtEl>
                                        <p:attrNameLst>
                                          <p:attrName>ppt_c</p:attrName>
                                        </p:attrNameLst>
                                      </p:cBhvr>
                                      <p:to>
                                        <a:srgbClr val="91919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 calcmode="lin" valueType="num">
                                      <p:cBhvr additive="base">
                                        <p:cTn id="17"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1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rgbClr val="919191"/>
                                      </p:to>
                                    </p:animClr>
                                  </p:subTnLst>
                                </p:cTn>
                              </p:par>
                              <p:par>
                                <p:cTn id="19" presetID="2" presetClass="entr" presetSubtype="2" fill="hold" grpId="0" nodeType="withEffect">
                                  <p:stCondLst>
                                    <p:cond delay="0"/>
                                  </p:stCondLst>
                                  <p:childTnLst>
                                    <p:set>
                                      <p:cBhvr>
                                        <p:cTn id="20" dur="1" fill="hold">
                                          <p:stCondLst>
                                            <p:cond delay="0"/>
                                          </p:stCondLst>
                                        </p:cTn>
                                        <p:tgtEl>
                                          <p:spTgt spid="51203">
                                            <p:txEl>
                                              <p:pRg st="3" end="3"/>
                                            </p:txEl>
                                          </p:spTgt>
                                        </p:tgtEl>
                                        <p:attrNameLst>
                                          <p:attrName>style.visibility</p:attrName>
                                        </p:attrNameLst>
                                      </p:cBhvr>
                                      <p:to>
                                        <p:strVal val="visible"/>
                                      </p:to>
                                    </p:set>
                                    <p:anim calcmode="lin" valueType="num">
                                      <p:cBhvr additive="base">
                                        <p:cTn id="21" dur="500" fill="hold"/>
                                        <p:tgtEl>
                                          <p:spTgt spid="5120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12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rgbClr val="919191"/>
                                      </p:to>
                                    </p:animClr>
                                  </p:subTnLst>
                                </p:cTn>
                              </p:par>
                              <p:par>
                                <p:cTn id="23" presetID="2" presetClass="entr" presetSubtype="2" fill="hold" grpId="0" nodeType="with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 calcmode="lin" valueType="num">
                                      <p:cBhvr additive="base">
                                        <p:cTn id="25" dur="500" fill="hold"/>
                                        <p:tgtEl>
                                          <p:spTgt spid="5120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4" end="4"/>
                                            </p:txEl>
                                          </p:spTgt>
                                        </p:tgtEl>
                                        <p:attrNameLst>
                                          <p:attrName>ppt_c</p:attrName>
                                        </p:attrNameLst>
                                      </p:cBhvr>
                                      <p:to>
                                        <a:srgbClr val="91919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1203">
                                            <p:txEl>
                                              <p:pRg st="5" end="5"/>
                                            </p:txEl>
                                          </p:spTgt>
                                        </p:tgtEl>
                                        <p:attrNameLst>
                                          <p:attrName>style.visibility</p:attrName>
                                        </p:attrNameLst>
                                      </p:cBhvr>
                                      <p:to>
                                        <p:strVal val="visible"/>
                                      </p:to>
                                    </p:set>
                                    <p:anim calcmode="lin" valueType="num">
                                      <p:cBhvr additive="base">
                                        <p:cTn id="31" dur="500" fill="hold"/>
                                        <p:tgtEl>
                                          <p:spTgt spid="5120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20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5" end="5"/>
                                            </p:txEl>
                                          </p:spTgt>
                                        </p:tgtEl>
                                        <p:attrNameLst>
                                          <p:attrName>ppt_c</p:attrName>
                                        </p:attrNameLst>
                                      </p:cBhvr>
                                      <p:to>
                                        <a:srgbClr val="91919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1203">
                                            <p:txEl>
                                              <p:pRg st="6" end="6"/>
                                            </p:txEl>
                                          </p:spTgt>
                                        </p:tgtEl>
                                        <p:attrNameLst>
                                          <p:attrName>style.visibility</p:attrName>
                                        </p:attrNameLst>
                                      </p:cBhvr>
                                      <p:to>
                                        <p:strVal val="visible"/>
                                      </p:to>
                                    </p:set>
                                    <p:anim calcmode="lin" valueType="num">
                                      <p:cBhvr additive="base">
                                        <p:cTn id="37" dur="500" fill="hold"/>
                                        <p:tgtEl>
                                          <p:spTgt spid="5120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20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6" end="6"/>
                                            </p:txEl>
                                          </p:spTgt>
                                        </p:tgtEl>
                                        <p:attrNameLst>
                                          <p:attrName>ppt_c</p:attrName>
                                        </p:attrNameLst>
                                      </p:cBhvr>
                                      <p:to>
                                        <a:srgbClr val="919191"/>
                                      </p:to>
                                    </p:animClr>
                                  </p:subTnLst>
                                </p:cTn>
                              </p:par>
                              <p:par>
                                <p:cTn id="39" presetID="2" presetClass="entr" presetSubtype="2" fill="hold" grpId="0" nodeType="withEffect">
                                  <p:stCondLst>
                                    <p:cond delay="0"/>
                                  </p:stCondLst>
                                  <p:childTnLst>
                                    <p:set>
                                      <p:cBhvr>
                                        <p:cTn id="40" dur="1" fill="hold">
                                          <p:stCondLst>
                                            <p:cond delay="0"/>
                                          </p:stCondLst>
                                        </p:cTn>
                                        <p:tgtEl>
                                          <p:spTgt spid="51203">
                                            <p:txEl>
                                              <p:pRg st="7" end="7"/>
                                            </p:txEl>
                                          </p:spTgt>
                                        </p:tgtEl>
                                        <p:attrNameLst>
                                          <p:attrName>style.visibility</p:attrName>
                                        </p:attrNameLst>
                                      </p:cBhvr>
                                      <p:to>
                                        <p:strVal val="visible"/>
                                      </p:to>
                                    </p:set>
                                    <p:anim calcmode="lin" valueType="num">
                                      <p:cBhvr additive="base">
                                        <p:cTn id="41" dur="500" fill="hold"/>
                                        <p:tgtEl>
                                          <p:spTgt spid="51203">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1203">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7" end="7"/>
                                            </p:txEl>
                                          </p:spTgt>
                                        </p:tgtEl>
                                        <p:attrNameLst>
                                          <p:attrName>ppt_c</p:attrName>
                                        </p:attrNameLst>
                                      </p:cBhvr>
                                      <p:to>
                                        <a:srgbClr val="91919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1203">
                                            <p:txEl>
                                              <p:pRg st="8" end="8"/>
                                            </p:txEl>
                                          </p:spTgt>
                                        </p:tgtEl>
                                        <p:attrNameLst>
                                          <p:attrName>style.visibility</p:attrName>
                                        </p:attrNameLst>
                                      </p:cBhvr>
                                      <p:to>
                                        <p:strVal val="visible"/>
                                      </p:to>
                                    </p:set>
                                    <p:anim calcmode="lin" valueType="num">
                                      <p:cBhvr additive="base">
                                        <p:cTn id="47" dur="500" fill="hold"/>
                                        <p:tgtEl>
                                          <p:spTgt spid="51203">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1203">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8" end="8"/>
                                            </p:txEl>
                                          </p:spTgt>
                                        </p:tgtEl>
                                        <p:attrNameLst>
                                          <p:attrName>ppt_c</p:attrName>
                                        </p:attrNameLst>
                                      </p:cBhvr>
                                      <p:to>
                                        <a:srgbClr val="919191"/>
                                      </p:to>
                                    </p:animClr>
                                  </p:subTnLst>
                                </p:cTn>
                              </p:par>
                              <p:par>
                                <p:cTn id="49" presetID="2" presetClass="entr" presetSubtype="2" fill="hold" grpId="0" nodeType="withEffect">
                                  <p:stCondLst>
                                    <p:cond delay="0"/>
                                  </p:stCondLst>
                                  <p:childTnLst>
                                    <p:set>
                                      <p:cBhvr>
                                        <p:cTn id="50" dur="1" fill="hold">
                                          <p:stCondLst>
                                            <p:cond delay="0"/>
                                          </p:stCondLst>
                                        </p:cTn>
                                        <p:tgtEl>
                                          <p:spTgt spid="51203">
                                            <p:txEl>
                                              <p:pRg st="9" end="9"/>
                                            </p:txEl>
                                          </p:spTgt>
                                        </p:tgtEl>
                                        <p:attrNameLst>
                                          <p:attrName>style.visibility</p:attrName>
                                        </p:attrNameLst>
                                      </p:cBhvr>
                                      <p:to>
                                        <p:strVal val="visible"/>
                                      </p:to>
                                    </p:set>
                                    <p:anim calcmode="lin" valueType="num">
                                      <p:cBhvr additive="base">
                                        <p:cTn id="51" dur="500" fill="hold"/>
                                        <p:tgtEl>
                                          <p:spTgt spid="51203">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1203">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9" end="9"/>
                                            </p:txEl>
                                          </p:spTgt>
                                        </p:tgtEl>
                                        <p:attrNameLst>
                                          <p:attrName>ppt_c</p:attrName>
                                        </p:attrNameLst>
                                      </p:cBhvr>
                                      <p:to>
                                        <a:srgbClr val="91919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51203">
                                            <p:txEl>
                                              <p:pRg st="10" end="10"/>
                                            </p:txEl>
                                          </p:spTgt>
                                        </p:tgtEl>
                                        <p:attrNameLst>
                                          <p:attrName>style.visibility</p:attrName>
                                        </p:attrNameLst>
                                      </p:cBhvr>
                                      <p:to>
                                        <p:strVal val="visible"/>
                                      </p:to>
                                    </p:set>
                                    <p:anim calcmode="lin" valueType="num">
                                      <p:cBhvr additive="base">
                                        <p:cTn id="57" dur="500" fill="hold"/>
                                        <p:tgtEl>
                                          <p:spTgt spid="51203">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1203">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10" end="10"/>
                                            </p:txEl>
                                          </p:spTgt>
                                        </p:tgtEl>
                                        <p:attrNameLst>
                                          <p:attrName>ppt_c</p:attrName>
                                        </p:attrNameLst>
                                      </p:cBhvr>
                                      <p:to>
                                        <a:srgbClr val="91919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33413" y="106362"/>
            <a:ext cx="8228012" cy="762000"/>
          </a:xfrm>
        </p:spPr>
        <p:txBody>
          <a:bodyPr lIns="109538" tIns="55562" rIns="109538" bIns="55562">
            <a:noAutofit/>
          </a:bodyPr>
          <a:lstStyle/>
          <a:p>
            <a:pPr algn="ctr">
              <a:defRPr/>
            </a:pPr>
            <a:r>
              <a:rPr lang="en-US" sz="2400" b="1" dirty="0">
                <a:latin typeface="+mn-lt"/>
              </a:rPr>
              <a:t>SIX MAJOR MISTAKES WHEN BUYING A BUSINESS</a:t>
            </a:r>
            <a:br>
              <a:rPr lang="en-US" sz="2400" b="1" dirty="0">
                <a:latin typeface="+mn-lt"/>
              </a:rPr>
            </a:br>
            <a:r>
              <a:rPr lang="en-US" sz="2400" b="1" dirty="0">
                <a:latin typeface="+mn-lt"/>
              </a:rPr>
              <a:t>That I Can Help Prevent</a:t>
            </a:r>
          </a:p>
        </p:txBody>
      </p:sp>
      <p:sp>
        <p:nvSpPr>
          <p:cNvPr id="35843" name="Rectangle 3"/>
          <p:cNvSpPr>
            <a:spLocks noGrp="1" noChangeArrowheads="1"/>
          </p:cNvSpPr>
          <p:nvPr>
            <p:ph type="body" sz="half" idx="1"/>
          </p:nvPr>
        </p:nvSpPr>
        <p:spPr>
          <a:xfrm>
            <a:off x="304800" y="868362"/>
            <a:ext cx="8945562" cy="6142038"/>
          </a:xfrm>
        </p:spPr>
        <p:txBody>
          <a:bodyPr lIns="109538" tIns="55562" rIns="109538" bIns="55562">
            <a:noAutofit/>
          </a:bodyPr>
          <a:lstStyle/>
          <a:p>
            <a:pPr marL="0" indent="0">
              <a:spcBef>
                <a:spcPts val="600"/>
              </a:spcBef>
              <a:buNone/>
              <a:defRPr/>
            </a:pPr>
            <a:r>
              <a:rPr lang="en-US" sz="1300" dirty="0"/>
              <a:t>Business Buyers often take significant risks when buying a small business, yet, few buyers have ever bought a business before, and they often make major mistakes. I help buyers avoid mistakes. </a:t>
            </a:r>
          </a:p>
          <a:p>
            <a:pPr marL="0" indent="0">
              <a:spcBef>
                <a:spcPts val="600"/>
              </a:spcBef>
              <a:buNone/>
              <a:defRPr/>
            </a:pPr>
            <a:r>
              <a:rPr lang="en-US" sz="1300" dirty="0"/>
              <a:t>1) </a:t>
            </a:r>
            <a:r>
              <a:rPr lang="en-US" sz="1300" u="sng" dirty="0"/>
              <a:t>Poor Due Diligence - </a:t>
            </a:r>
            <a:r>
              <a:rPr lang="en-US" sz="1300" u="sng" dirty="0">
                <a:solidFill>
                  <a:schemeClr val="accent1">
                    <a:lumMod val="50000"/>
                  </a:schemeClr>
                </a:solidFill>
              </a:rPr>
              <a:t>You do not want to buy a business only to afterwards find out it makes less profits than the seller had led you to believe</a:t>
            </a:r>
            <a:r>
              <a:rPr lang="en-US" sz="1300" dirty="0"/>
              <a:t>. The purpose is to help you determine whether you want to go forward with the acquisition, or whether you want to renegotiate the price and terms of the deal based on the finding of the due diligence. </a:t>
            </a:r>
          </a:p>
          <a:p>
            <a:pPr lvl="1">
              <a:spcBef>
                <a:spcPct val="0"/>
              </a:spcBef>
              <a:defRPr/>
            </a:pPr>
            <a:r>
              <a:rPr lang="en-US" sz="1300" dirty="0"/>
              <a:t>Not everything is as it seems and that is especially true when buying a business. When a business owner is ready to sell his/her business, sometimes, he/she will make financials look better than they really are. The buyer needs to do due diligence to make sure the information presented in the seller’s financial statements and tax returns are valid and shows an accurate picture of the condition of the business.</a:t>
            </a:r>
          </a:p>
          <a:p>
            <a:pPr lvl="1">
              <a:spcBef>
                <a:spcPct val="0"/>
              </a:spcBef>
              <a:defRPr/>
            </a:pPr>
            <a:r>
              <a:rPr lang="en-US" sz="1300" dirty="0"/>
              <a:t>To identify discrepancies, the financial statements should be cross checked with the: detailed General Ledger, bank statements, credit card statements, payroll reports, sales ledgers, and the many more daily, weekly, and monthly management reports.</a:t>
            </a:r>
          </a:p>
          <a:p>
            <a:pPr marL="0" indent="0">
              <a:spcBef>
                <a:spcPts val="600"/>
              </a:spcBef>
              <a:buNone/>
              <a:defRPr/>
            </a:pPr>
            <a:r>
              <a:rPr lang="en-US" sz="1300" dirty="0"/>
              <a:t>2) </a:t>
            </a:r>
            <a:r>
              <a:rPr lang="en-US" sz="1300" u="sng" dirty="0"/>
              <a:t>Not Having Enough Cash Reserves:</a:t>
            </a:r>
          </a:p>
          <a:p>
            <a:pPr lvl="1">
              <a:spcBef>
                <a:spcPct val="0"/>
              </a:spcBef>
              <a:defRPr/>
            </a:pPr>
            <a:r>
              <a:rPr lang="en-US" sz="1300" dirty="0"/>
              <a:t>Running a business requires capital because there is sometimes a several weeks or month(s) difference between when the revenue comes for a month and when the cash goes out in expenses.</a:t>
            </a:r>
          </a:p>
          <a:p>
            <a:pPr lvl="1">
              <a:spcBef>
                <a:spcPct val="0"/>
              </a:spcBef>
              <a:defRPr/>
            </a:pPr>
            <a:r>
              <a:rPr lang="en-US" sz="1300" dirty="0"/>
              <a:t>In times when the revenue received is less than the expenses, you need cash reserves to cover the shortfall. If you spend all your money in the acquisition of the business, then you will not be able to cover shortages if, and when, they occur. I can help you get a SBA loan that gives you sufficient cash reserves in addition to buying the business.</a:t>
            </a:r>
          </a:p>
          <a:p>
            <a:pPr marL="0" indent="0">
              <a:spcBef>
                <a:spcPts val="600"/>
              </a:spcBef>
              <a:buNone/>
              <a:defRPr/>
            </a:pPr>
            <a:r>
              <a:rPr lang="en-US" sz="1300" dirty="0"/>
              <a:t>3) </a:t>
            </a:r>
            <a:r>
              <a:rPr lang="en-US" sz="1300" u="sng" dirty="0"/>
              <a:t>Overpaying for a Business</a:t>
            </a:r>
          </a:p>
          <a:p>
            <a:pPr marL="0" indent="0">
              <a:spcBef>
                <a:spcPts val="600"/>
              </a:spcBef>
              <a:buNone/>
              <a:defRPr/>
            </a:pPr>
            <a:r>
              <a:rPr lang="en-US" sz="1300" dirty="0"/>
              <a:t>4) </a:t>
            </a:r>
            <a:r>
              <a:rPr lang="en-US" sz="1300" u="sng" dirty="0"/>
              <a:t>Getting a Loan with the WRONG Lender at a High Interest Rate</a:t>
            </a:r>
          </a:p>
          <a:p>
            <a:pPr marL="0" indent="0">
              <a:spcBef>
                <a:spcPts val="600"/>
              </a:spcBef>
              <a:buNone/>
              <a:defRPr/>
            </a:pPr>
            <a:r>
              <a:rPr lang="en-US" sz="1300" dirty="0"/>
              <a:t>5) </a:t>
            </a:r>
            <a:r>
              <a:rPr lang="en-US" sz="1300" u="sng" dirty="0"/>
              <a:t>Not buying the RIGHT Business when you could have</a:t>
            </a:r>
          </a:p>
          <a:p>
            <a:pPr lvl="1">
              <a:spcBef>
                <a:spcPts val="0"/>
              </a:spcBef>
              <a:defRPr/>
            </a:pPr>
            <a:r>
              <a:rPr lang="en-US" sz="1300" dirty="0"/>
              <a:t>Time spent evaluating a business for a potential acquisition when it is the wrong business, or when a deal is unlikely, can be wasted time. By not having an experienced sounding board, or second opinion, on a potential acquisition can lead to a significant amount of the buyer’s time wasted on potential acquisitions that should have more quickly rejected. Since we all have a limited amount of time, wasted time can prevent a buyer from finding good businesses to buy.</a:t>
            </a:r>
          </a:p>
          <a:p>
            <a:pPr lvl="1">
              <a:spcBef>
                <a:spcPts val="0"/>
              </a:spcBef>
              <a:defRPr/>
            </a:pPr>
            <a:r>
              <a:rPr lang="en-US" sz="1300" dirty="0"/>
              <a:t>Not maintaining the momentum of a deal once it is apparent that both the buyer and seller are both interested in a deal. Acquisitions are not easy, and many potential transactions “crater” several times before closing. </a:t>
            </a:r>
          </a:p>
          <a:p>
            <a:pPr marL="0" indent="0">
              <a:spcBef>
                <a:spcPts val="600"/>
              </a:spcBef>
              <a:buNone/>
              <a:defRPr/>
            </a:pPr>
            <a:r>
              <a:rPr lang="en-US" sz="1300" dirty="0"/>
              <a:t>6) </a:t>
            </a:r>
            <a:r>
              <a:rPr lang="en-US" sz="1300" u="sng" dirty="0"/>
              <a:t>Relying on a Broker/Advisor who is biased and NOT working in your best interests</a:t>
            </a:r>
          </a:p>
          <a:p>
            <a:pPr lvl="1">
              <a:spcBef>
                <a:spcPts val="0"/>
              </a:spcBef>
              <a:defRPr/>
            </a:pPr>
            <a:r>
              <a:rPr lang="en-US" sz="1300" dirty="0"/>
              <a:t>This includes both relying on a Listing Broker who is working for the seller, and a Buy-Side Business Brokers/Advisor who receives or is paid a commission ONLY if you buy a business (even if it is the WRONG business).</a:t>
            </a:r>
          </a:p>
          <a:p>
            <a:pPr marL="0" indent="0">
              <a:spcBef>
                <a:spcPts val="600"/>
              </a:spcBef>
              <a:buNone/>
              <a:defRPr/>
            </a:pPr>
            <a:r>
              <a:rPr lang="en-US" sz="1300" dirty="0"/>
              <a:t>7) </a:t>
            </a:r>
            <a:r>
              <a:rPr lang="en-US" sz="1300" u="sng" dirty="0"/>
              <a:t>Buying the WRONG Business.</a:t>
            </a:r>
            <a:endParaRPr lang="en-US" sz="1300" dirty="0"/>
          </a:p>
        </p:txBody>
      </p:sp>
      <p:sp>
        <p:nvSpPr>
          <p:cNvPr id="7" name="Slide Number Placeholder 2">
            <a:extLst>
              <a:ext uri="{FF2B5EF4-FFF2-40B4-BE49-F238E27FC236}">
                <a16:creationId xmlns:a16="http://schemas.microsoft.com/office/drawing/2014/main" id="{DC4C50C0-000D-4927-995F-EBB92257BC7A}"/>
              </a:ext>
            </a:extLst>
          </p:cNvPr>
          <p:cNvSpPr txBox="1">
            <a:spLocks/>
          </p:cNvSpPr>
          <p:nvPr/>
        </p:nvSpPr>
        <p:spPr>
          <a:xfrm>
            <a:off x="6715820" y="6694767"/>
            <a:ext cx="2139553" cy="384565"/>
          </a:xfrm>
          <a:prstGeom prst="rect">
            <a:avLst/>
          </a:prstGeom>
        </p:spPr>
        <p:txBody>
          <a:bodyPr/>
          <a:lstStyle>
            <a:defPPr>
              <a:defRPr lang="en-US"/>
            </a:defPPr>
            <a:lvl1pPr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mn-cs"/>
              </a:defRPr>
            </a:lvl5pPr>
            <a:lvl6pPr marL="2286000" algn="l" defTabSz="914400" rtl="0" eaLnBrk="1" latinLnBrk="0" hangingPunct="1">
              <a:defRPr sz="2400" kern="1200">
                <a:solidFill>
                  <a:schemeClr val="hlink"/>
                </a:solidFill>
                <a:latin typeface="Times New Roman" panose="02020603050405020304" pitchFamily="18" charset="0"/>
                <a:ea typeface="+mn-ea"/>
                <a:cs typeface="+mn-cs"/>
              </a:defRPr>
            </a:lvl6pPr>
            <a:lvl7pPr marL="2743200" algn="l" defTabSz="914400" rtl="0" eaLnBrk="1" latinLnBrk="0" hangingPunct="1">
              <a:defRPr sz="2400" kern="1200">
                <a:solidFill>
                  <a:schemeClr val="hlink"/>
                </a:solidFill>
                <a:latin typeface="Times New Roman" panose="02020603050405020304" pitchFamily="18" charset="0"/>
                <a:ea typeface="+mn-ea"/>
                <a:cs typeface="+mn-cs"/>
              </a:defRPr>
            </a:lvl7pPr>
            <a:lvl8pPr marL="3200400" algn="l" defTabSz="914400" rtl="0" eaLnBrk="1" latinLnBrk="0" hangingPunct="1">
              <a:defRPr sz="2400" kern="1200">
                <a:solidFill>
                  <a:schemeClr val="hlink"/>
                </a:solidFill>
                <a:latin typeface="Times New Roman" panose="02020603050405020304" pitchFamily="18" charset="0"/>
                <a:ea typeface="+mn-ea"/>
                <a:cs typeface="+mn-cs"/>
              </a:defRPr>
            </a:lvl8pPr>
            <a:lvl9pPr marL="3657600" algn="l" defTabSz="914400" rtl="0" eaLnBrk="1" latinLnBrk="0" hangingPunct="1">
              <a:defRPr sz="2400" kern="1200">
                <a:solidFill>
                  <a:schemeClr val="hlink"/>
                </a:solidFill>
                <a:latin typeface="Times New Roman" panose="02020603050405020304" pitchFamily="18" charset="0"/>
                <a:ea typeface="+mn-ea"/>
                <a:cs typeface="+mn-cs"/>
              </a:defRPr>
            </a:lvl9pPr>
          </a:lstStyle>
          <a:p>
            <a:pPr algn="r">
              <a:defRPr/>
            </a:pPr>
            <a:r>
              <a:rPr lang="en-US" altLang="en-US" sz="940" dirty="0">
                <a:solidFill>
                  <a:schemeClr val="bg1">
                    <a:lumMod val="75000"/>
                  </a:schemeClr>
                </a:solidFill>
              </a:rPr>
              <a:t># </a:t>
            </a:r>
            <a:fld id="{E75EAE57-AA6D-4AF8-9DF3-B75468EA5A3F}" type="slidenum">
              <a:rPr lang="en-US" altLang="en-US" sz="940" smtClean="0">
                <a:solidFill>
                  <a:schemeClr val="bg1">
                    <a:lumMod val="75000"/>
                  </a:schemeClr>
                </a:solidFill>
              </a:rPr>
              <a:pPr algn="r">
                <a:defRPr/>
              </a:pPr>
              <a:t>14</a:t>
            </a:fld>
            <a:endParaRPr lang="en-US" altLang="en-US" sz="940" dirty="0">
              <a:solidFill>
                <a:schemeClr val="bg1">
                  <a:lumMod val="75000"/>
                </a:schemeClr>
              </a:solidFill>
            </a:endParaRPr>
          </a:p>
        </p:txBody>
      </p:sp>
    </p:spTree>
    <p:extLst>
      <p:ext uri="{BB962C8B-B14F-4D97-AF65-F5344CB8AC3E}">
        <p14:creationId xmlns:p14="http://schemas.microsoft.com/office/powerpoint/2010/main" val="4000978600"/>
      </p:ext>
    </p:extLst>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subTnLst>
                                    <p:animClr clrSpc="rgb" dir="cw">
                                      <p:cBhvr override="childStyle">
                                        <p:cTn dur="1" fill="hold" display="0" masterRel="nextClick" afterEffect="1"/>
                                        <p:tgtEl>
                                          <p:spTgt spid="3584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subTnLst>
                                    <p:animClr clrSpc="rgb" dir="cw">
                                      <p:cBhvr override="childStyle">
                                        <p:cTn dur="1" fill="hold" display="0" masterRel="nextClick" afterEffect="1"/>
                                        <p:tgtEl>
                                          <p:spTgt spid="35843">
                                            <p:txEl>
                                              <p:pRg st="1" end="1"/>
                                            </p:txEl>
                                          </p:spTgt>
                                        </p:tgtEl>
                                        <p:attrNameLst>
                                          <p:attrName>ppt_c</p:attrName>
                                        </p:attrNameLst>
                                      </p:cBhvr>
                                      <p:to>
                                        <a:srgbClr val="DDDDDD"/>
                                      </p:to>
                                    </p:animClr>
                                  </p:subTnLst>
                                </p:cTn>
                              </p:par>
                              <p:par>
                                <p:cTn id="13" presetID="22" presetClass="entr" presetSubtype="8"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wipe(left)">
                                      <p:cBhvr>
                                        <p:cTn id="15" dur="500"/>
                                        <p:tgtEl>
                                          <p:spTgt spid="35843">
                                            <p:txEl>
                                              <p:pRg st="2" end="2"/>
                                            </p:txEl>
                                          </p:spTgt>
                                        </p:tgtEl>
                                      </p:cBhvr>
                                    </p:animEffect>
                                  </p:childTnLst>
                                  <p:subTnLst>
                                    <p:animClr clrSpc="rgb" dir="cw">
                                      <p:cBhvr override="childStyle">
                                        <p:cTn dur="1" fill="hold" display="0" masterRel="nextClick" afterEffect="1"/>
                                        <p:tgtEl>
                                          <p:spTgt spid="35843">
                                            <p:txEl>
                                              <p:pRg st="2" end="2"/>
                                            </p:txEl>
                                          </p:spTgt>
                                        </p:tgtEl>
                                        <p:attrNameLst>
                                          <p:attrName>ppt_c</p:attrName>
                                        </p:attrNameLst>
                                      </p:cBhvr>
                                      <p:to>
                                        <a:srgbClr val="DDDDDD"/>
                                      </p:to>
                                    </p:animClr>
                                  </p:subTnLst>
                                </p:cTn>
                              </p:par>
                              <p:par>
                                <p:cTn id="16" presetID="22" presetClass="entr" presetSubtype="8" fill="hold" grpId="0" nodeType="withEffect">
                                  <p:stCondLst>
                                    <p:cond delay="0"/>
                                  </p:stCondLst>
                                  <p:childTnLst>
                                    <p:set>
                                      <p:cBhvr>
                                        <p:cTn id="17" dur="1" fill="hold">
                                          <p:stCondLst>
                                            <p:cond delay="0"/>
                                          </p:stCondLst>
                                        </p:cTn>
                                        <p:tgtEl>
                                          <p:spTgt spid="35843">
                                            <p:txEl>
                                              <p:pRg st="3" end="3"/>
                                            </p:txEl>
                                          </p:spTgt>
                                        </p:tgtEl>
                                        <p:attrNameLst>
                                          <p:attrName>style.visibility</p:attrName>
                                        </p:attrNameLst>
                                      </p:cBhvr>
                                      <p:to>
                                        <p:strVal val="visible"/>
                                      </p:to>
                                    </p:set>
                                    <p:animEffect transition="in" filter="wipe(left)">
                                      <p:cBhvr>
                                        <p:cTn id="18" dur="500"/>
                                        <p:tgtEl>
                                          <p:spTgt spid="35843">
                                            <p:txEl>
                                              <p:pRg st="3" end="3"/>
                                            </p:txEl>
                                          </p:spTgt>
                                        </p:tgtEl>
                                      </p:cBhvr>
                                    </p:animEffect>
                                  </p:childTnLst>
                                  <p:subTnLst>
                                    <p:animClr clrSpc="rgb" dir="cw">
                                      <p:cBhvr override="childStyle">
                                        <p:cTn dur="1" fill="hold" display="0" masterRel="nextClick" afterEffect="1"/>
                                        <p:tgtEl>
                                          <p:spTgt spid="35843">
                                            <p:txEl>
                                              <p:pRg st="3" end="3"/>
                                            </p:txEl>
                                          </p:spTgt>
                                        </p:tgtEl>
                                        <p:attrNameLst>
                                          <p:attrName>ppt_c</p:attrName>
                                        </p:attrNameLst>
                                      </p:cBhvr>
                                      <p:to>
                                        <a:srgbClr val="DDDDDD"/>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animEffect transition="in" filter="wipe(left)">
                                      <p:cBhvr>
                                        <p:cTn id="23" dur="500"/>
                                        <p:tgtEl>
                                          <p:spTgt spid="35843">
                                            <p:txEl>
                                              <p:pRg st="4" end="4"/>
                                            </p:txEl>
                                          </p:spTgt>
                                        </p:tgtEl>
                                      </p:cBhvr>
                                    </p:animEffect>
                                  </p:childTnLst>
                                  <p:subTnLst>
                                    <p:animClr clrSpc="rgb" dir="cw">
                                      <p:cBhvr override="childStyle">
                                        <p:cTn dur="1" fill="hold" display="0" masterRel="nextClick" afterEffect="1"/>
                                        <p:tgtEl>
                                          <p:spTgt spid="35843">
                                            <p:txEl>
                                              <p:pRg st="4" end="4"/>
                                            </p:txEl>
                                          </p:spTgt>
                                        </p:tgtEl>
                                        <p:attrNameLst>
                                          <p:attrName>ppt_c</p:attrName>
                                        </p:attrNameLst>
                                      </p:cBhvr>
                                      <p:to>
                                        <a:srgbClr val="DDDDDD"/>
                                      </p:to>
                                    </p:animClr>
                                  </p:subTnLst>
                                </p:cTn>
                              </p:par>
                              <p:par>
                                <p:cTn id="24" presetID="22" presetClass="entr" presetSubtype="8" fill="hold" grpId="0" nodeType="withEffect">
                                  <p:stCondLst>
                                    <p:cond delay="0"/>
                                  </p:stCondLst>
                                  <p:childTnLst>
                                    <p:set>
                                      <p:cBhvr>
                                        <p:cTn id="25" dur="1" fill="hold">
                                          <p:stCondLst>
                                            <p:cond delay="0"/>
                                          </p:stCondLst>
                                        </p:cTn>
                                        <p:tgtEl>
                                          <p:spTgt spid="35843">
                                            <p:txEl>
                                              <p:pRg st="5" end="5"/>
                                            </p:txEl>
                                          </p:spTgt>
                                        </p:tgtEl>
                                        <p:attrNameLst>
                                          <p:attrName>style.visibility</p:attrName>
                                        </p:attrNameLst>
                                      </p:cBhvr>
                                      <p:to>
                                        <p:strVal val="visible"/>
                                      </p:to>
                                    </p:set>
                                    <p:animEffect transition="in" filter="wipe(left)">
                                      <p:cBhvr>
                                        <p:cTn id="26" dur="500"/>
                                        <p:tgtEl>
                                          <p:spTgt spid="35843">
                                            <p:txEl>
                                              <p:pRg st="5" end="5"/>
                                            </p:txEl>
                                          </p:spTgt>
                                        </p:tgtEl>
                                      </p:cBhvr>
                                    </p:animEffect>
                                  </p:childTnLst>
                                  <p:subTnLst>
                                    <p:animClr clrSpc="rgb" dir="cw">
                                      <p:cBhvr override="childStyle">
                                        <p:cTn dur="1" fill="hold" display="0" masterRel="nextClick" afterEffect="1"/>
                                        <p:tgtEl>
                                          <p:spTgt spid="35843">
                                            <p:txEl>
                                              <p:pRg st="5" end="5"/>
                                            </p:txEl>
                                          </p:spTgt>
                                        </p:tgtEl>
                                        <p:attrNameLst>
                                          <p:attrName>ppt_c</p:attrName>
                                        </p:attrNameLst>
                                      </p:cBhvr>
                                      <p:to>
                                        <a:srgbClr val="DDDDDD"/>
                                      </p:to>
                                    </p:animClr>
                                  </p:subTnLst>
                                </p:cTn>
                              </p:par>
                              <p:par>
                                <p:cTn id="27" presetID="22" presetClass="entr" presetSubtype="8" fill="hold" grpId="0" nodeType="withEffect">
                                  <p:stCondLst>
                                    <p:cond delay="0"/>
                                  </p:stCondLst>
                                  <p:childTnLst>
                                    <p:set>
                                      <p:cBhvr>
                                        <p:cTn id="28" dur="1" fill="hold">
                                          <p:stCondLst>
                                            <p:cond delay="0"/>
                                          </p:stCondLst>
                                        </p:cTn>
                                        <p:tgtEl>
                                          <p:spTgt spid="35843">
                                            <p:txEl>
                                              <p:pRg st="6" end="6"/>
                                            </p:txEl>
                                          </p:spTgt>
                                        </p:tgtEl>
                                        <p:attrNameLst>
                                          <p:attrName>style.visibility</p:attrName>
                                        </p:attrNameLst>
                                      </p:cBhvr>
                                      <p:to>
                                        <p:strVal val="visible"/>
                                      </p:to>
                                    </p:set>
                                    <p:animEffect transition="in" filter="wipe(left)">
                                      <p:cBhvr>
                                        <p:cTn id="29" dur="500"/>
                                        <p:tgtEl>
                                          <p:spTgt spid="35843">
                                            <p:txEl>
                                              <p:pRg st="6" end="6"/>
                                            </p:txEl>
                                          </p:spTgt>
                                        </p:tgtEl>
                                      </p:cBhvr>
                                    </p:animEffect>
                                  </p:childTnLst>
                                  <p:subTnLst>
                                    <p:animClr clrSpc="rgb" dir="cw">
                                      <p:cBhvr override="childStyle">
                                        <p:cTn dur="1" fill="hold" display="0" masterRel="nextClick" afterEffect="1"/>
                                        <p:tgtEl>
                                          <p:spTgt spid="35843">
                                            <p:txEl>
                                              <p:pRg st="6" end="6"/>
                                            </p:txEl>
                                          </p:spTgt>
                                        </p:tgtEl>
                                        <p:attrNameLst>
                                          <p:attrName>ppt_c</p:attrName>
                                        </p:attrNameLst>
                                      </p:cBhvr>
                                      <p:to>
                                        <a:srgbClr val="DDDDDD"/>
                                      </p:to>
                                    </p:animClr>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843">
                                            <p:txEl>
                                              <p:pRg st="7" end="7"/>
                                            </p:txEl>
                                          </p:spTgt>
                                        </p:tgtEl>
                                        <p:attrNameLst>
                                          <p:attrName>style.visibility</p:attrName>
                                        </p:attrNameLst>
                                      </p:cBhvr>
                                      <p:to>
                                        <p:strVal val="visible"/>
                                      </p:to>
                                    </p:set>
                                    <p:animEffect transition="in" filter="wipe(left)">
                                      <p:cBhvr>
                                        <p:cTn id="34" dur="500"/>
                                        <p:tgtEl>
                                          <p:spTgt spid="35843">
                                            <p:txEl>
                                              <p:pRg st="7" end="7"/>
                                            </p:txEl>
                                          </p:spTgt>
                                        </p:tgtEl>
                                      </p:cBhvr>
                                    </p:animEffect>
                                  </p:childTnLst>
                                  <p:subTnLst>
                                    <p:animClr clrSpc="rgb" dir="cw">
                                      <p:cBhvr override="childStyle">
                                        <p:cTn dur="1" fill="hold" display="0" masterRel="nextClick" afterEffect="1"/>
                                        <p:tgtEl>
                                          <p:spTgt spid="35843">
                                            <p:txEl>
                                              <p:pRg st="7" end="7"/>
                                            </p:txEl>
                                          </p:spTgt>
                                        </p:tgtEl>
                                        <p:attrNameLst>
                                          <p:attrName>ppt_c</p:attrName>
                                        </p:attrNameLst>
                                      </p:cBhvr>
                                      <p:to>
                                        <a:srgbClr val="DDDDDD"/>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5843">
                                            <p:txEl>
                                              <p:pRg st="8" end="8"/>
                                            </p:txEl>
                                          </p:spTgt>
                                        </p:tgtEl>
                                        <p:attrNameLst>
                                          <p:attrName>style.visibility</p:attrName>
                                        </p:attrNameLst>
                                      </p:cBhvr>
                                      <p:to>
                                        <p:strVal val="visible"/>
                                      </p:to>
                                    </p:set>
                                    <p:animEffect transition="in" filter="wipe(left)">
                                      <p:cBhvr>
                                        <p:cTn id="39" dur="500"/>
                                        <p:tgtEl>
                                          <p:spTgt spid="35843">
                                            <p:txEl>
                                              <p:pRg st="8" end="8"/>
                                            </p:txEl>
                                          </p:spTgt>
                                        </p:tgtEl>
                                      </p:cBhvr>
                                    </p:animEffect>
                                  </p:childTnLst>
                                  <p:subTnLst>
                                    <p:animClr clrSpc="rgb" dir="cw">
                                      <p:cBhvr override="childStyle">
                                        <p:cTn dur="1" fill="hold" display="0" masterRel="nextClick" afterEffect="1"/>
                                        <p:tgtEl>
                                          <p:spTgt spid="35843">
                                            <p:txEl>
                                              <p:pRg st="8" end="8"/>
                                            </p:txEl>
                                          </p:spTgt>
                                        </p:tgtEl>
                                        <p:attrNameLst>
                                          <p:attrName>ppt_c</p:attrName>
                                        </p:attrNameLst>
                                      </p:cBhvr>
                                      <p:to>
                                        <a:srgbClr val="DDDDDD"/>
                                      </p:to>
                                    </p:animClr>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843">
                                            <p:txEl>
                                              <p:pRg st="9" end="9"/>
                                            </p:txEl>
                                          </p:spTgt>
                                        </p:tgtEl>
                                        <p:attrNameLst>
                                          <p:attrName>style.visibility</p:attrName>
                                        </p:attrNameLst>
                                      </p:cBhvr>
                                      <p:to>
                                        <p:strVal val="visible"/>
                                      </p:to>
                                    </p:set>
                                    <p:animEffect transition="in" filter="wipe(left)">
                                      <p:cBhvr>
                                        <p:cTn id="44" dur="500"/>
                                        <p:tgtEl>
                                          <p:spTgt spid="35843">
                                            <p:txEl>
                                              <p:pRg st="9" end="9"/>
                                            </p:txEl>
                                          </p:spTgt>
                                        </p:tgtEl>
                                      </p:cBhvr>
                                    </p:animEffect>
                                  </p:childTnLst>
                                  <p:subTnLst>
                                    <p:animClr clrSpc="rgb" dir="cw">
                                      <p:cBhvr override="childStyle">
                                        <p:cTn dur="1" fill="hold" display="0" masterRel="nextClick" afterEffect="1"/>
                                        <p:tgtEl>
                                          <p:spTgt spid="35843">
                                            <p:txEl>
                                              <p:pRg st="9" end="9"/>
                                            </p:txEl>
                                          </p:spTgt>
                                        </p:tgtEl>
                                        <p:attrNameLst>
                                          <p:attrName>ppt_c</p:attrName>
                                        </p:attrNameLst>
                                      </p:cBhvr>
                                      <p:to>
                                        <a:srgbClr val="DDDDDD"/>
                                      </p:to>
                                    </p:animClr>
                                  </p:subTnLst>
                                </p:cTn>
                              </p:par>
                              <p:par>
                                <p:cTn id="45" presetID="22" presetClass="entr" presetSubtype="8" fill="hold" grpId="0" nodeType="withEffect">
                                  <p:stCondLst>
                                    <p:cond delay="0"/>
                                  </p:stCondLst>
                                  <p:childTnLst>
                                    <p:set>
                                      <p:cBhvr>
                                        <p:cTn id="46" dur="1" fill="hold">
                                          <p:stCondLst>
                                            <p:cond delay="0"/>
                                          </p:stCondLst>
                                        </p:cTn>
                                        <p:tgtEl>
                                          <p:spTgt spid="35843">
                                            <p:txEl>
                                              <p:pRg st="10" end="10"/>
                                            </p:txEl>
                                          </p:spTgt>
                                        </p:tgtEl>
                                        <p:attrNameLst>
                                          <p:attrName>style.visibility</p:attrName>
                                        </p:attrNameLst>
                                      </p:cBhvr>
                                      <p:to>
                                        <p:strVal val="visible"/>
                                      </p:to>
                                    </p:set>
                                    <p:animEffect transition="in" filter="wipe(left)">
                                      <p:cBhvr>
                                        <p:cTn id="47" dur="500"/>
                                        <p:tgtEl>
                                          <p:spTgt spid="35843">
                                            <p:txEl>
                                              <p:pRg st="10" end="10"/>
                                            </p:txEl>
                                          </p:spTgt>
                                        </p:tgtEl>
                                      </p:cBhvr>
                                    </p:animEffect>
                                  </p:childTnLst>
                                  <p:subTnLst>
                                    <p:animClr clrSpc="rgb" dir="cw">
                                      <p:cBhvr override="childStyle">
                                        <p:cTn dur="1" fill="hold" display="0" masterRel="nextClick" afterEffect="1"/>
                                        <p:tgtEl>
                                          <p:spTgt spid="35843">
                                            <p:txEl>
                                              <p:pRg st="10" end="10"/>
                                            </p:txEl>
                                          </p:spTgt>
                                        </p:tgtEl>
                                        <p:attrNameLst>
                                          <p:attrName>ppt_c</p:attrName>
                                        </p:attrNameLst>
                                      </p:cBhvr>
                                      <p:to>
                                        <a:srgbClr val="DDDDDD"/>
                                      </p:to>
                                    </p:animClr>
                                  </p:subTnLst>
                                </p:cTn>
                              </p:par>
                              <p:par>
                                <p:cTn id="48" presetID="22" presetClass="entr" presetSubtype="8" fill="hold" grpId="0" nodeType="withEffect">
                                  <p:stCondLst>
                                    <p:cond delay="0"/>
                                  </p:stCondLst>
                                  <p:childTnLst>
                                    <p:set>
                                      <p:cBhvr>
                                        <p:cTn id="49" dur="1" fill="hold">
                                          <p:stCondLst>
                                            <p:cond delay="0"/>
                                          </p:stCondLst>
                                        </p:cTn>
                                        <p:tgtEl>
                                          <p:spTgt spid="35843">
                                            <p:txEl>
                                              <p:pRg st="11" end="11"/>
                                            </p:txEl>
                                          </p:spTgt>
                                        </p:tgtEl>
                                        <p:attrNameLst>
                                          <p:attrName>style.visibility</p:attrName>
                                        </p:attrNameLst>
                                      </p:cBhvr>
                                      <p:to>
                                        <p:strVal val="visible"/>
                                      </p:to>
                                    </p:set>
                                    <p:animEffect transition="in" filter="wipe(left)">
                                      <p:cBhvr>
                                        <p:cTn id="50" dur="500"/>
                                        <p:tgtEl>
                                          <p:spTgt spid="35843">
                                            <p:txEl>
                                              <p:pRg st="11" end="11"/>
                                            </p:txEl>
                                          </p:spTgt>
                                        </p:tgtEl>
                                      </p:cBhvr>
                                    </p:animEffect>
                                  </p:childTnLst>
                                  <p:subTnLst>
                                    <p:animClr clrSpc="rgb" dir="cw">
                                      <p:cBhvr override="childStyle">
                                        <p:cTn dur="1" fill="hold" display="0" masterRel="nextClick" afterEffect="1"/>
                                        <p:tgtEl>
                                          <p:spTgt spid="35843">
                                            <p:txEl>
                                              <p:pRg st="11" end="11"/>
                                            </p:txEl>
                                          </p:spTgt>
                                        </p:tgtEl>
                                        <p:attrNameLst>
                                          <p:attrName>ppt_c</p:attrName>
                                        </p:attrNameLst>
                                      </p:cBhvr>
                                      <p:to>
                                        <a:srgbClr val="DDDDDD"/>
                                      </p:to>
                                    </p:animClr>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5843">
                                            <p:txEl>
                                              <p:pRg st="12" end="12"/>
                                            </p:txEl>
                                          </p:spTgt>
                                        </p:tgtEl>
                                        <p:attrNameLst>
                                          <p:attrName>style.visibility</p:attrName>
                                        </p:attrNameLst>
                                      </p:cBhvr>
                                      <p:to>
                                        <p:strVal val="visible"/>
                                      </p:to>
                                    </p:set>
                                    <p:animEffect transition="in" filter="wipe(left)">
                                      <p:cBhvr>
                                        <p:cTn id="55" dur="500"/>
                                        <p:tgtEl>
                                          <p:spTgt spid="35843">
                                            <p:txEl>
                                              <p:pRg st="12" end="12"/>
                                            </p:txEl>
                                          </p:spTgt>
                                        </p:tgtEl>
                                      </p:cBhvr>
                                    </p:animEffect>
                                  </p:childTnLst>
                                  <p:subTnLst>
                                    <p:animClr clrSpc="rgb" dir="cw">
                                      <p:cBhvr override="childStyle">
                                        <p:cTn dur="1" fill="hold" display="0" masterRel="nextClick" afterEffect="1"/>
                                        <p:tgtEl>
                                          <p:spTgt spid="35843">
                                            <p:txEl>
                                              <p:pRg st="12" end="12"/>
                                            </p:txEl>
                                          </p:spTgt>
                                        </p:tgtEl>
                                        <p:attrNameLst>
                                          <p:attrName>ppt_c</p:attrName>
                                        </p:attrNameLst>
                                      </p:cBhvr>
                                      <p:to>
                                        <a:srgbClr val="DDDDDD"/>
                                      </p:to>
                                    </p:animClr>
                                  </p:subTnLst>
                                </p:cTn>
                              </p:par>
                              <p:par>
                                <p:cTn id="56" presetID="22" presetClass="entr" presetSubtype="8" fill="hold" grpId="0" nodeType="withEffect">
                                  <p:stCondLst>
                                    <p:cond delay="0"/>
                                  </p:stCondLst>
                                  <p:childTnLst>
                                    <p:set>
                                      <p:cBhvr>
                                        <p:cTn id="57" dur="1" fill="hold">
                                          <p:stCondLst>
                                            <p:cond delay="0"/>
                                          </p:stCondLst>
                                        </p:cTn>
                                        <p:tgtEl>
                                          <p:spTgt spid="35843">
                                            <p:txEl>
                                              <p:pRg st="13" end="13"/>
                                            </p:txEl>
                                          </p:spTgt>
                                        </p:tgtEl>
                                        <p:attrNameLst>
                                          <p:attrName>style.visibility</p:attrName>
                                        </p:attrNameLst>
                                      </p:cBhvr>
                                      <p:to>
                                        <p:strVal val="visible"/>
                                      </p:to>
                                    </p:set>
                                    <p:animEffect transition="in" filter="wipe(left)">
                                      <p:cBhvr>
                                        <p:cTn id="58" dur="500"/>
                                        <p:tgtEl>
                                          <p:spTgt spid="35843">
                                            <p:txEl>
                                              <p:pRg st="13" end="13"/>
                                            </p:txEl>
                                          </p:spTgt>
                                        </p:tgtEl>
                                      </p:cBhvr>
                                    </p:animEffect>
                                  </p:childTnLst>
                                  <p:subTnLst>
                                    <p:animClr clrSpc="rgb" dir="cw">
                                      <p:cBhvr override="childStyle">
                                        <p:cTn dur="1" fill="hold" display="0" masterRel="nextClick" afterEffect="1"/>
                                        <p:tgtEl>
                                          <p:spTgt spid="35843">
                                            <p:txEl>
                                              <p:pRg st="13" end="13"/>
                                            </p:txEl>
                                          </p:spTgt>
                                        </p:tgtEl>
                                        <p:attrNameLst>
                                          <p:attrName>ppt_c</p:attrName>
                                        </p:attrNameLst>
                                      </p:cBhvr>
                                      <p:to>
                                        <a:srgbClr val="DDDDDD"/>
                                      </p:to>
                                    </p:animClr>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5843">
                                            <p:txEl>
                                              <p:pRg st="14" end="14"/>
                                            </p:txEl>
                                          </p:spTgt>
                                        </p:tgtEl>
                                        <p:attrNameLst>
                                          <p:attrName>style.visibility</p:attrName>
                                        </p:attrNameLst>
                                      </p:cBhvr>
                                      <p:to>
                                        <p:strVal val="visible"/>
                                      </p:to>
                                    </p:set>
                                    <p:animEffect transition="in" filter="wipe(left)">
                                      <p:cBhvr>
                                        <p:cTn id="63" dur="500"/>
                                        <p:tgtEl>
                                          <p:spTgt spid="35843">
                                            <p:txEl>
                                              <p:pRg st="14" end="14"/>
                                            </p:txEl>
                                          </p:spTgt>
                                        </p:tgtEl>
                                      </p:cBhvr>
                                    </p:animEffect>
                                  </p:childTnLst>
                                  <p:subTnLst>
                                    <p:animClr clrSpc="rgb" dir="cw">
                                      <p:cBhvr override="childStyle">
                                        <p:cTn dur="1" fill="hold" display="0" masterRel="nextClick" afterEffect="1"/>
                                        <p:tgtEl>
                                          <p:spTgt spid="35843">
                                            <p:txEl>
                                              <p:pRg st="14" end="1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3763" y="1379318"/>
            <a:ext cx="5181600" cy="5829300"/>
          </a:xfrm>
          <a:prstGeom prst="rect">
            <a:avLst/>
          </a:prstGeom>
        </p:spPr>
      </p:pic>
      <p:sp>
        <p:nvSpPr>
          <p:cNvPr id="2" name="Title 1"/>
          <p:cNvSpPr>
            <a:spLocks noGrp="1"/>
          </p:cNvSpPr>
          <p:nvPr>
            <p:ph type="title"/>
          </p:nvPr>
        </p:nvSpPr>
        <p:spPr>
          <a:xfrm>
            <a:off x="411162" y="182563"/>
            <a:ext cx="8686800" cy="1196756"/>
          </a:xfrm>
        </p:spPr>
        <p:txBody>
          <a:bodyPr>
            <a:noAutofit/>
          </a:bodyPr>
          <a:lstStyle/>
          <a:p>
            <a:pPr algn="ctr"/>
            <a:r>
              <a:rPr lang="en-US" sz="2400" b="1" dirty="0"/>
              <a:t>Don’t be a Buyer Who Doesn’t Know The Seller’s Financial Statement</a:t>
            </a:r>
            <a:br>
              <a:rPr lang="en-US" sz="2400" b="1" dirty="0"/>
            </a:br>
            <a:r>
              <a:rPr lang="en-US" sz="2000" b="1" u="sng" dirty="0"/>
              <a:t>I Understand The Financial Statements of Businesses! </a:t>
            </a:r>
          </a:p>
        </p:txBody>
      </p:sp>
      <p:sp>
        <p:nvSpPr>
          <p:cNvPr id="3" name="Slide Number Placeholder 2"/>
          <p:cNvSpPr>
            <a:spLocks noGrp="1"/>
          </p:cNvSpPr>
          <p:nvPr>
            <p:ph type="sldNum" sz="quarter" idx="12"/>
          </p:nvPr>
        </p:nvSpPr>
        <p:spPr/>
        <p:txBody>
          <a:bodyPr/>
          <a:lstStyle/>
          <a:p>
            <a:pPr>
              <a:defRPr/>
            </a:pPr>
            <a:r>
              <a:rPr lang="en-US" altLang="en-US" dirty="0"/>
              <a:t># </a:t>
            </a:r>
            <a:fld id="{E75EAE57-AA6D-4AF8-9DF3-B75468EA5A3F}" type="slidenum">
              <a:rPr lang="en-US" altLang="en-US" smtClean="0"/>
              <a:pPr>
                <a:defRPr/>
              </a:pPr>
              <a:t>15</a:t>
            </a:fld>
            <a:endParaRPr lang="en-US" altLang="en-US" dirty="0"/>
          </a:p>
        </p:txBody>
      </p:sp>
    </p:spTree>
    <p:extLst>
      <p:ext uri="{BB962C8B-B14F-4D97-AF65-F5344CB8AC3E}">
        <p14:creationId xmlns:p14="http://schemas.microsoft.com/office/powerpoint/2010/main" val="269255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33413" y="241300"/>
            <a:ext cx="8559800" cy="1206500"/>
          </a:xfrm>
        </p:spPr>
        <p:txBody>
          <a:bodyPr lIns="98425" rIns="98425">
            <a:normAutofit/>
          </a:bodyPr>
          <a:lstStyle/>
          <a:p>
            <a:pPr algn="ctr">
              <a:defRPr/>
            </a:pPr>
            <a:r>
              <a:rPr lang="en-US" b="1" dirty="0"/>
              <a:t>What Can a </a:t>
            </a:r>
            <a:r>
              <a:rPr lang="en-US" b="1" u="sng" dirty="0"/>
              <a:t>Buy-Side</a:t>
            </a:r>
            <a:r>
              <a:rPr lang="en-US" b="1" dirty="0"/>
              <a:t> Business Broker/Advisor Do For You?</a:t>
            </a:r>
          </a:p>
        </p:txBody>
      </p:sp>
      <p:sp>
        <p:nvSpPr>
          <p:cNvPr id="9219" name="Rectangle 3"/>
          <p:cNvSpPr>
            <a:spLocks noGrp="1" noChangeArrowheads="1"/>
          </p:cNvSpPr>
          <p:nvPr>
            <p:ph idx="1"/>
          </p:nvPr>
        </p:nvSpPr>
        <p:spPr>
          <a:xfrm>
            <a:off x="228600" y="1524000"/>
            <a:ext cx="9067800" cy="5699125"/>
          </a:xfrm>
        </p:spPr>
        <p:txBody>
          <a:bodyPr lIns="98425" rIns="98425">
            <a:normAutofit fontScale="55000" lnSpcReduction="20000"/>
          </a:bodyPr>
          <a:lstStyle/>
          <a:p>
            <a:pPr marL="0" indent="0">
              <a:buNone/>
              <a:defRPr/>
            </a:pPr>
            <a:r>
              <a:rPr lang="en-US" sz="2300" dirty="0">
                <a:solidFill>
                  <a:srgbClr val="000000"/>
                </a:solidFill>
              </a:rPr>
              <a:t>As a business buyer, you may have already worked with a Listing Business Broker. The Listing Business Broker represents the Seller’s interest in selling the business with the goal of getting the highest price. Although the Listing Broker may appear to be very helpful to a buyer, </a:t>
            </a:r>
            <a:r>
              <a:rPr lang="en-US" sz="2300" u="sng" dirty="0">
                <a:solidFill>
                  <a:srgbClr val="000000"/>
                </a:solidFill>
              </a:rPr>
              <a:t>there is a significant conflict of interest between the Listing Business Broker and the buyer</a:t>
            </a:r>
            <a:r>
              <a:rPr lang="en-US" sz="2300" dirty="0">
                <a:solidFill>
                  <a:srgbClr val="000000"/>
                </a:solidFill>
              </a:rPr>
              <a:t>.</a:t>
            </a:r>
          </a:p>
          <a:p>
            <a:pPr marL="0" indent="0">
              <a:buNone/>
              <a:defRPr/>
            </a:pPr>
            <a:r>
              <a:rPr lang="en-US" sz="2300" dirty="0">
                <a:solidFill>
                  <a:srgbClr val="000000"/>
                </a:solidFill>
              </a:rPr>
              <a:t>A Buy-Side Business Broker/Advisor can help the buyer buy the </a:t>
            </a:r>
            <a:r>
              <a:rPr lang="en-US" sz="2300" u="sng" dirty="0">
                <a:solidFill>
                  <a:srgbClr val="000000"/>
                </a:solidFill>
              </a:rPr>
              <a:t>RIGHT</a:t>
            </a:r>
            <a:r>
              <a:rPr lang="en-US" sz="2300" dirty="0">
                <a:solidFill>
                  <a:srgbClr val="000000"/>
                </a:solidFill>
              </a:rPr>
              <a:t> business. As such, the Buy-Side Business Broker/Advisor can:</a:t>
            </a:r>
          </a:p>
          <a:p>
            <a:pPr marL="0" indent="0">
              <a:buNone/>
              <a:defRPr/>
            </a:pPr>
            <a:r>
              <a:rPr lang="en-US" sz="2300" b="1" dirty="0">
                <a:solidFill>
                  <a:srgbClr val="000000"/>
                </a:solidFill>
              </a:rPr>
              <a:t>Find the RIGHT business. </a:t>
            </a:r>
            <a:r>
              <a:rPr lang="en-US" sz="2300" dirty="0">
                <a:solidFill>
                  <a:srgbClr val="000000"/>
                </a:solidFill>
              </a:rPr>
              <a:t>According to industry statistics, over 95% of the people who try to buy a business NEVER do! The best way to make sure that you will be successful in the business is to be certain that you buy the right one. </a:t>
            </a:r>
          </a:p>
          <a:p>
            <a:pPr>
              <a:defRPr/>
            </a:pPr>
            <a:r>
              <a:rPr lang="en-US" sz="2300" dirty="0">
                <a:solidFill>
                  <a:srgbClr val="000000"/>
                </a:solidFill>
              </a:rPr>
              <a:t>A Buy-Side Business Broker/Advisor can provide you access to business owners who want to sell their businesses, and help you evaluate those businesses to determine which one(s) are the RIGHT business for YOU considering your interests, skills, experience, contacts, and financial resources!</a:t>
            </a:r>
          </a:p>
          <a:p>
            <a:pPr marL="0" indent="0">
              <a:buNone/>
              <a:defRPr/>
            </a:pPr>
            <a:r>
              <a:rPr lang="en-US" sz="2300" b="1" dirty="0">
                <a:solidFill>
                  <a:srgbClr val="000000"/>
                </a:solidFill>
              </a:rPr>
              <a:t>Provide a buffer between you and the Seller and/or Listing Business Broker</a:t>
            </a:r>
            <a:r>
              <a:rPr lang="en-US" sz="2300" dirty="0">
                <a:solidFill>
                  <a:srgbClr val="000000"/>
                </a:solidFill>
              </a:rPr>
              <a:t>. Since all communications between the buyer and Seller/Listing Broker is used by the Seller/Listing Broker to negotiate a higher price, it is always best for a Buy-Side Business Broker/Advisor to help plan exactly what will be communicated and/or handle some of the key communications.</a:t>
            </a:r>
          </a:p>
          <a:p>
            <a:pPr marL="0" indent="0">
              <a:buNone/>
              <a:defRPr/>
            </a:pPr>
            <a:r>
              <a:rPr lang="en-US" sz="2300" b="1" dirty="0">
                <a:solidFill>
                  <a:srgbClr val="000000"/>
                </a:solidFill>
              </a:rPr>
              <a:t>Valuing a Business.</a:t>
            </a:r>
            <a:r>
              <a:rPr lang="en-US" sz="2300" dirty="0">
                <a:solidFill>
                  <a:srgbClr val="000000"/>
                </a:solidFill>
              </a:rPr>
              <a:t> </a:t>
            </a:r>
            <a:r>
              <a:rPr lang="en-US" sz="2300" dirty="0">
                <a:solidFill>
                  <a:schemeClr val="accent1">
                    <a:lumMod val="50000"/>
                  </a:schemeClr>
                </a:solidFill>
              </a:rPr>
              <a:t>Whatever the asking price, or what a seller thinks their business is “worth” rarely has anything to do with its value. A Buy-Side Business Broker/Advisor can provide a business valuation that will provide you with an acceptable return on your investment. (i.e. not overpaying for a business)</a:t>
            </a:r>
          </a:p>
          <a:p>
            <a:pPr marL="0" indent="0">
              <a:buNone/>
              <a:defRPr/>
            </a:pPr>
            <a:r>
              <a:rPr lang="en-US" sz="2300" b="1" dirty="0">
                <a:solidFill>
                  <a:srgbClr val="000000"/>
                </a:solidFill>
              </a:rPr>
              <a:t>Negotiating a Great Deal. </a:t>
            </a:r>
            <a:r>
              <a:rPr lang="en-US" sz="2300" dirty="0">
                <a:solidFill>
                  <a:srgbClr val="000000"/>
                </a:solidFill>
              </a:rPr>
              <a:t>A buyer can pay less than the business valuation. The terms of an acquisition deal are sometimes more important than the price! A Buy-Side Business Broker/Advisor knows what deal terms are usually and customary in a business acquisition, and can provide guidance in negotiating strategy. </a:t>
            </a:r>
          </a:p>
          <a:p>
            <a:pPr marL="0" indent="0">
              <a:buNone/>
              <a:defRPr/>
            </a:pPr>
            <a:r>
              <a:rPr lang="en-US" sz="2300" b="1" dirty="0">
                <a:solidFill>
                  <a:srgbClr val="000000"/>
                </a:solidFill>
              </a:rPr>
              <a:t>The Paperwork is Astounding</a:t>
            </a:r>
            <a:r>
              <a:rPr lang="en-US" sz="2300" dirty="0">
                <a:solidFill>
                  <a:srgbClr val="000000"/>
                </a:solidFill>
              </a:rPr>
              <a:t>. A business acquisition requires a tremendous amount of coordination document chasing. Data will be needed from the seller for the evaluation, valuation, due diligence, and required to close on the deal. The Buy-Side Business Broker/Advisor will be an enormous help in determining exactly what information is needed, coordinating, and following up on all document requests.</a:t>
            </a:r>
          </a:p>
          <a:p>
            <a:pPr marL="0" indent="0">
              <a:buNone/>
              <a:defRPr/>
            </a:pPr>
            <a:r>
              <a:rPr lang="en-US" sz="2300" b="1" dirty="0">
                <a:solidFill>
                  <a:srgbClr val="000000"/>
                </a:solidFill>
              </a:rPr>
              <a:t>Due Diligence. </a:t>
            </a:r>
            <a:r>
              <a:rPr lang="en-US" sz="2300" dirty="0">
                <a:solidFill>
                  <a:srgbClr val="000000"/>
                </a:solidFill>
              </a:rPr>
              <a:t>Due diligence is probably the most critical stage in the buying process. Many prospective buyers incorrectly identify this period as strictly a financial review, but it goes far beyond that. Due diligence encompasses a far greater project - that being the complete investigation and review of the business.</a:t>
            </a:r>
          </a:p>
          <a:p>
            <a:pPr>
              <a:defRPr/>
            </a:pPr>
            <a:r>
              <a:rPr lang="en-US" sz="2300" dirty="0">
                <a:solidFill>
                  <a:srgbClr val="000000"/>
                </a:solidFill>
              </a:rPr>
              <a:t>A Buy-Side Business Broker/Advisor can help: 1) organize the due diligence 2) gather all the information, and 3) analyze it; so that you learn the intimate details of the business. The goal is to identify the strengths, weaknesses, pluses, minuses, growth opportunities and areas of concerns. </a:t>
            </a:r>
            <a:r>
              <a:rPr lang="en-US" sz="2300" dirty="0">
                <a:solidFill>
                  <a:schemeClr val="accent1">
                    <a:lumMod val="50000"/>
                  </a:schemeClr>
                </a:solidFill>
              </a:rPr>
              <a:t>A Buy-Side Business Broker/Advisor can prevent you from either: 1) not be able to pull the trigger and complete the transaction since you’ll be uncertain about too many components of the business, and 2) buy a business without a though understanding of the business.</a:t>
            </a:r>
          </a:p>
          <a:p>
            <a:pPr>
              <a:defRPr/>
            </a:pPr>
            <a:r>
              <a:rPr lang="en-US" sz="2300" dirty="0">
                <a:solidFill>
                  <a:srgbClr val="000000"/>
                </a:solidFill>
              </a:rPr>
              <a:t>Buying the WRONG business is often financially devastating to the buyer. </a:t>
            </a:r>
            <a:r>
              <a:rPr lang="en-US" sz="2300" dirty="0">
                <a:solidFill>
                  <a:schemeClr val="accent1">
                    <a:lumMod val="50000"/>
                  </a:schemeClr>
                </a:solidFill>
              </a:rPr>
              <a:t>A Buy-Side Business Broker/Advisor can, and should, recommend that a buyer not buy a particular business (and why) when it is the WRONG business.</a:t>
            </a:r>
          </a:p>
        </p:txBody>
      </p:sp>
      <p:sp>
        <p:nvSpPr>
          <p:cNvPr id="4" name="Slide Number Placeholder 2">
            <a:extLst>
              <a:ext uri="{FF2B5EF4-FFF2-40B4-BE49-F238E27FC236}">
                <a16:creationId xmlns:a16="http://schemas.microsoft.com/office/drawing/2014/main" id="{204EAB08-29C1-44B7-822B-8E221496ACC5}"/>
              </a:ext>
            </a:extLst>
          </p:cNvPr>
          <p:cNvSpPr>
            <a:spLocks noGrp="1"/>
          </p:cNvSpPr>
          <p:nvPr>
            <p:ph type="sldNum" sz="quarter" idx="12"/>
          </p:nvPr>
        </p:nvSpPr>
        <p:spPr>
          <a:xfrm>
            <a:off x="7053660" y="6735762"/>
            <a:ext cx="2139553" cy="384565"/>
          </a:xfrm>
        </p:spPr>
        <p:txBody>
          <a:bodyPr/>
          <a:lstStyle/>
          <a:p>
            <a:pPr>
              <a:defRPr/>
            </a:pPr>
            <a:r>
              <a:rPr lang="en-US" altLang="en-US" dirty="0"/>
              <a:t># </a:t>
            </a:r>
            <a:fld id="{E75EAE57-AA6D-4AF8-9DF3-B75468EA5A3F}" type="slidenum">
              <a:rPr lang="en-US" altLang="en-US" smtClean="0"/>
              <a:pPr>
                <a:defRPr/>
              </a:pPr>
              <a:t>2</a:t>
            </a:fld>
            <a:endParaRPr lang="en-US" altLang="en-US" dirty="0"/>
          </a:p>
        </p:txBody>
      </p:sp>
    </p:spTree>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up)">
                                      <p:cBhvr>
                                        <p:cTn id="7" dur="500"/>
                                        <p:tgtEl>
                                          <p:spTgt spid="9219">
                                            <p:txEl>
                                              <p:pRg st="0" end="0"/>
                                            </p:txEl>
                                          </p:spTgt>
                                        </p:tgtEl>
                                      </p:cBhvr>
                                    </p:animEffect>
                                  </p:childTnLst>
                                  <p:subTnLst>
                                    <p:animClr clrSpc="rgb" dir="cw">
                                      <p:cBhvr override="childStyle">
                                        <p:cTn dur="1" fill="hold" display="0" masterRel="nextClick" afterEffect="1"/>
                                        <p:tgtEl>
                                          <p:spTgt spid="9219">
                                            <p:txEl>
                                              <p:pRg st="0" end="0"/>
                                            </p:txEl>
                                          </p:spTgt>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up)">
                                      <p:cBhvr>
                                        <p:cTn id="12" dur="500"/>
                                        <p:tgtEl>
                                          <p:spTgt spid="9219">
                                            <p:txEl>
                                              <p:pRg st="1" end="1"/>
                                            </p:txEl>
                                          </p:spTgt>
                                        </p:tgtEl>
                                      </p:cBhvr>
                                    </p:animEffect>
                                  </p:childTnLst>
                                  <p:subTnLst>
                                    <p:animClr clrSpc="rgb" dir="cw">
                                      <p:cBhvr override="childStyle">
                                        <p:cTn dur="1" fill="hold" display="0" masterRel="nextClick" afterEffect="1"/>
                                        <p:tgtEl>
                                          <p:spTgt spid="9219">
                                            <p:txEl>
                                              <p:pRg st="1" end="1"/>
                                            </p:txEl>
                                          </p:spTgt>
                                        </p:tgtEl>
                                        <p:attrNameLst>
                                          <p:attrName>ppt_c</p:attrName>
                                        </p:attrNameLst>
                                      </p:cBhvr>
                                      <p:to>
                                        <a:schemeClr val="bg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up)">
                                      <p:cBhvr>
                                        <p:cTn id="17" dur="500"/>
                                        <p:tgtEl>
                                          <p:spTgt spid="9219">
                                            <p:txEl>
                                              <p:pRg st="2" end="2"/>
                                            </p:txEl>
                                          </p:spTgt>
                                        </p:tgtEl>
                                      </p:cBhvr>
                                    </p:animEffect>
                                  </p:childTnLst>
                                  <p:subTnLst>
                                    <p:animClr clrSpc="rgb" dir="cw">
                                      <p:cBhvr override="childStyle">
                                        <p:cTn dur="1" fill="hold" display="0" masterRel="nextClick" afterEffect="1"/>
                                        <p:tgtEl>
                                          <p:spTgt spid="9219">
                                            <p:txEl>
                                              <p:pRg st="2" end="2"/>
                                            </p:txEl>
                                          </p:spTgt>
                                        </p:tgtEl>
                                        <p:attrNameLst>
                                          <p:attrName>ppt_c</p:attrName>
                                        </p:attrNameLst>
                                      </p:cBhvr>
                                      <p:to>
                                        <a:schemeClr val="bg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up)">
                                      <p:cBhvr>
                                        <p:cTn id="22" dur="500"/>
                                        <p:tgtEl>
                                          <p:spTgt spid="9219">
                                            <p:txEl>
                                              <p:pRg st="3" end="3"/>
                                            </p:txEl>
                                          </p:spTgt>
                                        </p:tgtEl>
                                      </p:cBhvr>
                                    </p:animEffect>
                                  </p:childTnLst>
                                  <p:subTnLst>
                                    <p:animClr clrSpc="rgb" dir="cw">
                                      <p:cBhvr override="childStyle">
                                        <p:cTn dur="1" fill="hold" display="0" masterRel="nextClick" afterEffect="1"/>
                                        <p:tgtEl>
                                          <p:spTgt spid="9219">
                                            <p:txEl>
                                              <p:pRg st="3" end="3"/>
                                            </p:txEl>
                                          </p:spTgt>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up)">
                                      <p:cBhvr>
                                        <p:cTn id="27" dur="500"/>
                                        <p:tgtEl>
                                          <p:spTgt spid="9219">
                                            <p:txEl>
                                              <p:pRg st="4" end="4"/>
                                            </p:txEl>
                                          </p:spTgt>
                                        </p:tgtEl>
                                      </p:cBhvr>
                                    </p:animEffect>
                                  </p:childTnLst>
                                  <p:subTnLst>
                                    <p:animClr clrSpc="rgb" dir="cw">
                                      <p:cBhvr override="childStyle">
                                        <p:cTn dur="1" fill="hold" display="0" masterRel="nextClick" afterEffect="1"/>
                                        <p:tgtEl>
                                          <p:spTgt spid="9219">
                                            <p:txEl>
                                              <p:pRg st="4" end="4"/>
                                            </p:txEl>
                                          </p:spTgt>
                                        </p:tgtEl>
                                        <p:attrNameLst>
                                          <p:attrName>ppt_c</p:attrName>
                                        </p:attrNameLst>
                                      </p:cBhvr>
                                      <p:to>
                                        <a:schemeClr val="bg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wipe(up)">
                                      <p:cBhvr>
                                        <p:cTn id="32" dur="500"/>
                                        <p:tgtEl>
                                          <p:spTgt spid="9219">
                                            <p:txEl>
                                              <p:pRg st="5" end="5"/>
                                            </p:txEl>
                                          </p:spTgt>
                                        </p:tgtEl>
                                      </p:cBhvr>
                                    </p:animEffect>
                                  </p:childTnLst>
                                  <p:subTnLst>
                                    <p:animClr clrSpc="rgb" dir="cw">
                                      <p:cBhvr override="childStyle">
                                        <p:cTn dur="1" fill="hold" display="0" masterRel="nextClick" afterEffect="1"/>
                                        <p:tgtEl>
                                          <p:spTgt spid="9219">
                                            <p:txEl>
                                              <p:pRg st="5" end="5"/>
                                            </p:txEl>
                                          </p:spTgt>
                                        </p:tgtEl>
                                        <p:attrNameLst>
                                          <p:attrName>ppt_c</p:attrName>
                                        </p:attrNameLst>
                                      </p:cBhvr>
                                      <p:to>
                                        <a:schemeClr val="bg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wipe(up)">
                                      <p:cBhvr>
                                        <p:cTn id="37" dur="500"/>
                                        <p:tgtEl>
                                          <p:spTgt spid="9219">
                                            <p:txEl>
                                              <p:pRg st="6" end="6"/>
                                            </p:txEl>
                                          </p:spTgt>
                                        </p:tgtEl>
                                      </p:cBhvr>
                                    </p:animEffect>
                                  </p:childTnLst>
                                  <p:subTnLst>
                                    <p:animClr clrSpc="rgb" dir="cw">
                                      <p:cBhvr override="childStyle">
                                        <p:cTn dur="1" fill="hold" display="0" masterRel="nextClick" afterEffect="1"/>
                                        <p:tgtEl>
                                          <p:spTgt spid="9219">
                                            <p:txEl>
                                              <p:pRg st="6" end="6"/>
                                            </p:txEl>
                                          </p:spTgt>
                                        </p:tgtEl>
                                        <p:attrNameLst>
                                          <p:attrName>ppt_c</p:attrName>
                                        </p:attrNameLst>
                                      </p:cBhvr>
                                      <p:to>
                                        <a:schemeClr val="bg1"/>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wipe(up)">
                                      <p:cBhvr>
                                        <p:cTn id="42" dur="500"/>
                                        <p:tgtEl>
                                          <p:spTgt spid="9219">
                                            <p:txEl>
                                              <p:pRg st="7" end="7"/>
                                            </p:txEl>
                                          </p:spTgt>
                                        </p:tgtEl>
                                      </p:cBhvr>
                                    </p:animEffect>
                                  </p:childTnLst>
                                  <p:subTnLst>
                                    <p:animClr clrSpc="rgb" dir="cw">
                                      <p:cBhvr override="childStyle">
                                        <p:cTn dur="1" fill="hold" display="0" masterRel="nextClick" afterEffect="1"/>
                                        <p:tgtEl>
                                          <p:spTgt spid="9219">
                                            <p:txEl>
                                              <p:pRg st="7" end="7"/>
                                            </p:txEl>
                                          </p:spTgt>
                                        </p:tgtEl>
                                        <p:attrNameLst>
                                          <p:attrName>ppt_c</p:attrName>
                                        </p:attrNameLst>
                                      </p:cBhvr>
                                      <p:to>
                                        <a:schemeClr val="bg1"/>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wipe(up)">
                                      <p:cBhvr>
                                        <p:cTn id="47" dur="500"/>
                                        <p:tgtEl>
                                          <p:spTgt spid="9219">
                                            <p:txEl>
                                              <p:pRg st="8" end="8"/>
                                            </p:txEl>
                                          </p:spTgt>
                                        </p:tgtEl>
                                      </p:cBhvr>
                                    </p:animEffect>
                                  </p:childTnLst>
                                  <p:subTnLst>
                                    <p:animClr clrSpc="rgb" dir="cw">
                                      <p:cBhvr override="childStyle">
                                        <p:cTn dur="1" fill="hold" display="0" masterRel="nextClick" afterEffect="1"/>
                                        <p:tgtEl>
                                          <p:spTgt spid="9219">
                                            <p:txEl>
                                              <p:pRg st="8" end="8"/>
                                            </p:txEl>
                                          </p:spTgt>
                                        </p:tgtEl>
                                        <p:attrNameLst>
                                          <p:attrName>ppt_c</p:attrName>
                                        </p:attrNameLst>
                                      </p:cBhvr>
                                      <p:to>
                                        <a:schemeClr val="bg1"/>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9219">
                                            <p:txEl>
                                              <p:pRg st="9" end="9"/>
                                            </p:txEl>
                                          </p:spTgt>
                                        </p:tgtEl>
                                        <p:attrNameLst>
                                          <p:attrName>style.visibility</p:attrName>
                                        </p:attrNameLst>
                                      </p:cBhvr>
                                      <p:to>
                                        <p:strVal val="visible"/>
                                      </p:to>
                                    </p:set>
                                    <p:animEffect transition="in" filter="wipe(up)">
                                      <p:cBhvr>
                                        <p:cTn id="52" dur="500"/>
                                        <p:tgtEl>
                                          <p:spTgt spid="9219">
                                            <p:txEl>
                                              <p:pRg st="9" end="9"/>
                                            </p:txEl>
                                          </p:spTgt>
                                        </p:tgtEl>
                                      </p:cBhvr>
                                    </p:animEffect>
                                  </p:childTnLst>
                                  <p:subTnLst>
                                    <p:animClr clrSpc="rgb" dir="cw">
                                      <p:cBhvr override="childStyle">
                                        <p:cTn dur="1" fill="hold" display="0" masterRel="nextClick" afterEffect="1"/>
                                        <p:tgtEl>
                                          <p:spTgt spid="9219">
                                            <p:txEl>
                                              <p:pRg st="9" end="9"/>
                                            </p:txEl>
                                          </p:spTgt>
                                        </p:tgtEl>
                                        <p:attrNameLst>
                                          <p:attrName>ppt_c</p:attrName>
                                        </p:attrNameLst>
                                      </p:cBhvr>
                                      <p:to>
                                        <a:schemeClr val="bg1"/>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9219">
                                            <p:txEl>
                                              <p:pRg st="10" end="10"/>
                                            </p:txEl>
                                          </p:spTgt>
                                        </p:tgtEl>
                                        <p:attrNameLst>
                                          <p:attrName>style.visibility</p:attrName>
                                        </p:attrNameLst>
                                      </p:cBhvr>
                                      <p:to>
                                        <p:strVal val="visible"/>
                                      </p:to>
                                    </p:set>
                                    <p:animEffect transition="in" filter="wipe(up)">
                                      <p:cBhvr>
                                        <p:cTn id="57" dur="500"/>
                                        <p:tgtEl>
                                          <p:spTgt spid="9219">
                                            <p:txEl>
                                              <p:pRg st="10" end="10"/>
                                            </p:txEl>
                                          </p:spTgt>
                                        </p:tgtEl>
                                      </p:cBhvr>
                                    </p:animEffect>
                                  </p:childTnLst>
                                  <p:subTnLst>
                                    <p:animClr clrSpc="rgb" dir="cw">
                                      <p:cBhvr override="childStyle">
                                        <p:cTn dur="1" fill="hold" display="0" masterRel="nextClick" afterEffect="1"/>
                                        <p:tgtEl>
                                          <p:spTgt spid="9219">
                                            <p:txEl>
                                              <p:pRg st="10" end="10"/>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33413" y="241300"/>
            <a:ext cx="8559800" cy="1206500"/>
          </a:xfrm>
        </p:spPr>
        <p:txBody>
          <a:bodyPr lIns="98425" rIns="98425">
            <a:normAutofit/>
          </a:bodyPr>
          <a:lstStyle/>
          <a:p>
            <a:pPr algn="ctr">
              <a:defRPr/>
            </a:pPr>
            <a:r>
              <a:rPr lang="en-US" b="1" dirty="0"/>
              <a:t>What Can a </a:t>
            </a:r>
            <a:r>
              <a:rPr lang="en-US" b="1" u="sng" dirty="0"/>
              <a:t>Buy-Side</a:t>
            </a:r>
            <a:r>
              <a:rPr lang="en-US" b="1" dirty="0"/>
              <a:t> Business </a:t>
            </a:r>
            <a:r>
              <a:rPr lang="en-US" b="1" u="sng" dirty="0"/>
              <a:t>Loan</a:t>
            </a:r>
            <a:r>
              <a:rPr lang="en-US" b="1" dirty="0"/>
              <a:t> Broker</a:t>
            </a:r>
            <a:br>
              <a:rPr lang="en-US" b="1" dirty="0"/>
            </a:br>
            <a:r>
              <a:rPr lang="en-US" b="1" dirty="0"/>
              <a:t>Do For You?</a:t>
            </a:r>
          </a:p>
        </p:txBody>
      </p:sp>
      <p:sp>
        <p:nvSpPr>
          <p:cNvPr id="9219" name="Rectangle 3"/>
          <p:cNvSpPr>
            <a:spLocks noGrp="1" noChangeArrowheads="1"/>
          </p:cNvSpPr>
          <p:nvPr>
            <p:ph idx="1"/>
          </p:nvPr>
        </p:nvSpPr>
        <p:spPr>
          <a:xfrm>
            <a:off x="228600" y="1524000"/>
            <a:ext cx="9174162" cy="5699125"/>
          </a:xfrm>
        </p:spPr>
        <p:txBody>
          <a:bodyPr lIns="98425" rIns="98425">
            <a:normAutofit fontScale="47500" lnSpcReduction="20000"/>
          </a:bodyPr>
          <a:lstStyle/>
          <a:p>
            <a:pPr marL="0" indent="0">
              <a:buNone/>
              <a:defRPr/>
            </a:pPr>
            <a:r>
              <a:rPr lang="en-US" sz="2300" dirty="0">
                <a:solidFill>
                  <a:srgbClr val="000000"/>
                </a:solidFill>
              </a:rPr>
              <a:t>A Buy-Side Business Loan Broker acts as an intermediary between the Business Buyer/Borrower, and the lenders that provide financing.</a:t>
            </a:r>
          </a:p>
          <a:p>
            <a:pPr marL="0" indent="0">
              <a:buNone/>
              <a:defRPr/>
            </a:pPr>
            <a:r>
              <a:rPr lang="en-US" sz="2300" dirty="0">
                <a:solidFill>
                  <a:srgbClr val="000000"/>
                </a:solidFill>
              </a:rPr>
              <a:t>For a fee (usually paid for by the lender, and sometimes by the Borrower) a Buy-Side Business Loan Broker will develop an understanding of the business you want to buy, and your personal financial situation; and then connect you with potential lenders.</a:t>
            </a:r>
          </a:p>
          <a:p>
            <a:pPr marL="0" indent="0">
              <a:buNone/>
              <a:defRPr/>
            </a:pPr>
            <a:r>
              <a:rPr lang="en-US" sz="2300" dirty="0">
                <a:solidFill>
                  <a:srgbClr val="000000"/>
                </a:solidFill>
              </a:rPr>
              <a:t>There are several different types of small business loan programs for business acquisitions. There are tens of thousands of different lenders who provide small business loans. Each small business loan programs have different requirements, and different advantages and disadvantages.</a:t>
            </a:r>
          </a:p>
          <a:p>
            <a:pPr marL="0" indent="0">
              <a:buNone/>
              <a:defRPr/>
            </a:pPr>
            <a:r>
              <a:rPr lang="en-US" sz="2300" dirty="0">
                <a:solidFill>
                  <a:srgbClr val="000000"/>
                </a:solidFill>
              </a:rPr>
              <a:t>Each lender is different in terms of: 1) what loan program(s) the lender uses, 2) what loan amounts they will lend, 3) what industries they like and dislike to lend to, 4) what interest rates that like to lend at (this can vary by industry), 5) what geographic area they will lend in, 6) what colleterial requirements they require, 7) what related experience they require the buyer to have in the business being acquired, 8) which borrowers that the lender will lend to (based on credit score, personal financial statement, …), and 9) how much working capital will they provide in addition to the amount needed just for the acquisition.</a:t>
            </a:r>
          </a:p>
          <a:p>
            <a:pPr marL="0" indent="0">
              <a:buNone/>
              <a:defRPr/>
            </a:pPr>
            <a:r>
              <a:rPr lang="en-US" sz="2300" dirty="0">
                <a:solidFill>
                  <a:srgbClr val="000000"/>
                </a:solidFill>
              </a:rPr>
              <a:t>Going through the process of securing a small business loan can be incredibly time-consuming and frustrating for the business buyer who is under time pressure to close on the business acquisition in a certain amount of time, while also handling all the other tasks involved in buying a business.</a:t>
            </a:r>
          </a:p>
          <a:p>
            <a:pPr marL="0" indent="0">
              <a:buNone/>
              <a:defRPr/>
            </a:pPr>
            <a:r>
              <a:rPr lang="en-US" sz="2300" dirty="0">
                <a:solidFill>
                  <a:srgbClr val="000000"/>
                </a:solidFill>
              </a:rPr>
              <a:t>A Buy-Side Business Loan Broker can help the Borrower get the </a:t>
            </a:r>
            <a:r>
              <a:rPr lang="en-US" sz="2300" u="sng" dirty="0">
                <a:solidFill>
                  <a:srgbClr val="000000"/>
                </a:solidFill>
              </a:rPr>
              <a:t>RIGHT</a:t>
            </a:r>
            <a:r>
              <a:rPr lang="en-US" sz="2300" dirty="0">
                <a:solidFill>
                  <a:srgbClr val="000000"/>
                </a:solidFill>
              </a:rPr>
              <a:t> loan. As such, the Buy-Side Business Loan Broker can:</a:t>
            </a:r>
          </a:p>
          <a:p>
            <a:pPr marL="0" indent="0">
              <a:buNone/>
              <a:defRPr/>
            </a:pPr>
            <a:r>
              <a:rPr lang="en-US" sz="2300" b="1" dirty="0">
                <a:solidFill>
                  <a:srgbClr val="000000"/>
                </a:solidFill>
              </a:rPr>
              <a:t>Help you explore loan options. </a:t>
            </a:r>
            <a:r>
              <a:rPr lang="en-US" sz="2300" dirty="0">
                <a:solidFill>
                  <a:srgbClr val="000000"/>
                </a:solidFill>
              </a:rPr>
              <a:t>There are both bank and non-bank small business lenders. The market of small business lenders is large, which often makes it more confusing, especially in the hunt for the best deal. A Buy-Side Business Loan Broker can connect you to lenders that you might not be able to find on your own.</a:t>
            </a:r>
          </a:p>
          <a:p>
            <a:pPr marL="0" indent="0">
              <a:buNone/>
              <a:defRPr/>
            </a:pPr>
            <a:r>
              <a:rPr lang="en-US" sz="2300" b="1" dirty="0">
                <a:solidFill>
                  <a:srgbClr val="000000"/>
                </a:solidFill>
              </a:rPr>
              <a:t>Help you connect with the lenders that are most likely to give you a loan</a:t>
            </a:r>
            <a:r>
              <a:rPr lang="en-US" sz="2300" dirty="0">
                <a:solidFill>
                  <a:srgbClr val="000000"/>
                </a:solidFill>
              </a:rPr>
              <a:t>. </a:t>
            </a:r>
          </a:p>
          <a:p>
            <a:pPr>
              <a:defRPr/>
            </a:pPr>
            <a:r>
              <a:rPr lang="en-US" sz="2300" dirty="0">
                <a:solidFill>
                  <a:srgbClr val="000000"/>
                </a:solidFill>
              </a:rPr>
              <a:t>A Buy-Side Business Loan Broker will have industry connections and know which lenders would like to make loans like you need.</a:t>
            </a:r>
          </a:p>
          <a:p>
            <a:pPr>
              <a:defRPr/>
            </a:pPr>
            <a:r>
              <a:rPr lang="en-US" sz="2300" dirty="0">
                <a:solidFill>
                  <a:srgbClr val="000000"/>
                </a:solidFill>
              </a:rPr>
              <a:t>I also have a complete database of every single SBA loan ever issued. I use this to identify lenders that have provided loans: 1) To the industry you are buying, 2) In the geographic area you are buying a business, and 3) With low interest rates. I do this so that I can put my borrowers with a lender who is more likely to lend to my client. </a:t>
            </a:r>
          </a:p>
          <a:p>
            <a:pPr marL="0" indent="0">
              <a:buNone/>
              <a:defRPr/>
            </a:pPr>
            <a:r>
              <a:rPr lang="en-US" sz="2300" b="1" dirty="0">
                <a:solidFill>
                  <a:schemeClr val="accent1">
                    <a:lumMod val="50000"/>
                  </a:schemeClr>
                </a:solidFill>
              </a:rPr>
              <a:t>Help you get a low interest rate and great loan terms.</a:t>
            </a:r>
            <a:r>
              <a:rPr lang="en-US" sz="2300" dirty="0">
                <a:solidFill>
                  <a:srgbClr val="000000"/>
                </a:solidFill>
              </a:rPr>
              <a:t> </a:t>
            </a:r>
          </a:p>
          <a:p>
            <a:pPr>
              <a:defRPr/>
            </a:pPr>
            <a:r>
              <a:rPr lang="en-US" sz="2300" dirty="0">
                <a:solidFill>
                  <a:srgbClr val="000000"/>
                </a:solidFill>
              </a:rPr>
              <a:t>A potential borrower’s good first impression with lenders is key to getting a good rate. A Buy-Side Business Loan Broker can help prepare the information needed by lenders to give a good first impression and get a low interest rate. </a:t>
            </a:r>
          </a:p>
          <a:p>
            <a:pPr>
              <a:defRPr/>
            </a:pPr>
            <a:r>
              <a:rPr lang="en-US" sz="2300" dirty="0">
                <a:solidFill>
                  <a:srgbClr val="000000"/>
                </a:solidFill>
              </a:rPr>
              <a:t>My complete database of every single SBA loan ever issued helps me negotiate a low interest rate though the use of a simple question to lenders: “I see that your bank has provided a low-interest rate loan of ???% to these ??? borrowers. Can you match the interest rate that you had provided to these borrowers?” (I mention the exact borrowers, loan amounts, terms, and interest rates that these borrowers had recently received!) </a:t>
            </a:r>
          </a:p>
          <a:p>
            <a:pPr marL="0" indent="0">
              <a:buNone/>
              <a:defRPr/>
            </a:pPr>
            <a:r>
              <a:rPr lang="en-US" sz="2300" b="1" dirty="0">
                <a:solidFill>
                  <a:srgbClr val="000000"/>
                </a:solidFill>
              </a:rPr>
              <a:t>Help deliver guidance</a:t>
            </a:r>
            <a:r>
              <a:rPr lang="en-US" sz="2300" dirty="0">
                <a:solidFill>
                  <a:srgbClr val="000000"/>
                </a:solidFill>
              </a:rPr>
              <a:t>. If you try to secure a small business loan on your own, you will likely come across loan terms that you don’t know if they are usual and customary when getting a loan for a business acquisition, or if they can be negotiated away. A Buy-Side Business Loan Broker will help provide guidance when negotiating loan terms.</a:t>
            </a:r>
          </a:p>
          <a:p>
            <a:pPr marL="0" indent="0">
              <a:buNone/>
              <a:defRPr/>
            </a:pPr>
            <a:r>
              <a:rPr lang="en-US" sz="2300" b="1" dirty="0">
                <a:solidFill>
                  <a:srgbClr val="000000"/>
                </a:solidFill>
              </a:rPr>
              <a:t>The paperwork in securing a loan is astounding</a:t>
            </a:r>
            <a:r>
              <a:rPr lang="en-US" sz="2300" dirty="0">
                <a:solidFill>
                  <a:srgbClr val="000000"/>
                </a:solidFill>
              </a:rPr>
              <a:t>. During the loan underwriting and loan closing phases, a small business loan for a business acquisition requires a tremendous amount of document chasing for the lender. Data will be needed from the seller and the buyer. The Buy-Side Business Loan Broker will be an enormous help to the borrower in making sure all data gets to the lender in time so that the loan closes on time.</a:t>
            </a:r>
          </a:p>
        </p:txBody>
      </p:sp>
      <p:sp>
        <p:nvSpPr>
          <p:cNvPr id="2" name="Slide Number Placeholder 1"/>
          <p:cNvSpPr>
            <a:spLocks noGrp="1"/>
          </p:cNvSpPr>
          <p:nvPr>
            <p:ph type="sldNum" sz="quarter" idx="12"/>
          </p:nvPr>
        </p:nvSpPr>
        <p:spPr/>
        <p:txBody>
          <a:bodyPr/>
          <a:lstStyle/>
          <a:p>
            <a:pPr>
              <a:defRPr/>
            </a:pPr>
            <a:r>
              <a:rPr lang="en-US" altLang="en-US" dirty="0"/>
              <a:t># </a:t>
            </a:r>
            <a:fld id="{E9DB299A-95EC-4BBC-A939-B7AC6B8C1F6D}" type="slidenum">
              <a:rPr lang="en-US" altLang="en-US" smtClean="0"/>
              <a:pPr>
                <a:defRPr/>
              </a:pPr>
              <a:t>3</a:t>
            </a:fld>
            <a:endParaRPr lang="en-US" altLang="en-US" dirty="0"/>
          </a:p>
        </p:txBody>
      </p:sp>
    </p:spTree>
    <p:extLst>
      <p:ext uri="{BB962C8B-B14F-4D97-AF65-F5344CB8AC3E}">
        <p14:creationId xmlns:p14="http://schemas.microsoft.com/office/powerpoint/2010/main" val="2081404850"/>
      </p:ext>
    </p:extLst>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up)">
                                      <p:cBhvr>
                                        <p:cTn id="7" dur="500"/>
                                        <p:tgtEl>
                                          <p:spTgt spid="9219">
                                            <p:txEl>
                                              <p:pRg st="0" end="0"/>
                                            </p:txEl>
                                          </p:spTgt>
                                        </p:tgtEl>
                                      </p:cBhvr>
                                    </p:animEffect>
                                  </p:childTnLst>
                                  <p:subTnLst>
                                    <p:animClr clrSpc="rgb" dir="cw">
                                      <p:cBhvr override="childStyle">
                                        <p:cTn dur="1" fill="hold" display="0" masterRel="nextClick" afterEffect="1"/>
                                        <p:tgtEl>
                                          <p:spTgt spid="9219">
                                            <p:txEl>
                                              <p:pRg st="0" end="0"/>
                                            </p:txEl>
                                          </p:spTgt>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up)">
                                      <p:cBhvr>
                                        <p:cTn id="12" dur="500"/>
                                        <p:tgtEl>
                                          <p:spTgt spid="9219">
                                            <p:txEl>
                                              <p:pRg st="1" end="1"/>
                                            </p:txEl>
                                          </p:spTgt>
                                        </p:tgtEl>
                                      </p:cBhvr>
                                    </p:animEffect>
                                  </p:childTnLst>
                                  <p:subTnLst>
                                    <p:animClr clrSpc="rgb" dir="cw">
                                      <p:cBhvr override="childStyle">
                                        <p:cTn dur="1" fill="hold" display="0" masterRel="nextClick" afterEffect="1"/>
                                        <p:tgtEl>
                                          <p:spTgt spid="9219">
                                            <p:txEl>
                                              <p:pRg st="1" end="1"/>
                                            </p:txEl>
                                          </p:spTgt>
                                        </p:tgtEl>
                                        <p:attrNameLst>
                                          <p:attrName>ppt_c</p:attrName>
                                        </p:attrNameLst>
                                      </p:cBhvr>
                                      <p:to>
                                        <a:schemeClr val="bg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up)">
                                      <p:cBhvr>
                                        <p:cTn id="17" dur="500"/>
                                        <p:tgtEl>
                                          <p:spTgt spid="9219">
                                            <p:txEl>
                                              <p:pRg st="2" end="2"/>
                                            </p:txEl>
                                          </p:spTgt>
                                        </p:tgtEl>
                                      </p:cBhvr>
                                    </p:animEffect>
                                  </p:childTnLst>
                                  <p:subTnLst>
                                    <p:animClr clrSpc="rgb" dir="cw">
                                      <p:cBhvr override="childStyle">
                                        <p:cTn dur="1" fill="hold" display="0" masterRel="nextClick" afterEffect="1"/>
                                        <p:tgtEl>
                                          <p:spTgt spid="9219">
                                            <p:txEl>
                                              <p:pRg st="2" end="2"/>
                                            </p:txEl>
                                          </p:spTgt>
                                        </p:tgtEl>
                                        <p:attrNameLst>
                                          <p:attrName>ppt_c</p:attrName>
                                        </p:attrNameLst>
                                      </p:cBhvr>
                                      <p:to>
                                        <a:schemeClr val="bg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up)">
                                      <p:cBhvr>
                                        <p:cTn id="22" dur="500"/>
                                        <p:tgtEl>
                                          <p:spTgt spid="9219">
                                            <p:txEl>
                                              <p:pRg st="3" end="3"/>
                                            </p:txEl>
                                          </p:spTgt>
                                        </p:tgtEl>
                                      </p:cBhvr>
                                    </p:animEffect>
                                  </p:childTnLst>
                                  <p:subTnLst>
                                    <p:animClr clrSpc="rgb" dir="cw">
                                      <p:cBhvr override="childStyle">
                                        <p:cTn dur="1" fill="hold" display="0" masterRel="nextClick" afterEffect="1"/>
                                        <p:tgtEl>
                                          <p:spTgt spid="9219">
                                            <p:txEl>
                                              <p:pRg st="3" end="3"/>
                                            </p:txEl>
                                          </p:spTgt>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up)">
                                      <p:cBhvr>
                                        <p:cTn id="27" dur="500"/>
                                        <p:tgtEl>
                                          <p:spTgt spid="9219">
                                            <p:txEl>
                                              <p:pRg st="4" end="4"/>
                                            </p:txEl>
                                          </p:spTgt>
                                        </p:tgtEl>
                                      </p:cBhvr>
                                    </p:animEffect>
                                  </p:childTnLst>
                                  <p:subTnLst>
                                    <p:animClr clrSpc="rgb" dir="cw">
                                      <p:cBhvr override="childStyle">
                                        <p:cTn dur="1" fill="hold" display="0" masterRel="nextClick" afterEffect="1"/>
                                        <p:tgtEl>
                                          <p:spTgt spid="9219">
                                            <p:txEl>
                                              <p:pRg st="4" end="4"/>
                                            </p:txEl>
                                          </p:spTgt>
                                        </p:tgtEl>
                                        <p:attrNameLst>
                                          <p:attrName>ppt_c</p:attrName>
                                        </p:attrNameLst>
                                      </p:cBhvr>
                                      <p:to>
                                        <a:schemeClr val="bg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wipe(up)">
                                      <p:cBhvr>
                                        <p:cTn id="32" dur="500"/>
                                        <p:tgtEl>
                                          <p:spTgt spid="9219">
                                            <p:txEl>
                                              <p:pRg st="5" end="5"/>
                                            </p:txEl>
                                          </p:spTgt>
                                        </p:tgtEl>
                                      </p:cBhvr>
                                    </p:animEffect>
                                  </p:childTnLst>
                                  <p:subTnLst>
                                    <p:animClr clrSpc="rgb" dir="cw">
                                      <p:cBhvr override="childStyle">
                                        <p:cTn dur="1" fill="hold" display="0" masterRel="nextClick" afterEffect="1"/>
                                        <p:tgtEl>
                                          <p:spTgt spid="9219">
                                            <p:txEl>
                                              <p:pRg st="5" end="5"/>
                                            </p:txEl>
                                          </p:spTgt>
                                        </p:tgtEl>
                                        <p:attrNameLst>
                                          <p:attrName>ppt_c</p:attrName>
                                        </p:attrNameLst>
                                      </p:cBhvr>
                                      <p:to>
                                        <a:schemeClr val="bg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wipe(up)">
                                      <p:cBhvr>
                                        <p:cTn id="37" dur="500"/>
                                        <p:tgtEl>
                                          <p:spTgt spid="9219">
                                            <p:txEl>
                                              <p:pRg st="6" end="6"/>
                                            </p:txEl>
                                          </p:spTgt>
                                        </p:tgtEl>
                                      </p:cBhvr>
                                    </p:animEffect>
                                  </p:childTnLst>
                                  <p:subTnLst>
                                    <p:animClr clrSpc="rgb" dir="cw">
                                      <p:cBhvr override="childStyle">
                                        <p:cTn dur="1" fill="hold" display="0" masterRel="nextClick" afterEffect="1"/>
                                        <p:tgtEl>
                                          <p:spTgt spid="9219">
                                            <p:txEl>
                                              <p:pRg st="6" end="6"/>
                                            </p:txEl>
                                          </p:spTgt>
                                        </p:tgtEl>
                                        <p:attrNameLst>
                                          <p:attrName>ppt_c</p:attrName>
                                        </p:attrNameLst>
                                      </p:cBhvr>
                                      <p:to>
                                        <a:schemeClr val="bg1"/>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wipe(up)">
                                      <p:cBhvr>
                                        <p:cTn id="42" dur="500"/>
                                        <p:tgtEl>
                                          <p:spTgt spid="9219">
                                            <p:txEl>
                                              <p:pRg st="7" end="7"/>
                                            </p:txEl>
                                          </p:spTgt>
                                        </p:tgtEl>
                                      </p:cBhvr>
                                    </p:animEffect>
                                  </p:childTnLst>
                                  <p:subTnLst>
                                    <p:animClr clrSpc="rgb" dir="cw">
                                      <p:cBhvr override="childStyle">
                                        <p:cTn dur="1" fill="hold" display="0" masterRel="nextClick" afterEffect="1"/>
                                        <p:tgtEl>
                                          <p:spTgt spid="9219">
                                            <p:txEl>
                                              <p:pRg st="7" end="7"/>
                                            </p:txEl>
                                          </p:spTgt>
                                        </p:tgtEl>
                                        <p:attrNameLst>
                                          <p:attrName>ppt_c</p:attrName>
                                        </p:attrNameLst>
                                      </p:cBhvr>
                                      <p:to>
                                        <a:schemeClr val="bg1"/>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wipe(up)">
                                      <p:cBhvr>
                                        <p:cTn id="47" dur="500"/>
                                        <p:tgtEl>
                                          <p:spTgt spid="9219">
                                            <p:txEl>
                                              <p:pRg st="8" end="8"/>
                                            </p:txEl>
                                          </p:spTgt>
                                        </p:tgtEl>
                                      </p:cBhvr>
                                    </p:animEffect>
                                  </p:childTnLst>
                                  <p:subTnLst>
                                    <p:animClr clrSpc="rgb" dir="cw">
                                      <p:cBhvr override="childStyle">
                                        <p:cTn dur="1" fill="hold" display="0" masterRel="nextClick" afterEffect="1"/>
                                        <p:tgtEl>
                                          <p:spTgt spid="9219">
                                            <p:txEl>
                                              <p:pRg st="8" end="8"/>
                                            </p:txEl>
                                          </p:spTgt>
                                        </p:tgtEl>
                                        <p:attrNameLst>
                                          <p:attrName>ppt_c</p:attrName>
                                        </p:attrNameLst>
                                      </p:cBhvr>
                                      <p:to>
                                        <a:schemeClr val="bg1"/>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9219">
                                            <p:txEl>
                                              <p:pRg st="9" end="9"/>
                                            </p:txEl>
                                          </p:spTgt>
                                        </p:tgtEl>
                                        <p:attrNameLst>
                                          <p:attrName>style.visibility</p:attrName>
                                        </p:attrNameLst>
                                      </p:cBhvr>
                                      <p:to>
                                        <p:strVal val="visible"/>
                                      </p:to>
                                    </p:set>
                                    <p:animEffect transition="in" filter="wipe(up)">
                                      <p:cBhvr>
                                        <p:cTn id="52" dur="500"/>
                                        <p:tgtEl>
                                          <p:spTgt spid="9219">
                                            <p:txEl>
                                              <p:pRg st="9" end="9"/>
                                            </p:txEl>
                                          </p:spTgt>
                                        </p:tgtEl>
                                      </p:cBhvr>
                                    </p:animEffect>
                                  </p:childTnLst>
                                  <p:subTnLst>
                                    <p:animClr clrSpc="rgb" dir="cw">
                                      <p:cBhvr override="childStyle">
                                        <p:cTn dur="1" fill="hold" display="0" masterRel="nextClick" afterEffect="1"/>
                                        <p:tgtEl>
                                          <p:spTgt spid="9219">
                                            <p:txEl>
                                              <p:pRg st="9" end="9"/>
                                            </p:txEl>
                                          </p:spTgt>
                                        </p:tgtEl>
                                        <p:attrNameLst>
                                          <p:attrName>ppt_c</p:attrName>
                                        </p:attrNameLst>
                                      </p:cBhvr>
                                      <p:to>
                                        <a:schemeClr val="bg1"/>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9219">
                                            <p:txEl>
                                              <p:pRg st="10" end="10"/>
                                            </p:txEl>
                                          </p:spTgt>
                                        </p:tgtEl>
                                        <p:attrNameLst>
                                          <p:attrName>style.visibility</p:attrName>
                                        </p:attrNameLst>
                                      </p:cBhvr>
                                      <p:to>
                                        <p:strVal val="visible"/>
                                      </p:to>
                                    </p:set>
                                    <p:animEffect transition="in" filter="wipe(up)">
                                      <p:cBhvr>
                                        <p:cTn id="57" dur="500"/>
                                        <p:tgtEl>
                                          <p:spTgt spid="9219">
                                            <p:txEl>
                                              <p:pRg st="10" end="10"/>
                                            </p:txEl>
                                          </p:spTgt>
                                        </p:tgtEl>
                                      </p:cBhvr>
                                    </p:animEffect>
                                  </p:childTnLst>
                                  <p:subTnLst>
                                    <p:animClr clrSpc="rgb" dir="cw">
                                      <p:cBhvr override="childStyle">
                                        <p:cTn dur="1" fill="hold" display="0" masterRel="nextClick" afterEffect="1"/>
                                        <p:tgtEl>
                                          <p:spTgt spid="9219">
                                            <p:txEl>
                                              <p:pRg st="10" end="10"/>
                                            </p:txEl>
                                          </p:spTgt>
                                        </p:tgtEl>
                                        <p:attrNameLst>
                                          <p:attrName>ppt_c</p:attrName>
                                        </p:attrNameLst>
                                      </p:cBhvr>
                                      <p:to>
                                        <a:schemeClr val="bg1"/>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9219">
                                            <p:txEl>
                                              <p:pRg st="11" end="11"/>
                                            </p:txEl>
                                          </p:spTgt>
                                        </p:tgtEl>
                                        <p:attrNameLst>
                                          <p:attrName>style.visibility</p:attrName>
                                        </p:attrNameLst>
                                      </p:cBhvr>
                                      <p:to>
                                        <p:strVal val="visible"/>
                                      </p:to>
                                    </p:set>
                                    <p:animEffect transition="in" filter="wipe(up)">
                                      <p:cBhvr>
                                        <p:cTn id="62" dur="500"/>
                                        <p:tgtEl>
                                          <p:spTgt spid="9219">
                                            <p:txEl>
                                              <p:pRg st="11" end="11"/>
                                            </p:txEl>
                                          </p:spTgt>
                                        </p:tgtEl>
                                      </p:cBhvr>
                                    </p:animEffect>
                                  </p:childTnLst>
                                  <p:subTnLst>
                                    <p:animClr clrSpc="rgb" dir="cw">
                                      <p:cBhvr override="childStyle">
                                        <p:cTn dur="1" fill="hold" display="0" masterRel="nextClick" afterEffect="1"/>
                                        <p:tgtEl>
                                          <p:spTgt spid="9219">
                                            <p:txEl>
                                              <p:pRg st="11" end="11"/>
                                            </p:txEl>
                                          </p:spTgt>
                                        </p:tgtEl>
                                        <p:attrNameLst>
                                          <p:attrName>ppt_c</p:attrName>
                                        </p:attrNameLst>
                                      </p:cBhvr>
                                      <p:to>
                                        <a:schemeClr val="bg1"/>
                                      </p:to>
                                    </p:animClr>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9219">
                                            <p:txEl>
                                              <p:pRg st="12" end="12"/>
                                            </p:txEl>
                                          </p:spTgt>
                                        </p:tgtEl>
                                        <p:attrNameLst>
                                          <p:attrName>style.visibility</p:attrName>
                                        </p:attrNameLst>
                                      </p:cBhvr>
                                      <p:to>
                                        <p:strVal val="visible"/>
                                      </p:to>
                                    </p:set>
                                    <p:animEffect transition="in" filter="wipe(up)">
                                      <p:cBhvr>
                                        <p:cTn id="67" dur="500"/>
                                        <p:tgtEl>
                                          <p:spTgt spid="9219">
                                            <p:txEl>
                                              <p:pRg st="12" end="12"/>
                                            </p:txEl>
                                          </p:spTgt>
                                        </p:tgtEl>
                                      </p:cBhvr>
                                    </p:animEffect>
                                  </p:childTnLst>
                                  <p:subTnLst>
                                    <p:animClr clrSpc="rgb" dir="cw">
                                      <p:cBhvr override="childStyle">
                                        <p:cTn dur="1" fill="hold" display="0" masterRel="nextClick" afterEffect="1"/>
                                        <p:tgtEl>
                                          <p:spTgt spid="9219">
                                            <p:txEl>
                                              <p:pRg st="12" end="12"/>
                                            </p:txEl>
                                          </p:spTgt>
                                        </p:tgtEl>
                                        <p:attrNameLst>
                                          <p:attrName>ppt_c</p:attrName>
                                        </p:attrNameLst>
                                      </p:cBhvr>
                                      <p:to>
                                        <a:schemeClr val="bg1"/>
                                      </p:to>
                                    </p:animClr>
                                  </p:sub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9219">
                                            <p:txEl>
                                              <p:pRg st="13" end="13"/>
                                            </p:txEl>
                                          </p:spTgt>
                                        </p:tgtEl>
                                        <p:attrNameLst>
                                          <p:attrName>style.visibility</p:attrName>
                                        </p:attrNameLst>
                                      </p:cBhvr>
                                      <p:to>
                                        <p:strVal val="visible"/>
                                      </p:to>
                                    </p:set>
                                    <p:animEffect transition="in" filter="wipe(up)">
                                      <p:cBhvr>
                                        <p:cTn id="72" dur="500"/>
                                        <p:tgtEl>
                                          <p:spTgt spid="9219">
                                            <p:txEl>
                                              <p:pRg st="13" end="13"/>
                                            </p:txEl>
                                          </p:spTgt>
                                        </p:tgtEl>
                                      </p:cBhvr>
                                    </p:animEffect>
                                  </p:childTnLst>
                                  <p:subTnLst>
                                    <p:animClr clrSpc="rgb" dir="cw">
                                      <p:cBhvr override="childStyle">
                                        <p:cTn dur="1" fill="hold" display="0" masterRel="nextClick" afterEffect="1"/>
                                        <p:tgtEl>
                                          <p:spTgt spid="9219">
                                            <p:txEl>
                                              <p:pRg st="13" end="13"/>
                                            </p:txEl>
                                          </p:spTgt>
                                        </p:tgtEl>
                                        <p:attrNameLst>
                                          <p:attrName>ppt_c</p:attrName>
                                        </p:attrNameLst>
                                      </p:cBhvr>
                                      <p:to>
                                        <a:schemeClr val="bg1"/>
                                      </p:to>
                                    </p:animClr>
                                  </p:sub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219">
                                            <p:txEl>
                                              <p:pRg st="14" end="14"/>
                                            </p:txEl>
                                          </p:spTgt>
                                        </p:tgtEl>
                                        <p:attrNameLst>
                                          <p:attrName>style.visibility</p:attrName>
                                        </p:attrNameLst>
                                      </p:cBhvr>
                                      <p:to>
                                        <p:strVal val="visible"/>
                                      </p:to>
                                    </p:set>
                                    <p:animEffect transition="in" filter="wipe(up)">
                                      <p:cBhvr>
                                        <p:cTn id="77" dur="500"/>
                                        <p:tgtEl>
                                          <p:spTgt spid="9219">
                                            <p:txEl>
                                              <p:pRg st="14" end="14"/>
                                            </p:txEl>
                                          </p:spTgt>
                                        </p:tgtEl>
                                      </p:cBhvr>
                                    </p:animEffect>
                                  </p:childTnLst>
                                  <p:subTnLst>
                                    <p:animClr clrSpc="rgb" dir="cw">
                                      <p:cBhvr override="childStyle">
                                        <p:cTn dur="1" fill="hold" display="0" masterRel="nextClick" afterEffect="1"/>
                                        <p:tgtEl>
                                          <p:spTgt spid="9219">
                                            <p:txEl>
                                              <p:pRg st="14" end="14"/>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33413" y="241300"/>
            <a:ext cx="8559800" cy="1206500"/>
          </a:xfrm>
        </p:spPr>
        <p:txBody>
          <a:bodyPr lIns="98425" rIns="98425">
            <a:normAutofit fontScale="90000"/>
          </a:bodyPr>
          <a:lstStyle/>
          <a:p>
            <a:pPr algn="ctr">
              <a:defRPr/>
            </a:pPr>
            <a:r>
              <a:rPr lang="en-US" b="1" dirty="0">
                <a:solidFill>
                  <a:schemeClr val="accent1">
                    <a:lumMod val="50000"/>
                  </a:schemeClr>
                </a:solidFill>
              </a:rPr>
              <a:t>Why Buyers Looking For Businesses to Buy </a:t>
            </a:r>
            <a:br>
              <a:rPr lang="en-US" b="1" dirty="0">
                <a:solidFill>
                  <a:schemeClr val="accent1">
                    <a:lumMod val="50000"/>
                  </a:schemeClr>
                </a:solidFill>
              </a:rPr>
            </a:br>
            <a:r>
              <a:rPr lang="en-US" b="1" dirty="0">
                <a:solidFill>
                  <a:schemeClr val="accent1">
                    <a:lumMod val="50000"/>
                  </a:schemeClr>
                </a:solidFill>
              </a:rPr>
              <a:t>Should </a:t>
            </a:r>
            <a:r>
              <a:rPr lang="en-US" b="1" u="sng" dirty="0">
                <a:solidFill>
                  <a:schemeClr val="accent1">
                    <a:lumMod val="50000"/>
                  </a:schemeClr>
                </a:solidFill>
              </a:rPr>
              <a:t>Always</a:t>
            </a:r>
            <a:r>
              <a:rPr lang="en-US" b="1" dirty="0">
                <a:solidFill>
                  <a:schemeClr val="accent1">
                    <a:lumMod val="50000"/>
                  </a:schemeClr>
                </a:solidFill>
              </a:rPr>
              <a:t> Look at Businesses </a:t>
            </a:r>
            <a:r>
              <a:rPr lang="en-US" b="1" u="sng" dirty="0">
                <a:solidFill>
                  <a:schemeClr val="accent1">
                    <a:lumMod val="50000"/>
                  </a:schemeClr>
                </a:solidFill>
              </a:rPr>
              <a:t>Not Listed For Sale</a:t>
            </a:r>
          </a:p>
        </p:txBody>
      </p:sp>
      <p:sp>
        <p:nvSpPr>
          <p:cNvPr id="53251" name="Rectangle 3"/>
          <p:cNvSpPr>
            <a:spLocks noGrp="1" noChangeArrowheads="1"/>
          </p:cNvSpPr>
          <p:nvPr>
            <p:ph idx="1"/>
          </p:nvPr>
        </p:nvSpPr>
        <p:spPr>
          <a:xfrm>
            <a:off x="304800" y="1447800"/>
            <a:ext cx="8991600" cy="5486400"/>
          </a:xfrm>
        </p:spPr>
        <p:txBody>
          <a:bodyPr lIns="98425" rIns="98425">
            <a:normAutofit fontScale="70000" lnSpcReduction="20000"/>
          </a:bodyPr>
          <a:lstStyle/>
          <a:p>
            <a:pPr marL="0" indent="0" algn="ctr">
              <a:lnSpc>
                <a:spcPct val="110000"/>
              </a:lnSpc>
              <a:buNone/>
              <a:defRPr/>
            </a:pPr>
            <a:r>
              <a:rPr lang="en-US" sz="2400" b="1" dirty="0">
                <a:solidFill>
                  <a:schemeClr val="accent1">
                    <a:lumMod val="50000"/>
                  </a:schemeClr>
                </a:solidFill>
              </a:rPr>
              <a:t>It has been estimated that only 10% of all profitable small businesses are sold by business brokers.</a:t>
            </a:r>
          </a:p>
          <a:p>
            <a:pPr>
              <a:lnSpc>
                <a:spcPct val="110000"/>
              </a:lnSpc>
              <a:defRPr/>
            </a:pPr>
            <a:r>
              <a:rPr lang="en-US" sz="2400" u="sng" dirty="0"/>
              <a:t>Most business owners simply close their business</a:t>
            </a:r>
            <a:r>
              <a:rPr lang="en-US" sz="2400" dirty="0"/>
              <a:t>, instead of selling the business, when they are ready to retire, have health issues, or are burnt out.</a:t>
            </a:r>
          </a:p>
          <a:p>
            <a:pPr>
              <a:lnSpc>
                <a:spcPct val="110000"/>
              </a:lnSpc>
              <a:defRPr/>
            </a:pPr>
            <a:r>
              <a:rPr lang="en-US" sz="2400" dirty="0"/>
              <a:t>When a business owner also owns the real estate the business occupies, the owner sometimes uses a “real estate agent” (i.e. not a business broker) to sell both the real estate and the business. Since most real estate agents have no ideal to how to value or sell an intangible asset like a business, often only the real estate is sold.</a:t>
            </a:r>
          </a:p>
          <a:p>
            <a:pPr lvl="1">
              <a:lnSpc>
                <a:spcPct val="110000"/>
              </a:lnSpc>
              <a:defRPr/>
            </a:pPr>
            <a:r>
              <a:rPr lang="en-US" sz="2088" dirty="0"/>
              <a:t>Often, this results in an asking price of the business that is so high that no one buys the business. Over time, since the owner is ready for of retirement, has health reasons, or the owner is burnt out; the owner will let the business slip until the business has no value, or very little value. </a:t>
            </a:r>
          </a:p>
          <a:p>
            <a:pPr>
              <a:lnSpc>
                <a:spcPct val="110000"/>
              </a:lnSpc>
              <a:defRPr/>
            </a:pPr>
            <a:r>
              <a:rPr lang="en-US" sz="2400" dirty="0"/>
              <a:t>Business Brokers sell very few of the businesses that they list for sale. </a:t>
            </a:r>
          </a:p>
          <a:p>
            <a:pPr lvl="1">
              <a:lnSpc>
                <a:spcPct val="110000"/>
              </a:lnSpc>
              <a:defRPr/>
            </a:pPr>
            <a:r>
              <a:rPr lang="en-US" sz="2088" dirty="0"/>
              <a:t>The industry averages for businesses listed for sale by business brokers that are sold are:</a:t>
            </a:r>
          </a:p>
          <a:p>
            <a:pPr lvl="2">
              <a:spcBef>
                <a:spcPct val="10000"/>
              </a:spcBef>
              <a:defRPr/>
            </a:pPr>
            <a:r>
              <a:rPr lang="en-US" sz="1688" dirty="0"/>
              <a:t>20% of small businesses</a:t>
            </a:r>
          </a:p>
          <a:p>
            <a:pPr lvl="2">
              <a:spcBef>
                <a:spcPct val="10000"/>
              </a:spcBef>
              <a:defRPr/>
            </a:pPr>
            <a:r>
              <a:rPr lang="en-US" sz="1688" dirty="0"/>
              <a:t>25% of medium sized businesses</a:t>
            </a:r>
          </a:p>
          <a:p>
            <a:pPr lvl="2">
              <a:spcBef>
                <a:spcPct val="10000"/>
              </a:spcBef>
              <a:defRPr/>
            </a:pPr>
            <a:r>
              <a:rPr lang="en-US" sz="1688" dirty="0"/>
              <a:t>33% of larger businesses.</a:t>
            </a:r>
          </a:p>
          <a:p>
            <a:pPr>
              <a:lnSpc>
                <a:spcPct val="110000"/>
              </a:lnSpc>
              <a:defRPr/>
            </a:pPr>
            <a:r>
              <a:rPr lang="en-US" sz="2400" dirty="0"/>
              <a:t>Often, business owners will sell to either: 1) a buyer who approaches the owner individually (not through a listing broker), or 2) a potential buyer that the owner knows and approaches.</a:t>
            </a:r>
          </a:p>
          <a:p>
            <a:pPr lvl="1">
              <a:lnSpc>
                <a:spcPct val="110000"/>
              </a:lnSpc>
              <a:defRPr/>
            </a:pPr>
            <a:r>
              <a:rPr lang="en-US" sz="2088" dirty="0"/>
              <a:t>This happens when the business owner is: 1) thinking of selling the business, but, before the owner contacts a broker, or 2) after a listing ends and the owner is dissatisfied with the broker’s performance.</a:t>
            </a:r>
          </a:p>
          <a:p>
            <a:pPr lvl="1">
              <a:lnSpc>
                <a:spcPct val="110000"/>
              </a:lnSpc>
              <a:defRPr/>
            </a:pPr>
            <a:r>
              <a:rPr lang="en-US" sz="2088" dirty="0"/>
              <a:t>The buyer often buys a good business at a great price. (Since the owner doesn’t have to pay a listing broker a 10% commission for “finding a buyer”, a seller is often more willing to sell for less.)</a:t>
            </a:r>
          </a:p>
          <a:p>
            <a:pPr marL="356570" lvl="1" indent="0" algn="ctr">
              <a:lnSpc>
                <a:spcPct val="110000"/>
              </a:lnSpc>
              <a:buNone/>
              <a:defRPr/>
            </a:pPr>
            <a:r>
              <a:rPr lang="en-US" sz="2400" b="1" dirty="0"/>
              <a:t>It has been estimated that only 5% of all potential buyers ever buy a business!</a:t>
            </a:r>
          </a:p>
          <a:p>
            <a:pPr lvl="1">
              <a:lnSpc>
                <a:spcPct val="110000"/>
              </a:lnSpc>
              <a:defRPr/>
            </a:pPr>
            <a:endParaRPr lang="en-US" sz="2088" dirty="0"/>
          </a:p>
        </p:txBody>
      </p:sp>
      <p:sp>
        <p:nvSpPr>
          <p:cNvPr id="2" name="Slide Number Placeholder 1"/>
          <p:cNvSpPr>
            <a:spLocks noGrp="1"/>
          </p:cNvSpPr>
          <p:nvPr>
            <p:ph type="sldNum" sz="quarter" idx="12"/>
          </p:nvPr>
        </p:nvSpPr>
        <p:spPr/>
        <p:txBody>
          <a:bodyPr/>
          <a:lstStyle/>
          <a:p>
            <a:pPr>
              <a:defRPr/>
            </a:pPr>
            <a:r>
              <a:rPr lang="en-US" altLang="en-US" dirty="0"/>
              <a:t># </a:t>
            </a:r>
            <a:fld id="{E9DB299A-95EC-4BBC-A939-B7AC6B8C1F6D}" type="slidenum">
              <a:rPr lang="en-US" altLang="en-US" smtClean="0"/>
              <a:pPr>
                <a:defRPr/>
              </a:pPr>
              <a:t>4</a:t>
            </a:fld>
            <a:endParaRPr lang="en-US" altLang="en-US" dirty="0"/>
          </a:p>
        </p:txBody>
      </p:sp>
    </p:spTree>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up)">
                                      <p:cBhvr>
                                        <p:cTn id="7" dur="500"/>
                                        <p:tgtEl>
                                          <p:spTgt spid="53251">
                                            <p:txEl>
                                              <p:pRg st="0" end="0"/>
                                            </p:txEl>
                                          </p:spTgt>
                                        </p:tgtEl>
                                      </p:cBhvr>
                                    </p:animEffect>
                                  </p:childTnLst>
                                  <p:subTnLst>
                                    <p:animClr clrSpc="rgb" dir="cw">
                                      <p:cBhvr override="childStyle">
                                        <p:cTn dur="1" fill="hold" display="0" masterRel="nextClick" afterEffect="1"/>
                                        <p:tgtEl>
                                          <p:spTgt spid="53251">
                                            <p:txEl>
                                              <p:pRg st="0" end="0"/>
                                            </p:txEl>
                                          </p:spTgt>
                                        </p:tgtEl>
                                        <p:attrNameLst>
                                          <p:attrName>ppt_c</p:attrName>
                                        </p:attrNameLst>
                                      </p:cBhvr>
                                      <p:to>
                                        <a:schemeClr val="bg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up)">
                                      <p:cBhvr>
                                        <p:cTn id="12" dur="500"/>
                                        <p:tgtEl>
                                          <p:spTgt spid="53251">
                                            <p:txEl>
                                              <p:pRg st="1" end="1"/>
                                            </p:txEl>
                                          </p:spTgt>
                                        </p:tgtEl>
                                      </p:cBhvr>
                                    </p:animEffect>
                                  </p:childTnLst>
                                  <p:subTnLst>
                                    <p:animClr clrSpc="rgb" dir="cw">
                                      <p:cBhvr override="childStyle">
                                        <p:cTn dur="1" fill="hold" display="0" masterRel="nextClick" afterEffect="1"/>
                                        <p:tgtEl>
                                          <p:spTgt spid="53251">
                                            <p:txEl>
                                              <p:pRg st="1" end="1"/>
                                            </p:txEl>
                                          </p:spTgt>
                                        </p:tgtEl>
                                        <p:attrNameLst>
                                          <p:attrName>ppt_c</p:attrName>
                                        </p:attrNameLst>
                                      </p:cBhvr>
                                      <p:to>
                                        <a:schemeClr val="bg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up)">
                                      <p:cBhvr>
                                        <p:cTn id="17" dur="500"/>
                                        <p:tgtEl>
                                          <p:spTgt spid="53251">
                                            <p:txEl>
                                              <p:pRg st="2" end="2"/>
                                            </p:txEl>
                                          </p:spTgt>
                                        </p:tgtEl>
                                      </p:cBhvr>
                                    </p:animEffect>
                                  </p:childTnLst>
                                  <p:subTnLst>
                                    <p:animClr clrSpc="rgb" dir="cw">
                                      <p:cBhvr override="childStyle">
                                        <p:cTn dur="1" fill="hold" display="0" masterRel="nextClick" afterEffect="1"/>
                                        <p:tgtEl>
                                          <p:spTgt spid="53251">
                                            <p:txEl>
                                              <p:pRg st="2" end="2"/>
                                            </p:txEl>
                                          </p:spTgt>
                                        </p:tgtEl>
                                        <p:attrNameLst>
                                          <p:attrName>ppt_c</p:attrName>
                                        </p:attrNameLst>
                                      </p:cBhvr>
                                      <p:to>
                                        <a:schemeClr val="bg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wipe(up)">
                                      <p:cBhvr>
                                        <p:cTn id="22" dur="500"/>
                                        <p:tgtEl>
                                          <p:spTgt spid="53251">
                                            <p:txEl>
                                              <p:pRg st="3" end="3"/>
                                            </p:txEl>
                                          </p:spTgt>
                                        </p:tgtEl>
                                      </p:cBhvr>
                                    </p:animEffect>
                                  </p:childTnLst>
                                  <p:subTnLst>
                                    <p:animClr clrSpc="rgb" dir="cw">
                                      <p:cBhvr override="childStyle">
                                        <p:cTn dur="1" fill="hold" display="0" masterRel="nextClick" afterEffect="1"/>
                                        <p:tgtEl>
                                          <p:spTgt spid="53251">
                                            <p:txEl>
                                              <p:pRg st="3" end="3"/>
                                            </p:txEl>
                                          </p:spTgt>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wipe(up)">
                                      <p:cBhvr>
                                        <p:cTn id="27" dur="500"/>
                                        <p:tgtEl>
                                          <p:spTgt spid="53251">
                                            <p:txEl>
                                              <p:pRg st="4" end="4"/>
                                            </p:txEl>
                                          </p:spTgt>
                                        </p:tgtEl>
                                      </p:cBhvr>
                                    </p:animEffect>
                                  </p:childTnLst>
                                  <p:subTnLst>
                                    <p:animClr clrSpc="rgb" dir="cw">
                                      <p:cBhvr override="childStyle">
                                        <p:cTn dur="1" fill="hold" display="0" masterRel="nextClick" afterEffect="1"/>
                                        <p:tgtEl>
                                          <p:spTgt spid="53251">
                                            <p:txEl>
                                              <p:pRg st="4" end="4"/>
                                            </p:txEl>
                                          </p:spTgt>
                                        </p:tgtEl>
                                        <p:attrNameLst>
                                          <p:attrName>ppt_c</p:attrName>
                                        </p:attrNameLst>
                                      </p:cBhvr>
                                      <p:to>
                                        <a:schemeClr val="bg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wipe(up)">
                                      <p:cBhvr>
                                        <p:cTn id="32" dur="500"/>
                                        <p:tgtEl>
                                          <p:spTgt spid="53251">
                                            <p:txEl>
                                              <p:pRg st="5" end="5"/>
                                            </p:txEl>
                                          </p:spTgt>
                                        </p:tgtEl>
                                      </p:cBhvr>
                                    </p:animEffect>
                                  </p:childTnLst>
                                  <p:subTnLst>
                                    <p:animClr clrSpc="rgb" dir="cw">
                                      <p:cBhvr override="childStyle">
                                        <p:cTn dur="1" fill="hold" display="0" masterRel="nextClick" afterEffect="1"/>
                                        <p:tgtEl>
                                          <p:spTgt spid="53251">
                                            <p:txEl>
                                              <p:pRg st="5" end="5"/>
                                            </p:txEl>
                                          </p:spTgt>
                                        </p:tgtEl>
                                        <p:attrNameLst>
                                          <p:attrName>ppt_c</p:attrName>
                                        </p:attrNameLst>
                                      </p:cBhvr>
                                      <p:to>
                                        <a:schemeClr val="bg1"/>
                                      </p:to>
                                    </p:animClr>
                                  </p:subTnLst>
                                </p:cTn>
                              </p:par>
                              <p:par>
                                <p:cTn id="33" presetID="22" presetClass="entr" presetSubtype="1" fill="hold" grpId="0" nodeType="withEffect">
                                  <p:stCondLst>
                                    <p:cond delay="0"/>
                                  </p:stCondLst>
                                  <p:childTnLst>
                                    <p:set>
                                      <p:cBhvr>
                                        <p:cTn id="34" dur="1" fill="hold">
                                          <p:stCondLst>
                                            <p:cond delay="0"/>
                                          </p:stCondLst>
                                        </p:cTn>
                                        <p:tgtEl>
                                          <p:spTgt spid="53251">
                                            <p:txEl>
                                              <p:pRg st="6" end="6"/>
                                            </p:txEl>
                                          </p:spTgt>
                                        </p:tgtEl>
                                        <p:attrNameLst>
                                          <p:attrName>style.visibility</p:attrName>
                                        </p:attrNameLst>
                                      </p:cBhvr>
                                      <p:to>
                                        <p:strVal val="visible"/>
                                      </p:to>
                                    </p:set>
                                    <p:animEffect transition="in" filter="wipe(up)">
                                      <p:cBhvr>
                                        <p:cTn id="35" dur="500"/>
                                        <p:tgtEl>
                                          <p:spTgt spid="53251">
                                            <p:txEl>
                                              <p:pRg st="6" end="6"/>
                                            </p:txEl>
                                          </p:spTgt>
                                        </p:tgtEl>
                                      </p:cBhvr>
                                    </p:animEffect>
                                  </p:childTnLst>
                                  <p:subTnLst>
                                    <p:animClr clrSpc="rgb" dir="cw">
                                      <p:cBhvr override="childStyle">
                                        <p:cTn dur="1" fill="hold" display="0" masterRel="nextClick" afterEffect="1"/>
                                        <p:tgtEl>
                                          <p:spTgt spid="53251">
                                            <p:txEl>
                                              <p:pRg st="6" end="6"/>
                                            </p:txEl>
                                          </p:spTgt>
                                        </p:tgtEl>
                                        <p:attrNameLst>
                                          <p:attrName>ppt_c</p:attrName>
                                        </p:attrNameLst>
                                      </p:cBhvr>
                                      <p:to>
                                        <a:schemeClr val="bg1"/>
                                      </p:to>
                                    </p:animClr>
                                  </p:subTnLst>
                                </p:cTn>
                              </p:par>
                              <p:par>
                                <p:cTn id="36" presetID="22" presetClass="entr" presetSubtype="1" fill="hold" grpId="0" nodeType="withEffect">
                                  <p:stCondLst>
                                    <p:cond delay="0"/>
                                  </p:stCondLst>
                                  <p:childTnLst>
                                    <p:set>
                                      <p:cBhvr>
                                        <p:cTn id="37" dur="1" fill="hold">
                                          <p:stCondLst>
                                            <p:cond delay="0"/>
                                          </p:stCondLst>
                                        </p:cTn>
                                        <p:tgtEl>
                                          <p:spTgt spid="53251">
                                            <p:txEl>
                                              <p:pRg st="7" end="7"/>
                                            </p:txEl>
                                          </p:spTgt>
                                        </p:tgtEl>
                                        <p:attrNameLst>
                                          <p:attrName>style.visibility</p:attrName>
                                        </p:attrNameLst>
                                      </p:cBhvr>
                                      <p:to>
                                        <p:strVal val="visible"/>
                                      </p:to>
                                    </p:set>
                                    <p:animEffect transition="in" filter="wipe(up)">
                                      <p:cBhvr>
                                        <p:cTn id="38" dur="500"/>
                                        <p:tgtEl>
                                          <p:spTgt spid="53251">
                                            <p:txEl>
                                              <p:pRg st="7" end="7"/>
                                            </p:txEl>
                                          </p:spTgt>
                                        </p:tgtEl>
                                      </p:cBhvr>
                                    </p:animEffect>
                                  </p:childTnLst>
                                  <p:subTnLst>
                                    <p:animClr clrSpc="rgb" dir="cw">
                                      <p:cBhvr override="childStyle">
                                        <p:cTn dur="1" fill="hold" display="0" masterRel="nextClick" afterEffect="1"/>
                                        <p:tgtEl>
                                          <p:spTgt spid="53251">
                                            <p:txEl>
                                              <p:pRg st="7" end="7"/>
                                            </p:txEl>
                                          </p:spTgt>
                                        </p:tgtEl>
                                        <p:attrNameLst>
                                          <p:attrName>ppt_c</p:attrName>
                                        </p:attrNameLst>
                                      </p:cBhvr>
                                      <p:to>
                                        <a:schemeClr val="bg1"/>
                                      </p:to>
                                    </p:animClr>
                                  </p:subTnLst>
                                </p:cTn>
                              </p:par>
                              <p:par>
                                <p:cTn id="39" presetID="22" presetClass="entr" presetSubtype="1" fill="hold" grpId="0" nodeType="withEffect">
                                  <p:stCondLst>
                                    <p:cond delay="0"/>
                                  </p:stCondLst>
                                  <p:childTnLst>
                                    <p:set>
                                      <p:cBhvr>
                                        <p:cTn id="40" dur="1" fill="hold">
                                          <p:stCondLst>
                                            <p:cond delay="0"/>
                                          </p:stCondLst>
                                        </p:cTn>
                                        <p:tgtEl>
                                          <p:spTgt spid="53251">
                                            <p:txEl>
                                              <p:pRg st="8" end="8"/>
                                            </p:txEl>
                                          </p:spTgt>
                                        </p:tgtEl>
                                        <p:attrNameLst>
                                          <p:attrName>style.visibility</p:attrName>
                                        </p:attrNameLst>
                                      </p:cBhvr>
                                      <p:to>
                                        <p:strVal val="visible"/>
                                      </p:to>
                                    </p:set>
                                    <p:animEffect transition="in" filter="wipe(up)">
                                      <p:cBhvr>
                                        <p:cTn id="41" dur="500"/>
                                        <p:tgtEl>
                                          <p:spTgt spid="53251">
                                            <p:txEl>
                                              <p:pRg st="8" end="8"/>
                                            </p:txEl>
                                          </p:spTgt>
                                        </p:tgtEl>
                                      </p:cBhvr>
                                    </p:animEffect>
                                  </p:childTnLst>
                                  <p:subTnLst>
                                    <p:animClr clrSpc="rgb" dir="cw">
                                      <p:cBhvr override="childStyle">
                                        <p:cTn dur="1" fill="hold" display="0" masterRel="nextClick" afterEffect="1"/>
                                        <p:tgtEl>
                                          <p:spTgt spid="53251">
                                            <p:txEl>
                                              <p:pRg st="8" end="8"/>
                                            </p:txEl>
                                          </p:spTgt>
                                        </p:tgtEl>
                                        <p:attrNameLst>
                                          <p:attrName>ppt_c</p:attrName>
                                        </p:attrNameLst>
                                      </p:cBhvr>
                                      <p:to>
                                        <a:schemeClr val="bg1"/>
                                      </p:to>
                                    </p:animClr>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53251">
                                            <p:txEl>
                                              <p:pRg st="9" end="9"/>
                                            </p:txEl>
                                          </p:spTgt>
                                        </p:tgtEl>
                                        <p:attrNameLst>
                                          <p:attrName>style.visibility</p:attrName>
                                        </p:attrNameLst>
                                      </p:cBhvr>
                                      <p:to>
                                        <p:strVal val="visible"/>
                                      </p:to>
                                    </p:set>
                                    <p:animEffect transition="in" filter="wipe(up)">
                                      <p:cBhvr>
                                        <p:cTn id="46" dur="500"/>
                                        <p:tgtEl>
                                          <p:spTgt spid="53251">
                                            <p:txEl>
                                              <p:pRg st="9" end="9"/>
                                            </p:txEl>
                                          </p:spTgt>
                                        </p:tgtEl>
                                      </p:cBhvr>
                                    </p:animEffect>
                                  </p:childTnLst>
                                  <p:subTnLst>
                                    <p:animClr clrSpc="rgb" dir="cw">
                                      <p:cBhvr override="childStyle">
                                        <p:cTn dur="1" fill="hold" display="0" masterRel="nextClick" afterEffect="1"/>
                                        <p:tgtEl>
                                          <p:spTgt spid="53251">
                                            <p:txEl>
                                              <p:pRg st="9" end="9"/>
                                            </p:txEl>
                                          </p:spTgt>
                                        </p:tgtEl>
                                        <p:attrNameLst>
                                          <p:attrName>ppt_c</p:attrName>
                                        </p:attrNameLst>
                                      </p:cBhvr>
                                      <p:to>
                                        <a:schemeClr val="bg1"/>
                                      </p:to>
                                    </p:animClr>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53251">
                                            <p:txEl>
                                              <p:pRg st="10" end="10"/>
                                            </p:txEl>
                                          </p:spTgt>
                                        </p:tgtEl>
                                        <p:attrNameLst>
                                          <p:attrName>style.visibility</p:attrName>
                                        </p:attrNameLst>
                                      </p:cBhvr>
                                      <p:to>
                                        <p:strVal val="visible"/>
                                      </p:to>
                                    </p:set>
                                    <p:animEffect transition="in" filter="wipe(up)">
                                      <p:cBhvr>
                                        <p:cTn id="51" dur="500"/>
                                        <p:tgtEl>
                                          <p:spTgt spid="53251">
                                            <p:txEl>
                                              <p:pRg st="10" end="10"/>
                                            </p:txEl>
                                          </p:spTgt>
                                        </p:tgtEl>
                                      </p:cBhvr>
                                    </p:animEffect>
                                  </p:childTnLst>
                                  <p:subTnLst>
                                    <p:animClr clrSpc="rgb" dir="cw">
                                      <p:cBhvr override="childStyle">
                                        <p:cTn dur="1" fill="hold" display="0" masterRel="nextClick" afterEffect="1"/>
                                        <p:tgtEl>
                                          <p:spTgt spid="53251">
                                            <p:txEl>
                                              <p:pRg st="10" end="10"/>
                                            </p:txEl>
                                          </p:spTgt>
                                        </p:tgtEl>
                                        <p:attrNameLst>
                                          <p:attrName>ppt_c</p:attrName>
                                        </p:attrNameLst>
                                      </p:cBhvr>
                                      <p:to>
                                        <a:schemeClr val="bg1"/>
                                      </p:to>
                                    </p:animClr>
                                  </p:sub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53251">
                                            <p:txEl>
                                              <p:pRg st="11" end="11"/>
                                            </p:txEl>
                                          </p:spTgt>
                                        </p:tgtEl>
                                        <p:attrNameLst>
                                          <p:attrName>style.visibility</p:attrName>
                                        </p:attrNameLst>
                                      </p:cBhvr>
                                      <p:to>
                                        <p:strVal val="visible"/>
                                      </p:to>
                                    </p:set>
                                    <p:animEffect transition="in" filter="wipe(up)">
                                      <p:cBhvr>
                                        <p:cTn id="56" dur="500"/>
                                        <p:tgtEl>
                                          <p:spTgt spid="53251">
                                            <p:txEl>
                                              <p:pRg st="11" end="11"/>
                                            </p:txEl>
                                          </p:spTgt>
                                        </p:tgtEl>
                                      </p:cBhvr>
                                    </p:animEffect>
                                  </p:childTnLst>
                                  <p:subTnLst>
                                    <p:animClr clrSpc="rgb" dir="cw">
                                      <p:cBhvr override="childStyle">
                                        <p:cTn dur="1" fill="hold" display="0" masterRel="nextClick" afterEffect="1"/>
                                        <p:tgtEl>
                                          <p:spTgt spid="53251">
                                            <p:txEl>
                                              <p:pRg st="11" end="11"/>
                                            </p:txEl>
                                          </p:spTgt>
                                        </p:tgtEl>
                                        <p:attrNameLst>
                                          <p:attrName>ppt_c</p:attrName>
                                        </p:attrNameLst>
                                      </p:cBhvr>
                                      <p:to>
                                        <a:schemeClr val="bg1"/>
                                      </p:to>
                                    </p:animClr>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3251">
                                            <p:txEl>
                                              <p:pRg st="12" end="12"/>
                                            </p:txEl>
                                          </p:spTgt>
                                        </p:tgtEl>
                                        <p:attrNameLst>
                                          <p:attrName>style.visibility</p:attrName>
                                        </p:attrNameLst>
                                      </p:cBhvr>
                                      <p:to>
                                        <p:strVal val="visible"/>
                                      </p:to>
                                    </p:set>
                                    <p:animEffect transition="in" filter="wipe(up)">
                                      <p:cBhvr>
                                        <p:cTn id="61" dur="500"/>
                                        <p:tgtEl>
                                          <p:spTgt spid="53251">
                                            <p:txEl>
                                              <p:pRg st="12" end="12"/>
                                            </p:txEl>
                                          </p:spTgt>
                                        </p:tgtEl>
                                      </p:cBhvr>
                                    </p:animEffect>
                                  </p:childTnLst>
                                  <p:subTnLst>
                                    <p:animClr clrSpc="rgb" dir="cw">
                                      <p:cBhvr override="childStyle">
                                        <p:cTn dur="1" fill="hold" display="0" masterRel="nextClick" afterEffect="1"/>
                                        <p:tgtEl>
                                          <p:spTgt spid="53251">
                                            <p:txEl>
                                              <p:pRg st="12" end="12"/>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34963" y="106363"/>
            <a:ext cx="9172575" cy="838200"/>
          </a:xfrm>
        </p:spPr>
        <p:txBody>
          <a:bodyPr lIns="109538" tIns="55562" rIns="109538" bIns="55562">
            <a:normAutofit fontScale="90000"/>
          </a:bodyPr>
          <a:lstStyle/>
          <a:p>
            <a:pPr algn="ctr">
              <a:spcBef>
                <a:spcPct val="5000"/>
              </a:spcBef>
              <a:defRPr/>
            </a:pPr>
            <a:r>
              <a:rPr lang="en-US" sz="3200" b="1" dirty="0"/>
              <a:t>Many More Business Owners Are Looking to Sell That Are</a:t>
            </a:r>
            <a:br>
              <a:rPr lang="en-US" sz="3200" b="1" dirty="0"/>
            </a:br>
            <a:r>
              <a:rPr lang="en-US" sz="3200" b="1" u="sng" dirty="0"/>
              <a:t>NOT Listed For Sale</a:t>
            </a:r>
            <a:endParaRPr lang="en-US" sz="3200" b="1" dirty="0"/>
          </a:p>
        </p:txBody>
      </p:sp>
      <p:sp>
        <p:nvSpPr>
          <p:cNvPr id="13315" name="Rectangle 3"/>
          <p:cNvSpPr>
            <a:spLocks noGrp="1" noChangeArrowheads="1"/>
          </p:cNvSpPr>
          <p:nvPr>
            <p:ph idx="1"/>
          </p:nvPr>
        </p:nvSpPr>
        <p:spPr>
          <a:xfrm>
            <a:off x="182563" y="1096962"/>
            <a:ext cx="9172574" cy="6019799"/>
          </a:xfrm>
        </p:spPr>
        <p:txBody>
          <a:bodyPr lIns="109538" tIns="55562" rIns="109538" bIns="55562">
            <a:normAutofit/>
          </a:bodyPr>
          <a:lstStyle/>
          <a:p>
            <a:pPr>
              <a:defRPr/>
            </a:pPr>
            <a:r>
              <a:rPr lang="en-US" sz="2600" u="sng" dirty="0"/>
              <a:t>Businesses listed for sale</a:t>
            </a:r>
            <a:endParaRPr lang="en-US" u="sng" dirty="0"/>
          </a:p>
          <a:p>
            <a:pPr lvl="1">
              <a:defRPr/>
            </a:pPr>
            <a:r>
              <a:rPr lang="en-US" sz="2000" dirty="0"/>
              <a:t>On www.BizBuySell.com, nationwide, about 50k businesses are typically listed for sale in any year. This is the largest website for marketing small businesses for sale and has +80% of all listings.</a:t>
            </a:r>
          </a:p>
          <a:p>
            <a:pPr lvl="1">
              <a:defRPr/>
            </a:pPr>
            <a:r>
              <a:rPr lang="en-US" sz="2000" dirty="0"/>
              <a:t>BizBuySell.com reports about 10k business sales each year.</a:t>
            </a:r>
          </a:p>
          <a:p>
            <a:pPr lvl="1">
              <a:defRPr/>
            </a:pPr>
            <a:r>
              <a:rPr lang="en-US" sz="2000" dirty="0"/>
              <a:t>There are 1.4 million monthly visits from potential buyers who look at these business-for-sale listings.</a:t>
            </a:r>
          </a:p>
          <a:p>
            <a:pPr>
              <a:defRPr/>
            </a:pPr>
            <a:r>
              <a:rPr lang="en-US" sz="2600" u="sng" dirty="0"/>
              <a:t>Many more owners want to sell that are NOT listed for sale </a:t>
            </a:r>
            <a:endParaRPr lang="en-US" u="sng" dirty="0"/>
          </a:p>
          <a:p>
            <a:pPr lvl="1">
              <a:defRPr/>
            </a:pPr>
            <a:r>
              <a:rPr lang="en-US" sz="2000" dirty="0"/>
              <a:t># of Privately held businesses with 10 to 99 employees in USA:		7 million</a:t>
            </a:r>
          </a:p>
          <a:p>
            <a:pPr lvl="1">
              <a:defRPr/>
            </a:pPr>
            <a:r>
              <a:rPr lang="en-US" sz="2000" dirty="0"/>
              <a:t>Estimated % of business owners that want to sell in any year:		5%   </a:t>
            </a:r>
          </a:p>
          <a:p>
            <a:pPr lvl="1">
              <a:defRPr/>
            </a:pPr>
            <a:r>
              <a:rPr lang="en-US" sz="2000" dirty="0"/>
              <a:t>Total number of businesses with 10 to 99 employees that want to sell: 350,000 (7 million x 5%). After subtracting the 50k businesses listed on BizBuySell.com, an estimated 300k business owners are interested in selling these businesses. If a buyer only looks at businesses listed for sale by business brokers, the buyer will never have a chance of buying one of these estimated 300k businesses in which the business owners wants to sell their businesses, but, the businesses are not listed for sale.</a:t>
            </a:r>
          </a:p>
        </p:txBody>
      </p:sp>
      <p:sp>
        <p:nvSpPr>
          <p:cNvPr id="2" name="Slide Number Placeholder 1"/>
          <p:cNvSpPr>
            <a:spLocks noGrp="1"/>
          </p:cNvSpPr>
          <p:nvPr>
            <p:ph type="sldNum" sz="quarter" idx="12"/>
          </p:nvPr>
        </p:nvSpPr>
        <p:spPr/>
        <p:txBody>
          <a:bodyPr/>
          <a:lstStyle/>
          <a:p>
            <a:pPr>
              <a:defRPr/>
            </a:pPr>
            <a:r>
              <a:rPr lang="en-US" altLang="en-US" dirty="0"/>
              <a:t># </a:t>
            </a:r>
            <a:fld id="{E9DB299A-95EC-4BBC-A939-B7AC6B8C1F6D}" type="slidenum">
              <a:rPr lang="en-US" altLang="en-US" smtClean="0"/>
              <a:pPr>
                <a:defRPr/>
              </a:pPr>
              <a:t>5</a:t>
            </a:fld>
            <a:endParaRPr lang="en-US" altLang="en-US" dirty="0"/>
          </a:p>
        </p:txBody>
      </p:sp>
    </p:spTree>
    <p:extLst>
      <p:ext uri="{BB962C8B-B14F-4D97-AF65-F5344CB8AC3E}">
        <p14:creationId xmlns:p14="http://schemas.microsoft.com/office/powerpoint/2010/main" val="983500172"/>
      </p:ext>
    </p:extLst>
  </p:cSld>
  <p:clrMapOvr>
    <a:masterClrMapping/>
  </p:clrMapOvr>
  <p:transition spd="slow" advTm="1200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up)">
                                      <p:cBhvr>
                                        <p:cTn id="7" dur="500"/>
                                        <p:tgtEl>
                                          <p:spTgt spid="13315">
                                            <p:txEl>
                                              <p:pRg st="0" end="0"/>
                                            </p:txEl>
                                          </p:spTgt>
                                        </p:tgtEl>
                                      </p:cBhvr>
                                    </p:animEffect>
                                  </p:childTnLst>
                                  <p:subTnLst>
                                    <p:animClr clrSpc="rgb" dir="cw">
                                      <p:cBhvr override="childStyle">
                                        <p:cTn dur="1" fill="hold" display="0" masterRel="nextClick" afterEffect="1"/>
                                        <p:tgtEl>
                                          <p:spTgt spid="13315">
                                            <p:txEl>
                                              <p:pRg st="0" end="0"/>
                                            </p:txEl>
                                          </p:spTgt>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up)">
                                      <p:cBhvr>
                                        <p:cTn id="12" dur="500"/>
                                        <p:tgtEl>
                                          <p:spTgt spid="13315">
                                            <p:txEl>
                                              <p:pRg st="1" end="1"/>
                                            </p:txEl>
                                          </p:spTgt>
                                        </p:tgtEl>
                                      </p:cBhvr>
                                    </p:animEffect>
                                  </p:childTnLst>
                                  <p:subTnLst>
                                    <p:animClr clrSpc="rgb" dir="cw">
                                      <p:cBhvr override="childStyle">
                                        <p:cTn dur="1" fill="hold" display="0" masterRel="nextClick" afterEffect="1"/>
                                        <p:tgtEl>
                                          <p:spTgt spid="13315">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up)">
                                      <p:cBhvr>
                                        <p:cTn id="17" dur="500"/>
                                        <p:tgtEl>
                                          <p:spTgt spid="13315">
                                            <p:txEl>
                                              <p:pRg st="2" end="2"/>
                                            </p:txEl>
                                          </p:spTgt>
                                        </p:tgtEl>
                                      </p:cBhvr>
                                    </p:animEffect>
                                  </p:childTnLst>
                                  <p:subTnLst>
                                    <p:animClr clrSpc="rgb" dir="cw">
                                      <p:cBhvr override="childStyle">
                                        <p:cTn dur="1" fill="hold" display="0" masterRel="nextClick" afterEffect="1"/>
                                        <p:tgtEl>
                                          <p:spTgt spid="13315">
                                            <p:txEl>
                                              <p:pRg st="2" end="2"/>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up)">
                                      <p:cBhvr>
                                        <p:cTn id="22" dur="500"/>
                                        <p:tgtEl>
                                          <p:spTgt spid="13315">
                                            <p:txEl>
                                              <p:pRg st="3" end="3"/>
                                            </p:txEl>
                                          </p:spTgt>
                                        </p:tgtEl>
                                      </p:cBhvr>
                                    </p:animEffect>
                                  </p:childTnLst>
                                  <p:subTnLst>
                                    <p:animClr clrSpc="rgb" dir="cw">
                                      <p:cBhvr override="childStyle">
                                        <p:cTn dur="1" fill="hold" display="0" masterRel="nextClick" afterEffect="1"/>
                                        <p:tgtEl>
                                          <p:spTgt spid="13315">
                                            <p:txEl>
                                              <p:pRg st="3" end="3"/>
                                            </p:txEl>
                                          </p:spTgt>
                                        </p:tgtEl>
                                        <p:attrNameLst>
                                          <p:attrName>ppt_c</p:attrName>
                                        </p:attrNameLst>
                                      </p:cBhvr>
                                      <p:to>
                                        <a:srgbClr val="DDDDDD"/>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up)">
                                      <p:cBhvr>
                                        <p:cTn id="27" dur="500"/>
                                        <p:tgtEl>
                                          <p:spTgt spid="13315">
                                            <p:txEl>
                                              <p:pRg st="4" end="4"/>
                                            </p:txEl>
                                          </p:spTgt>
                                        </p:tgtEl>
                                      </p:cBhvr>
                                    </p:animEffect>
                                  </p:childTnLst>
                                  <p:subTnLst>
                                    <p:animClr clrSpc="rgb" dir="cw">
                                      <p:cBhvr override="childStyle">
                                        <p:cTn dur="1" fill="hold" display="0" masterRel="nextClick" afterEffect="1"/>
                                        <p:tgtEl>
                                          <p:spTgt spid="13315">
                                            <p:txEl>
                                              <p:pRg st="4" end="4"/>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wipe(up)">
                                      <p:cBhvr>
                                        <p:cTn id="32" dur="500"/>
                                        <p:tgtEl>
                                          <p:spTgt spid="13315">
                                            <p:txEl>
                                              <p:pRg st="5" end="5"/>
                                            </p:txEl>
                                          </p:spTgt>
                                        </p:tgtEl>
                                      </p:cBhvr>
                                    </p:animEffect>
                                  </p:childTnLst>
                                  <p:subTnLst>
                                    <p:animClr clrSpc="rgb" dir="cw">
                                      <p:cBhvr override="childStyle">
                                        <p:cTn dur="1" fill="hold" display="0" masterRel="nextClick" afterEffect="1"/>
                                        <p:tgtEl>
                                          <p:spTgt spid="13315">
                                            <p:txEl>
                                              <p:pRg st="5" end="5"/>
                                            </p:txEl>
                                          </p:spTgt>
                                        </p:tgtEl>
                                        <p:attrNameLst>
                                          <p:attrName>ppt_c</p:attrName>
                                        </p:attrNameLst>
                                      </p:cBhvr>
                                      <p:to>
                                        <a:srgbClr val="DDDDDD"/>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wipe(up)">
                                      <p:cBhvr>
                                        <p:cTn id="37" dur="500"/>
                                        <p:tgtEl>
                                          <p:spTgt spid="13315">
                                            <p:txEl>
                                              <p:pRg st="6" end="6"/>
                                            </p:txEl>
                                          </p:spTgt>
                                        </p:tgtEl>
                                      </p:cBhvr>
                                    </p:animEffect>
                                  </p:childTnLst>
                                  <p:subTnLst>
                                    <p:animClr clrSpc="rgb" dir="cw">
                                      <p:cBhvr override="childStyle">
                                        <p:cTn dur="1" fill="hold" display="0" masterRel="nextClick" afterEffect="1"/>
                                        <p:tgtEl>
                                          <p:spTgt spid="13315">
                                            <p:txEl>
                                              <p:pRg st="6" end="6"/>
                                            </p:txEl>
                                          </p:spTgt>
                                        </p:tgtEl>
                                        <p:attrNameLst>
                                          <p:attrName>ppt_c</p:attrName>
                                        </p:attrNameLst>
                                      </p:cBhvr>
                                      <p:to>
                                        <a:srgbClr val="DDDDDD"/>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wipe(up)">
                                      <p:cBhvr>
                                        <p:cTn id="42" dur="500"/>
                                        <p:tgtEl>
                                          <p:spTgt spid="13315">
                                            <p:txEl>
                                              <p:pRg st="7" end="7"/>
                                            </p:txEl>
                                          </p:spTgt>
                                        </p:tgtEl>
                                      </p:cBhvr>
                                    </p:animEffect>
                                  </p:childTnLst>
                                  <p:subTnLst>
                                    <p:animClr clrSpc="rgb" dir="cw">
                                      <p:cBhvr override="childStyle">
                                        <p:cTn dur="1" fill="hold" display="0" masterRel="nextClick" afterEffect="1"/>
                                        <p:tgtEl>
                                          <p:spTgt spid="13315">
                                            <p:txEl>
                                              <p:pRg st="7" end="7"/>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8559800" cy="762000"/>
          </a:xfrm>
        </p:spPr>
        <p:txBody>
          <a:bodyPr lIns="109538" tIns="55562" rIns="109538" bIns="55562">
            <a:normAutofit fontScale="90000"/>
          </a:bodyPr>
          <a:lstStyle/>
          <a:p>
            <a:pPr algn="ctr">
              <a:defRPr/>
            </a:pPr>
            <a:r>
              <a:rPr lang="en-US" b="1" dirty="0"/>
              <a:t>How Does a Buyer Find Businesses to Buy That Are Not Listed For Sale By a Busines Broker?</a:t>
            </a:r>
          </a:p>
        </p:txBody>
      </p:sp>
      <p:sp>
        <p:nvSpPr>
          <p:cNvPr id="11267" name="Rectangle 3"/>
          <p:cNvSpPr>
            <a:spLocks noGrp="1" noChangeArrowheads="1"/>
          </p:cNvSpPr>
          <p:nvPr>
            <p:ph idx="1"/>
          </p:nvPr>
        </p:nvSpPr>
        <p:spPr>
          <a:xfrm>
            <a:off x="304800" y="1295400"/>
            <a:ext cx="8991600" cy="5257800"/>
          </a:xfrm>
        </p:spPr>
        <p:txBody>
          <a:bodyPr lIns="109538" tIns="55562" rIns="109538" bIns="55562">
            <a:normAutofit fontScale="92500" lnSpcReduction="20000"/>
          </a:bodyPr>
          <a:lstStyle/>
          <a:p>
            <a:pPr>
              <a:spcBef>
                <a:spcPct val="0"/>
              </a:spcBef>
              <a:buFontTx/>
              <a:buNone/>
              <a:defRPr/>
            </a:pPr>
            <a:endParaRPr lang="en-US" sz="800" dirty="0"/>
          </a:p>
          <a:p>
            <a:pPr marL="0" indent="0">
              <a:spcBef>
                <a:spcPct val="0"/>
              </a:spcBef>
              <a:buSzPct val="50000"/>
              <a:buNone/>
              <a:defRPr/>
            </a:pPr>
            <a:r>
              <a:rPr lang="en-US" sz="2600" dirty="0"/>
              <a:t>Steps:</a:t>
            </a:r>
          </a:p>
          <a:p>
            <a:pPr lvl="1">
              <a:spcBef>
                <a:spcPct val="0"/>
              </a:spcBef>
              <a:buSzPct val="50000"/>
              <a:defRPr/>
            </a:pPr>
            <a:r>
              <a:rPr lang="en-US" sz="2288" dirty="0"/>
              <a:t>Set acquisition criteria</a:t>
            </a:r>
          </a:p>
          <a:p>
            <a:pPr lvl="1">
              <a:spcBef>
                <a:spcPct val="0"/>
              </a:spcBef>
              <a:buSzPct val="50000"/>
              <a:defRPr/>
            </a:pPr>
            <a:r>
              <a:rPr lang="en-US" sz="2288" dirty="0"/>
              <a:t>Buy database of small business owners that meet your criteria</a:t>
            </a:r>
          </a:p>
          <a:p>
            <a:pPr lvl="1">
              <a:spcBef>
                <a:spcPct val="0"/>
              </a:spcBef>
              <a:buSzPct val="50000"/>
              <a:defRPr/>
            </a:pPr>
            <a:r>
              <a:rPr lang="en-US" sz="2288" dirty="0"/>
              <a:t>Contact owners using mail, email, and/or LinkedIn</a:t>
            </a:r>
          </a:p>
          <a:p>
            <a:pPr lvl="1">
              <a:spcBef>
                <a:spcPct val="0"/>
              </a:spcBef>
              <a:buSzPct val="50000"/>
              <a:defRPr/>
            </a:pPr>
            <a:r>
              <a:rPr lang="en-US" sz="2288" dirty="0"/>
              <a:t>Contact by phone</a:t>
            </a:r>
          </a:p>
          <a:p>
            <a:pPr>
              <a:spcBef>
                <a:spcPct val="0"/>
              </a:spcBef>
              <a:buSzPct val="50000"/>
              <a:buFont typeface="Monotype Sorts" pitchFamily="2" charset="2"/>
              <a:buChar char="l"/>
              <a:defRPr/>
            </a:pPr>
            <a:endParaRPr lang="en-US" sz="2600" dirty="0"/>
          </a:p>
          <a:p>
            <a:pPr marL="0" indent="0">
              <a:buSzPct val="50000"/>
              <a:buNone/>
              <a:defRPr/>
            </a:pPr>
            <a:r>
              <a:rPr lang="en-US" sz="2600" dirty="0"/>
              <a:t>The goal is to identify business owners who:</a:t>
            </a:r>
          </a:p>
          <a:p>
            <a:pPr lvl="1">
              <a:spcBef>
                <a:spcPct val="0"/>
              </a:spcBef>
              <a:buSzPct val="50000"/>
              <a:defRPr/>
            </a:pPr>
            <a:r>
              <a:rPr lang="en-US" sz="2288" dirty="0"/>
              <a:t>Have thought about selling</a:t>
            </a:r>
          </a:p>
          <a:p>
            <a:pPr lvl="1">
              <a:spcBef>
                <a:spcPct val="0"/>
              </a:spcBef>
              <a:buSzPct val="50000"/>
              <a:defRPr/>
            </a:pPr>
            <a:r>
              <a:rPr lang="en-US" sz="2288" dirty="0"/>
              <a:t>Are willing to sell at a fair price</a:t>
            </a:r>
          </a:p>
          <a:p>
            <a:pPr lvl="1">
              <a:spcBef>
                <a:spcPct val="0"/>
              </a:spcBef>
              <a:buSzPct val="50000"/>
              <a:defRPr/>
            </a:pPr>
            <a:r>
              <a:rPr lang="en-US" sz="2288" dirty="0"/>
              <a:t>Own a business that meets your acquisition criteria.</a:t>
            </a:r>
          </a:p>
          <a:p>
            <a:pPr marL="0" indent="0">
              <a:spcBef>
                <a:spcPct val="0"/>
              </a:spcBef>
              <a:buSzPct val="50000"/>
              <a:buNone/>
              <a:defRPr/>
            </a:pPr>
            <a:endParaRPr lang="en-US" sz="2600" dirty="0"/>
          </a:p>
          <a:p>
            <a:pPr marL="0" indent="0">
              <a:spcBef>
                <a:spcPct val="0"/>
              </a:spcBef>
              <a:buSzPct val="50000"/>
              <a:buNone/>
              <a:defRPr/>
            </a:pPr>
            <a:r>
              <a:rPr lang="en-US" sz="2600" dirty="0"/>
              <a:t>It is a numbers game</a:t>
            </a:r>
          </a:p>
          <a:p>
            <a:pPr lvl="1">
              <a:spcBef>
                <a:spcPct val="0"/>
              </a:spcBef>
              <a:buSzPct val="50000"/>
              <a:defRPr/>
            </a:pPr>
            <a:r>
              <a:rPr lang="en-US" sz="2288" dirty="0"/>
              <a:t>The 95% of all business owners contacted who are not interested in selling would only sell for very inflated prices. The goal is to spend as little as time as possible dealing with these business owners because it can be a big waste of time.</a:t>
            </a:r>
          </a:p>
          <a:p>
            <a:pPr lvl="1">
              <a:spcBef>
                <a:spcPts val="600"/>
              </a:spcBef>
              <a:buSzPct val="50000"/>
              <a:defRPr/>
            </a:pPr>
            <a:r>
              <a:rPr lang="en-US" sz="2288" dirty="0"/>
              <a:t>The goal is to as quickly as possible identify the 5% of business owners who are genuinely interested in selling their businesses. I have helped buyers buy business for 23 years and can recommend approaches.</a:t>
            </a:r>
          </a:p>
          <a:p>
            <a:pPr marL="0" indent="0">
              <a:spcBef>
                <a:spcPct val="0"/>
              </a:spcBef>
              <a:buSzPct val="50000"/>
              <a:buNone/>
              <a:defRPr/>
            </a:pPr>
            <a:endParaRPr lang="en-US" sz="2600" dirty="0"/>
          </a:p>
        </p:txBody>
      </p:sp>
      <p:sp>
        <p:nvSpPr>
          <p:cNvPr id="2" name="Slide Number Placeholder 1"/>
          <p:cNvSpPr>
            <a:spLocks noGrp="1"/>
          </p:cNvSpPr>
          <p:nvPr>
            <p:ph type="sldNum" sz="quarter" idx="12"/>
          </p:nvPr>
        </p:nvSpPr>
        <p:spPr/>
        <p:txBody>
          <a:bodyPr/>
          <a:lstStyle/>
          <a:p>
            <a:pPr>
              <a:defRPr/>
            </a:pPr>
            <a:r>
              <a:rPr lang="en-US" altLang="en-US" dirty="0"/>
              <a:t># </a:t>
            </a:r>
            <a:fld id="{E9DB299A-95EC-4BBC-A939-B7AC6B8C1F6D}" type="slidenum">
              <a:rPr lang="en-US" altLang="en-US" smtClean="0"/>
              <a:pPr>
                <a:defRPr/>
              </a:pPr>
              <a:t>6</a:t>
            </a:fld>
            <a:endParaRPr lang="en-US" altLang="en-US" dirty="0"/>
          </a:p>
        </p:txBody>
      </p:sp>
    </p:spTree>
    <p:extLst>
      <p:ext uri="{BB962C8B-B14F-4D97-AF65-F5344CB8AC3E}">
        <p14:creationId xmlns:p14="http://schemas.microsoft.com/office/powerpoint/2010/main" val="2958578264"/>
      </p:ext>
    </p:extLst>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up)">
                                      <p:cBhvr>
                                        <p:cTn id="7" dur="500"/>
                                        <p:tgtEl>
                                          <p:spTgt spid="11267">
                                            <p:txEl>
                                              <p:pRg st="1" end="1"/>
                                            </p:txEl>
                                          </p:spTgt>
                                        </p:tgtEl>
                                      </p:cBhvr>
                                    </p:animEffect>
                                  </p:childTnLst>
                                  <p:subTnLst>
                                    <p:animClr clrSpc="rgb" dir="cw">
                                      <p:cBhvr override="childStyle">
                                        <p:cTn dur="1" fill="hold" display="0" masterRel="nextClick" afterEffect="1"/>
                                        <p:tgtEl>
                                          <p:spTgt spid="11267">
                                            <p:txEl>
                                              <p:pRg st="1" end="1"/>
                                            </p:txEl>
                                          </p:spTgt>
                                        </p:tgtEl>
                                        <p:attrNameLst>
                                          <p:attrName>ppt_c</p:attrName>
                                        </p:attrNameLst>
                                      </p:cBhvr>
                                      <p:to>
                                        <a:srgbClr val="DDDDDD"/>
                                      </p:to>
                                    </p:animClr>
                                  </p:subTnLst>
                                </p:cTn>
                              </p:par>
                              <p:par>
                                <p:cTn id="8" presetID="22" presetClass="entr" presetSubtype="1"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wipe(up)">
                                      <p:cBhvr>
                                        <p:cTn id="10" dur="500"/>
                                        <p:tgtEl>
                                          <p:spTgt spid="11267">
                                            <p:txEl>
                                              <p:pRg st="2" end="2"/>
                                            </p:txEl>
                                          </p:spTgt>
                                        </p:tgtEl>
                                      </p:cBhvr>
                                    </p:animEffect>
                                  </p:childTnLst>
                                  <p:subTnLst>
                                    <p:animClr clrSpc="rgb" dir="cw">
                                      <p:cBhvr override="childStyle">
                                        <p:cTn dur="1" fill="hold" display="0" masterRel="nextClick" afterEffect="1"/>
                                        <p:tgtEl>
                                          <p:spTgt spid="11267">
                                            <p:txEl>
                                              <p:pRg st="2" end="2"/>
                                            </p:txEl>
                                          </p:spTgt>
                                        </p:tgtEl>
                                        <p:attrNameLst>
                                          <p:attrName>ppt_c</p:attrName>
                                        </p:attrNameLst>
                                      </p:cBhvr>
                                      <p:to>
                                        <a:srgbClr val="DDDDDD"/>
                                      </p:to>
                                    </p:animClr>
                                  </p:subTnLst>
                                </p:cTn>
                              </p:par>
                              <p:par>
                                <p:cTn id="11" presetID="22" presetClass="entr" presetSubtype="1"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wipe(up)">
                                      <p:cBhvr>
                                        <p:cTn id="13" dur="500"/>
                                        <p:tgtEl>
                                          <p:spTgt spid="11267">
                                            <p:txEl>
                                              <p:pRg st="3" end="3"/>
                                            </p:txEl>
                                          </p:spTgt>
                                        </p:tgtEl>
                                      </p:cBhvr>
                                    </p:animEffect>
                                  </p:childTnLst>
                                  <p:subTnLst>
                                    <p:animClr clrSpc="rgb" dir="cw">
                                      <p:cBhvr override="childStyle">
                                        <p:cTn dur="1" fill="hold" display="0" masterRel="nextClick" afterEffect="1"/>
                                        <p:tgtEl>
                                          <p:spTgt spid="11267">
                                            <p:txEl>
                                              <p:pRg st="3" end="3"/>
                                            </p:txEl>
                                          </p:spTgt>
                                        </p:tgtEl>
                                        <p:attrNameLst>
                                          <p:attrName>ppt_c</p:attrName>
                                        </p:attrNameLst>
                                      </p:cBhvr>
                                      <p:to>
                                        <a:srgbClr val="DDDDDD"/>
                                      </p:to>
                                    </p:animClr>
                                  </p:subTnLst>
                                </p:cTn>
                              </p:par>
                              <p:par>
                                <p:cTn id="14" presetID="22" presetClass="entr" presetSubtype="1" fill="hold" grpId="0" nodeType="withEffect">
                                  <p:stCondLst>
                                    <p:cond delay="0"/>
                                  </p:stCondLst>
                                  <p:childTnLst>
                                    <p:set>
                                      <p:cBhvr>
                                        <p:cTn id="15" dur="1" fill="hold">
                                          <p:stCondLst>
                                            <p:cond delay="0"/>
                                          </p:stCondLst>
                                        </p:cTn>
                                        <p:tgtEl>
                                          <p:spTgt spid="11267">
                                            <p:txEl>
                                              <p:pRg st="4" end="4"/>
                                            </p:txEl>
                                          </p:spTgt>
                                        </p:tgtEl>
                                        <p:attrNameLst>
                                          <p:attrName>style.visibility</p:attrName>
                                        </p:attrNameLst>
                                      </p:cBhvr>
                                      <p:to>
                                        <p:strVal val="visible"/>
                                      </p:to>
                                    </p:set>
                                    <p:animEffect transition="in" filter="wipe(up)">
                                      <p:cBhvr>
                                        <p:cTn id="16" dur="500"/>
                                        <p:tgtEl>
                                          <p:spTgt spid="11267">
                                            <p:txEl>
                                              <p:pRg st="4" end="4"/>
                                            </p:txEl>
                                          </p:spTgt>
                                        </p:tgtEl>
                                      </p:cBhvr>
                                    </p:animEffect>
                                  </p:childTnLst>
                                  <p:subTnLst>
                                    <p:animClr clrSpc="rgb" dir="cw">
                                      <p:cBhvr override="childStyle">
                                        <p:cTn dur="1" fill="hold" display="0" masterRel="nextClick" afterEffect="1"/>
                                        <p:tgtEl>
                                          <p:spTgt spid="11267">
                                            <p:txEl>
                                              <p:pRg st="4" end="4"/>
                                            </p:txEl>
                                          </p:spTgt>
                                        </p:tgtEl>
                                        <p:attrNameLst>
                                          <p:attrName>ppt_c</p:attrName>
                                        </p:attrNameLst>
                                      </p:cBhvr>
                                      <p:to>
                                        <a:srgbClr val="DDDDDD"/>
                                      </p:to>
                                    </p:animClr>
                                  </p:subTnLst>
                                </p:cTn>
                              </p:par>
                              <p:par>
                                <p:cTn id="17" presetID="22" presetClass="entr" presetSubtype="1" fill="hold" grpId="0"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animEffect transition="in" filter="wipe(up)">
                                      <p:cBhvr>
                                        <p:cTn id="19" dur="500"/>
                                        <p:tgtEl>
                                          <p:spTgt spid="11267">
                                            <p:txEl>
                                              <p:pRg st="5" end="5"/>
                                            </p:txEl>
                                          </p:spTgt>
                                        </p:tgtEl>
                                      </p:cBhvr>
                                    </p:animEffect>
                                  </p:childTnLst>
                                  <p:subTnLst>
                                    <p:animClr clrSpc="rgb" dir="cw">
                                      <p:cBhvr override="childStyle">
                                        <p:cTn dur="1" fill="hold" display="0" masterRel="nextClick" afterEffect="1"/>
                                        <p:tgtEl>
                                          <p:spTgt spid="11267">
                                            <p:txEl>
                                              <p:pRg st="5" end="5"/>
                                            </p:txEl>
                                          </p:spTgt>
                                        </p:tgtEl>
                                        <p:attrNameLst>
                                          <p:attrName>ppt_c</p:attrName>
                                        </p:attrNameLst>
                                      </p:cBhvr>
                                      <p:to>
                                        <a:srgbClr val="DDDDDD"/>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267">
                                            <p:txEl>
                                              <p:pRg st="7" end="7"/>
                                            </p:txEl>
                                          </p:spTgt>
                                        </p:tgtEl>
                                        <p:attrNameLst>
                                          <p:attrName>style.visibility</p:attrName>
                                        </p:attrNameLst>
                                      </p:cBhvr>
                                      <p:to>
                                        <p:strVal val="visible"/>
                                      </p:to>
                                    </p:set>
                                    <p:animEffect transition="in" filter="wipe(up)">
                                      <p:cBhvr>
                                        <p:cTn id="24" dur="500"/>
                                        <p:tgtEl>
                                          <p:spTgt spid="11267">
                                            <p:txEl>
                                              <p:pRg st="7" end="7"/>
                                            </p:txEl>
                                          </p:spTgt>
                                        </p:tgtEl>
                                      </p:cBhvr>
                                    </p:animEffect>
                                  </p:childTnLst>
                                  <p:subTnLst>
                                    <p:animClr clrSpc="rgb" dir="cw">
                                      <p:cBhvr override="childStyle">
                                        <p:cTn dur="1" fill="hold" display="0" masterRel="nextClick" afterEffect="1"/>
                                        <p:tgtEl>
                                          <p:spTgt spid="11267">
                                            <p:txEl>
                                              <p:pRg st="7" end="7"/>
                                            </p:txEl>
                                          </p:spTgt>
                                        </p:tgtEl>
                                        <p:attrNameLst>
                                          <p:attrName>ppt_c</p:attrName>
                                        </p:attrNameLst>
                                      </p:cBhvr>
                                      <p:to>
                                        <a:srgbClr val="DDDDDD"/>
                                      </p:to>
                                    </p:animClr>
                                  </p:subTnLst>
                                </p:cTn>
                              </p:par>
                              <p:par>
                                <p:cTn id="25" presetID="22" presetClass="entr" presetSubtype="1" fill="hold" grpId="0" nodeType="with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wipe(up)">
                                      <p:cBhvr>
                                        <p:cTn id="27" dur="500"/>
                                        <p:tgtEl>
                                          <p:spTgt spid="11267">
                                            <p:txEl>
                                              <p:pRg st="8" end="8"/>
                                            </p:txEl>
                                          </p:spTgt>
                                        </p:tgtEl>
                                      </p:cBhvr>
                                    </p:animEffect>
                                  </p:childTnLst>
                                  <p:subTnLst>
                                    <p:animClr clrSpc="rgb" dir="cw">
                                      <p:cBhvr override="childStyle">
                                        <p:cTn dur="1" fill="hold" display="0" masterRel="nextClick" afterEffect="1"/>
                                        <p:tgtEl>
                                          <p:spTgt spid="11267">
                                            <p:txEl>
                                              <p:pRg st="8" end="8"/>
                                            </p:txEl>
                                          </p:spTgt>
                                        </p:tgtEl>
                                        <p:attrNameLst>
                                          <p:attrName>ppt_c</p:attrName>
                                        </p:attrNameLst>
                                      </p:cBhvr>
                                      <p:to>
                                        <a:srgbClr val="DDDDDD"/>
                                      </p:to>
                                    </p:animClr>
                                  </p:subTnLst>
                                </p:cTn>
                              </p:par>
                              <p:par>
                                <p:cTn id="28" presetID="22" presetClass="entr" presetSubtype="1" fill="hold" grpId="0" nodeType="withEffect">
                                  <p:stCondLst>
                                    <p:cond delay="0"/>
                                  </p:stCondLst>
                                  <p:childTnLst>
                                    <p:set>
                                      <p:cBhvr>
                                        <p:cTn id="29" dur="1" fill="hold">
                                          <p:stCondLst>
                                            <p:cond delay="0"/>
                                          </p:stCondLst>
                                        </p:cTn>
                                        <p:tgtEl>
                                          <p:spTgt spid="11267">
                                            <p:txEl>
                                              <p:pRg st="9" end="9"/>
                                            </p:txEl>
                                          </p:spTgt>
                                        </p:tgtEl>
                                        <p:attrNameLst>
                                          <p:attrName>style.visibility</p:attrName>
                                        </p:attrNameLst>
                                      </p:cBhvr>
                                      <p:to>
                                        <p:strVal val="visible"/>
                                      </p:to>
                                    </p:set>
                                    <p:animEffect transition="in" filter="wipe(up)">
                                      <p:cBhvr>
                                        <p:cTn id="30" dur="500"/>
                                        <p:tgtEl>
                                          <p:spTgt spid="11267">
                                            <p:txEl>
                                              <p:pRg st="9" end="9"/>
                                            </p:txEl>
                                          </p:spTgt>
                                        </p:tgtEl>
                                      </p:cBhvr>
                                    </p:animEffect>
                                  </p:childTnLst>
                                  <p:subTnLst>
                                    <p:animClr clrSpc="rgb" dir="cw">
                                      <p:cBhvr override="childStyle">
                                        <p:cTn dur="1" fill="hold" display="0" masterRel="nextClick" afterEffect="1"/>
                                        <p:tgtEl>
                                          <p:spTgt spid="11267">
                                            <p:txEl>
                                              <p:pRg st="9" end="9"/>
                                            </p:txEl>
                                          </p:spTgt>
                                        </p:tgtEl>
                                        <p:attrNameLst>
                                          <p:attrName>ppt_c</p:attrName>
                                        </p:attrNameLst>
                                      </p:cBhvr>
                                      <p:to>
                                        <a:srgbClr val="DDDDDD"/>
                                      </p:to>
                                    </p:animClr>
                                  </p:subTnLst>
                                </p:cTn>
                              </p:par>
                              <p:par>
                                <p:cTn id="31" presetID="22" presetClass="entr" presetSubtype="1" fill="hold" grpId="0" nodeType="withEffect">
                                  <p:stCondLst>
                                    <p:cond delay="0"/>
                                  </p:stCondLst>
                                  <p:childTnLst>
                                    <p:set>
                                      <p:cBhvr>
                                        <p:cTn id="32" dur="1" fill="hold">
                                          <p:stCondLst>
                                            <p:cond delay="0"/>
                                          </p:stCondLst>
                                        </p:cTn>
                                        <p:tgtEl>
                                          <p:spTgt spid="11267">
                                            <p:txEl>
                                              <p:pRg st="10" end="10"/>
                                            </p:txEl>
                                          </p:spTgt>
                                        </p:tgtEl>
                                        <p:attrNameLst>
                                          <p:attrName>style.visibility</p:attrName>
                                        </p:attrNameLst>
                                      </p:cBhvr>
                                      <p:to>
                                        <p:strVal val="visible"/>
                                      </p:to>
                                    </p:set>
                                    <p:animEffect transition="in" filter="wipe(up)">
                                      <p:cBhvr>
                                        <p:cTn id="33" dur="500"/>
                                        <p:tgtEl>
                                          <p:spTgt spid="11267">
                                            <p:txEl>
                                              <p:pRg st="10" end="10"/>
                                            </p:txEl>
                                          </p:spTgt>
                                        </p:tgtEl>
                                      </p:cBhvr>
                                    </p:animEffect>
                                  </p:childTnLst>
                                  <p:subTnLst>
                                    <p:animClr clrSpc="rgb" dir="cw">
                                      <p:cBhvr override="childStyle">
                                        <p:cTn dur="1" fill="hold" display="0" masterRel="nextClick" afterEffect="1"/>
                                        <p:tgtEl>
                                          <p:spTgt spid="11267">
                                            <p:txEl>
                                              <p:pRg st="10" end="10"/>
                                            </p:txEl>
                                          </p:spTgt>
                                        </p:tgtEl>
                                        <p:attrNameLst>
                                          <p:attrName>ppt_c</p:attrName>
                                        </p:attrNameLst>
                                      </p:cBhvr>
                                      <p:to>
                                        <a:srgbClr val="DDDDDD"/>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1267">
                                            <p:txEl>
                                              <p:pRg st="12" end="12"/>
                                            </p:txEl>
                                          </p:spTgt>
                                        </p:tgtEl>
                                        <p:attrNameLst>
                                          <p:attrName>style.visibility</p:attrName>
                                        </p:attrNameLst>
                                      </p:cBhvr>
                                      <p:to>
                                        <p:strVal val="visible"/>
                                      </p:to>
                                    </p:set>
                                    <p:animEffect transition="in" filter="wipe(up)">
                                      <p:cBhvr>
                                        <p:cTn id="38" dur="500"/>
                                        <p:tgtEl>
                                          <p:spTgt spid="11267">
                                            <p:txEl>
                                              <p:pRg st="12" end="12"/>
                                            </p:txEl>
                                          </p:spTgt>
                                        </p:tgtEl>
                                      </p:cBhvr>
                                    </p:animEffect>
                                  </p:childTnLst>
                                  <p:subTnLst>
                                    <p:animClr clrSpc="rgb" dir="cw">
                                      <p:cBhvr override="childStyle">
                                        <p:cTn dur="1" fill="hold" display="0" masterRel="nextClick" afterEffect="1"/>
                                        <p:tgtEl>
                                          <p:spTgt spid="11267">
                                            <p:txEl>
                                              <p:pRg st="12" end="12"/>
                                            </p:txEl>
                                          </p:spTgt>
                                        </p:tgtEl>
                                        <p:attrNameLst>
                                          <p:attrName>ppt_c</p:attrName>
                                        </p:attrNameLst>
                                      </p:cBhvr>
                                      <p:to>
                                        <a:srgbClr val="DDDDDD"/>
                                      </p:to>
                                    </p:animClr>
                                  </p:subTnLst>
                                </p:cTn>
                              </p:par>
                              <p:par>
                                <p:cTn id="39" presetID="22" presetClass="entr" presetSubtype="1" fill="hold" grpId="0" nodeType="withEffect">
                                  <p:stCondLst>
                                    <p:cond delay="0"/>
                                  </p:stCondLst>
                                  <p:childTnLst>
                                    <p:set>
                                      <p:cBhvr>
                                        <p:cTn id="40" dur="1" fill="hold">
                                          <p:stCondLst>
                                            <p:cond delay="0"/>
                                          </p:stCondLst>
                                        </p:cTn>
                                        <p:tgtEl>
                                          <p:spTgt spid="11267">
                                            <p:txEl>
                                              <p:pRg st="13" end="13"/>
                                            </p:txEl>
                                          </p:spTgt>
                                        </p:tgtEl>
                                        <p:attrNameLst>
                                          <p:attrName>style.visibility</p:attrName>
                                        </p:attrNameLst>
                                      </p:cBhvr>
                                      <p:to>
                                        <p:strVal val="visible"/>
                                      </p:to>
                                    </p:set>
                                    <p:animEffect transition="in" filter="wipe(up)">
                                      <p:cBhvr>
                                        <p:cTn id="41" dur="500"/>
                                        <p:tgtEl>
                                          <p:spTgt spid="11267">
                                            <p:txEl>
                                              <p:pRg st="13" end="13"/>
                                            </p:txEl>
                                          </p:spTgt>
                                        </p:tgtEl>
                                      </p:cBhvr>
                                    </p:animEffect>
                                  </p:childTnLst>
                                  <p:subTnLst>
                                    <p:animClr clrSpc="rgb" dir="cw">
                                      <p:cBhvr override="childStyle">
                                        <p:cTn dur="1" fill="hold" display="0" masterRel="nextClick" afterEffect="1"/>
                                        <p:tgtEl>
                                          <p:spTgt spid="11267">
                                            <p:txEl>
                                              <p:pRg st="13" end="13"/>
                                            </p:txEl>
                                          </p:spTgt>
                                        </p:tgtEl>
                                        <p:attrNameLst>
                                          <p:attrName>ppt_c</p:attrName>
                                        </p:attrNameLst>
                                      </p:cBhvr>
                                      <p:to>
                                        <a:srgbClr val="DDDDDD"/>
                                      </p:to>
                                    </p:animClr>
                                  </p:subTnLst>
                                </p:cTn>
                              </p:par>
                              <p:par>
                                <p:cTn id="42" presetID="22" presetClass="entr" presetSubtype="1" fill="hold" grpId="0" nodeType="withEffect">
                                  <p:stCondLst>
                                    <p:cond delay="0"/>
                                  </p:stCondLst>
                                  <p:childTnLst>
                                    <p:set>
                                      <p:cBhvr>
                                        <p:cTn id="43" dur="1" fill="hold">
                                          <p:stCondLst>
                                            <p:cond delay="0"/>
                                          </p:stCondLst>
                                        </p:cTn>
                                        <p:tgtEl>
                                          <p:spTgt spid="11267">
                                            <p:txEl>
                                              <p:pRg st="14" end="14"/>
                                            </p:txEl>
                                          </p:spTgt>
                                        </p:tgtEl>
                                        <p:attrNameLst>
                                          <p:attrName>style.visibility</p:attrName>
                                        </p:attrNameLst>
                                      </p:cBhvr>
                                      <p:to>
                                        <p:strVal val="visible"/>
                                      </p:to>
                                    </p:set>
                                    <p:animEffect transition="in" filter="wipe(up)">
                                      <p:cBhvr>
                                        <p:cTn id="44" dur="500"/>
                                        <p:tgtEl>
                                          <p:spTgt spid="11267">
                                            <p:txEl>
                                              <p:pRg st="14" end="14"/>
                                            </p:txEl>
                                          </p:spTgt>
                                        </p:tgtEl>
                                      </p:cBhvr>
                                    </p:animEffect>
                                  </p:childTnLst>
                                  <p:subTnLst>
                                    <p:animClr clrSpc="rgb" dir="cw">
                                      <p:cBhvr override="childStyle">
                                        <p:cTn dur="1" fill="hold" display="0" masterRel="nextClick" afterEffect="1"/>
                                        <p:tgtEl>
                                          <p:spTgt spid="11267">
                                            <p:txEl>
                                              <p:pRg st="14" end="1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43793"/>
            <a:ext cx="8559800" cy="1257969"/>
          </a:xfrm>
        </p:spPr>
        <p:txBody>
          <a:bodyPr lIns="109538" tIns="55562" rIns="109538" bIns="55562">
            <a:normAutofit fontScale="90000"/>
          </a:bodyPr>
          <a:lstStyle/>
          <a:p>
            <a:pPr algn="ctr">
              <a:defRPr/>
            </a:pPr>
            <a:r>
              <a:rPr lang="en-US" b="1" dirty="0"/>
              <a:t>Why a Buyer Should </a:t>
            </a:r>
            <a:r>
              <a:rPr lang="en-US" b="1" u="sng" dirty="0"/>
              <a:t>Not</a:t>
            </a:r>
            <a:r>
              <a:rPr lang="en-US" b="1" dirty="0"/>
              <a:t> Pay Their Buy-Side Business Broker/Advisor a Commission That is Contingent, and Only Payable IF The Deal Happens?</a:t>
            </a:r>
          </a:p>
        </p:txBody>
      </p:sp>
      <p:sp>
        <p:nvSpPr>
          <p:cNvPr id="11267" name="Rectangle 3"/>
          <p:cNvSpPr>
            <a:spLocks noGrp="1" noChangeArrowheads="1"/>
          </p:cNvSpPr>
          <p:nvPr>
            <p:ph idx="1"/>
          </p:nvPr>
        </p:nvSpPr>
        <p:spPr>
          <a:xfrm>
            <a:off x="304800" y="1401762"/>
            <a:ext cx="8991600" cy="5715000"/>
          </a:xfrm>
        </p:spPr>
        <p:txBody>
          <a:bodyPr lIns="109538" tIns="55562" rIns="109538" bIns="55562">
            <a:normAutofit fontScale="55000" lnSpcReduction="20000"/>
          </a:bodyPr>
          <a:lstStyle/>
          <a:p>
            <a:pPr marL="0" indent="0">
              <a:spcBef>
                <a:spcPct val="0"/>
              </a:spcBef>
              <a:buSzPct val="50000"/>
              <a:buNone/>
              <a:defRPr/>
            </a:pPr>
            <a:r>
              <a:rPr lang="en-US" sz="2600" dirty="0"/>
              <a:t>While a Listing Business Broker appears to be helping the buyer, in reality, </a:t>
            </a:r>
            <a:r>
              <a:rPr lang="en-US" sz="2600" u="sng" dirty="0"/>
              <a:t>many buyers have said that they didn't feel that the Listing Broker was actually helping the buyer</a:t>
            </a:r>
            <a:r>
              <a:rPr lang="en-US" sz="2600" dirty="0"/>
              <a:t>. Instead, by the time a deal closes, many buyers feel that the Listing Broker only had the seller's interests at heart. If a buyer doesn’t have a Buy-Side Business Broker/Advisor, the buyer is more likely to: 1) not close on the acquisition because by the time the deal should close, the buyer feels too much uncertainty, or 2) overpays for a business.</a:t>
            </a:r>
          </a:p>
          <a:p>
            <a:pPr marL="0" indent="0">
              <a:spcBef>
                <a:spcPct val="0"/>
              </a:spcBef>
              <a:buSzPct val="50000"/>
              <a:buNone/>
              <a:defRPr/>
            </a:pPr>
            <a:endParaRPr lang="en-US" sz="2600" dirty="0"/>
          </a:p>
          <a:p>
            <a:pPr marL="0" indent="0">
              <a:spcBef>
                <a:spcPct val="0"/>
              </a:spcBef>
              <a:buSzPct val="50000"/>
              <a:buNone/>
              <a:defRPr/>
            </a:pPr>
            <a:r>
              <a:rPr lang="en-US" sz="2600" u="sng" dirty="0">
                <a:solidFill>
                  <a:schemeClr val="accent1">
                    <a:lumMod val="50000"/>
                  </a:schemeClr>
                </a:solidFill>
              </a:rPr>
              <a:t>To buy the RIGHT business, a buyer should have a Buy-Side Broker/Advisor who is completely unbiased and is working in your best interests</a:t>
            </a:r>
            <a:r>
              <a:rPr lang="en-US" sz="2600" dirty="0">
                <a:solidFill>
                  <a:schemeClr val="accent1">
                    <a:lumMod val="50000"/>
                  </a:schemeClr>
                </a:solidFill>
              </a:rPr>
              <a:t>.</a:t>
            </a:r>
          </a:p>
          <a:p>
            <a:pPr marL="0" indent="0">
              <a:spcBef>
                <a:spcPct val="0"/>
              </a:spcBef>
              <a:buSzPct val="50000"/>
              <a:buNone/>
              <a:defRPr/>
            </a:pPr>
            <a:endParaRPr lang="en-US" sz="2600" dirty="0"/>
          </a:p>
          <a:p>
            <a:pPr marL="0" indent="0">
              <a:spcBef>
                <a:spcPct val="0"/>
              </a:spcBef>
              <a:buSzPct val="50000"/>
              <a:buNone/>
              <a:defRPr/>
            </a:pPr>
            <a:r>
              <a:rPr lang="en-US" sz="2600" dirty="0"/>
              <a:t>A Buy-Side Broker/Advisor can either: 1) receive a commission from the seller only if the deal closes (co-broker with the listing agent), 2) charge a percentage commission to the buyer that is payable only if the deal happens, or 3) charge an hourly fee and/or set fee to the buyer that is paid for services and is not contingent upon the deal closing.</a:t>
            </a:r>
          </a:p>
          <a:p>
            <a:pPr marL="0" indent="0">
              <a:spcBef>
                <a:spcPct val="0"/>
              </a:spcBef>
              <a:buSzPct val="50000"/>
              <a:buNone/>
              <a:defRPr/>
            </a:pPr>
            <a:endParaRPr lang="en-US" sz="2600" dirty="0"/>
          </a:p>
          <a:p>
            <a:pPr marL="0" indent="0">
              <a:spcBef>
                <a:spcPct val="0"/>
              </a:spcBef>
              <a:buSzPct val="50000"/>
              <a:buNone/>
              <a:defRPr/>
            </a:pPr>
            <a:r>
              <a:rPr lang="en-US" sz="2600" dirty="0">
                <a:solidFill>
                  <a:schemeClr val="accent1">
                    <a:lumMod val="50000"/>
                  </a:schemeClr>
                </a:solidFill>
              </a:rPr>
              <a:t>A Buy-Side Broker/Advisor who receives or charges a commission may not be unbiased and is not working in your best interests. Do you really want to use an advisor who has a conflict-of-interest with you because that person only gets paid a commission if the deal happens? Should a Buy-Side Broker/Advisor get paid a commission if they did not prevent you from buying the WRONG business?</a:t>
            </a:r>
          </a:p>
          <a:p>
            <a:pPr marL="0" indent="0">
              <a:spcBef>
                <a:spcPct val="0"/>
              </a:spcBef>
              <a:buSzPct val="50000"/>
              <a:buNone/>
              <a:defRPr/>
            </a:pPr>
            <a:endParaRPr lang="en-US" sz="2600" dirty="0"/>
          </a:p>
          <a:p>
            <a:pPr marL="0" indent="0">
              <a:spcBef>
                <a:spcPct val="0"/>
              </a:spcBef>
              <a:buSzPct val="50000"/>
              <a:buNone/>
              <a:defRPr/>
            </a:pPr>
            <a:r>
              <a:rPr lang="en-US" sz="2600" dirty="0"/>
              <a:t>By charging fees for services, I provide impartial advice to help make sure you do not make a mistake (on likely, one of the largest transactions you will make).</a:t>
            </a:r>
          </a:p>
          <a:p>
            <a:pPr marL="0" indent="0">
              <a:spcBef>
                <a:spcPct val="0"/>
              </a:spcBef>
              <a:buSzPct val="50000"/>
              <a:buNone/>
              <a:defRPr/>
            </a:pPr>
            <a:endParaRPr lang="en-US" sz="2600" dirty="0"/>
          </a:p>
          <a:p>
            <a:pPr marL="0" indent="0">
              <a:spcBef>
                <a:spcPct val="0"/>
              </a:spcBef>
              <a:buSzPct val="50000"/>
              <a:buNone/>
              <a:defRPr/>
            </a:pPr>
            <a:r>
              <a:rPr lang="en-US" sz="2600" dirty="0">
                <a:solidFill>
                  <a:schemeClr val="accent1">
                    <a:lumMod val="50000"/>
                  </a:schemeClr>
                </a:solidFill>
              </a:rPr>
              <a:t>If a Buyer Broker/Advisor charges a commission that is contingent, and only payable if the deal happens, can you really trust this broker’s/advisor’s advice? Is the Buy-Side Broker/Advisor going to guide you to buying a particular business just because the broker will be paid? </a:t>
            </a:r>
          </a:p>
          <a:p>
            <a:pPr marL="0" indent="0">
              <a:spcBef>
                <a:spcPct val="0"/>
              </a:spcBef>
              <a:buSzPct val="50000"/>
              <a:buNone/>
              <a:defRPr/>
            </a:pPr>
            <a:endParaRPr lang="en-US" sz="2600" dirty="0"/>
          </a:p>
          <a:p>
            <a:pPr marL="0" indent="0">
              <a:spcBef>
                <a:spcPct val="0"/>
              </a:spcBef>
              <a:buSzPct val="50000"/>
              <a:buNone/>
              <a:defRPr/>
            </a:pPr>
            <a:r>
              <a:rPr lang="en-US" sz="2600" dirty="0"/>
              <a:t>Will the broker who is only paid a commission IF a deal closes:</a:t>
            </a:r>
          </a:p>
          <a:p>
            <a:pPr>
              <a:spcBef>
                <a:spcPct val="0"/>
              </a:spcBef>
              <a:buSzPct val="50000"/>
              <a:defRPr/>
            </a:pPr>
            <a:r>
              <a:rPr lang="en-US" sz="2600" dirty="0"/>
              <a:t>Recommend you buy a particular business even if it is the WRONG business for you?</a:t>
            </a:r>
          </a:p>
          <a:p>
            <a:pPr>
              <a:spcBef>
                <a:spcPct val="0"/>
              </a:spcBef>
              <a:buSzPct val="50000"/>
              <a:defRPr/>
            </a:pPr>
            <a:r>
              <a:rPr lang="en-US" sz="2600" dirty="0"/>
              <a:t>Suggest a higher offer price because it makes a deal more likely to close? (Even if a </a:t>
            </a:r>
            <a:r>
              <a:rPr lang="en-US" sz="2600" u="sng" dirty="0"/>
              <a:t>correct</a:t>
            </a:r>
            <a:r>
              <a:rPr lang="en-US" sz="2600" dirty="0"/>
              <a:t> valuation does not support a higher price.)</a:t>
            </a:r>
          </a:p>
          <a:p>
            <a:pPr>
              <a:spcBef>
                <a:spcPct val="0"/>
              </a:spcBef>
              <a:buSzPct val="50000"/>
              <a:defRPr/>
            </a:pPr>
            <a:r>
              <a:rPr lang="en-US" sz="2600" dirty="0"/>
              <a:t>Fail in the due-diligence to be performed? (Because a failure in due diligence may not allow the buyer to identify potential problems or concerns to: 1) allow the buyer to renegotiate a lower price, or 2) stop the buyer from buying a business that the buyer really should not buy.)</a:t>
            </a:r>
          </a:p>
          <a:p>
            <a:pPr lvl="1">
              <a:spcBef>
                <a:spcPct val="0"/>
              </a:spcBef>
              <a:buSzPct val="50000"/>
              <a:defRPr/>
            </a:pPr>
            <a:r>
              <a:rPr lang="en-US" sz="2288" dirty="0"/>
              <a:t>Fail to recommend that a </a:t>
            </a:r>
            <a:r>
              <a:rPr lang="en-US" sz="2288" u="sng" dirty="0"/>
              <a:t>complete</a:t>
            </a:r>
            <a:r>
              <a:rPr lang="en-US" sz="2288" dirty="0"/>
              <a:t> due-diligence be performed? </a:t>
            </a:r>
          </a:p>
          <a:p>
            <a:pPr lvl="1">
              <a:spcBef>
                <a:spcPct val="0"/>
              </a:spcBef>
              <a:buSzPct val="50000"/>
              <a:defRPr/>
            </a:pPr>
            <a:r>
              <a:rPr lang="en-US" sz="2288" dirty="0"/>
              <a:t>Fail to point out the missing steps of a complete due diligence investigation that should be done?</a:t>
            </a:r>
          </a:p>
          <a:p>
            <a:pPr lvl="1">
              <a:spcBef>
                <a:spcPct val="0"/>
              </a:spcBef>
              <a:buSzPct val="50000"/>
              <a:defRPr/>
            </a:pPr>
            <a:r>
              <a:rPr lang="en-US" sz="2288" dirty="0"/>
              <a:t>Fail to point out potential areas of concern that should be looked at?</a:t>
            </a:r>
          </a:p>
          <a:p>
            <a:pPr lvl="1">
              <a:spcBef>
                <a:spcPct val="0"/>
              </a:spcBef>
              <a:buSzPct val="50000"/>
              <a:defRPr/>
            </a:pPr>
            <a:r>
              <a:rPr lang="en-US" sz="2288" dirty="0"/>
              <a:t>Fail to help identify weaknesses and areas of concern?</a:t>
            </a:r>
          </a:p>
          <a:p>
            <a:pPr lvl="1">
              <a:spcBef>
                <a:spcPct val="0"/>
              </a:spcBef>
              <a:buSzPct val="50000"/>
              <a:defRPr/>
            </a:pPr>
            <a:r>
              <a:rPr lang="en-US" sz="2288" dirty="0"/>
              <a:t>When area of concerns are identified, will the broker minimize the importance of those weaknesses?</a:t>
            </a:r>
          </a:p>
        </p:txBody>
      </p:sp>
      <p:sp>
        <p:nvSpPr>
          <p:cNvPr id="5" name="Slide Number Placeholder 2">
            <a:extLst>
              <a:ext uri="{FF2B5EF4-FFF2-40B4-BE49-F238E27FC236}">
                <a16:creationId xmlns:a16="http://schemas.microsoft.com/office/drawing/2014/main" id="{AC487EE0-FAB6-40AC-A0BD-E90E64B8858B}"/>
              </a:ext>
            </a:extLst>
          </p:cNvPr>
          <p:cNvSpPr>
            <a:spLocks noGrp="1"/>
          </p:cNvSpPr>
          <p:nvPr>
            <p:ph type="sldNum" sz="quarter" idx="12"/>
          </p:nvPr>
        </p:nvSpPr>
        <p:spPr>
          <a:xfrm>
            <a:off x="6715820" y="6694767"/>
            <a:ext cx="2139553" cy="384565"/>
          </a:xfrm>
        </p:spPr>
        <p:txBody>
          <a:bodyPr/>
          <a:lstStyle/>
          <a:p>
            <a:pPr>
              <a:defRPr/>
            </a:pPr>
            <a:r>
              <a:rPr lang="en-US" altLang="en-US" dirty="0"/>
              <a:t># </a:t>
            </a:r>
            <a:fld id="{E75EAE57-AA6D-4AF8-9DF3-B75468EA5A3F}" type="slidenum">
              <a:rPr lang="en-US" altLang="en-US" smtClean="0"/>
              <a:pPr>
                <a:defRPr/>
              </a:pPr>
              <a:t>7</a:t>
            </a:fld>
            <a:endParaRPr lang="en-US" altLang="en-US" dirty="0"/>
          </a:p>
        </p:txBody>
      </p:sp>
    </p:spTree>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up)">
                                      <p:cBhvr>
                                        <p:cTn id="7" dur="500"/>
                                        <p:tgtEl>
                                          <p:spTgt spid="11267">
                                            <p:txEl>
                                              <p:pRg st="0" end="0"/>
                                            </p:txEl>
                                          </p:spTgt>
                                        </p:tgtEl>
                                      </p:cBhvr>
                                    </p:animEffect>
                                  </p:childTnLst>
                                  <p:subTnLst>
                                    <p:animClr clrSpc="rgb" dir="cw">
                                      <p:cBhvr override="childStyle">
                                        <p:cTn dur="1" fill="hold" display="0" masterRel="nextClick" afterEffect="1"/>
                                        <p:tgtEl>
                                          <p:spTgt spid="11267">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wipe(up)">
                                      <p:cBhvr>
                                        <p:cTn id="12" dur="500"/>
                                        <p:tgtEl>
                                          <p:spTgt spid="11267">
                                            <p:txEl>
                                              <p:pRg st="2" end="2"/>
                                            </p:txEl>
                                          </p:spTgt>
                                        </p:tgtEl>
                                      </p:cBhvr>
                                    </p:animEffect>
                                  </p:childTnLst>
                                  <p:subTnLst>
                                    <p:animClr clrSpc="rgb" dir="cw">
                                      <p:cBhvr override="childStyle">
                                        <p:cTn dur="1" fill="hold" display="0" masterRel="nextClick" afterEffect="1"/>
                                        <p:tgtEl>
                                          <p:spTgt spid="11267">
                                            <p:txEl>
                                              <p:pRg st="2" end="2"/>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wipe(up)">
                                      <p:cBhvr>
                                        <p:cTn id="17" dur="500"/>
                                        <p:tgtEl>
                                          <p:spTgt spid="11267">
                                            <p:txEl>
                                              <p:pRg st="4" end="4"/>
                                            </p:txEl>
                                          </p:spTgt>
                                        </p:tgtEl>
                                      </p:cBhvr>
                                    </p:animEffect>
                                  </p:childTnLst>
                                  <p:subTnLst>
                                    <p:animClr clrSpc="rgb" dir="cw">
                                      <p:cBhvr override="childStyle">
                                        <p:cTn dur="1" fill="hold" display="0" masterRel="nextClick" afterEffect="1"/>
                                        <p:tgtEl>
                                          <p:spTgt spid="11267">
                                            <p:txEl>
                                              <p:pRg st="4" end="4"/>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wipe(up)">
                                      <p:cBhvr>
                                        <p:cTn id="22" dur="500"/>
                                        <p:tgtEl>
                                          <p:spTgt spid="11267">
                                            <p:txEl>
                                              <p:pRg st="6" end="6"/>
                                            </p:txEl>
                                          </p:spTgt>
                                        </p:tgtEl>
                                      </p:cBhvr>
                                    </p:animEffect>
                                  </p:childTnLst>
                                  <p:subTnLst>
                                    <p:animClr clrSpc="rgb" dir="cw">
                                      <p:cBhvr override="childStyle">
                                        <p:cTn dur="1" fill="hold" display="0" masterRel="nextClick" afterEffect="1"/>
                                        <p:tgtEl>
                                          <p:spTgt spid="11267">
                                            <p:txEl>
                                              <p:pRg st="6" end="6"/>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wipe(up)">
                                      <p:cBhvr>
                                        <p:cTn id="27" dur="500"/>
                                        <p:tgtEl>
                                          <p:spTgt spid="11267">
                                            <p:txEl>
                                              <p:pRg st="8" end="8"/>
                                            </p:txEl>
                                          </p:spTgt>
                                        </p:tgtEl>
                                      </p:cBhvr>
                                    </p:animEffect>
                                  </p:childTnLst>
                                  <p:subTnLst>
                                    <p:animClr clrSpc="rgb" dir="cw">
                                      <p:cBhvr override="childStyle">
                                        <p:cTn dur="1" fill="hold" display="0" masterRel="nextClick" afterEffect="1"/>
                                        <p:tgtEl>
                                          <p:spTgt spid="11267">
                                            <p:txEl>
                                              <p:pRg st="8" end="8"/>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267">
                                            <p:txEl>
                                              <p:pRg st="10" end="10"/>
                                            </p:txEl>
                                          </p:spTgt>
                                        </p:tgtEl>
                                        <p:attrNameLst>
                                          <p:attrName>style.visibility</p:attrName>
                                        </p:attrNameLst>
                                      </p:cBhvr>
                                      <p:to>
                                        <p:strVal val="visible"/>
                                      </p:to>
                                    </p:set>
                                    <p:animEffect transition="in" filter="wipe(up)">
                                      <p:cBhvr>
                                        <p:cTn id="32" dur="500"/>
                                        <p:tgtEl>
                                          <p:spTgt spid="11267">
                                            <p:txEl>
                                              <p:pRg st="10" end="10"/>
                                            </p:txEl>
                                          </p:spTgt>
                                        </p:tgtEl>
                                      </p:cBhvr>
                                    </p:animEffect>
                                  </p:childTnLst>
                                  <p:subTnLst>
                                    <p:animClr clrSpc="rgb" dir="cw">
                                      <p:cBhvr override="childStyle">
                                        <p:cTn dur="1" fill="hold" display="0" masterRel="nextClick" afterEffect="1"/>
                                        <p:tgtEl>
                                          <p:spTgt spid="11267">
                                            <p:txEl>
                                              <p:pRg st="10" end="10"/>
                                            </p:txEl>
                                          </p:spTgt>
                                        </p:tgtEl>
                                        <p:attrNameLst>
                                          <p:attrName>ppt_c</p:attrName>
                                        </p:attrNameLst>
                                      </p:cBhvr>
                                      <p:to>
                                        <a:srgbClr val="DDDDDD"/>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267">
                                            <p:txEl>
                                              <p:pRg st="12" end="12"/>
                                            </p:txEl>
                                          </p:spTgt>
                                        </p:tgtEl>
                                        <p:attrNameLst>
                                          <p:attrName>style.visibility</p:attrName>
                                        </p:attrNameLst>
                                      </p:cBhvr>
                                      <p:to>
                                        <p:strVal val="visible"/>
                                      </p:to>
                                    </p:set>
                                    <p:animEffect transition="in" filter="wipe(up)">
                                      <p:cBhvr>
                                        <p:cTn id="37" dur="500"/>
                                        <p:tgtEl>
                                          <p:spTgt spid="11267">
                                            <p:txEl>
                                              <p:pRg st="12" end="12"/>
                                            </p:txEl>
                                          </p:spTgt>
                                        </p:tgtEl>
                                      </p:cBhvr>
                                    </p:animEffect>
                                  </p:childTnLst>
                                  <p:subTnLst>
                                    <p:animClr clrSpc="rgb" dir="cw">
                                      <p:cBhvr override="childStyle">
                                        <p:cTn dur="1" fill="hold" display="0" masterRel="nextClick" afterEffect="1"/>
                                        <p:tgtEl>
                                          <p:spTgt spid="11267">
                                            <p:txEl>
                                              <p:pRg st="12" end="12"/>
                                            </p:txEl>
                                          </p:spTgt>
                                        </p:tgtEl>
                                        <p:attrNameLst>
                                          <p:attrName>ppt_c</p:attrName>
                                        </p:attrNameLst>
                                      </p:cBhvr>
                                      <p:to>
                                        <a:srgbClr val="DDDDDD"/>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267">
                                            <p:txEl>
                                              <p:pRg st="13" end="13"/>
                                            </p:txEl>
                                          </p:spTgt>
                                        </p:tgtEl>
                                        <p:attrNameLst>
                                          <p:attrName>style.visibility</p:attrName>
                                        </p:attrNameLst>
                                      </p:cBhvr>
                                      <p:to>
                                        <p:strVal val="visible"/>
                                      </p:to>
                                    </p:set>
                                    <p:animEffect transition="in" filter="wipe(up)">
                                      <p:cBhvr>
                                        <p:cTn id="42" dur="500"/>
                                        <p:tgtEl>
                                          <p:spTgt spid="11267">
                                            <p:txEl>
                                              <p:pRg st="13" end="13"/>
                                            </p:txEl>
                                          </p:spTgt>
                                        </p:tgtEl>
                                      </p:cBhvr>
                                    </p:animEffect>
                                  </p:childTnLst>
                                  <p:subTnLst>
                                    <p:animClr clrSpc="rgb" dir="cw">
                                      <p:cBhvr override="childStyle">
                                        <p:cTn dur="1" fill="hold" display="0" masterRel="nextClick" afterEffect="1"/>
                                        <p:tgtEl>
                                          <p:spTgt spid="11267">
                                            <p:txEl>
                                              <p:pRg st="13" end="13"/>
                                            </p:txEl>
                                          </p:spTgt>
                                        </p:tgtEl>
                                        <p:attrNameLst>
                                          <p:attrName>ppt_c</p:attrName>
                                        </p:attrNameLst>
                                      </p:cBhvr>
                                      <p:to>
                                        <a:srgbClr val="DDDDDD"/>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267">
                                            <p:txEl>
                                              <p:pRg st="14" end="14"/>
                                            </p:txEl>
                                          </p:spTgt>
                                        </p:tgtEl>
                                        <p:attrNameLst>
                                          <p:attrName>style.visibility</p:attrName>
                                        </p:attrNameLst>
                                      </p:cBhvr>
                                      <p:to>
                                        <p:strVal val="visible"/>
                                      </p:to>
                                    </p:set>
                                    <p:animEffect transition="in" filter="wipe(up)">
                                      <p:cBhvr>
                                        <p:cTn id="47" dur="500"/>
                                        <p:tgtEl>
                                          <p:spTgt spid="11267">
                                            <p:txEl>
                                              <p:pRg st="14" end="14"/>
                                            </p:txEl>
                                          </p:spTgt>
                                        </p:tgtEl>
                                      </p:cBhvr>
                                    </p:animEffect>
                                  </p:childTnLst>
                                  <p:subTnLst>
                                    <p:animClr clrSpc="rgb" dir="cw">
                                      <p:cBhvr override="childStyle">
                                        <p:cTn dur="1" fill="hold" display="0" masterRel="nextClick" afterEffect="1"/>
                                        <p:tgtEl>
                                          <p:spTgt spid="11267">
                                            <p:txEl>
                                              <p:pRg st="14" end="14"/>
                                            </p:txEl>
                                          </p:spTgt>
                                        </p:tgtEl>
                                        <p:attrNameLst>
                                          <p:attrName>ppt_c</p:attrName>
                                        </p:attrNameLst>
                                      </p:cBhvr>
                                      <p:to>
                                        <a:srgbClr val="DDDDDD"/>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267">
                                            <p:txEl>
                                              <p:pRg st="15" end="15"/>
                                            </p:txEl>
                                          </p:spTgt>
                                        </p:tgtEl>
                                        <p:attrNameLst>
                                          <p:attrName>style.visibility</p:attrName>
                                        </p:attrNameLst>
                                      </p:cBhvr>
                                      <p:to>
                                        <p:strVal val="visible"/>
                                      </p:to>
                                    </p:set>
                                    <p:animEffect transition="in" filter="wipe(up)">
                                      <p:cBhvr>
                                        <p:cTn id="52" dur="500"/>
                                        <p:tgtEl>
                                          <p:spTgt spid="11267">
                                            <p:txEl>
                                              <p:pRg st="15" end="15"/>
                                            </p:txEl>
                                          </p:spTgt>
                                        </p:tgtEl>
                                      </p:cBhvr>
                                    </p:animEffect>
                                  </p:childTnLst>
                                  <p:subTnLst>
                                    <p:animClr clrSpc="rgb" dir="cw">
                                      <p:cBhvr override="childStyle">
                                        <p:cTn dur="1" fill="hold" display="0" masterRel="nextClick" afterEffect="1"/>
                                        <p:tgtEl>
                                          <p:spTgt spid="11267">
                                            <p:txEl>
                                              <p:pRg st="15" end="15"/>
                                            </p:txEl>
                                          </p:spTgt>
                                        </p:tgtEl>
                                        <p:attrNameLst>
                                          <p:attrName>ppt_c</p:attrName>
                                        </p:attrNameLst>
                                      </p:cBhvr>
                                      <p:to>
                                        <a:srgbClr val="DDDDDD"/>
                                      </p:to>
                                    </p:animClr>
                                  </p:subTnLst>
                                </p:cTn>
                              </p:par>
                              <p:par>
                                <p:cTn id="53" presetID="22" presetClass="entr" presetSubtype="1" fill="hold" grpId="0" nodeType="withEffect">
                                  <p:stCondLst>
                                    <p:cond delay="0"/>
                                  </p:stCondLst>
                                  <p:childTnLst>
                                    <p:set>
                                      <p:cBhvr>
                                        <p:cTn id="54" dur="1" fill="hold">
                                          <p:stCondLst>
                                            <p:cond delay="0"/>
                                          </p:stCondLst>
                                        </p:cTn>
                                        <p:tgtEl>
                                          <p:spTgt spid="11267">
                                            <p:txEl>
                                              <p:pRg st="16" end="16"/>
                                            </p:txEl>
                                          </p:spTgt>
                                        </p:tgtEl>
                                        <p:attrNameLst>
                                          <p:attrName>style.visibility</p:attrName>
                                        </p:attrNameLst>
                                      </p:cBhvr>
                                      <p:to>
                                        <p:strVal val="visible"/>
                                      </p:to>
                                    </p:set>
                                    <p:animEffect transition="in" filter="wipe(up)">
                                      <p:cBhvr>
                                        <p:cTn id="55" dur="500"/>
                                        <p:tgtEl>
                                          <p:spTgt spid="11267">
                                            <p:txEl>
                                              <p:pRg st="16" end="16"/>
                                            </p:txEl>
                                          </p:spTgt>
                                        </p:tgtEl>
                                      </p:cBhvr>
                                    </p:animEffect>
                                  </p:childTnLst>
                                  <p:subTnLst>
                                    <p:animClr clrSpc="rgb" dir="cw">
                                      <p:cBhvr override="childStyle">
                                        <p:cTn dur="1" fill="hold" display="0" masterRel="nextClick" afterEffect="1"/>
                                        <p:tgtEl>
                                          <p:spTgt spid="11267">
                                            <p:txEl>
                                              <p:pRg st="16" end="16"/>
                                            </p:txEl>
                                          </p:spTgt>
                                        </p:tgtEl>
                                        <p:attrNameLst>
                                          <p:attrName>ppt_c</p:attrName>
                                        </p:attrNameLst>
                                      </p:cBhvr>
                                      <p:to>
                                        <a:srgbClr val="DDDDDD"/>
                                      </p:to>
                                    </p:animClr>
                                  </p:subTnLst>
                                </p:cTn>
                              </p:par>
                              <p:par>
                                <p:cTn id="56" presetID="22" presetClass="entr" presetSubtype="1" fill="hold" grpId="0" nodeType="withEffect">
                                  <p:stCondLst>
                                    <p:cond delay="0"/>
                                  </p:stCondLst>
                                  <p:childTnLst>
                                    <p:set>
                                      <p:cBhvr>
                                        <p:cTn id="57" dur="1" fill="hold">
                                          <p:stCondLst>
                                            <p:cond delay="0"/>
                                          </p:stCondLst>
                                        </p:cTn>
                                        <p:tgtEl>
                                          <p:spTgt spid="11267">
                                            <p:txEl>
                                              <p:pRg st="17" end="17"/>
                                            </p:txEl>
                                          </p:spTgt>
                                        </p:tgtEl>
                                        <p:attrNameLst>
                                          <p:attrName>style.visibility</p:attrName>
                                        </p:attrNameLst>
                                      </p:cBhvr>
                                      <p:to>
                                        <p:strVal val="visible"/>
                                      </p:to>
                                    </p:set>
                                    <p:animEffect transition="in" filter="wipe(up)">
                                      <p:cBhvr>
                                        <p:cTn id="58" dur="500"/>
                                        <p:tgtEl>
                                          <p:spTgt spid="11267">
                                            <p:txEl>
                                              <p:pRg st="17" end="17"/>
                                            </p:txEl>
                                          </p:spTgt>
                                        </p:tgtEl>
                                      </p:cBhvr>
                                    </p:animEffect>
                                  </p:childTnLst>
                                  <p:subTnLst>
                                    <p:animClr clrSpc="rgb" dir="cw">
                                      <p:cBhvr override="childStyle">
                                        <p:cTn dur="1" fill="hold" display="0" masterRel="nextClick" afterEffect="1"/>
                                        <p:tgtEl>
                                          <p:spTgt spid="11267">
                                            <p:txEl>
                                              <p:pRg st="17" end="17"/>
                                            </p:txEl>
                                          </p:spTgt>
                                        </p:tgtEl>
                                        <p:attrNameLst>
                                          <p:attrName>ppt_c</p:attrName>
                                        </p:attrNameLst>
                                      </p:cBhvr>
                                      <p:to>
                                        <a:srgbClr val="DDDDDD"/>
                                      </p:to>
                                    </p:animClr>
                                  </p:subTnLst>
                                </p:cTn>
                              </p:par>
                              <p:par>
                                <p:cTn id="59" presetID="22" presetClass="entr" presetSubtype="1" fill="hold" grpId="0" nodeType="withEffect">
                                  <p:stCondLst>
                                    <p:cond delay="0"/>
                                  </p:stCondLst>
                                  <p:childTnLst>
                                    <p:set>
                                      <p:cBhvr>
                                        <p:cTn id="60" dur="1" fill="hold">
                                          <p:stCondLst>
                                            <p:cond delay="0"/>
                                          </p:stCondLst>
                                        </p:cTn>
                                        <p:tgtEl>
                                          <p:spTgt spid="11267">
                                            <p:txEl>
                                              <p:pRg st="18" end="18"/>
                                            </p:txEl>
                                          </p:spTgt>
                                        </p:tgtEl>
                                        <p:attrNameLst>
                                          <p:attrName>style.visibility</p:attrName>
                                        </p:attrNameLst>
                                      </p:cBhvr>
                                      <p:to>
                                        <p:strVal val="visible"/>
                                      </p:to>
                                    </p:set>
                                    <p:animEffect transition="in" filter="wipe(up)">
                                      <p:cBhvr>
                                        <p:cTn id="61" dur="500"/>
                                        <p:tgtEl>
                                          <p:spTgt spid="11267">
                                            <p:txEl>
                                              <p:pRg st="18" end="18"/>
                                            </p:txEl>
                                          </p:spTgt>
                                        </p:tgtEl>
                                      </p:cBhvr>
                                    </p:animEffect>
                                  </p:childTnLst>
                                  <p:subTnLst>
                                    <p:animClr clrSpc="rgb" dir="cw">
                                      <p:cBhvr override="childStyle">
                                        <p:cTn dur="1" fill="hold" display="0" masterRel="nextClick" afterEffect="1"/>
                                        <p:tgtEl>
                                          <p:spTgt spid="11267">
                                            <p:txEl>
                                              <p:pRg st="18" end="18"/>
                                            </p:txEl>
                                          </p:spTgt>
                                        </p:tgtEl>
                                        <p:attrNameLst>
                                          <p:attrName>ppt_c</p:attrName>
                                        </p:attrNameLst>
                                      </p:cBhvr>
                                      <p:to>
                                        <a:srgbClr val="DDDDDD"/>
                                      </p:to>
                                    </p:animClr>
                                  </p:subTnLst>
                                </p:cTn>
                              </p:par>
                              <p:par>
                                <p:cTn id="62" presetID="22" presetClass="entr" presetSubtype="1" fill="hold" grpId="0" nodeType="withEffect">
                                  <p:stCondLst>
                                    <p:cond delay="0"/>
                                  </p:stCondLst>
                                  <p:childTnLst>
                                    <p:set>
                                      <p:cBhvr>
                                        <p:cTn id="63" dur="1" fill="hold">
                                          <p:stCondLst>
                                            <p:cond delay="0"/>
                                          </p:stCondLst>
                                        </p:cTn>
                                        <p:tgtEl>
                                          <p:spTgt spid="11267">
                                            <p:txEl>
                                              <p:pRg st="19" end="19"/>
                                            </p:txEl>
                                          </p:spTgt>
                                        </p:tgtEl>
                                        <p:attrNameLst>
                                          <p:attrName>style.visibility</p:attrName>
                                        </p:attrNameLst>
                                      </p:cBhvr>
                                      <p:to>
                                        <p:strVal val="visible"/>
                                      </p:to>
                                    </p:set>
                                    <p:animEffect transition="in" filter="wipe(up)">
                                      <p:cBhvr>
                                        <p:cTn id="64" dur="500"/>
                                        <p:tgtEl>
                                          <p:spTgt spid="11267">
                                            <p:txEl>
                                              <p:pRg st="19" end="19"/>
                                            </p:txEl>
                                          </p:spTgt>
                                        </p:tgtEl>
                                      </p:cBhvr>
                                    </p:animEffect>
                                  </p:childTnLst>
                                  <p:subTnLst>
                                    <p:animClr clrSpc="rgb" dir="cw">
                                      <p:cBhvr override="childStyle">
                                        <p:cTn dur="1" fill="hold" display="0" masterRel="nextClick" afterEffect="1"/>
                                        <p:tgtEl>
                                          <p:spTgt spid="11267">
                                            <p:txEl>
                                              <p:pRg st="19" end="19"/>
                                            </p:txEl>
                                          </p:spTgt>
                                        </p:tgtEl>
                                        <p:attrNameLst>
                                          <p:attrName>ppt_c</p:attrName>
                                        </p:attrNameLst>
                                      </p:cBhvr>
                                      <p:to>
                                        <a:srgbClr val="DDDDDD"/>
                                      </p:to>
                                    </p:animClr>
                                  </p:subTnLst>
                                </p:cTn>
                              </p:par>
                              <p:par>
                                <p:cTn id="65" presetID="22" presetClass="entr" presetSubtype="1" fill="hold" grpId="0" nodeType="withEffect">
                                  <p:stCondLst>
                                    <p:cond delay="0"/>
                                  </p:stCondLst>
                                  <p:childTnLst>
                                    <p:set>
                                      <p:cBhvr>
                                        <p:cTn id="66" dur="1" fill="hold">
                                          <p:stCondLst>
                                            <p:cond delay="0"/>
                                          </p:stCondLst>
                                        </p:cTn>
                                        <p:tgtEl>
                                          <p:spTgt spid="11267">
                                            <p:txEl>
                                              <p:pRg st="20" end="20"/>
                                            </p:txEl>
                                          </p:spTgt>
                                        </p:tgtEl>
                                        <p:attrNameLst>
                                          <p:attrName>style.visibility</p:attrName>
                                        </p:attrNameLst>
                                      </p:cBhvr>
                                      <p:to>
                                        <p:strVal val="visible"/>
                                      </p:to>
                                    </p:set>
                                    <p:animEffect transition="in" filter="wipe(up)">
                                      <p:cBhvr>
                                        <p:cTn id="67" dur="500"/>
                                        <p:tgtEl>
                                          <p:spTgt spid="11267">
                                            <p:txEl>
                                              <p:pRg st="20" end="20"/>
                                            </p:txEl>
                                          </p:spTgt>
                                        </p:tgtEl>
                                      </p:cBhvr>
                                    </p:animEffect>
                                  </p:childTnLst>
                                  <p:subTnLst>
                                    <p:animClr clrSpc="rgb" dir="cw">
                                      <p:cBhvr override="childStyle">
                                        <p:cTn dur="1" fill="hold" display="0" masterRel="nextClick" afterEffect="1"/>
                                        <p:tgtEl>
                                          <p:spTgt spid="11267">
                                            <p:txEl>
                                              <p:pRg st="20" end="20"/>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106363"/>
            <a:ext cx="8559800" cy="838199"/>
          </a:xfrm>
        </p:spPr>
        <p:txBody>
          <a:bodyPr lIns="109538" tIns="55562" rIns="109538" bIns="55562">
            <a:normAutofit fontScale="90000"/>
          </a:bodyPr>
          <a:lstStyle/>
          <a:p>
            <a:pPr algn="ctr">
              <a:defRPr/>
            </a:pPr>
            <a:r>
              <a:rPr lang="en-US" b="1" dirty="0"/>
              <a:t>How Business Development Solutions</a:t>
            </a:r>
            <a:br>
              <a:rPr lang="en-US" b="1" dirty="0"/>
            </a:br>
            <a:r>
              <a:rPr lang="en-US" b="1" dirty="0"/>
              <a:t>Charges For Services</a:t>
            </a:r>
          </a:p>
        </p:txBody>
      </p:sp>
      <p:sp>
        <p:nvSpPr>
          <p:cNvPr id="11267" name="Rectangle 3"/>
          <p:cNvSpPr>
            <a:spLocks noGrp="1" noChangeArrowheads="1"/>
          </p:cNvSpPr>
          <p:nvPr>
            <p:ph idx="1"/>
          </p:nvPr>
        </p:nvSpPr>
        <p:spPr>
          <a:xfrm>
            <a:off x="304800" y="944562"/>
            <a:ext cx="8991600" cy="6172200"/>
          </a:xfrm>
        </p:spPr>
        <p:txBody>
          <a:bodyPr lIns="109538" tIns="55562" rIns="109538" bIns="55562">
            <a:normAutofit fontScale="47500" lnSpcReduction="20000"/>
          </a:bodyPr>
          <a:lstStyle/>
          <a:p>
            <a:pPr>
              <a:spcBef>
                <a:spcPct val="0"/>
              </a:spcBef>
              <a:buFontTx/>
              <a:buNone/>
              <a:defRPr/>
            </a:pPr>
            <a:endParaRPr lang="en-US" sz="800" dirty="0"/>
          </a:p>
          <a:p>
            <a:pPr marL="0" indent="0" algn="ctr">
              <a:spcBef>
                <a:spcPct val="0"/>
              </a:spcBef>
              <a:buSzPct val="50000"/>
              <a:buNone/>
              <a:defRPr/>
            </a:pPr>
            <a:r>
              <a:rPr lang="en-US" sz="2900" b="1" u="sng" dirty="0">
                <a:solidFill>
                  <a:schemeClr val="accent1">
                    <a:lumMod val="50000"/>
                  </a:schemeClr>
                </a:solidFill>
              </a:rPr>
              <a:t>I provide buyers peace-of-mind in the acquisition process that they are getting unbiased advice</a:t>
            </a:r>
          </a:p>
          <a:p>
            <a:pPr marL="0" indent="0" algn="ctr">
              <a:spcBef>
                <a:spcPct val="0"/>
              </a:spcBef>
              <a:buSzPct val="50000"/>
              <a:buNone/>
              <a:defRPr/>
            </a:pPr>
            <a:r>
              <a:rPr lang="en-US" sz="2900" b="1" u="sng" dirty="0">
                <a:solidFill>
                  <a:schemeClr val="accent1">
                    <a:lumMod val="50000"/>
                  </a:schemeClr>
                </a:solidFill>
              </a:rPr>
              <a:t>and I am working in the buyer’s best interests.</a:t>
            </a:r>
          </a:p>
          <a:p>
            <a:pPr marL="0" indent="0">
              <a:spcBef>
                <a:spcPct val="0"/>
              </a:spcBef>
              <a:buSzPct val="50000"/>
              <a:buNone/>
              <a:defRPr/>
            </a:pPr>
            <a:endParaRPr lang="en-US" sz="2600" dirty="0"/>
          </a:p>
          <a:p>
            <a:pPr marL="0" indent="0">
              <a:spcBef>
                <a:spcPct val="0"/>
              </a:spcBef>
              <a:buSzPct val="50000"/>
              <a:buNone/>
              <a:defRPr/>
            </a:pPr>
            <a:r>
              <a:rPr lang="en-US" sz="2600" dirty="0"/>
              <a:t>I provide Fee based and Hourly Consulting:</a:t>
            </a:r>
          </a:p>
          <a:p>
            <a:pPr>
              <a:spcBef>
                <a:spcPct val="0"/>
              </a:spcBef>
              <a:buSzPct val="50000"/>
              <a:buFont typeface="Monotype Sorts" pitchFamily="2" charset="2"/>
              <a:buChar char="l"/>
              <a:defRPr/>
            </a:pPr>
            <a:r>
              <a:rPr lang="en-US" sz="2600" dirty="0"/>
              <a:t>$1,499 Valuation - Professional Estimate of the Market Price and Terms of a typical small business – This includes everything you need to get ready to negotiate with sellers about the price. </a:t>
            </a:r>
          </a:p>
          <a:p>
            <a:pPr>
              <a:spcBef>
                <a:spcPct val="0"/>
              </a:spcBef>
              <a:buSzPct val="50000"/>
              <a:buFont typeface="Monotype Sorts" pitchFamily="2" charset="2"/>
              <a:buChar char="l"/>
              <a:defRPr/>
            </a:pPr>
            <a:r>
              <a:rPr lang="en-US" sz="2600" dirty="0"/>
              <a:t>$250 - Hourly fee. Clients pay for just the hours of consulting that the client wants or needs. </a:t>
            </a:r>
          </a:p>
          <a:p>
            <a:pPr>
              <a:spcBef>
                <a:spcPct val="0"/>
              </a:spcBef>
              <a:buSzPct val="50000"/>
              <a:buFont typeface="Monotype Sorts" pitchFamily="2" charset="2"/>
              <a:buChar char="l"/>
              <a:defRPr/>
            </a:pPr>
            <a:r>
              <a:rPr lang="en-US" sz="2600" dirty="0"/>
              <a:t>I can provide a fixed fee on certain tasks.</a:t>
            </a:r>
          </a:p>
          <a:p>
            <a:pPr>
              <a:spcBef>
                <a:spcPct val="0"/>
              </a:spcBef>
              <a:buSzPct val="50000"/>
              <a:buFont typeface="Monotype Sorts" pitchFamily="2" charset="2"/>
              <a:buChar char="l"/>
              <a:defRPr/>
            </a:pPr>
            <a:r>
              <a:rPr lang="en-US" sz="2600" dirty="0"/>
              <a:t>For helping you secure financing, I do not charge an hourly fee to the buyer because I get paid a referral fee from the lenders.</a:t>
            </a:r>
          </a:p>
          <a:p>
            <a:pPr>
              <a:spcBef>
                <a:spcPct val="0"/>
              </a:spcBef>
              <a:buSzPct val="50000"/>
              <a:buFont typeface="Monotype Sorts" pitchFamily="2" charset="2"/>
              <a:buChar char="l"/>
              <a:defRPr/>
            </a:pPr>
            <a:endParaRPr lang="en-US" sz="2600" u="sng" dirty="0"/>
          </a:p>
          <a:p>
            <a:pPr marL="0" indent="0">
              <a:buNone/>
              <a:defRPr/>
            </a:pPr>
            <a:r>
              <a:rPr lang="en-US" sz="2312" dirty="0"/>
              <a:t>Different Buyers have different consulting needs:</a:t>
            </a:r>
          </a:p>
          <a:p>
            <a:pPr>
              <a:defRPr/>
            </a:pPr>
            <a:r>
              <a:rPr lang="en-US" sz="2312" dirty="0"/>
              <a:t>Few Hours: Some buyers just need a few hours of advice because they have questions such as the following:</a:t>
            </a:r>
          </a:p>
          <a:p>
            <a:pPr lvl="1">
              <a:defRPr/>
            </a:pPr>
            <a:r>
              <a:rPr lang="en-US" sz="2000" dirty="0"/>
              <a:t>“Can you give me advise on how to best contact business owners to see if any are interested in selling for a </a:t>
            </a:r>
            <a:r>
              <a:rPr lang="en-US" sz="2000" u="sng" dirty="0"/>
              <a:t>fair price</a:t>
            </a:r>
            <a:r>
              <a:rPr lang="en-US" sz="2000" dirty="0"/>
              <a:t>?”</a:t>
            </a:r>
          </a:p>
          <a:p>
            <a:pPr lvl="1">
              <a:defRPr/>
            </a:pPr>
            <a:r>
              <a:rPr lang="en-US" sz="2000" dirty="0"/>
              <a:t>“I have a number of businesses that I found that are available for sale. Can we quickly review these so I get a second opinion on which ones I should look more closely at, and which ones should be eliminated?” </a:t>
            </a:r>
          </a:p>
          <a:p>
            <a:pPr lvl="1">
              <a:defRPr/>
            </a:pPr>
            <a:r>
              <a:rPr lang="en-US" sz="2000" dirty="0"/>
              <a:t>“Can you attend a meeting (in person, conference call, or Zoom meeting) with the seller?” </a:t>
            </a:r>
          </a:p>
          <a:p>
            <a:pPr lvl="1">
              <a:defRPr/>
            </a:pPr>
            <a:r>
              <a:rPr lang="en-US" sz="2000" dirty="0"/>
              <a:t>“I don’t understand the seller’s financials. Can you pick apart these financials to evaluate and to identify concerns?” </a:t>
            </a:r>
          </a:p>
          <a:p>
            <a:pPr lvl="1">
              <a:defRPr/>
            </a:pPr>
            <a:r>
              <a:rPr lang="en-US" sz="2000" dirty="0"/>
              <a:t>"What is a reasonable valuation and what should by my initial offer to a seller be?”</a:t>
            </a:r>
          </a:p>
          <a:p>
            <a:pPr lvl="1">
              <a:defRPr/>
            </a:pPr>
            <a:r>
              <a:rPr lang="en-US" sz="2000" dirty="0"/>
              <a:t>“Can you prepare a draft Letter Of Intent for this particular business so that it is both structured to protect me and increase the likelihood that the acquisition is financeable?”</a:t>
            </a:r>
          </a:p>
          <a:p>
            <a:pPr lvl="1">
              <a:defRPr/>
            </a:pPr>
            <a:r>
              <a:rPr lang="en-US" sz="2000" dirty="0"/>
              <a:t>“Here is the seller’s counter-offer. What should I do?”</a:t>
            </a:r>
          </a:p>
          <a:p>
            <a:pPr lvl="1">
              <a:defRPr/>
            </a:pPr>
            <a:r>
              <a:rPr lang="en-US" sz="2000" dirty="0"/>
              <a:t>“The seller’s asking price is high because I expect the seller doesn’t know what his/her business is worth. Can you explain our valuation to the seller, so to educate the seller as to why our offer is a fair offer?”</a:t>
            </a:r>
          </a:p>
          <a:p>
            <a:pPr lvl="1">
              <a:defRPr/>
            </a:pPr>
            <a:r>
              <a:rPr lang="en-US" sz="2000" dirty="0"/>
              <a:t>“Can you provide a due-diligence list for this particular business?”</a:t>
            </a:r>
          </a:p>
          <a:p>
            <a:pPr lvl="1">
              <a:defRPr/>
            </a:pPr>
            <a:r>
              <a:rPr lang="en-US" sz="2000" dirty="0"/>
              <a:t>“I have done the due-diligence and have found the following areas of concern. What should I do… renegotiate?”</a:t>
            </a:r>
          </a:p>
          <a:p>
            <a:pPr lvl="1">
              <a:defRPr/>
            </a:pPr>
            <a:r>
              <a:rPr lang="en-US" sz="2000" dirty="0"/>
              <a:t>“I need to maintain good relationships with the seller. Can you be “bad guy” in the negotiations.?”</a:t>
            </a:r>
          </a:p>
          <a:p>
            <a:pPr lvl="1">
              <a:defRPr/>
            </a:pPr>
            <a:r>
              <a:rPr lang="en-US" sz="2000" dirty="0"/>
              <a:t>“I think the deal is “cratering” and I don’t know what to do to bring it back. What can you suggest?”</a:t>
            </a:r>
          </a:p>
          <a:p>
            <a:pPr lvl="1">
              <a:defRPr/>
            </a:pPr>
            <a:r>
              <a:rPr lang="en-US" sz="2000" dirty="0"/>
              <a:t>“The lender needs a business plan financial forecast. Can you review the forecast I prepared before I give it to the lender?”</a:t>
            </a:r>
          </a:p>
          <a:p>
            <a:pPr lvl="1">
              <a:defRPr/>
            </a:pPr>
            <a:r>
              <a:rPr lang="en-US" sz="2000" dirty="0"/>
              <a:t>“My attorney doesn’t understand the business I am buying very well. Can you review the legal agreements so to identify changes to the agreements that my attorney should make?”</a:t>
            </a:r>
          </a:p>
          <a:p>
            <a:pPr lvl="1">
              <a:defRPr/>
            </a:pPr>
            <a:r>
              <a:rPr lang="en-US" sz="2000" dirty="0"/>
              <a:t>“We are just weeks before the deal closing, and the seller is thinking of backing out of the deal. Can you talk to the seller about his/her “seller’s remorse”?</a:t>
            </a:r>
          </a:p>
          <a:p>
            <a:pPr>
              <a:defRPr/>
            </a:pPr>
            <a:r>
              <a:rPr lang="en-US" sz="2312" dirty="0"/>
              <a:t>More Hours: Some buy-side clients often need more hours because they have questions such as the following:</a:t>
            </a:r>
          </a:p>
          <a:p>
            <a:pPr lvl="1">
              <a:defRPr/>
            </a:pPr>
            <a:r>
              <a:rPr lang="en-US" sz="2000" dirty="0"/>
              <a:t>“Can you contact the business owners in this list of companies I am providing to you to see which ones have an interest in selling?”</a:t>
            </a:r>
          </a:p>
          <a:p>
            <a:pPr lvl="1">
              <a:defRPr/>
            </a:pPr>
            <a:r>
              <a:rPr lang="en-US" sz="2000" dirty="0"/>
              <a:t>“I don’t have the time or expertise to coordinate the entire due-diligence process. Can you help?”</a:t>
            </a:r>
          </a:p>
          <a:p>
            <a:pPr lvl="1">
              <a:defRPr/>
            </a:pPr>
            <a:r>
              <a:rPr lang="en-US" sz="2000" dirty="0"/>
              <a:t>“Can you do the due diligence review of the financial information (or of some particular area)?”</a:t>
            </a:r>
          </a:p>
          <a:p>
            <a:pPr lvl="1">
              <a:defRPr/>
            </a:pPr>
            <a:r>
              <a:rPr lang="en-US" sz="2000" dirty="0"/>
              <a:t>“Can you prepare the business plan monthly forecast that is required by the lender for my review?” </a:t>
            </a:r>
          </a:p>
          <a:p>
            <a:pPr marL="0" indent="0" algn="ctr">
              <a:buNone/>
              <a:defRPr/>
            </a:pPr>
            <a:r>
              <a:rPr lang="en-US" sz="2500" b="1" dirty="0">
                <a:solidFill>
                  <a:schemeClr val="accent1">
                    <a:lumMod val="50000"/>
                  </a:schemeClr>
                </a:solidFill>
              </a:rPr>
              <a:t>My fees are inexpensive when compared to the cost of buying the WRONG business or overpaying for a business.</a:t>
            </a:r>
          </a:p>
          <a:p>
            <a:pPr marL="0" indent="0" algn="ctr">
              <a:spcBef>
                <a:spcPts val="0"/>
              </a:spcBef>
              <a:buNone/>
              <a:defRPr/>
            </a:pPr>
            <a:r>
              <a:rPr lang="en-US" sz="2500" b="1" dirty="0">
                <a:solidFill>
                  <a:schemeClr val="accent1">
                    <a:lumMod val="50000"/>
                  </a:schemeClr>
                </a:solidFill>
              </a:rPr>
              <a:t>My assistance can be invaluable if it allows you to buy a business that you may not have bought without my assistance.</a:t>
            </a:r>
          </a:p>
        </p:txBody>
      </p:sp>
      <p:sp>
        <p:nvSpPr>
          <p:cNvPr id="5" name="Slide Number Placeholder 2">
            <a:extLst>
              <a:ext uri="{FF2B5EF4-FFF2-40B4-BE49-F238E27FC236}">
                <a16:creationId xmlns:a16="http://schemas.microsoft.com/office/drawing/2014/main" id="{F66DCE40-C10F-4A12-858E-5981C0DE0D7E}"/>
              </a:ext>
            </a:extLst>
          </p:cNvPr>
          <p:cNvSpPr>
            <a:spLocks noGrp="1"/>
          </p:cNvSpPr>
          <p:nvPr>
            <p:ph type="sldNum" sz="quarter" idx="12"/>
          </p:nvPr>
        </p:nvSpPr>
        <p:spPr>
          <a:xfrm>
            <a:off x="6715820" y="6694767"/>
            <a:ext cx="2139553" cy="384565"/>
          </a:xfrm>
        </p:spPr>
        <p:txBody>
          <a:bodyPr/>
          <a:lstStyle/>
          <a:p>
            <a:pPr>
              <a:defRPr/>
            </a:pPr>
            <a:r>
              <a:rPr lang="en-US" altLang="en-US" dirty="0"/>
              <a:t># </a:t>
            </a:r>
            <a:fld id="{E75EAE57-AA6D-4AF8-9DF3-B75468EA5A3F}" type="slidenum">
              <a:rPr lang="en-US" altLang="en-US" smtClean="0"/>
              <a:pPr>
                <a:defRPr/>
              </a:pPr>
              <a:t>8</a:t>
            </a:fld>
            <a:endParaRPr lang="en-US" altLang="en-US" dirty="0"/>
          </a:p>
        </p:txBody>
      </p:sp>
    </p:spTree>
  </p:cSld>
  <p:clrMapOvr>
    <a:masterClrMapping/>
  </p:clrMapOvr>
  <p:transition spd="slow" advTm="1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up)">
                                      <p:cBhvr>
                                        <p:cTn id="7" dur="500"/>
                                        <p:tgtEl>
                                          <p:spTgt spid="11267">
                                            <p:txEl>
                                              <p:pRg st="1" end="1"/>
                                            </p:txEl>
                                          </p:spTgt>
                                        </p:tgtEl>
                                      </p:cBhvr>
                                    </p:animEffect>
                                  </p:childTnLst>
                                  <p:subTnLst>
                                    <p:animClr clrSpc="rgb" dir="cw">
                                      <p:cBhvr override="childStyle">
                                        <p:cTn dur="1" fill="hold" display="0" masterRel="nextClick" afterEffect="1"/>
                                        <p:tgtEl>
                                          <p:spTgt spid="11267">
                                            <p:txEl>
                                              <p:pRg st="1" end="1"/>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wipe(up)">
                                      <p:cBhvr>
                                        <p:cTn id="12" dur="500"/>
                                        <p:tgtEl>
                                          <p:spTgt spid="11267">
                                            <p:txEl>
                                              <p:pRg st="2" end="2"/>
                                            </p:txEl>
                                          </p:spTgt>
                                        </p:tgtEl>
                                      </p:cBhvr>
                                    </p:animEffect>
                                  </p:childTnLst>
                                  <p:subTnLst>
                                    <p:animClr clrSpc="rgb" dir="cw">
                                      <p:cBhvr override="childStyle">
                                        <p:cTn dur="1" fill="hold" display="0" masterRel="nextClick" afterEffect="1"/>
                                        <p:tgtEl>
                                          <p:spTgt spid="11267">
                                            <p:txEl>
                                              <p:pRg st="2" end="2"/>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wipe(up)">
                                      <p:cBhvr>
                                        <p:cTn id="17" dur="500"/>
                                        <p:tgtEl>
                                          <p:spTgt spid="11267">
                                            <p:txEl>
                                              <p:pRg st="4" end="4"/>
                                            </p:txEl>
                                          </p:spTgt>
                                        </p:tgtEl>
                                      </p:cBhvr>
                                    </p:animEffect>
                                  </p:childTnLst>
                                  <p:subTnLst>
                                    <p:animClr clrSpc="rgb" dir="cw">
                                      <p:cBhvr override="childStyle">
                                        <p:cTn dur="1" fill="hold" display="0" masterRel="nextClick" afterEffect="1"/>
                                        <p:tgtEl>
                                          <p:spTgt spid="11267">
                                            <p:txEl>
                                              <p:pRg st="4" end="4"/>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animEffect transition="in" filter="wipe(up)">
                                      <p:cBhvr>
                                        <p:cTn id="22" dur="500"/>
                                        <p:tgtEl>
                                          <p:spTgt spid="11267">
                                            <p:txEl>
                                              <p:pRg st="5" end="5"/>
                                            </p:txEl>
                                          </p:spTgt>
                                        </p:tgtEl>
                                      </p:cBhvr>
                                    </p:animEffect>
                                  </p:childTnLst>
                                  <p:subTnLst>
                                    <p:animClr clrSpc="rgb" dir="cw">
                                      <p:cBhvr override="childStyle">
                                        <p:cTn dur="1" fill="hold" display="0" masterRel="nextClick" afterEffect="1"/>
                                        <p:tgtEl>
                                          <p:spTgt spid="11267">
                                            <p:txEl>
                                              <p:pRg st="5" end="5"/>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animEffect transition="in" filter="wipe(up)">
                                      <p:cBhvr>
                                        <p:cTn id="27" dur="500"/>
                                        <p:tgtEl>
                                          <p:spTgt spid="11267">
                                            <p:txEl>
                                              <p:pRg st="6" end="6"/>
                                            </p:txEl>
                                          </p:spTgt>
                                        </p:tgtEl>
                                      </p:cBhvr>
                                    </p:animEffect>
                                  </p:childTnLst>
                                  <p:subTnLst>
                                    <p:animClr clrSpc="rgb" dir="cw">
                                      <p:cBhvr override="childStyle">
                                        <p:cTn dur="1" fill="hold" display="0" masterRel="nextClick" afterEffect="1"/>
                                        <p:tgtEl>
                                          <p:spTgt spid="11267">
                                            <p:txEl>
                                              <p:pRg st="6" end="6"/>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267">
                                            <p:txEl>
                                              <p:pRg st="7" end="7"/>
                                            </p:txEl>
                                          </p:spTgt>
                                        </p:tgtEl>
                                        <p:attrNameLst>
                                          <p:attrName>style.visibility</p:attrName>
                                        </p:attrNameLst>
                                      </p:cBhvr>
                                      <p:to>
                                        <p:strVal val="visible"/>
                                      </p:to>
                                    </p:set>
                                    <p:animEffect transition="in" filter="wipe(up)">
                                      <p:cBhvr>
                                        <p:cTn id="32" dur="500"/>
                                        <p:tgtEl>
                                          <p:spTgt spid="11267">
                                            <p:txEl>
                                              <p:pRg st="7" end="7"/>
                                            </p:txEl>
                                          </p:spTgt>
                                        </p:tgtEl>
                                      </p:cBhvr>
                                    </p:animEffect>
                                  </p:childTnLst>
                                  <p:subTnLst>
                                    <p:animClr clrSpc="rgb" dir="cw">
                                      <p:cBhvr override="childStyle">
                                        <p:cTn dur="1" fill="hold" display="0" masterRel="nextClick" afterEffect="1"/>
                                        <p:tgtEl>
                                          <p:spTgt spid="11267">
                                            <p:txEl>
                                              <p:pRg st="7" end="7"/>
                                            </p:txEl>
                                          </p:spTgt>
                                        </p:tgtEl>
                                        <p:attrNameLst>
                                          <p:attrName>ppt_c</p:attrName>
                                        </p:attrNameLst>
                                      </p:cBhvr>
                                      <p:to>
                                        <a:srgbClr val="DDDDDD"/>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animEffect transition="in" filter="wipe(up)">
                                      <p:cBhvr>
                                        <p:cTn id="37" dur="500"/>
                                        <p:tgtEl>
                                          <p:spTgt spid="11267">
                                            <p:txEl>
                                              <p:pRg st="8" end="8"/>
                                            </p:txEl>
                                          </p:spTgt>
                                        </p:tgtEl>
                                      </p:cBhvr>
                                    </p:animEffect>
                                  </p:childTnLst>
                                  <p:subTnLst>
                                    <p:animClr clrSpc="rgb" dir="cw">
                                      <p:cBhvr override="childStyle">
                                        <p:cTn dur="1" fill="hold" display="0" masterRel="nextClick" afterEffect="1"/>
                                        <p:tgtEl>
                                          <p:spTgt spid="11267">
                                            <p:txEl>
                                              <p:pRg st="8" end="8"/>
                                            </p:txEl>
                                          </p:spTgt>
                                        </p:tgtEl>
                                        <p:attrNameLst>
                                          <p:attrName>ppt_c</p:attrName>
                                        </p:attrNameLst>
                                      </p:cBhvr>
                                      <p:to>
                                        <a:srgbClr val="DDDDDD"/>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267">
                                            <p:txEl>
                                              <p:pRg st="10" end="10"/>
                                            </p:txEl>
                                          </p:spTgt>
                                        </p:tgtEl>
                                        <p:attrNameLst>
                                          <p:attrName>style.visibility</p:attrName>
                                        </p:attrNameLst>
                                      </p:cBhvr>
                                      <p:to>
                                        <p:strVal val="visible"/>
                                      </p:to>
                                    </p:set>
                                    <p:animEffect transition="in" filter="wipe(up)">
                                      <p:cBhvr>
                                        <p:cTn id="42" dur="500"/>
                                        <p:tgtEl>
                                          <p:spTgt spid="11267">
                                            <p:txEl>
                                              <p:pRg st="10" end="10"/>
                                            </p:txEl>
                                          </p:spTgt>
                                        </p:tgtEl>
                                      </p:cBhvr>
                                    </p:animEffect>
                                  </p:childTnLst>
                                  <p:subTnLst>
                                    <p:animClr clrSpc="rgb" dir="cw">
                                      <p:cBhvr override="childStyle">
                                        <p:cTn dur="1" fill="hold" display="0" masterRel="nextClick" afterEffect="1"/>
                                        <p:tgtEl>
                                          <p:spTgt spid="11267">
                                            <p:txEl>
                                              <p:pRg st="10" end="10"/>
                                            </p:txEl>
                                          </p:spTgt>
                                        </p:tgtEl>
                                        <p:attrNameLst>
                                          <p:attrName>ppt_c</p:attrName>
                                        </p:attrNameLst>
                                      </p:cBhvr>
                                      <p:to>
                                        <a:srgbClr val="DDDDDD"/>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267">
                                            <p:txEl>
                                              <p:pRg st="11" end="11"/>
                                            </p:txEl>
                                          </p:spTgt>
                                        </p:tgtEl>
                                        <p:attrNameLst>
                                          <p:attrName>style.visibility</p:attrName>
                                        </p:attrNameLst>
                                      </p:cBhvr>
                                      <p:to>
                                        <p:strVal val="visible"/>
                                      </p:to>
                                    </p:set>
                                    <p:animEffect transition="in" filter="wipe(up)">
                                      <p:cBhvr>
                                        <p:cTn id="47" dur="500"/>
                                        <p:tgtEl>
                                          <p:spTgt spid="11267">
                                            <p:txEl>
                                              <p:pRg st="11" end="11"/>
                                            </p:txEl>
                                          </p:spTgt>
                                        </p:tgtEl>
                                      </p:cBhvr>
                                    </p:animEffect>
                                  </p:childTnLst>
                                  <p:subTnLst>
                                    <p:animClr clrSpc="rgb" dir="cw">
                                      <p:cBhvr override="childStyle">
                                        <p:cTn dur="1" fill="hold" display="0" masterRel="nextClick" afterEffect="1"/>
                                        <p:tgtEl>
                                          <p:spTgt spid="11267">
                                            <p:txEl>
                                              <p:pRg st="11" end="11"/>
                                            </p:txEl>
                                          </p:spTgt>
                                        </p:tgtEl>
                                        <p:attrNameLst>
                                          <p:attrName>ppt_c</p:attrName>
                                        </p:attrNameLst>
                                      </p:cBhvr>
                                      <p:to>
                                        <a:srgbClr val="DDDDDD"/>
                                      </p:to>
                                    </p:animClr>
                                  </p:subTnLst>
                                </p:cTn>
                              </p:par>
                              <p:par>
                                <p:cTn id="48" presetID="22" presetClass="entr" presetSubtype="1" fill="hold" grpId="0" nodeType="withEffect">
                                  <p:stCondLst>
                                    <p:cond delay="0"/>
                                  </p:stCondLst>
                                  <p:childTnLst>
                                    <p:set>
                                      <p:cBhvr>
                                        <p:cTn id="49" dur="1" fill="hold">
                                          <p:stCondLst>
                                            <p:cond delay="0"/>
                                          </p:stCondLst>
                                        </p:cTn>
                                        <p:tgtEl>
                                          <p:spTgt spid="11267">
                                            <p:txEl>
                                              <p:pRg st="12" end="12"/>
                                            </p:txEl>
                                          </p:spTgt>
                                        </p:tgtEl>
                                        <p:attrNameLst>
                                          <p:attrName>style.visibility</p:attrName>
                                        </p:attrNameLst>
                                      </p:cBhvr>
                                      <p:to>
                                        <p:strVal val="visible"/>
                                      </p:to>
                                    </p:set>
                                    <p:animEffect transition="in" filter="wipe(up)">
                                      <p:cBhvr>
                                        <p:cTn id="50" dur="500"/>
                                        <p:tgtEl>
                                          <p:spTgt spid="11267">
                                            <p:txEl>
                                              <p:pRg st="12" end="12"/>
                                            </p:txEl>
                                          </p:spTgt>
                                        </p:tgtEl>
                                      </p:cBhvr>
                                    </p:animEffect>
                                  </p:childTnLst>
                                  <p:subTnLst>
                                    <p:animClr clrSpc="rgb" dir="cw">
                                      <p:cBhvr override="childStyle">
                                        <p:cTn dur="1" fill="hold" display="0" masterRel="nextClick" afterEffect="1"/>
                                        <p:tgtEl>
                                          <p:spTgt spid="11267">
                                            <p:txEl>
                                              <p:pRg st="12" end="12"/>
                                            </p:txEl>
                                          </p:spTgt>
                                        </p:tgtEl>
                                        <p:attrNameLst>
                                          <p:attrName>ppt_c</p:attrName>
                                        </p:attrNameLst>
                                      </p:cBhvr>
                                      <p:to>
                                        <a:srgbClr val="DDDDDD"/>
                                      </p:to>
                                    </p:animClr>
                                  </p:subTnLst>
                                </p:cTn>
                              </p:par>
                              <p:par>
                                <p:cTn id="51" presetID="22" presetClass="entr" presetSubtype="1" fill="hold" grpId="0" nodeType="withEffect">
                                  <p:stCondLst>
                                    <p:cond delay="0"/>
                                  </p:stCondLst>
                                  <p:childTnLst>
                                    <p:set>
                                      <p:cBhvr>
                                        <p:cTn id="52" dur="1" fill="hold">
                                          <p:stCondLst>
                                            <p:cond delay="0"/>
                                          </p:stCondLst>
                                        </p:cTn>
                                        <p:tgtEl>
                                          <p:spTgt spid="11267">
                                            <p:txEl>
                                              <p:pRg st="13" end="13"/>
                                            </p:txEl>
                                          </p:spTgt>
                                        </p:tgtEl>
                                        <p:attrNameLst>
                                          <p:attrName>style.visibility</p:attrName>
                                        </p:attrNameLst>
                                      </p:cBhvr>
                                      <p:to>
                                        <p:strVal val="visible"/>
                                      </p:to>
                                    </p:set>
                                    <p:animEffect transition="in" filter="wipe(up)">
                                      <p:cBhvr>
                                        <p:cTn id="53" dur="500"/>
                                        <p:tgtEl>
                                          <p:spTgt spid="11267">
                                            <p:txEl>
                                              <p:pRg st="13" end="13"/>
                                            </p:txEl>
                                          </p:spTgt>
                                        </p:tgtEl>
                                      </p:cBhvr>
                                    </p:animEffect>
                                  </p:childTnLst>
                                  <p:subTnLst>
                                    <p:animClr clrSpc="rgb" dir="cw">
                                      <p:cBhvr override="childStyle">
                                        <p:cTn dur="1" fill="hold" display="0" masterRel="nextClick" afterEffect="1"/>
                                        <p:tgtEl>
                                          <p:spTgt spid="11267">
                                            <p:txEl>
                                              <p:pRg st="13" end="13"/>
                                            </p:txEl>
                                          </p:spTgt>
                                        </p:tgtEl>
                                        <p:attrNameLst>
                                          <p:attrName>ppt_c</p:attrName>
                                        </p:attrNameLst>
                                      </p:cBhvr>
                                      <p:to>
                                        <a:srgbClr val="DDDDDD"/>
                                      </p:to>
                                    </p:animClr>
                                  </p:subTnLst>
                                </p:cTn>
                              </p:par>
                              <p:par>
                                <p:cTn id="54" presetID="22" presetClass="entr" presetSubtype="1" fill="hold" grpId="0" nodeType="withEffect">
                                  <p:stCondLst>
                                    <p:cond delay="0"/>
                                  </p:stCondLst>
                                  <p:childTnLst>
                                    <p:set>
                                      <p:cBhvr>
                                        <p:cTn id="55" dur="1" fill="hold">
                                          <p:stCondLst>
                                            <p:cond delay="0"/>
                                          </p:stCondLst>
                                        </p:cTn>
                                        <p:tgtEl>
                                          <p:spTgt spid="11267">
                                            <p:txEl>
                                              <p:pRg st="14" end="14"/>
                                            </p:txEl>
                                          </p:spTgt>
                                        </p:tgtEl>
                                        <p:attrNameLst>
                                          <p:attrName>style.visibility</p:attrName>
                                        </p:attrNameLst>
                                      </p:cBhvr>
                                      <p:to>
                                        <p:strVal val="visible"/>
                                      </p:to>
                                    </p:set>
                                    <p:animEffect transition="in" filter="wipe(up)">
                                      <p:cBhvr>
                                        <p:cTn id="56" dur="500"/>
                                        <p:tgtEl>
                                          <p:spTgt spid="11267">
                                            <p:txEl>
                                              <p:pRg st="14" end="14"/>
                                            </p:txEl>
                                          </p:spTgt>
                                        </p:tgtEl>
                                      </p:cBhvr>
                                    </p:animEffect>
                                  </p:childTnLst>
                                  <p:subTnLst>
                                    <p:animClr clrSpc="rgb" dir="cw">
                                      <p:cBhvr override="childStyle">
                                        <p:cTn dur="1" fill="hold" display="0" masterRel="nextClick" afterEffect="1"/>
                                        <p:tgtEl>
                                          <p:spTgt spid="11267">
                                            <p:txEl>
                                              <p:pRg st="14" end="14"/>
                                            </p:txEl>
                                          </p:spTgt>
                                        </p:tgtEl>
                                        <p:attrNameLst>
                                          <p:attrName>ppt_c</p:attrName>
                                        </p:attrNameLst>
                                      </p:cBhvr>
                                      <p:to>
                                        <a:srgbClr val="DDDDDD"/>
                                      </p:to>
                                    </p:animClr>
                                  </p:subTnLst>
                                </p:cTn>
                              </p:par>
                              <p:par>
                                <p:cTn id="57" presetID="22" presetClass="entr" presetSubtype="1" fill="hold" grpId="0" nodeType="withEffect">
                                  <p:stCondLst>
                                    <p:cond delay="0"/>
                                  </p:stCondLst>
                                  <p:childTnLst>
                                    <p:set>
                                      <p:cBhvr>
                                        <p:cTn id="58" dur="1" fill="hold">
                                          <p:stCondLst>
                                            <p:cond delay="0"/>
                                          </p:stCondLst>
                                        </p:cTn>
                                        <p:tgtEl>
                                          <p:spTgt spid="11267">
                                            <p:txEl>
                                              <p:pRg st="15" end="15"/>
                                            </p:txEl>
                                          </p:spTgt>
                                        </p:tgtEl>
                                        <p:attrNameLst>
                                          <p:attrName>style.visibility</p:attrName>
                                        </p:attrNameLst>
                                      </p:cBhvr>
                                      <p:to>
                                        <p:strVal val="visible"/>
                                      </p:to>
                                    </p:set>
                                    <p:animEffect transition="in" filter="wipe(up)">
                                      <p:cBhvr>
                                        <p:cTn id="59" dur="500"/>
                                        <p:tgtEl>
                                          <p:spTgt spid="11267">
                                            <p:txEl>
                                              <p:pRg st="15" end="15"/>
                                            </p:txEl>
                                          </p:spTgt>
                                        </p:tgtEl>
                                      </p:cBhvr>
                                    </p:animEffect>
                                  </p:childTnLst>
                                  <p:subTnLst>
                                    <p:animClr clrSpc="rgb" dir="cw">
                                      <p:cBhvr override="childStyle">
                                        <p:cTn dur="1" fill="hold" display="0" masterRel="nextClick" afterEffect="1"/>
                                        <p:tgtEl>
                                          <p:spTgt spid="11267">
                                            <p:txEl>
                                              <p:pRg st="15" end="15"/>
                                            </p:txEl>
                                          </p:spTgt>
                                        </p:tgtEl>
                                        <p:attrNameLst>
                                          <p:attrName>ppt_c</p:attrName>
                                        </p:attrNameLst>
                                      </p:cBhvr>
                                      <p:to>
                                        <a:srgbClr val="DDDDDD"/>
                                      </p:to>
                                    </p:animClr>
                                  </p:subTnLst>
                                </p:cTn>
                              </p:par>
                              <p:par>
                                <p:cTn id="60" presetID="22" presetClass="entr" presetSubtype="1" fill="hold" grpId="0" nodeType="withEffect">
                                  <p:stCondLst>
                                    <p:cond delay="0"/>
                                  </p:stCondLst>
                                  <p:childTnLst>
                                    <p:set>
                                      <p:cBhvr>
                                        <p:cTn id="61" dur="1" fill="hold">
                                          <p:stCondLst>
                                            <p:cond delay="0"/>
                                          </p:stCondLst>
                                        </p:cTn>
                                        <p:tgtEl>
                                          <p:spTgt spid="11267">
                                            <p:txEl>
                                              <p:pRg st="16" end="16"/>
                                            </p:txEl>
                                          </p:spTgt>
                                        </p:tgtEl>
                                        <p:attrNameLst>
                                          <p:attrName>style.visibility</p:attrName>
                                        </p:attrNameLst>
                                      </p:cBhvr>
                                      <p:to>
                                        <p:strVal val="visible"/>
                                      </p:to>
                                    </p:set>
                                    <p:animEffect transition="in" filter="wipe(up)">
                                      <p:cBhvr>
                                        <p:cTn id="62" dur="500"/>
                                        <p:tgtEl>
                                          <p:spTgt spid="11267">
                                            <p:txEl>
                                              <p:pRg st="16" end="16"/>
                                            </p:txEl>
                                          </p:spTgt>
                                        </p:tgtEl>
                                      </p:cBhvr>
                                    </p:animEffect>
                                  </p:childTnLst>
                                  <p:subTnLst>
                                    <p:animClr clrSpc="rgb" dir="cw">
                                      <p:cBhvr override="childStyle">
                                        <p:cTn dur="1" fill="hold" display="0" masterRel="nextClick" afterEffect="1"/>
                                        <p:tgtEl>
                                          <p:spTgt spid="11267">
                                            <p:txEl>
                                              <p:pRg st="16" end="16"/>
                                            </p:txEl>
                                          </p:spTgt>
                                        </p:tgtEl>
                                        <p:attrNameLst>
                                          <p:attrName>ppt_c</p:attrName>
                                        </p:attrNameLst>
                                      </p:cBhvr>
                                      <p:to>
                                        <a:srgbClr val="DDDDDD"/>
                                      </p:to>
                                    </p:animClr>
                                  </p:subTnLst>
                                </p:cTn>
                              </p:par>
                              <p:par>
                                <p:cTn id="63" presetID="22" presetClass="entr" presetSubtype="1" fill="hold" grpId="0" nodeType="withEffect">
                                  <p:stCondLst>
                                    <p:cond delay="0"/>
                                  </p:stCondLst>
                                  <p:childTnLst>
                                    <p:set>
                                      <p:cBhvr>
                                        <p:cTn id="64" dur="1" fill="hold">
                                          <p:stCondLst>
                                            <p:cond delay="0"/>
                                          </p:stCondLst>
                                        </p:cTn>
                                        <p:tgtEl>
                                          <p:spTgt spid="11267">
                                            <p:txEl>
                                              <p:pRg st="17" end="17"/>
                                            </p:txEl>
                                          </p:spTgt>
                                        </p:tgtEl>
                                        <p:attrNameLst>
                                          <p:attrName>style.visibility</p:attrName>
                                        </p:attrNameLst>
                                      </p:cBhvr>
                                      <p:to>
                                        <p:strVal val="visible"/>
                                      </p:to>
                                    </p:set>
                                    <p:animEffect transition="in" filter="wipe(up)">
                                      <p:cBhvr>
                                        <p:cTn id="65" dur="500"/>
                                        <p:tgtEl>
                                          <p:spTgt spid="11267">
                                            <p:txEl>
                                              <p:pRg st="17" end="17"/>
                                            </p:txEl>
                                          </p:spTgt>
                                        </p:tgtEl>
                                      </p:cBhvr>
                                    </p:animEffect>
                                  </p:childTnLst>
                                  <p:subTnLst>
                                    <p:animClr clrSpc="rgb" dir="cw">
                                      <p:cBhvr override="childStyle">
                                        <p:cTn dur="1" fill="hold" display="0" masterRel="nextClick" afterEffect="1"/>
                                        <p:tgtEl>
                                          <p:spTgt spid="11267">
                                            <p:txEl>
                                              <p:pRg st="17" end="17"/>
                                            </p:txEl>
                                          </p:spTgt>
                                        </p:tgtEl>
                                        <p:attrNameLst>
                                          <p:attrName>ppt_c</p:attrName>
                                        </p:attrNameLst>
                                      </p:cBhvr>
                                      <p:to>
                                        <a:srgbClr val="DDDDDD"/>
                                      </p:to>
                                    </p:animClr>
                                  </p:subTnLst>
                                </p:cTn>
                              </p:par>
                              <p:par>
                                <p:cTn id="66" presetID="22" presetClass="entr" presetSubtype="1" fill="hold" grpId="0" nodeType="withEffect">
                                  <p:stCondLst>
                                    <p:cond delay="0"/>
                                  </p:stCondLst>
                                  <p:childTnLst>
                                    <p:set>
                                      <p:cBhvr>
                                        <p:cTn id="67" dur="1" fill="hold">
                                          <p:stCondLst>
                                            <p:cond delay="0"/>
                                          </p:stCondLst>
                                        </p:cTn>
                                        <p:tgtEl>
                                          <p:spTgt spid="11267">
                                            <p:txEl>
                                              <p:pRg st="18" end="18"/>
                                            </p:txEl>
                                          </p:spTgt>
                                        </p:tgtEl>
                                        <p:attrNameLst>
                                          <p:attrName>style.visibility</p:attrName>
                                        </p:attrNameLst>
                                      </p:cBhvr>
                                      <p:to>
                                        <p:strVal val="visible"/>
                                      </p:to>
                                    </p:set>
                                    <p:animEffect transition="in" filter="wipe(up)">
                                      <p:cBhvr>
                                        <p:cTn id="68" dur="500"/>
                                        <p:tgtEl>
                                          <p:spTgt spid="11267">
                                            <p:txEl>
                                              <p:pRg st="18" end="18"/>
                                            </p:txEl>
                                          </p:spTgt>
                                        </p:tgtEl>
                                      </p:cBhvr>
                                    </p:animEffect>
                                  </p:childTnLst>
                                  <p:subTnLst>
                                    <p:animClr clrSpc="rgb" dir="cw">
                                      <p:cBhvr override="childStyle">
                                        <p:cTn dur="1" fill="hold" display="0" masterRel="nextClick" afterEffect="1"/>
                                        <p:tgtEl>
                                          <p:spTgt spid="11267">
                                            <p:txEl>
                                              <p:pRg st="18" end="18"/>
                                            </p:txEl>
                                          </p:spTgt>
                                        </p:tgtEl>
                                        <p:attrNameLst>
                                          <p:attrName>ppt_c</p:attrName>
                                        </p:attrNameLst>
                                      </p:cBhvr>
                                      <p:to>
                                        <a:srgbClr val="DDDDDD"/>
                                      </p:to>
                                    </p:animClr>
                                  </p:subTnLst>
                                </p:cTn>
                              </p:par>
                              <p:par>
                                <p:cTn id="69" presetID="22" presetClass="entr" presetSubtype="1" fill="hold" grpId="0" nodeType="withEffect">
                                  <p:stCondLst>
                                    <p:cond delay="0"/>
                                  </p:stCondLst>
                                  <p:childTnLst>
                                    <p:set>
                                      <p:cBhvr>
                                        <p:cTn id="70" dur="1" fill="hold">
                                          <p:stCondLst>
                                            <p:cond delay="0"/>
                                          </p:stCondLst>
                                        </p:cTn>
                                        <p:tgtEl>
                                          <p:spTgt spid="11267">
                                            <p:txEl>
                                              <p:pRg st="19" end="19"/>
                                            </p:txEl>
                                          </p:spTgt>
                                        </p:tgtEl>
                                        <p:attrNameLst>
                                          <p:attrName>style.visibility</p:attrName>
                                        </p:attrNameLst>
                                      </p:cBhvr>
                                      <p:to>
                                        <p:strVal val="visible"/>
                                      </p:to>
                                    </p:set>
                                    <p:animEffect transition="in" filter="wipe(up)">
                                      <p:cBhvr>
                                        <p:cTn id="71" dur="500"/>
                                        <p:tgtEl>
                                          <p:spTgt spid="11267">
                                            <p:txEl>
                                              <p:pRg st="19" end="19"/>
                                            </p:txEl>
                                          </p:spTgt>
                                        </p:tgtEl>
                                      </p:cBhvr>
                                    </p:animEffect>
                                  </p:childTnLst>
                                  <p:subTnLst>
                                    <p:animClr clrSpc="rgb" dir="cw">
                                      <p:cBhvr override="childStyle">
                                        <p:cTn dur="1" fill="hold" display="0" masterRel="nextClick" afterEffect="1"/>
                                        <p:tgtEl>
                                          <p:spTgt spid="11267">
                                            <p:txEl>
                                              <p:pRg st="19" end="19"/>
                                            </p:txEl>
                                          </p:spTgt>
                                        </p:tgtEl>
                                        <p:attrNameLst>
                                          <p:attrName>ppt_c</p:attrName>
                                        </p:attrNameLst>
                                      </p:cBhvr>
                                      <p:to>
                                        <a:srgbClr val="DDDDDD"/>
                                      </p:to>
                                    </p:animClr>
                                  </p:subTnLst>
                                </p:cTn>
                              </p:par>
                              <p:par>
                                <p:cTn id="72" presetID="22" presetClass="entr" presetSubtype="1" fill="hold" grpId="0" nodeType="withEffect">
                                  <p:stCondLst>
                                    <p:cond delay="0"/>
                                  </p:stCondLst>
                                  <p:childTnLst>
                                    <p:set>
                                      <p:cBhvr>
                                        <p:cTn id="73" dur="1" fill="hold">
                                          <p:stCondLst>
                                            <p:cond delay="0"/>
                                          </p:stCondLst>
                                        </p:cTn>
                                        <p:tgtEl>
                                          <p:spTgt spid="11267">
                                            <p:txEl>
                                              <p:pRg st="20" end="20"/>
                                            </p:txEl>
                                          </p:spTgt>
                                        </p:tgtEl>
                                        <p:attrNameLst>
                                          <p:attrName>style.visibility</p:attrName>
                                        </p:attrNameLst>
                                      </p:cBhvr>
                                      <p:to>
                                        <p:strVal val="visible"/>
                                      </p:to>
                                    </p:set>
                                    <p:animEffect transition="in" filter="wipe(up)">
                                      <p:cBhvr>
                                        <p:cTn id="74" dur="500"/>
                                        <p:tgtEl>
                                          <p:spTgt spid="11267">
                                            <p:txEl>
                                              <p:pRg st="20" end="20"/>
                                            </p:txEl>
                                          </p:spTgt>
                                        </p:tgtEl>
                                      </p:cBhvr>
                                    </p:animEffect>
                                  </p:childTnLst>
                                  <p:subTnLst>
                                    <p:animClr clrSpc="rgb" dir="cw">
                                      <p:cBhvr override="childStyle">
                                        <p:cTn dur="1" fill="hold" display="0" masterRel="nextClick" afterEffect="1"/>
                                        <p:tgtEl>
                                          <p:spTgt spid="11267">
                                            <p:txEl>
                                              <p:pRg st="20" end="20"/>
                                            </p:txEl>
                                          </p:spTgt>
                                        </p:tgtEl>
                                        <p:attrNameLst>
                                          <p:attrName>ppt_c</p:attrName>
                                        </p:attrNameLst>
                                      </p:cBhvr>
                                      <p:to>
                                        <a:srgbClr val="DDDDDD"/>
                                      </p:to>
                                    </p:animClr>
                                  </p:subTnLst>
                                </p:cTn>
                              </p:par>
                              <p:par>
                                <p:cTn id="75" presetID="22" presetClass="entr" presetSubtype="1" fill="hold" grpId="0" nodeType="withEffect">
                                  <p:stCondLst>
                                    <p:cond delay="0"/>
                                  </p:stCondLst>
                                  <p:childTnLst>
                                    <p:set>
                                      <p:cBhvr>
                                        <p:cTn id="76" dur="1" fill="hold">
                                          <p:stCondLst>
                                            <p:cond delay="0"/>
                                          </p:stCondLst>
                                        </p:cTn>
                                        <p:tgtEl>
                                          <p:spTgt spid="11267">
                                            <p:txEl>
                                              <p:pRg st="21" end="21"/>
                                            </p:txEl>
                                          </p:spTgt>
                                        </p:tgtEl>
                                        <p:attrNameLst>
                                          <p:attrName>style.visibility</p:attrName>
                                        </p:attrNameLst>
                                      </p:cBhvr>
                                      <p:to>
                                        <p:strVal val="visible"/>
                                      </p:to>
                                    </p:set>
                                    <p:animEffect transition="in" filter="wipe(up)">
                                      <p:cBhvr>
                                        <p:cTn id="77" dur="500"/>
                                        <p:tgtEl>
                                          <p:spTgt spid="11267">
                                            <p:txEl>
                                              <p:pRg st="21" end="21"/>
                                            </p:txEl>
                                          </p:spTgt>
                                        </p:tgtEl>
                                      </p:cBhvr>
                                    </p:animEffect>
                                  </p:childTnLst>
                                  <p:subTnLst>
                                    <p:animClr clrSpc="rgb" dir="cw">
                                      <p:cBhvr override="childStyle">
                                        <p:cTn dur="1" fill="hold" display="0" masterRel="nextClick" afterEffect="1"/>
                                        <p:tgtEl>
                                          <p:spTgt spid="11267">
                                            <p:txEl>
                                              <p:pRg st="21" end="21"/>
                                            </p:txEl>
                                          </p:spTgt>
                                        </p:tgtEl>
                                        <p:attrNameLst>
                                          <p:attrName>ppt_c</p:attrName>
                                        </p:attrNameLst>
                                      </p:cBhvr>
                                      <p:to>
                                        <a:srgbClr val="DDDDDD"/>
                                      </p:to>
                                    </p:animClr>
                                  </p:subTnLst>
                                </p:cTn>
                              </p:par>
                              <p:par>
                                <p:cTn id="78" presetID="22" presetClass="entr" presetSubtype="1" fill="hold" grpId="0" nodeType="withEffect">
                                  <p:stCondLst>
                                    <p:cond delay="0"/>
                                  </p:stCondLst>
                                  <p:childTnLst>
                                    <p:set>
                                      <p:cBhvr>
                                        <p:cTn id="79" dur="1" fill="hold">
                                          <p:stCondLst>
                                            <p:cond delay="0"/>
                                          </p:stCondLst>
                                        </p:cTn>
                                        <p:tgtEl>
                                          <p:spTgt spid="11267">
                                            <p:txEl>
                                              <p:pRg st="22" end="22"/>
                                            </p:txEl>
                                          </p:spTgt>
                                        </p:tgtEl>
                                        <p:attrNameLst>
                                          <p:attrName>style.visibility</p:attrName>
                                        </p:attrNameLst>
                                      </p:cBhvr>
                                      <p:to>
                                        <p:strVal val="visible"/>
                                      </p:to>
                                    </p:set>
                                    <p:animEffect transition="in" filter="wipe(up)">
                                      <p:cBhvr>
                                        <p:cTn id="80" dur="500"/>
                                        <p:tgtEl>
                                          <p:spTgt spid="11267">
                                            <p:txEl>
                                              <p:pRg st="22" end="22"/>
                                            </p:txEl>
                                          </p:spTgt>
                                        </p:tgtEl>
                                      </p:cBhvr>
                                    </p:animEffect>
                                  </p:childTnLst>
                                  <p:subTnLst>
                                    <p:animClr clrSpc="rgb" dir="cw">
                                      <p:cBhvr override="childStyle">
                                        <p:cTn dur="1" fill="hold" display="0" masterRel="nextClick" afterEffect="1"/>
                                        <p:tgtEl>
                                          <p:spTgt spid="11267">
                                            <p:txEl>
                                              <p:pRg st="22" end="22"/>
                                            </p:txEl>
                                          </p:spTgt>
                                        </p:tgtEl>
                                        <p:attrNameLst>
                                          <p:attrName>ppt_c</p:attrName>
                                        </p:attrNameLst>
                                      </p:cBhvr>
                                      <p:to>
                                        <a:srgbClr val="DDDDDD"/>
                                      </p:to>
                                    </p:animClr>
                                  </p:subTnLst>
                                </p:cTn>
                              </p:par>
                              <p:par>
                                <p:cTn id="81" presetID="22" presetClass="entr" presetSubtype="1" fill="hold" grpId="0" nodeType="withEffect">
                                  <p:stCondLst>
                                    <p:cond delay="0"/>
                                  </p:stCondLst>
                                  <p:childTnLst>
                                    <p:set>
                                      <p:cBhvr>
                                        <p:cTn id="82" dur="1" fill="hold">
                                          <p:stCondLst>
                                            <p:cond delay="0"/>
                                          </p:stCondLst>
                                        </p:cTn>
                                        <p:tgtEl>
                                          <p:spTgt spid="11267">
                                            <p:txEl>
                                              <p:pRg st="23" end="23"/>
                                            </p:txEl>
                                          </p:spTgt>
                                        </p:tgtEl>
                                        <p:attrNameLst>
                                          <p:attrName>style.visibility</p:attrName>
                                        </p:attrNameLst>
                                      </p:cBhvr>
                                      <p:to>
                                        <p:strVal val="visible"/>
                                      </p:to>
                                    </p:set>
                                    <p:animEffect transition="in" filter="wipe(up)">
                                      <p:cBhvr>
                                        <p:cTn id="83" dur="500"/>
                                        <p:tgtEl>
                                          <p:spTgt spid="11267">
                                            <p:txEl>
                                              <p:pRg st="23" end="23"/>
                                            </p:txEl>
                                          </p:spTgt>
                                        </p:tgtEl>
                                      </p:cBhvr>
                                    </p:animEffect>
                                  </p:childTnLst>
                                  <p:subTnLst>
                                    <p:animClr clrSpc="rgb" dir="cw">
                                      <p:cBhvr override="childStyle">
                                        <p:cTn dur="1" fill="hold" display="0" masterRel="nextClick" afterEffect="1"/>
                                        <p:tgtEl>
                                          <p:spTgt spid="11267">
                                            <p:txEl>
                                              <p:pRg st="23" end="23"/>
                                            </p:txEl>
                                          </p:spTgt>
                                        </p:tgtEl>
                                        <p:attrNameLst>
                                          <p:attrName>ppt_c</p:attrName>
                                        </p:attrNameLst>
                                      </p:cBhvr>
                                      <p:to>
                                        <a:srgbClr val="DDDDDD"/>
                                      </p:to>
                                    </p:animClr>
                                  </p:subTnLst>
                                </p:cTn>
                              </p:par>
                              <p:par>
                                <p:cTn id="84" presetID="22" presetClass="entr" presetSubtype="1" fill="hold" grpId="0" nodeType="withEffect">
                                  <p:stCondLst>
                                    <p:cond delay="0"/>
                                  </p:stCondLst>
                                  <p:childTnLst>
                                    <p:set>
                                      <p:cBhvr>
                                        <p:cTn id="85" dur="1" fill="hold">
                                          <p:stCondLst>
                                            <p:cond delay="0"/>
                                          </p:stCondLst>
                                        </p:cTn>
                                        <p:tgtEl>
                                          <p:spTgt spid="11267">
                                            <p:txEl>
                                              <p:pRg st="24" end="24"/>
                                            </p:txEl>
                                          </p:spTgt>
                                        </p:tgtEl>
                                        <p:attrNameLst>
                                          <p:attrName>style.visibility</p:attrName>
                                        </p:attrNameLst>
                                      </p:cBhvr>
                                      <p:to>
                                        <p:strVal val="visible"/>
                                      </p:to>
                                    </p:set>
                                    <p:animEffect transition="in" filter="wipe(up)">
                                      <p:cBhvr>
                                        <p:cTn id="86" dur="500"/>
                                        <p:tgtEl>
                                          <p:spTgt spid="11267">
                                            <p:txEl>
                                              <p:pRg st="24" end="24"/>
                                            </p:txEl>
                                          </p:spTgt>
                                        </p:tgtEl>
                                      </p:cBhvr>
                                    </p:animEffect>
                                  </p:childTnLst>
                                  <p:subTnLst>
                                    <p:animClr clrSpc="rgb" dir="cw">
                                      <p:cBhvr override="childStyle">
                                        <p:cTn dur="1" fill="hold" display="0" masterRel="nextClick" afterEffect="1"/>
                                        <p:tgtEl>
                                          <p:spTgt spid="11267">
                                            <p:txEl>
                                              <p:pRg st="24" end="24"/>
                                            </p:txEl>
                                          </p:spTgt>
                                        </p:tgtEl>
                                        <p:attrNameLst>
                                          <p:attrName>ppt_c</p:attrName>
                                        </p:attrNameLst>
                                      </p:cBhvr>
                                      <p:to>
                                        <a:srgbClr val="DDDDDD"/>
                                      </p:to>
                                    </p:animClr>
                                  </p:subTnLst>
                                </p:cTn>
                              </p:par>
                              <p:par>
                                <p:cTn id="87" presetID="22" presetClass="entr" presetSubtype="1" fill="hold" grpId="0" nodeType="withEffect">
                                  <p:stCondLst>
                                    <p:cond delay="0"/>
                                  </p:stCondLst>
                                  <p:childTnLst>
                                    <p:set>
                                      <p:cBhvr>
                                        <p:cTn id="88" dur="1" fill="hold">
                                          <p:stCondLst>
                                            <p:cond delay="0"/>
                                          </p:stCondLst>
                                        </p:cTn>
                                        <p:tgtEl>
                                          <p:spTgt spid="11267">
                                            <p:txEl>
                                              <p:pRg st="25" end="25"/>
                                            </p:txEl>
                                          </p:spTgt>
                                        </p:tgtEl>
                                        <p:attrNameLst>
                                          <p:attrName>style.visibility</p:attrName>
                                        </p:attrNameLst>
                                      </p:cBhvr>
                                      <p:to>
                                        <p:strVal val="visible"/>
                                      </p:to>
                                    </p:set>
                                    <p:animEffect transition="in" filter="wipe(up)">
                                      <p:cBhvr>
                                        <p:cTn id="89" dur="500"/>
                                        <p:tgtEl>
                                          <p:spTgt spid="11267">
                                            <p:txEl>
                                              <p:pRg st="25" end="25"/>
                                            </p:txEl>
                                          </p:spTgt>
                                        </p:tgtEl>
                                      </p:cBhvr>
                                    </p:animEffect>
                                  </p:childTnLst>
                                  <p:subTnLst>
                                    <p:animClr clrSpc="rgb" dir="cw">
                                      <p:cBhvr override="childStyle">
                                        <p:cTn dur="1" fill="hold" display="0" masterRel="nextClick" afterEffect="1"/>
                                        <p:tgtEl>
                                          <p:spTgt spid="11267">
                                            <p:txEl>
                                              <p:pRg st="25" end="25"/>
                                            </p:txEl>
                                          </p:spTgt>
                                        </p:tgtEl>
                                        <p:attrNameLst>
                                          <p:attrName>ppt_c</p:attrName>
                                        </p:attrNameLst>
                                      </p:cBhvr>
                                      <p:to>
                                        <a:srgbClr val="DDDDDD"/>
                                      </p:to>
                                    </p:animClr>
                                  </p:subTnLst>
                                </p:cTn>
                              </p:par>
                              <p:par>
                                <p:cTn id="90" presetID="22" presetClass="entr" presetSubtype="1" fill="hold" grpId="0" nodeType="withEffect">
                                  <p:stCondLst>
                                    <p:cond delay="0"/>
                                  </p:stCondLst>
                                  <p:childTnLst>
                                    <p:set>
                                      <p:cBhvr>
                                        <p:cTn id="91" dur="1" fill="hold">
                                          <p:stCondLst>
                                            <p:cond delay="0"/>
                                          </p:stCondLst>
                                        </p:cTn>
                                        <p:tgtEl>
                                          <p:spTgt spid="11267">
                                            <p:txEl>
                                              <p:pRg st="26" end="26"/>
                                            </p:txEl>
                                          </p:spTgt>
                                        </p:tgtEl>
                                        <p:attrNameLst>
                                          <p:attrName>style.visibility</p:attrName>
                                        </p:attrNameLst>
                                      </p:cBhvr>
                                      <p:to>
                                        <p:strVal val="visible"/>
                                      </p:to>
                                    </p:set>
                                    <p:animEffect transition="in" filter="wipe(up)">
                                      <p:cBhvr>
                                        <p:cTn id="92" dur="500"/>
                                        <p:tgtEl>
                                          <p:spTgt spid="11267">
                                            <p:txEl>
                                              <p:pRg st="26" end="26"/>
                                            </p:txEl>
                                          </p:spTgt>
                                        </p:tgtEl>
                                      </p:cBhvr>
                                    </p:animEffect>
                                  </p:childTnLst>
                                  <p:subTnLst>
                                    <p:animClr clrSpc="rgb" dir="cw">
                                      <p:cBhvr override="childStyle">
                                        <p:cTn dur="1" fill="hold" display="0" masterRel="nextClick" afterEffect="1"/>
                                        <p:tgtEl>
                                          <p:spTgt spid="11267">
                                            <p:txEl>
                                              <p:pRg st="26" end="26"/>
                                            </p:txEl>
                                          </p:spTgt>
                                        </p:tgtEl>
                                        <p:attrNameLst>
                                          <p:attrName>ppt_c</p:attrName>
                                        </p:attrNameLst>
                                      </p:cBhvr>
                                      <p:to>
                                        <a:srgbClr val="DDDDDD"/>
                                      </p:to>
                                    </p:animClr>
                                  </p:sub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1267">
                                            <p:txEl>
                                              <p:pRg st="27" end="27"/>
                                            </p:txEl>
                                          </p:spTgt>
                                        </p:tgtEl>
                                        <p:attrNameLst>
                                          <p:attrName>style.visibility</p:attrName>
                                        </p:attrNameLst>
                                      </p:cBhvr>
                                      <p:to>
                                        <p:strVal val="visible"/>
                                      </p:to>
                                    </p:set>
                                    <p:animEffect transition="in" filter="wipe(up)">
                                      <p:cBhvr>
                                        <p:cTn id="97" dur="500"/>
                                        <p:tgtEl>
                                          <p:spTgt spid="11267">
                                            <p:txEl>
                                              <p:pRg st="27" end="27"/>
                                            </p:txEl>
                                          </p:spTgt>
                                        </p:tgtEl>
                                      </p:cBhvr>
                                    </p:animEffect>
                                  </p:childTnLst>
                                  <p:subTnLst>
                                    <p:animClr clrSpc="rgb" dir="cw">
                                      <p:cBhvr override="childStyle">
                                        <p:cTn dur="1" fill="hold" display="0" masterRel="nextClick" afterEffect="1"/>
                                        <p:tgtEl>
                                          <p:spTgt spid="11267">
                                            <p:txEl>
                                              <p:pRg st="27" end="27"/>
                                            </p:txEl>
                                          </p:spTgt>
                                        </p:tgtEl>
                                        <p:attrNameLst>
                                          <p:attrName>ppt_c</p:attrName>
                                        </p:attrNameLst>
                                      </p:cBhvr>
                                      <p:to>
                                        <a:srgbClr val="DDDDDD"/>
                                      </p:to>
                                    </p:animClr>
                                  </p:subTnLst>
                                </p:cTn>
                              </p:par>
                              <p:par>
                                <p:cTn id="98" presetID="22" presetClass="entr" presetSubtype="1" fill="hold" grpId="0" nodeType="withEffect">
                                  <p:stCondLst>
                                    <p:cond delay="0"/>
                                  </p:stCondLst>
                                  <p:childTnLst>
                                    <p:set>
                                      <p:cBhvr>
                                        <p:cTn id="99" dur="1" fill="hold">
                                          <p:stCondLst>
                                            <p:cond delay="0"/>
                                          </p:stCondLst>
                                        </p:cTn>
                                        <p:tgtEl>
                                          <p:spTgt spid="11267">
                                            <p:txEl>
                                              <p:pRg st="28" end="28"/>
                                            </p:txEl>
                                          </p:spTgt>
                                        </p:tgtEl>
                                        <p:attrNameLst>
                                          <p:attrName>style.visibility</p:attrName>
                                        </p:attrNameLst>
                                      </p:cBhvr>
                                      <p:to>
                                        <p:strVal val="visible"/>
                                      </p:to>
                                    </p:set>
                                    <p:animEffect transition="in" filter="wipe(up)">
                                      <p:cBhvr>
                                        <p:cTn id="100" dur="500"/>
                                        <p:tgtEl>
                                          <p:spTgt spid="11267">
                                            <p:txEl>
                                              <p:pRg st="28" end="28"/>
                                            </p:txEl>
                                          </p:spTgt>
                                        </p:tgtEl>
                                      </p:cBhvr>
                                    </p:animEffect>
                                  </p:childTnLst>
                                  <p:subTnLst>
                                    <p:animClr clrSpc="rgb" dir="cw">
                                      <p:cBhvr override="childStyle">
                                        <p:cTn dur="1" fill="hold" display="0" masterRel="nextClick" afterEffect="1"/>
                                        <p:tgtEl>
                                          <p:spTgt spid="11267">
                                            <p:txEl>
                                              <p:pRg st="28" end="28"/>
                                            </p:txEl>
                                          </p:spTgt>
                                        </p:tgtEl>
                                        <p:attrNameLst>
                                          <p:attrName>ppt_c</p:attrName>
                                        </p:attrNameLst>
                                      </p:cBhvr>
                                      <p:to>
                                        <a:srgbClr val="DDDDDD"/>
                                      </p:to>
                                    </p:animClr>
                                  </p:subTnLst>
                                </p:cTn>
                              </p:par>
                              <p:par>
                                <p:cTn id="101" presetID="22" presetClass="entr" presetSubtype="1" fill="hold" grpId="0" nodeType="withEffect">
                                  <p:stCondLst>
                                    <p:cond delay="0"/>
                                  </p:stCondLst>
                                  <p:childTnLst>
                                    <p:set>
                                      <p:cBhvr>
                                        <p:cTn id="102" dur="1" fill="hold">
                                          <p:stCondLst>
                                            <p:cond delay="0"/>
                                          </p:stCondLst>
                                        </p:cTn>
                                        <p:tgtEl>
                                          <p:spTgt spid="11267">
                                            <p:txEl>
                                              <p:pRg st="29" end="29"/>
                                            </p:txEl>
                                          </p:spTgt>
                                        </p:tgtEl>
                                        <p:attrNameLst>
                                          <p:attrName>style.visibility</p:attrName>
                                        </p:attrNameLst>
                                      </p:cBhvr>
                                      <p:to>
                                        <p:strVal val="visible"/>
                                      </p:to>
                                    </p:set>
                                    <p:animEffect transition="in" filter="wipe(up)">
                                      <p:cBhvr>
                                        <p:cTn id="103" dur="500"/>
                                        <p:tgtEl>
                                          <p:spTgt spid="11267">
                                            <p:txEl>
                                              <p:pRg st="29" end="29"/>
                                            </p:txEl>
                                          </p:spTgt>
                                        </p:tgtEl>
                                      </p:cBhvr>
                                    </p:animEffect>
                                  </p:childTnLst>
                                  <p:subTnLst>
                                    <p:animClr clrSpc="rgb" dir="cw">
                                      <p:cBhvr override="childStyle">
                                        <p:cTn dur="1" fill="hold" display="0" masterRel="nextClick" afterEffect="1"/>
                                        <p:tgtEl>
                                          <p:spTgt spid="11267">
                                            <p:txEl>
                                              <p:pRg st="29" end="29"/>
                                            </p:txEl>
                                          </p:spTgt>
                                        </p:tgtEl>
                                        <p:attrNameLst>
                                          <p:attrName>ppt_c</p:attrName>
                                        </p:attrNameLst>
                                      </p:cBhvr>
                                      <p:to>
                                        <a:srgbClr val="DDDDDD"/>
                                      </p:to>
                                    </p:animClr>
                                  </p:subTnLst>
                                </p:cTn>
                              </p:par>
                              <p:par>
                                <p:cTn id="104" presetID="22" presetClass="entr" presetSubtype="1" fill="hold" grpId="0" nodeType="withEffect">
                                  <p:stCondLst>
                                    <p:cond delay="0"/>
                                  </p:stCondLst>
                                  <p:childTnLst>
                                    <p:set>
                                      <p:cBhvr>
                                        <p:cTn id="105" dur="1" fill="hold">
                                          <p:stCondLst>
                                            <p:cond delay="0"/>
                                          </p:stCondLst>
                                        </p:cTn>
                                        <p:tgtEl>
                                          <p:spTgt spid="11267">
                                            <p:txEl>
                                              <p:pRg st="30" end="30"/>
                                            </p:txEl>
                                          </p:spTgt>
                                        </p:tgtEl>
                                        <p:attrNameLst>
                                          <p:attrName>style.visibility</p:attrName>
                                        </p:attrNameLst>
                                      </p:cBhvr>
                                      <p:to>
                                        <p:strVal val="visible"/>
                                      </p:to>
                                    </p:set>
                                    <p:animEffect transition="in" filter="wipe(up)">
                                      <p:cBhvr>
                                        <p:cTn id="106" dur="500"/>
                                        <p:tgtEl>
                                          <p:spTgt spid="11267">
                                            <p:txEl>
                                              <p:pRg st="30" end="30"/>
                                            </p:txEl>
                                          </p:spTgt>
                                        </p:tgtEl>
                                      </p:cBhvr>
                                    </p:animEffect>
                                  </p:childTnLst>
                                  <p:subTnLst>
                                    <p:animClr clrSpc="rgb" dir="cw">
                                      <p:cBhvr override="childStyle">
                                        <p:cTn dur="1" fill="hold" display="0" masterRel="nextClick" afterEffect="1"/>
                                        <p:tgtEl>
                                          <p:spTgt spid="11267">
                                            <p:txEl>
                                              <p:pRg st="30" end="30"/>
                                            </p:txEl>
                                          </p:spTgt>
                                        </p:tgtEl>
                                        <p:attrNameLst>
                                          <p:attrName>ppt_c</p:attrName>
                                        </p:attrNameLst>
                                      </p:cBhvr>
                                      <p:to>
                                        <a:srgbClr val="DDDDDD"/>
                                      </p:to>
                                    </p:animClr>
                                  </p:subTnLst>
                                </p:cTn>
                              </p:par>
                              <p:par>
                                <p:cTn id="107" presetID="22" presetClass="entr" presetSubtype="1" fill="hold" grpId="0" nodeType="withEffect">
                                  <p:stCondLst>
                                    <p:cond delay="0"/>
                                  </p:stCondLst>
                                  <p:childTnLst>
                                    <p:set>
                                      <p:cBhvr>
                                        <p:cTn id="108" dur="1" fill="hold">
                                          <p:stCondLst>
                                            <p:cond delay="0"/>
                                          </p:stCondLst>
                                        </p:cTn>
                                        <p:tgtEl>
                                          <p:spTgt spid="11267">
                                            <p:txEl>
                                              <p:pRg st="31" end="31"/>
                                            </p:txEl>
                                          </p:spTgt>
                                        </p:tgtEl>
                                        <p:attrNameLst>
                                          <p:attrName>style.visibility</p:attrName>
                                        </p:attrNameLst>
                                      </p:cBhvr>
                                      <p:to>
                                        <p:strVal val="visible"/>
                                      </p:to>
                                    </p:set>
                                    <p:animEffect transition="in" filter="wipe(up)">
                                      <p:cBhvr>
                                        <p:cTn id="109" dur="500"/>
                                        <p:tgtEl>
                                          <p:spTgt spid="11267">
                                            <p:txEl>
                                              <p:pRg st="31" end="31"/>
                                            </p:txEl>
                                          </p:spTgt>
                                        </p:tgtEl>
                                      </p:cBhvr>
                                    </p:animEffect>
                                  </p:childTnLst>
                                  <p:subTnLst>
                                    <p:animClr clrSpc="rgb" dir="cw">
                                      <p:cBhvr override="childStyle">
                                        <p:cTn dur="1" fill="hold" display="0" masterRel="nextClick" afterEffect="1"/>
                                        <p:tgtEl>
                                          <p:spTgt spid="11267">
                                            <p:txEl>
                                              <p:pRg st="31" end="31"/>
                                            </p:txEl>
                                          </p:spTgt>
                                        </p:tgtEl>
                                        <p:attrNameLst>
                                          <p:attrName>ppt_c</p:attrName>
                                        </p:attrNameLst>
                                      </p:cBhvr>
                                      <p:to>
                                        <a:srgbClr val="DDDDDD"/>
                                      </p:to>
                                    </p:animClr>
                                  </p:sub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11267">
                                            <p:txEl>
                                              <p:pRg st="32" end="32"/>
                                            </p:txEl>
                                          </p:spTgt>
                                        </p:tgtEl>
                                        <p:attrNameLst>
                                          <p:attrName>style.visibility</p:attrName>
                                        </p:attrNameLst>
                                      </p:cBhvr>
                                      <p:to>
                                        <p:strVal val="visible"/>
                                      </p:to>
                                    </p:set>
                                    <p:animEffect transition="in" filter="wipe(up)">
                                      <p:cBhvr>
                                        <p:cTn id="114" dur="500"/>
                                        <p:tgtEl>
                                          <p:spTgt spid="11267">
                                            <p:txEl>
                                              <p:pRg st="32" end="32"/>
                                            </p:txEl>
                                          </p:spTgt>
                                        </p:tgtEl>
                                      </p:cBhvr>
                                    </p:animEffect>
                                  </p:childTnLst>
                                  <p:subTnLst>
                                    <p:animClr clrSpc="rgb" dir="cw">
                                      <p:cBhvr override="childStyle">
                                        <p:cTn dur="1" fill="hold" display="0" masterRel="nextClick" afterEffect="1"/>
                                        <p:tgtEl>
                                          <p:spTgt spid="11267">
                                            <p:txEl>
                                              <p:pRg st="32" end="32"/>
                                            </p:txEl>
                                          </p:spTgt>
                                        </p:tgtEl>
                                        <p:attrNameLst>
                                          <p:attrName>ppt_c</p:attrName>
                                        </p:attrNameLst>
                                      </p:cBhvr>
                                      <p:to>
                                        <a:srgbClr val="DDDDDD"/>
                                      </p:to>
                                    </p:animClr>
                                  </p:sub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11267">
                                            <p:txEl>
                                              <p:pRg st="33" end="33"/>
                                            </p:txEl>
                                          </p:spTgt>
                                        </p:tgtEl>
                                        <p:attrNameLst>
                                          <p:attrName>style.visibility</p:attrName>
                                        </p:attrNameLst>
                                      </p:cBhvr>
                                      <p:to>
                                        <p:strVal val="visible"/>
                                      </p:to>
                                    </p:set>
                                    <p:animEffect transition="in" filter="wipe(up)">
                                      <p:cBhvr>
                                        <p:cTn id="119" dur="500"/>
                                        <p:tgtEl>
                                          <p:spTgt spid="11267">
                                            <p:txEl>
                                              <p:pRg st="33" end="33"/>
                                            </p:txEl>
                                          </p:spTgt>
                                        </p:tgtEl>
                                      </p:cBhvr>
                                    </p:animEffect>
                                  </p:childTnLst>
                                  <p:subTnLst>
                                    <p:animClr clrSpc="rgb" dir="cw">
                                      <p:cBhvr override="childStyle">
                                        <p:cTn dur="1" fill="hold" display="0" masterRel="nextClick" afterEffect="1"/>
                                        <p:tgtEl>
                                          <p:spTgt spid="11267">
                                            <p:txEl>
                                              <p:pRg st="33" end="33"/>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8559800" cy="762000"/>
          </a:xfrm>
        </p:spPr>
        <p:txBody>
          <a:bodyPr lIns="109538" tIns="55562" rIns="109538" bIns="55562">
            <a:normAutofit fontScale="90000"/>
          </a:bodyPr>
          <a:lstStyle/>
          <a:p>
            <a:pPr algn="ctr">
              <a:defRPr/>
            </a:pPr>
            <a:r>
              <a:rPr lang="en-US" b="1" dirty="0"/>
              <a:t>My Fees Compared to Typical % Commission Based Buy-Side Business Broker Fees</a:t>
            </a:r>
          </a:p>
        </p:txBody>
      </p:sp>
      <p:sp>
        <p:nvSpPr>
          <p:cNvPr id="11267" name="Rectangle 3"/>
          <p:cNvSpPr>
            <a:spLocks noGrp="1" noChangeArrowheads="1"/>
          </p:cNvSpPr>
          <p:nvPr>
            <p:ph idx="1"/>
          </p:nvPr>
        </p:nvSpPr>
        <p:spPr>
          <a:xfrm>
            <a:off x="304800" y="1295400"/>
            <a:ext cx="8991600" cy="5821362"/>
          </a:xfrm>
        </p:spPr>
        <p:txBody>
          <a:bodyPr lIns="109538" tIns="55562" rIns="109538" bIns="55562">
            <a:normAutofit/>
          </a:bodyPr>
          <a:lstStyle/>
          <a:p>
            <a:pPr>
              <a:buSzPct val="50000"/>
              <a:buFont typeface="Monotype Sorts" pitchFamily="2" charset="2"/>
              <a:buChar char="l"/>
              <a:defRPr/>
            </a:pPr>
            <a:endParaRPr lang="en-US" sz="1600" dirty="0"/>
          </a:p>
          <a:p>
            <a:pPr marL="0" indent="0">
              <a:buSzPct val="50000"/>
              <a:buNone/>
              <a:defRPr/>
            </a:pPr>
            <a:r>
              <a:rPr lang="en-US" sz="1600" b="1" dirty="0"/>
              <a:t>Hour of my consulting that typical clients use to buy a business:</a:t>
            </a:r>
          </a:p>
          <a:p>
            <a:pPr>
              <a:buSzPct val="50000"/>
              <a:defRPr/>
            </a:pPr>
            <a:r>
              <a:rPr lang="en-US" sz="1600" dirty="0"/>
              <a:t>Client wanting to do most of the work themselves to buy a business, and just wants to use my expertise at key times. - 6 to 25 hours of consulting.</a:t>
            </a:r>
          </a:p>
          <a:p>
            <a:pPr>
              <a:buSzPct val="50000"/>
              <a:defRPr/>
            </a:pPr>
            <a:r>
              <a:rPr lang="en-US" sz="1600" dirty="0"/>
              <a:t>Client still does most of the work to buy a business, buts wants to use my expertise to get a second opinion on most decisions, and to do certain key tasks that I have the expertise to do better. Client does due diligence and reviews it with me. - 50 to 60 hours of consulting.</a:t>
            </a:r>
          </a:p>
          <a:p>
            <a:pPr>
              <a:buSzPct val="50000"/>
              <a:defRPr/>
            </a:pPr>
            <a:r>
              <a:rPr lang="en-US" sz="1600" dirty="0"/>
              <a:t>Clients uses my expertise on all decisions. Client relies on me to do more tasks that I have the expertise to do better. I review all work I do with the client.  - 100 to 150 hours.</a:t>
            </a:r>
          </a:p>
          <a:p>
            <a:pPr>
              <a:buSzPct val="50000"/>
              <a:buFont typeface="Monotype Sorts" pitchFamily="2" charset="2"/>
              <a:buChar char="l"/>
              <a:defRPr/>
            </a:pPr>
            <a:endParaRPr lang="en-US" sz="1600" dirty="0"/>
          </a:p>
          <a:p>
            <a:pPr marL="0" indent="0">
              <a:buSzPct val="50000"/>
              <a:buNone/>
              <a:defRPr/>
            </a:pPr>
            <a:r>
              <a:rPr lang="en-US" sz="1600" dirty="0">
                <a:solidFill>
                  <a:schemeClr val="accent1">
                    <a:lumMod val="50000"/>
                  </a:schemeClr>
                </a:solidFill>
              </a:rPr>
              <a:t>My fees will save a buyer 75% to 90% when compared to a paying a Buy-Side Business Broker a typical commission of 10% of the purchase price to help the buyer buy a business.</a:t>
            </a:r>
          </a:p>
          <a:p>
            <a:pPr lvl="1">
              <a:buSzPct val="50000"/>
              <a:buFont typeface="Monotype Sorts" pitchFamily="2" charset="2"/>
              <a:buChar char="l"/>
              <a:defRPr/>
            </a:pPr>
            <a:r>
              <a:rPr lang="en-US" sz="1912" dirty="0"/>
              <a:t>If a buyer is buying business for $1 million to $2 million, a typical Buy-Side Business Broker commission will be $100,000 to $200,000.</a:t>
            </a:r>
          </a:p>
          <a:p>
            <a:pPr lvl="1">
              <a:buSzPct val="50000"/>
              <a:buFont typeface="Monotype Sorts" pitchFamily="2" charset="2"/>
              <a:buChar char="l"/>
              <a:defRPr/>
            </a:pPr>
            <a:r>
              <a:rPr lang="en-US" sz="1912" dirty="0"/>
              <a:t>My hourly fees would be:</a:t>
            </a:r>
          </a:p>
          <a:p>
            <a:pPr lvl="2">
              <a:buSzPct val="50000"/>
              <a:buFont typeface="Monotype Sorts" pitchFamily="2" charset="2"/>
              <a:buChar char="l"/>
              <a:defRPr/>
            </a:pPr>
            <a:r>
              <a:rPr lang="en-US" sz="1600" dirty="0"/>
              <a:t>6 hours	- $1,500</a:t>
            </a:r>
          </a:p>
          <a:p>
            <a:pPr lvl="2">
              <a:buSzPct val="50000"/>
              <a:buFont typeface="Monotype Sorts" pitchFamily="2" charset="2"/>
              <a:buChar char="l"/>
              <a:defRPr/>
            </a:pPr>
            <a:r>
              <a:rPr lang="en-US" sz="1600" dirty="0"/>
              <a:t>25 hours 	- $6,250</a:t>
            </a:r>
          </a:p>
          <a:p>
            <a:pPr lvl="2">
              <a:buSzPct val="50000"/>
              <a:buFont typeface="Monotype Sorts" pitchFamily="2" charset="2"/>
              <a:buChar char="l"/>
              <a:defRPr/>
            </a:pPr>
            <a:r>
              <a:rPr lang="en-US" sz="1600" dirty="0"/>
              <a:t>60 hours	- $15,000</a:t>
            </a:r>
          </a:p>
          <a:p>
            <a:pPr lvl="2">
              <a:buSzPct val="50000"/>
              <a:buFont typeface="Monotype Sorts" pitchFamily="2" charset="2"/>
              <a:buChar char="l"/>
              <a:defRPr/>
            </a:pPr>
            <a:r>
              <a:rPr lang="en-US" sz="1600" dirty="0"/>
              <a:t>100 hours	- $25,000</a:t>
            </a:r>
          </a:p>
          <a:p>
            <a:pPr lvl="2">
              <a:buSzPct val="50000"/>
              <a:buFont typeface="Monotype Sorts" pitchFamily="2" charset="2"/>
              <a:buChar char="l"/>
              <a:defRPr/>
            </a:pPr>
            <a:r>
              <a:rPr lang="en-US" sz="1600" dirty="0"/>
              <a:t>150 hours	- $37,500 </a:t>
            </a:r>
          </a:p>
          <a:p>
            <a:pPr marL="713141" lvl="2" indent="0">
              <a:buSzPct val="50000"/>
              <a:buNone/>
              <a:defRPr/>
            </a:pPr>
            <a:endParaRPr lang="en-US" sz="1600" dirty="0"/>
          </a:p>
        </p:txBody>
      </p:sp>
      <p:sp>
        <p:nvSpPr>
          <p:cNvPr id="2" name="Slide Number Placeholder 1"/>
          <p:cNvSpPr>
            <a:spLocks noGrp="1"/>
          </p:cNvSpPr>
          <p:nvPr>
            <p:ph type="sldNum" sz="quarter" idx="12"/>
          </p:nvPr>
        </p:nvSpPr>
        <p:spPr/>
        <p:txBody>
          <a:bodyPr/>
          <a:lstStyle/>
          <a:p>
            <a:pPr>
              <a:defRPr/>
            </a:pPr>
            <a:r>
              <a:rPr lang="en-US" altLang="en-US" dirty="0"/>
              <a:t># </a:t>
            </a:r>
            <a:fld id="{E9DB299A-95EC-4BBC-A939-B7AC6B8C1F6D}" type="slidenum">
              <a:rPr lang="en-US" altLang="en-US" smtClean="0"/>
              <a:pPr>
                <a:defRPr/>
              </a:pPr>
              <a:t>9</a:t>
            </a:fld>
            <a:endParaRPr lang="en-US" altLang="en-US" dirty="0"/>
          </a:p>
        </p:txBody>
      </p:sp>
    </p:spTree>
    <p:extLst>
      <p:ext uri="{BB962C8B-B14F-4D97-AF65-F5344CB8AC3E}">
        <p14:creationId xmlns:p14="http://schemas.microsoft.com/office/powerpoint/2010/main" val="3306732863"/>
      </p:ext>
    </p:extLst>
  </p:cSld>
  <p:clrMapOvr>
    <a:masterClrMapping/>
  </p:clrMapOvr>
  <p:transition spd="slow" advTm="10000">
    <p:pull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59393990</TotalTime>
  <Pages>19</Pages>
  <Words>5883</Words>
  <Application>Microsoft Office PowerPoint</Application>
  <PresentationFormat>Custom</PresentationFormat>
  <Paragraphs>262</Paragraphs>
  <Slides>15</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Times New Roman</vt:lpstr>
      <vt:lpstr>Calibri</vt:lpstr>
      <vt:lpstr>Calibri Light</vt:lpstr>
      <vt:lpstr>Arial</vt:lpstr>
      <vt:lpstr>Monotype Sorts</vt:lpstr>
      <vt:lpstr>Office Theme</vt:lpstr>
      <vt:lpstr>Worksheet</vt:lpstr>
      <vt:lpstr>    Making Successful Business Acquisitions</vt:lpstr>
      <vt:lpstr>What Can a Buy-Side Business Broker/Advisor Do For You?</vt:lpstr>
      <vt:lpstr>What Can a Buy-Side Business Loan Broker Do For You?</vt:lpstr>
      <vt:lpstr>Why Buyers Looking For Businesses to Buy  Should Always Look at Businesses Not Listed For Sale</vt:lpstr>
      <vt:lpstr>Many More Business Owners Are Looking to Sell That Are NOT Listed For Sale</vt:lpstr>
      <vt:lpstr>How Does a Buyer Find Businesses to Buy That Are Not Listed For Sale By a Busines Broker?</vt:lpstr>
      <vt:lpstr>Why a Buyer Should Not Pay Their Buy-Side Business Broker/Advisor a Commission That is Contingent, and Only Payable IF The Deal Happens?</vt:lpstr>
      <vt:lpstr>How Business Development Solutions Charges For Services</vt:lpstr>
      <vt:lpstr>My Fees Compared to Typical % Commission Based Buy-Side Business Broker Fees</vt:lpstr>
      <vt:lpstr>Benefits Provided to Clients How I Can Help</vt:lpstr>
      <vt:lpstr>As a Buy-Side Business Loan Broker,  I Have Comprehensive Information on  All SBA Loans to Help Borrowers Get Low Rates</vt:lpstr>
      <vt:lpstr>As a Buy-Side Business Loan Broker What Are The Interest Rates I Can Provide? How Much Can I Save You In Interest Costs? </vt:lpstr>
      <vt:lpstr>PowerPoint Presentation</vt:lpstr>
      <vt:lpstr>SIX MAJOR MISTAKES WHEN BUYING A BUSINESS That I Can Help Prevent</vt:lpstr>
      <vt:lpstr>Don’t be a Buyer Who Doesn’t Know The Seller’s Financial Statement I Understand The Financial Statements of Businesses! </vt:lpstr>
    </vt:vector>
  </TitlesOfParts>
  <Company>Business Development Solutions</Company>
  <LinksUpToDate>false</LinksUpToDate>
  <SharedDoc>false</SharedDoc>
  <HyperlinkBase>www.BizAcquisition.com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Successful Acquisitions</dc:title>
  <dc:subject>BDS Accelerated Buying  Program</dc:subject>
  <dc:creator>Jay Whitney</dc:creator>
  <dc:description>This presentation discussed the BDS 8 step Acquisition Search program_x000d_
Copyright 2003 Business Development Solutions, LLC</dc:description>
  <cp:lastModifiedBy>Jay Whitney</cp:lastModifiedBy>
  <cp:revision>576</cp:revision>
  <cp:lastPrinted>2020-08-10T15:34:28Z</cp:lastPrinted>
  <dcterms:created xsi:type="dcterms:W3CDTF">1995-09-07T13:20:34Z</dcterms:created>
  <dcterms:modified xsi:type="dcterms:W3CDTF">2020-08-10T23:21:49Z</dcterms:modified>
</cp:coreProperties>
</file>