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Lato" panose="020F0502020204030203" pitchFamily="34" charset="0"/>
      <p:regular r:id="rId34"/>
      <p:bold r:id="rId35"/>
      <p:italic r:id="rId36"/>
      <p:boldItalic r:id="rId37"/>
    </p:embeddedFont>
    <p:embeddedFont>
      <p:font typeface="Raleway" pitchFamily="2" charset="0"/>
      <p:regular r:id="rId38"/>
      <p:bold r:id="rId39"/>
      <p:italic r:id="rId40"/>
      <p:boldItalic r:id="rId41"/>
    </p:embeddedFont>
    <p:embeddedFont>
      <p:font typeface="Roboto" panose="02000000000000000000" pitchFamily="2" charset="0"/>
      <p:regular r:id="rId42"/>
      <p:bold r:id="rId43"/>
      <p:italic r:id="rId44"/>
      <p:boldItalic r:id="rId45"/>
    </p:embeddedFont>
    <p:embeddedFont>
      <p:font typeface="Source Sans Pro" panose="020B0503030403020204" pitchFamily="34" charset="0"/>
      <p:regular r:id="rId46"/>
      <p:bold r:id="rId47"/>
      <p:italic r:id="rId48"/>
      <p:boldItalic r:id="rId4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802" y="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font" Target="fonts/font13.fntdata"/><Relationship Id="rId47" Type="http://schemas.openxmlformats.org/officeDocument/2006/relationships/font" Target="fonts/font18.fntdata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46" Type="http://schemas.openxmlformats.org/officeDocument/2006/relationships/font" Target="fonts/font1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41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font" Target="fonts/font16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49" Type="http://schemas.openxmlformats.org/officeDocument/2006/relationships/font" Target="fonts/font2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4" Type="http://schemas.openxmlformats.org/officeDocument/2006/relationships/font" Target="fonts/font15.fntdata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font" Target="fonts/font14.fntdata"/><Relationship Id="rId48" Type="http://schemas.openxmlformats.org/officeDocument/2006/relationships/font" Target="fonts/font19.fntdata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26b27e1071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126b27e1071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SLIDES_API44078472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SLIDES_API44078472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📣 This is Slido interaction slide, please don't delete it.</a:t>
            </a:r>
            <a:br>
              <a:rPr lang="en"/>
            </a:br>
            <a:r>
              <a:rPr lang="en"/>
              <a:t>✅ Click on 'Present with Slido' and the poll will launch automatically when you get to this slide.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126ad1113e6_0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126ad1113e6_0_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126ad1113e6_0_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126ad1113e6_0_1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26ad1113e6_0_1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126ad1113e6_0_1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126ad1113e6_0_1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126ad1113e6_0_1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126ad1113e6_0_1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126ad1113e6_0_1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126ad1113e6_0_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126ad1113e6_0_1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126ad1113e6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126ad1113e6_1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126ad1113e6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126ad1113e6_1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SLIDES_API888903015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SLIDES_API888903015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📣 This is Slido interaction slide, please don't delete it.</a:t>
            </a:r>
            <a:br>
              <a:rPr lang="en"/>
            </a:br>
            <a:r>
              <a:rPr lang="en"/>
              <a:t>✅ Click on 'Present with Slido' and the joining instructions will appear when you get to this slide.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126b27e1071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126b27e1071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126ad1113e6_1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126ad1113e6_1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126ad1113e6_1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126ad1113e6_1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126ad1113e6_1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126ad1113e6_1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126ad1113e6_1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126ad1113e6_1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126ad1113e6_1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126ad1113e6_1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126b27e1071_0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126b27e1071_0_1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126ad1113e6_1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126ad1113e6_1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26ad1113e6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26ad1113e6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26ad1113e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126ad1113e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SLIDES_API50010537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SLIDES_API50010537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📣 This is Slido interaction slide, please don't delete it.</a:t>
            </a:r>
            <a:br>
              <a:rPr lang="en"/>
            </a:br>
            <a:r>
              <a:rPr lang="en"/>
              <a:t>✅ Click on 'Present with Slido' and the poll will launch automatically when you get to this slide.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26ad1113e6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126ad1113e6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SLIDES_API576458719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SLIDES_API576458719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📣 This is Slido interaction slide, please don't delete it.</a:t>
            </a:r>
            <a:br>
              <a:rPr lang="en"/>
            </a:br>
            <a:r>
              <a:rPr lang="en"/>
              <a:t>✅ Click on 'Present with Slido' and the poll will launch automatically when you get to this slide.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26ad1113e6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126ad1113e6_0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126b27e107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126b27e107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title" hasCustomPrompt="1"/>
          </p:nvPr>
        </p:nvSpPr>
        <p:spPr>
          <a:xfrm>
            <a:off x="311700" y="743001"/>
            <a:ext cx="8520600" cy="200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311700" y="2845182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2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/>
          <p:nvPr/>
        </p:nvSpPr>
        <p:spPr>
          <a:xfrm>
            <a:off x="4636800" y="80700"/>
            <a:ext cx="4426500" cy="4982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9" name="Google Shape;39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0" name="Google Shape;40;p9"/>
          <p:cNvSpPr txBox="1">
            <a:spLocks noGrp="1"/>
          </p:cNvSpPr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>
            <a:endParaRPr/>
          </a:p>
        </p:txBody>
      </p:sp>
      <p:sp>
        <p:nvSpPr>
          <p:cNvPr id="46" name="Google Shape;46;p1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lu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Source Sans Pro"/>
              <a:buChar char="●"/>
              <a:defRPr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.do/features-google-slides?interaction-type=T3BlblRleHQ%3D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.png"/><Relationship Id="rId5" Type="http://schemas.openxmlformats.org/officeDocument/2006/relationships/hyperlink" Target="https://www.sli.do/features-google-slides?payload=eyJwcmVzZW50YXRpb25JZCI6IjFPemVnWU1SUzJ2OE0wM0dQbklRUWNhNm1QVGNhOUVFcWRzbUtjLUFHRG1RIiwic2xpZGVJZCI6IlNMSURFU19BUEk0NDA3ODQ3MjJfMCJ9" TargetMode="Externa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udentaid.gov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.do/features-google-slides?interaction-type=Sm9pbg%3D%3D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.png"/><Relationship Id="rId5" Type="http://schemas.openxmlformats.org/officeDocument/2006/relationships/hyperlink" Target="https://www.sli.do/features-google-slides?payload=eyJwcmVzZW50YXRpb25JZCI6IjFPemVnWU1SUzJ2OE0wM0dQbklRUWNhNm1QVGNhOUVFcWRzbUtjLUFHRG1RIiwic2xpZGVJZCI6IlNMSURFU19BUEk4ODg5MDMwMTVfMCJ9" TargetMode="Externa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Felicia.Holloway52@gmail.com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linkedin.com/in/feliciaholloway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.do/features-google-slides?interaction-type=T3BlblRleHQ%3D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.png"/><Relationship Id="rId5" Type="http://schemas.openxmlformats.org/officeDocument/2006/relationships/hyperlink" Target="https://www.sli.do/features-google-slides?payload=eyJwcmVzZW50YXRpb25JZCI6IjFPemVnWU1SUzJ2OE0wM0dQbklRUWNhNm1QVGNhOUVFcWRzbUtjLUFHRG1RIiwic2xpZGVJZCI6IlNMSURFU19BUEk1MDAxMDUzNzRfMCJ9" TargetMode="Externa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.do/features-google-slides?interaction-type=TXVsdGlwbGVDaG9pY2U%3D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.png"/><Relationship Id="rId5" Type="http://schemas.openxmlformats.org/officeDocument/2006/relationships/hyperlink" Target="https://www.sli.do/features-google-slides?payload=eyJwcmVzZW50YXRpb25JZCI6IjFPemVnWU1SUzJ2OE0wM0dQbklRUWNhNm1QVGNhOUVFcWRzbUtjLUFHRG1RIiwic2xpZGVJZCI6IlNMSURFU19BUEk1NzY0NTg3MTlfMCJ9" TargetMode="Externa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>
            <a:spLocks noGrp="1"/>
          </p:cNvSpPr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to Fund College</a:t>
            </a:r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subTitle" idx="1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workshop by Felicia Wise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Type of College</a:t>
            </a:r>
            <a:endParaRPr/>
          </a:p>
        </p:txBody>
      </p:sp>
      <p:sp>
        <p:nvSpPr>
          <p:cNvPr id="135" name="Google Shape;135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2 Year</a:t>
            </a:r>
            <a:endParaRPr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17500" algn="l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</a:pPr>
            <a:r>
              <a:rPr lang="en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Associate Degrees or Trade/Vocational Certifications</a:t>
            </a:r>
            <a:endParaRPr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</a:pPr>
            <a:r>
              <a:rPr lang="en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Lower COA</a:t>
            </a:r>
            <a:endParaRPr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</a:pPr>
            <a:r>
              <a:rPr lang="en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Flexibility</a:t>
            </a:r>
            <a:endParaRPr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</a:pPr>
            <a:r>
              <a:rPr lang="en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Open admissions/Open Enrollment</a:t>
            </a:r>
            <a:endParaRPr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160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136" name="Google Shape;136;p22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4 Year</a:t>
            </a:r>
            <a:endParaRPr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17500" algn="l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</a:pPr>
            <a:r>
              <a:rPr lang="en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Bachelor's Degree or Advanced/ Professional Degrees</a:t>
            </a:r>
            <a:endParaRPr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</a:pPr>
            <a:r>
              <a:rPr lang="en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Higher COA</a:t>
            </a:r>
            <a:endParaRPr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</a:pPr>
            <a:r>
              <a:rPr lang="en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Admission Requirements/Criteria</a:t>
            </a:r>
            <a:endParaRPr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16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3" descr="poll-type-id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8000" y="1657350"/>
            <a:ext cx="1828800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3" descr="logo-id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612020" y="508000"/>
            <a:ext cx="874500" cy="382594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3" descr="title-id"/>
          <p:cNvSpPr txBox="1"/>
          <p:nvPr/>
        </p:nvSpPr>
        <p:spPr>
          <a:xfrm>
            <a:off x="2590800" y="1928813"/>
            <a:ext cx="6045300" cy="12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rgbClr val="5B5B5B"/>
                </a:solidFill>
                <a:latin typeface="Roboto"/>
                <a:ea typeface="Roboto"/>
                <a:cs typeface="Roboto"/>
                <a:sym typeface="Roboto"/>
              </a:rPr>
              <a:t>How do you plan to pay for college?</a:t>
            </a:r>
            <a:endParaRPr sz="3600" b="1">
              <a:solidFill>
                <a:srgbClr val="5B5B5B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4" name="Google Shape;144;p23" descr="footer-id"/>
          <p:cNvSpPr txBox="1"/>
          <p:nvPr/>
        </p:nvSpPr>
        <p:spPr>
          <a:xfrm>
            <a:off x="2590800" y="4381500"/>
            <a:ext cx="6299100" cy="3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rgbClr val="5B5B5B"/>
                </a:solidFill>
                <a:latin typeface="Roboto"/>
                <a:ea typeface="Roboto"/>
                <a:cs typeface="Roboto"/>
                <a:sym typeface="Roboto"/>
              </a:rPr>
              <a:t>ⓘ</a:t>
            </a:r>
            <a:r>
              <a:rPr lang="en">
                <a:solidFill>
                  <a:srgbClr val="5B5B5B"/>
                </a:solidFill>
                <a:latin typeface="Roboto"/>
                <a:ea typeface="Roboto"/>
                <a:cs typeface="Roboto"/>
                <a:sym typeface="Roboto"/>
              </a:rPr>
              <a:t> Start presenting to display the poll results on this slide.</a:t>
            </a:r>
            <a:endParaRPr>
              <a:solidFill>
                <a:srgbClr val="5B5B5B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are you going to pay for college or trade school? </a:t>
            </a:r>
            <a:endParaRPr/>
          </a:p>
        </p:txBody>
      </p:sp>
      <p:sp>
        <p:nvSpPr>
          <p:cNvPr id="150" name="Google Shape;150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Student Aid by Source</a:t>
            </a:r>
            <a:endParaRPr b="1" u="sng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51" name="Google Shape;15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9900" y="1502350"/>
            <a:ext cx="6801250" cy="3123099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4"/>
          <p:cNvSpPr txBox="1"/>
          <p:nvPr/>
        </p:nvSpPr>
        <p:spPr>
          <a:xfrm>
            <a:off x="636639" y="1573344"/>
            <a:ext cx="2625600" cy="18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Financial Aid?</a:t>
            </a:r>
            <a:endParaRPr/>
          </a:p>
        </p:txBody>
      </p:sp>
      <p:sp>
        <p:nvSpPr>
          <p:cNvPr id="158" name="Google Shape;158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>
                <a:solidFill>
                  <a:srgbClr val="666666"/>
                </a:solidFill>
                <a:highlight>
                  <a:srgbClr val="FFFFFF"/>
                </a:highlight>
              </a:rPr>
              <a:t>Financial aid helps students and their families pay for college. It can cover a range of educational expenses, like tuition and fees, room and board, books and supplies, and transportation.</a:t>
            </a:r>
            <a:endParaRPr sz="1350">
              <a:solidFill>
                <a:srgbClr val="666666"/>
              </a:solidFill>
              <a:highlight>
                <a:srgbClr val="FFFFFF"/>
              </a:highlight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550" b="1" u="sng">
                <a:solidFill>
                  <a:srgbClr val="666666"/>
                </a:solidFill>
                <a:highlight>
                  <a:srgbClr val="FFFFFF"/>
                </a:highlight>
              </a:rPr>
              <a:t>Types of Financial Aid</a:t>
            </a:r>
            <a:endParaRPr sz="1550" b="1" u="sng">
              <a:solidFill>
                <a:srgbClr val="666666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350">
              <a:solidFill>
                <a:srgbClr val="666666"/>
              </a:solidFill>
              <a:highlight>
                <a:srgbClr val="FFFFFF"/>
              </a:highlight>
            </a:endParaRPr>
          </a:p>
        </p:txBody>
      </p:sp>
      <p:pic>
        <p:nvPicPr>
          <p:cNvPr id="159" name="Google Shape;15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406777"/>
            <a:ext cx="9143999" cy="14400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Where to get Financial Aid, and How to Apply</a:t>
            </a:r>
            <a:endParaRPr/>
          </a:p>
        </p:txBody>
      </p:sp>
      <p:sp>
        <p:nvSpPr>
          <p:cNvPr id="165" name="Google Shape;165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66" name="Google Shape;16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9425" y="1166900"/>
            <a:ext cx="8740251" cy="340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Federal</a:t>
            </a:r>
            <a:endParaRPr/>
          </a:p>
        </p:txBody>
      </p:sp>
      <p:sp>
        <p:nvSpPr>
          <p:cNvPr id="172" name="Google Shape;172;p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40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198"/>
              <a:buFont typeface="Arial"/>
              <a:buNone/>
            </a:pPr>
            <a:r>
              <a:rPr lang="en" sz="4365" u="sng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www.studentaid.gov</a:t>
            </a:r>
            <a:r>
              <a:rPr lang="en" sz="436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​</a:t>
            </a:r>
            <a:endParaRPr sz="436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198"/>
              <a:buFont typeface="Arial"/>
              <a:buNone/>
            </a:pPr>
            <a:r>
              <a:rPr lang="en" sz="436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OPENS OCTOBER 1  —  </a:t>
            </a:r>
            <a:r>
              <a:rPr lang="en" sz="4365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APPLY EARLY!</a:t>
            </a:r>
            <a:r>
              <a:rPr lang="en" sz="436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​</a:t>
            </a:r>
            <a:endParaRPr sz="436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198"/>
              <a:buFont typeface="Arial"/>
              <a:buNone/>
            </a:pPr>
            <a:r>
              <a:rPr lang="en" sz="4365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Priority</a:t>
            </a:r>
            <a:r>
              <a:rPr lang="en" sz="4365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Deadline - March 1st</a:t>
            </a:r>
            <a:endParaRPr sz="4365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73" name="Google Shape;173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9925" y="984300"/>
            <a:ext cx="7592276" cy="2686450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27"/>
          <p:cNvSpPr txBox="1"/>
          <p:nvPr/>
        </p:nvSpPr>
        <p:spPr>
          <a:xfrm>
            <a:off x="311700" y="799277"/>
            <a:ext cx="2993100" cy="13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State</a:t>
            </a:r>
            <a:endParaRPr/>
          </a:p>
        </p:txBody>
      </p:sp>
      <p:sp>
        <p:nvSpPr>
          <p:cNvPr id="180" name="Google Shape;180;p28"/>
          <p:cNvSpPr txBox="1">
            <a:spLocks noGrp="1"/>
          </p:cNvSpPr>
          <p:nvPr>
            <p:ph type="body" idx="1"/>
          </p:nvPr>
        </p:nvSpPr>
        <p:spPr>
          <a:xfrm>
            <a:off x="311700" y="935075"/>
            <a:ext cx="8520600" cy="363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0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3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3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3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3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3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3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mhec.maryland.gov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81" name="Google Shape;18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4963" y="935075"/>
            <a:ext cx="7310825" cy="3206225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28"/>
          <p:cNvSpPr txBox="1"/>
          <p:nvPr/>
        </p:nvSpPr>
        <p:spPr>
          <a:xfrm>
            <a:off x="585519" y="935085"/>
            <a:ext cx="2728200" cy="20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Private</a:t>
            </a:r>
            <a:endParaRPr/>
          </a:p>
        </p:txBody>
      </p:sp>
      <p:sp>
        <p:nvSpPr>
          <p:cNvPr id="188" name="Google Shape;188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838200" lvl="0" indent="-3619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●"/>
            </a:pPr>
            <a:r>
              <a:rPr lang="en" sz="2650">
                <a:solidFill>
                  <a:schemeClr val="dk1"/>
                </a:solidFill>
              </a:rPr>
              <a:t>College or University​</a:t>
            </a:r>
            <a:endParaRPr sz="2650">
              <a:solidFill>
                <a:schemeClr val="dk1"/>
              </a:solidFill>
            </a:endParaRPr>
          </a:p>
          <a:p>
            <a:pPr marL="838200" lvl="0" indent="-3619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●"/>
            </a:pPr>
            <a:r>
              <a:rPr lang="en" sz="2650">
                <a:solidFill>
                  <a:schemeClr val="dk1"/>
                </a:solidFill>
              </a:rPr>
              <a:t>Membership Orgs &amp; Associations ​</a:t>
            </a:r>
            <a:endParaRPr sz="2650">
              <a:solidFill>
                <a:schemeClr val="dk1"/>
              </a:solidFill>
            </a:endParaRPr>
          </a:p>
          <a:p>
            <a:pPr marL="838200" lvl="0" indent="-3619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●"/>
            </a:pPr>
            <a:r>
              <a:rPr lang="en" sz="2650">
                <a:solidFill>
                  <a:schemeClr val="dk1"/>
                </a:solidFill>
              </a:rPr>
              <a:t>Corporations​</a:t>
            </a:r>
            <a:endParaRPr sz="2650">
              <a:solidFill>
                <a:schemeClr val="dk1"/>
              </a:solidFill>
            </a:endParaRPr>
          </a:p>
          <a:p>
            <a:pPr marL="838200" lvl="0" indent="-3619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●"/>
            </a:pPr>
            <a:r>
              <a:rPr lang="en" sz="2650">
                <a:solidFill>
                  <a:schemeClr val="dk1"/>
                </a:solidFill>
              </a:rPr>
              <a:t>Athletic clubs</a:t>
            </a:r>
            <a:endParaRPr sz="265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189" name="Google Shape;189;p29"/>
          <p:cNvSpPr txBox="1">
            <a:spLocks noGrp="1"/>
          </p:cNvSpPr>
          <p:nvPr>
            <p:ph type="body" idx="2"/>
          </p:nvPr>
        </p:nvSpPr>
        <p:spPr>
          <a:xfrm>
            <a:off x="4799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90" name="Google Shape;190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95675" y="1152475"/>
            <a:ext cx="3999900" cy="986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32400" y="2138800"/>
            <a:ext cx="1746850" cy="171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46425" y="2123600"/>
            <a:ext cx="2053175" cy="1547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95675" y="3582550"/>
            <a:ext cx="3999900" cy="986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to avoid student debt</a:t>
            </a:r>
            <a:endParaRPr/>
          </a:p>
        </p:txBody>
      </p:sp>
      <p:sp>
        <p:nvSpPr>
          <p:cNvPr id="199" name="Google Shape;199;p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00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5483"/>
              <a:buFont typeface="Arial"/>
              <a:buNone/>
            </a:pPr>
            <a:r>
              <a:rPr lang="en" sz="3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National Student Debt Totals​</a:t>
            </a:r>
            <a:endParaRPr sz="3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70"/>
              <a:buFont typeface="Arial"/>
              <a:buNone/>
            </a:pPr>
            <a:r>
              <a:rPr lang="en" sz="1055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$1.75 Trillion</a:t>
            </a:r>
            <a:r>
              <a:rPr lang="en" sz="105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​</a:t>
            </a:r>
            <a:endParaRPr sz="105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70"/>
              <a:buFont typeface="Arial"/>
              <a:buNone/>
            </a:pPr>
            <a:r>
              <a:rPr lang="en" sz="725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43.4 Million</a:t>
            </a:r>
            <a:r>
              <a:rPr lang="en" sz="31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borrowers have federal student loan debt!​</a:t>
            </a:r>
            <a:endParaRPr sz="3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5483"/>
              <a:buFont typeface="Arial"/>
              <a:buNone/>
            </a:pPr>
            <a:r>
              <a:rPr lang="en" sz="3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Average federal student loan debt per person</a:t>
            </a:r>
            <a:r>
              <a:rPr lang="en" sz="3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79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$37,113</a:t>
            </a:r>
            <a:r>
              <a:rPr lang="en" sz="7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​</a:t>
            </a:r>
            <a:endParaRPr sz="7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Have a plan and understand it.</a:t>
            </a:r>
            <a:endParaRPr/>
          </a:p>
        </p:txBody>
      </p:sp>
      <p:sp>
        <p:nvSpPr>
          <p:cNvPr id="205" name="Google Shape;205;p3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40000" lnSpcReduction="1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</a:t>
            </a:r>
            <a:r>
              <a:rPr lang="en" sz="395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Having a Plan gets You ½ Way There</a:t>
            </a:r>
            <a:endParaRPr sz="395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395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40"/>
              <a:buFont typeface="Arial"/>
              <a:buNone/>
            </a:pPr>
            <a:r>
              <a:rPr lang="en" sz="4850">
                <a:solidFill>
                  <a:srgbClr val="14987C"/>
                </a:solidFill>
                <a:latin typeface="Calibri"/>
                <a:ea typeface="Calibri"/>
                <a:cs typeface="Calibri"/>
                <a:sym typeface="Calibri"/>
              </a:rPr>
              <a:t>6 out of 10 </a:t>
            </a:r>
            <a:r>
              <a:rPr lang="en" sz="3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families created a plan to pay for college​</a:t>
            </a:r>
            <a:endParaRPr sz="3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1931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0000"/>
              <a:buFont typeface="Arial"/>
              <a:buNone/>
            </a:pPr>
            <a:r>
              <a:rPr lang="en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(includes saving, anticipating and researching costs and expenses, ​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identifying sources of funding)​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95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95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Understanding the Plan </a:t>
            </a:r>
            <a:r>
              <a:rPr lang="en" sz="39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​</a:t>
            </a:r>
            <a:endParaRPr sz="3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38200" lvl="0" indent="-30279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6651"/>
              <a:buFont typeface="Arial"/>
              <a:buChar char="●"/>
            </a:pPr>
            <a:r>
              <a:rPr lang="en" sz="337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much will all years of college cost?​</a:t>
            </a:r>
            <a:endParaRPr sz="337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38200" lvl="0" indent="-30279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6651"/>
              <a:buFont typeface="Arial"/>
              <a:buChar char="●"/>
            </a:pPr>
            <a:r>
              <a:rPr lang="en" sz="337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the starting salary for jobs in your  field of study?​</a:t>
            </a:r>
            <a:endParaRPr sz="337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38200" lvl="0" indent="-30279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6651"/>
              <a:buFont typeface="Arial"/>
              <a:buChar char="●"/>
            </a:pPr>
            <a:r>
              <a:rPr lang="en" sz="337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Will you need education beyond an undergraduate degree to achieve career objective?​</a:t>
            </a:r>
            <a:endParaRPr sz="337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950">
              <a:solidFill>
                <a:schemeClr val="dk1"/>
              </a:solidFill>
              <a:highlight>
                <a:srgbClr val="EDEBE9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0000"/>
              <a:buFont typeface="Arial"/>
              <a:buNone/>
            </a:pPr>
            <a:endParaRPr sz="2200">
              <a:solidFill>
                <a:schemeClr val="dk1"/>
              </a:solidFill>
              <a:highlight>
                <a:srgbClr val="EDEBE9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sz="3950" b="1">
              <a:solidFill>
                <a:schemeClr val="dk1"/>
              </a:solidFill>
              <a:highlight>
                <a:srgbClr val="EDEBE9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6" name="Google Shape;206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42773" y="1595600"/>
            <a:ext cx="4994150" cy="51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4" descr="poll-type-id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8000" y="1657350"/>
            <a:ext cx="1828800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 descr="logo-id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612020" y="508000"/>
            <a:ext cx="874500" cy="382594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 descr="title-id"/>
          <p:cNvSpPr txBox="1"/>
          <p:nvPr/>
        </p:nvSpPr>
        <p:spPr>
          <a:xfrm>
            <a:off x="2590800" y="1928813"/>
            <a:ext cx="6045300" cy="12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Join at slido.com</a:t>
            </a:r>
            <a:br>
              <a:rPr lang="en" sz="36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36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#936562</a:t>
            </a:r>
            <a:endParaRPr sz="36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7" name="Google Shape;67;p14" descr="footer-id"/>
          <p:cNvSpPr txBox="1"/>
          <p:nvPr/>
        </p:nvSpPr>
        <p:spPr>
          <a:xfrm>
            <a:off x="2590800" y="4381500"/>
            <a:ext cx="6299100" cy="3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rgbClr val="5B5B5B"/>
                </a:solidFill>
                <a:latin typeface="Roboto"/>
                <a:ea typeface="Roboto"/>
                <a:cs typeface="Roboto"/>
                <a:sym typeface="Roboto"/>
              </a:rPr>
              <a:t>ⓘ</a:t>
            </a:r>
            <a:r>
              <a:rPr lang="en">
                <a:solidFill>
                  <a:srgbClr val="5B5B5B"/>
                </a:solidFill>
                <a:latin typeface="Roboto"/>
                <a:ea typeface="Roboto"/>
                <a:cs typeface="Roboto"/>
                <a:sym typeface="Roboto"/>
              </a:rPr>
              <a:t> Start presenting to display the joining instructions on this slide.</a:t>
            </a:r>
            <a:endParaRPr>
              <a:solidFill>
                <a:srgbClr val="5B5B5B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Early College Programs</a:t>
            </a:r>
            <a:endParaRPr/>
          </a:p>
        </p:txBody>
      </p:sp>
      <p:sp>
        <p:nvSpPr>
          <p:cNvPr id="212" name="Google Shape;212;p3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International Baccalaureate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Advanced Placement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Dual Enrollment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Serve</a:t>
            </a:r>
            <a:endParaRPr/>
          </a:p>
        </p:txBody>
      </p:sp>
      <p:sp>
        <p:nvSpPr>
          <p:cNvPr id="218" name="Google Shape;218;p3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0000" lnSpcReduction="20000"/>
          </a:bodyPr>
          <a:lstStyle/>
          <a:p>
            <a:pPr marL="838200" lvl="0" indent="-32194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9245"/>
              <a:buFont typeface="Arial"/>
              <a:buChar char="●"/>
            </a:pPr>
            <a:r>
              <a:rPr lang="en" sz="26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AmeriCorps​</a:t>
            </a:r>
            <a:endParaRPr sz="26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33500" lvl="0" indent="-32194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9245"/>
              <a:buFont typeface="Arial"/>
              <a:buChar char="●"/>
            </a:pPr>
            <a:r>
              <a:rPr lang="en" sz="26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VISTA​</a:t>
            </a:r>
            <a:endParaRPr sz="26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33500" lvl="0" indent="-32194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9245"/>
              <a:buFont typeface="Arial"/>
              <a:buChar char="●"/>
            </a:pPr>
            <a:r>
              <a:rPr lang="en" sz="26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Teach for America​</a:t>
            </a:r>
            <a:endParaRPr sz="26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33500" lvl="0" indent="-32194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9245"/>
              <a:buFont typeface="Arial"/>
              <a:buChar char="●"/>
            </a:pPr>
            <a:r>
              <a:rPr lang="en" sz="26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NCCC​</a:t>
            </a:r>
            <a:endParaRPr sz="26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33500" lvl="0" indent="-32194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9245"/>
              <a:buFont typeface="Arial"/>
              <a:buChar char="●"/>
            </a:pPr>
            <a:r>
              <a:rPr lang="en" sz="26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FEMA​</a:t>
            </a:r>
            <a:endParaRPr sz="26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33500" lvl="0" indent="-32194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9245"/>
              <a:buFont typeface="Arial"/>
              <a:buChar char="●"/>
            </a:pPr>
            <a:r>
              <a:rPr lang="en" sz="26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City Year​</a:t>
            </a:r>
            <a:endParaRPr sz="26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38200" lvl="0" indent="-32194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9245"/>
              <a:buFont typeface="Arial"/>
              <a:buChar char="●"/>
            </a:pPr>
            <a:r>
              <a:rPr lang="en" sz="26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Peace Corps​</a:t>
            </a:r>
            <a:endParaRPr sz="26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38200" lvl="0" indent="-32194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9245"/>
              <a:buFont typeface="Arial"/>
              <a:buChar char="●"/>
            </a:pPr>
            <a:r>
              <a:rPr lang="en" sz="26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Military​</a:t>
            </a:r>
            <a:endParaRPr sz="26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38200" lvl="0" indent="-32194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9245"/>
              <a:buFont typeface="Arial"/>
              <a:buChar char="●"/>
            </a:pPr>
            <a:r>
              <a:rPr lang="en" sz="26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TEACH Grants​</a:t>
            </a:r>
            <a:endParaRPr sz="26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38200" lvl="0" indent="-32194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9245"/>
              <a:buFont typeface="Arial"/>
              <a:buChar char="●"/>
            </a:pPr>
            <a:r>
              <a:rPr lang="en" sz="26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Public Service Loan Forgiveness​</a:t>
            </a:r>
            <a:endParaRPr sz="26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219" name="Google Shape;219;p3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220" name="Google Shape;220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2400" y="1184125"/>
            <a:ext cx="3999900" cy="3604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Tips for Applying for Scholarships</a:t>
            </a:r>
            <a:endParaRPr/>
          </a:p>
        </p:txBody>
      </p:sp>
      <p:sp>
        <p:nvSpPr>
          <p:cNvPr id="226" name="Google Shape;226;p3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0000" lnSpcReduction="20000"/>
          </a:bodyPr>
          <a:lstStyle/>
          <a:p>
            <a:pPr marL="1092200" lvl="0" indent="-33750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9032"/>
              <a:buFont typeface="Arial"/>
              <a:buChar char="●"/>
            </a:pPr>
            <a:r>
              <a:rPr lang="en" sz="3100">
                <a:solidFill>
                  <a:schemeClr val="dk1"/>
                </a:solidFill>
              </a:rPr>
              <a:t>Look Early​</a:t>
            </a:r>
            <a:endParaRPr sz="3100">
              <a:solidFill>
                <a:schemeClr val="dk1"/>
              </a:solidFill>
            </a:endParaRPr>
          </a:p>
          <a:p>
            <a:pPr marL="1092200" lvl="0" indent="-33750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9032"/>
              <a:buFont typeface="Arial"/>
              <a:buChar char="●"/>
            </a:pPr>
            <a:r>
              <a:rPr lang="en" sz="3100">
                <a:solidFill>
                  <a:schemeClr val="dk1"/>
                </a:solidFill>
              </a:rPr>
              <a:t>Choose wisely ​</a:t>
            </a:r>
            <a:endParaRPr sz="3100">
              <a:solidFill>
                <a:schemeClr val="dk1"/>
              </a:solidFill>
            </a:endParaRPr>
          </a:p>
          <a:p>
            <a:pPr marL="1092200" lvl="0" indent="-33750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9032"/>
              <a:buFont typeface="Arial"/>
              <a:buChar char="●"/>
            </a:pPr>
            <a:r>
              <a:rPr lang="en" sz="3100">
                <a:solidFill>
                  <a:schemeClr val="dk1"/>
                </a:solidFill>
              </a:rPr>
              <a:t>Avoid SCAMS- don’t pay​</a:t>
            </a:r>
            <a:endParaRPr sz="3100">
              <a:solidFill>
                <a:schemeClr val="dk1"/>
              </a:solidFill>
            </a:endParaRPr>
          </a:p>
          <a:p>
            <a:pPr marL="1092200" lvl="0" indent="-33750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9032"/>
              <a:buFont typeface="Arial"/>
              <a:buChar char="●"/>
            </a:pPr>
            <a:r>
              <a:rPr lang="en" sz="3100">
                <a:solidFill>
                  <a:schemeClr val="dk1"/>
                </a:solidFill>
              </a:rPr>
              <a:t>Meet deadlines​</a:t>
            </a:r>
            <a:endParaRPr sz="3100">
              <a:solidFill>
                <a:schemeClr val="dk1"/>
              </a:solidFill>
            </a:endParaRPr>
          </a:p>
          <a:p>
            <a:pPr marL="1092200" lvl="0" indent="-33750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9032"/>
              <a:buFont typeface="Arial"/>
              <a:buChar char="●"/>
            </a:pPr>
            <a:r>
              <a:rPr lang="en" sz="3100">
                <a:solidFill>
                  <a:schemeClr val="dk1"/>
                </a:solidFill>
              </a:rPr>
              <a:t>Follow directions​</a:t>
            </a:r>
            <a:endParaRPr sz="3100">
              <a:solidFill>
                <a:schemeClr val="dk1"/>
              </a:solidFill>
            </a:endParaRPr>
          </a:p>
          <a:p>
            <a:pPr marL="1092200" lvl="0" indent="-33750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9032"/>
              <a:buFont typeface="Arial"/>
              <a:buChar char="●"/>
            </a:pPr>
            <a:r>
              <a:rPr lang="en" sz="3100">
                <a:solidFill>
                  <a:schemeClr val="dk1"/>
                </a:solidFill>
              </a:rPr>
              <a:t>Proofread​</a:t>
            </a:r>
            <a:endParaRPr sz="3100">
              <a:solidFill>
                <a:schemeClr val="dk1"/>
              </a:solidFill>
            </a:endParaRPr>
          </a:p>
          <a:p>
            <a:pPr marL="1092200" lvl="0" indent="-33750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9032"/>
              <a:buFont typeface="Arial"/>
              <a:buChar char="●"/>
            </a:pPr>
            <a:r>
              <a:rPr lang="en" sz="3100">
                <a:solidFill>
                  <a:srgbClr val="FF0000"/>
                </a:solidFill>
              </a:rPr>
              <a:t>Stand OUT</a:t>
            </a:r>
            <a:r>
              <a:rPr lang="en" sz="3100">
                <a:solidFill>
                  <a:schemeClr val="dk1"/>
                </a:solidFill>
              </a:rPr>
              <a:t>​</a:t>
            </a:r>
            <a:endParaRPr sz="3100">
              <a:solidFill>
                <a:schemeClr val="dk1"/>
              </a:solidFill>
            </a:endParaRPr>
          </a:p>
          <a:p>
            <a:pPr marL="1092200" lvl="0" indent="-33750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9032"/>
              <a:buFont typeface="Arial"/>
              <a:buChar char="●"/>
            </a:pPr>
            <a:r>
              <a:rPr lang="en" sz="3100">
                <a:solidFill>
                  <a:schemeClr val="dk1"/>
                </a:solidFill>
              </a:rPr>
              <a:t>Be Professional </a:t>
            </a:r>
            <a:r>
              <a:rPr lang="en" sz="3100" u="sng">
                <a:solidFill>
                  <a:srgbClr val="0563C1"/>
                </a:solidFill>
              </a:rPr>
              <a:t>firstname.lastname@mail.com</a:t>
            </a:r>
            <a:r>
              <a:rPr lang="en" sz="3100">
                <a:solidFill>
                  <a:schemeClr val="dk1"/>
                </a:solidFill>
              </a:rPr>
              <a:t>​</a:t>
            </a:r>
            <a:endParaRPr sz="3100">
              <a:solidFill>
                <a:schemeClr val="dk1"/>
              </a:solidFill>
            </a:endParaRPr>
          </a:p>
          <a:p>
            <a:pPr marL="1092200" lvl="0" indent="-33750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9032"/>
              <a:buFont typeface="Arial"/>
              <a:buChar char="●"/>
            </a:pPr>
            <a:r>
              <a:rPr lang="en" sz="3100">
                <a:solidFill>
                  <a:schemeClr val="dk1"/>
                </a:solidFill>
              </a:rPr>
              <a:t>Write an interesting essay</a:t>
            </a:r>
            <a:endParaRPr sz="31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5"/>
          <p:cNvSpPr txBox="1">
            <a:spLocks noGrp="1"/>
          </p:cNvSpPr>
          <p:nvPr>
            <p:ph type="title" idx="4294967295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are you being evaluated?  </a:t>
            </a:r>
            <a:endParaRPr/>
          </a:p>
        </p:txBody>
      </p:sp>
      <p:sp>
        <p:nvSpPr>
          <p:cNvPr id="232" name="Google Shape;232;p35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>
                <a:solidFill>
                  <a:schemeClr val="dk1"/>
                </a:solidFill>
              </a:rPr>
              <a:t>Scoring Rubric</a:t>
            </a:r>
            <a:endParaRPr/>
          </a:p>
        </p:txBody>
      </p:sp>
      <p:pic>
        <p:nvPicPr>
          <p:cNvPr id="233" name="Google Shape;233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79675" y="1170125"/>
            <a:ext cx="3353097" cy="2908050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35"/>
          <p:cNvSpPr txBox="1"/>
          <p:nvPr/>
        </p:nvSpPr>
        <p:spPr>
          <a:xfrm>
            <a:off x="304800" y="3048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0000" lnSpcReduction="20000"/>
          </a:bodyPr>
          <a:lstStyle/>
          <a:p>
            <a:pPr marL="838200" lvl="0" indent="-35306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Arial"/>
              <a:buChar char="●"/>
            </a:pPr>
            <a:r>
              <a:rPr lang="en" sz="3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 With a Plan </a:t>
            </a:r>
            <a:r>
              <a:rPr lang="en" sz="26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​</a:t>
            </a:r>
            <a:br>
              <a:rPr lang="en" sz="26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26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(answer the question, outline)​</a:t>
            </a:r>
            <a:endParaRPr sz="26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38200" lvl="0" indent="-35306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Arial"/>
              <a:buChar char="●"/>
            </a:pPr>
            <a:r>
              <a:rPr lang="en" sz="3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Clear Message </a:t>
            </a:r>
            <a:r>
              <a:rPr lang="en" sz="26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​</a:t>
            </a:r>
            <a:br>
              <a:rPr lang="en" sz="26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26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(do not ramble, no tangents)​</a:t>
            </a:r>
            <a:endParaRPr sz="26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38200" lvl="0" indent="-35306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Arial"/>
              <a:buChar char="●"/>
            </a:pPr>
            <a:r>
              <a:rPr lang="en" sz="3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Pick one or two strong examples​</a:t>
            </a:r>
            <a:endParaRPr sz="3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01700" lvl="0" indent="127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(anecdotes, proof)​</a:t>
            </a:r>
            <a:endParaRPr sz="26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38200" lvl="0" indent="-35306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Arial"/>
              <a:buChar char="●"/>
            </a:pPr>
            <a:r>
              <a:rPr lang="en" sz="3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Be human  </a:t>
            </a:r>
            <a:r>
              <a:rPr lang="en" sz="26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​</a:t>
            </a:r>
            <a:br>
              <a:rPr lang="en" sz="26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26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(learned, felt, thought, did, will do)​</a:t>
            </a:r>
            <a:endParaRPr sz="26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38200" lvl="0" indent="-32194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9245"/>
              <a:buFont typeface="Arial"/>
              <a:buChar char="●"/>
            </a:pPr>
            <a:r>
              <a:rPr lang="en" sz="26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Proofread ​</a:t>
            </a:r>
            <a:endParaRPr sz="3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240" name="Google Shape;240;p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Essay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Academic Resume - What to Include</a:t>
            </a:r>
            <a:endParaRPr/>
          </a:p>
        </p:txBody>
      </p:sp>
      <p:sp>
        <p:nvSpPr>
          <p:cNvPr id="246" name="Google Shape;246;p3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68300" algn="l" rtl="0">
              <a:spcBef>
                <a:spcPts val="1200"/>
              </a:spcBef>
              <a:spcAft>
                <a:spcPts val="0"/>
              </a:spcAft>
              <a:buClr>
                <a:srgbClr val="2D2D2D"/>
              </a:buClr>
              <a:buSzPts val="2200"/>
              <a:buFont typeface="Roboto"/>
              <a:buAutoNum type="arabicPeriod"/>
            </a:pPr>
            <a:r>
              <a:rPr lang="en" sz="2200">
                <a:solidFill>
                  <a:srgbClr val="2D2D2D"/>
                </a:solidFill>
              </a:rPr>
              <a:t>Name and contact information.</a:t>
            </a:r>
            <a:endParaRPr sz="2200">
              <a:solidFill>
                <a:srgbClr val="2D2D2D"/>
              </a:solidFill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2D2D2D"/>
              </a:buClr>
              <a:buSzPts val="2200"/>
              <a:buFont typeface="Roboto"/>
              <a:buAutoNum type="arabicPeriod"/>
            </a:pPr>
            <a:r>
              <a:rPr lang="en" sz="2200">
                <a:solidFill>
                  <a:srgbClr val="2D2D2D"/>
                </a:solidFill>
              </a:rPr>
              <a:t>Add your education.</a:t>
            </a:r>
            <a:endParaRPr sz="2200">
              <a:solidFill>
                <a:srgbClr val="2D2D2D"/>
              </a:solidFill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2D2D2D"/>
              </a:buClr>
              <a:buSzPts val="2200"/>
              <a:buFont typeface="Roboto"/>
              <a:buAutoNum type="arabicPeriod"/>
            </a:pPr>
            <a:r>
              <a:rPr lang="en" sz="2200">
                <a:solidFill>
                  <a:srgbClr val="2D2D2D"/>
                </a:solidFill>
              </a:rPr>
              <a:t>Include activities.</a:t>
            </a:r>
            <a:endParaRPr sz="2200">
              <a:solidFill>
                <a:srgbClr val="2D2D2D"/>
              </a:solidFill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2D2D2D"/>
              </a:buClr>
              <a:buSzPts val="2200"/>
              <a:buFont typeface="Roboto"/>
              <a:buAutoNum type="arabicPeriod"/>
            </a:pPr>
            <a:r>
              <a:rPr lang="en" sz="2200">
                <a:solidFill>
                  <a:srgbClr val="2D2D2D"/>
                </a:solidFill>
              </a:rPr>
              <a:t>List athletic participation.</a:t>
            </a:r>
            <a:endParaRPr sz="2200">
              <a:solidFill>
                <a:srgbClr val="2D2D2D"/>
              </a:solidFill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2D2D2D"/>
              </a:buClr>
              <a:buSzPts val="2200"/>
              <a:buFont typeface="Roboto"/>
              <a:buAutoNum type="arabicPeriod"/>
            </a:pPr>
            <a:r>
              <a:rPr lang="en" sz="2200">
                <a:solidFill>
                  <a:srgbClr val="2D2D2D"/>
                </a:solidFill>
              </a:rPr>
              <a:t>Include work experience.</a:t>
            </a:r>
            <a:endParaRPr sz="2200">
              <a:solidFill>
                <a:srgbClr val="2D2D2D"/>
              </a:solidFill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2D2D2D"/>
              </a:buClr>
              <a:buSzPts val="2200"/>
              <a:buFont typeface="Roboto"/>
              <a:buAutoNum type="arabicPeriod"/>
            </a:pPr>
            <a:r>
              <a:rPr lang="en" sz="2200">
                <a:solidFill>
                  <a:srgbClr val="2D2D2D"/>
                </a:solidFill>
              </a:rPr>
              <a:t>List special interests.</a:t>
            </a:r>
            <a:endParaRPr sz="2200">
              <a:solidFill>
                <a:srgbClr val="2D2D2D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8"/>
          <p:cNvSpPr txBox="1">
            <a:spLocks noGrp="1"/>
          </p:cNvSpPr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Academic Resume</a:t>
            </a:r>
            <a:endParaRPr/>
          </a:p>
        </p:txBody>
      </p:sp>
      <p:sp>
        <p:nvSpPr>
          <p:cNvPr id="252" name="Google Shape;252;p38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253" name="Google Shape;253;p38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Sample</a:t>
            </a:r>
            <a:endParaRPr/>
          </a:p>
        </p:txBody>
      </p:sp>
      <p:pic>
        <p:nvPicPr>
          <p:cNvPr id="254" name="Google Shape;254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77075" y="170225"/>
            <a:ext cx="3944575" cy="478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Contact Info</a:t>
            </a:r>
            <a:endParaRPr/>
          </a:p>
        </p:txBody>
      </p:sp>
      <p:sp>
        <p:nvSpPr>
          <p:cNvPr id="260" name="Google Shape;260;p39"/>
          <p:cNvSpPr txBox="1">
            <a:spLocks noGrp="1"/>
          </p:cNvSpPr>
          <p:nvPr>
            <p:ph type="body" idx="1"/>
          </p:nvPr>
        </p:nvSpPr>
        <p:spPr>
          <a:xfrm>
            <a:off x="311700" y="11376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F46524"/>
              </a:buClr>
              <a:buSzPts val="1200"/>
              <a:buFont typeface="Raleway"/>
              <a:buChar char="➔"/>
            </a:pPr>
            <a:r>
              <a:rPr lang="en" sz="1200" u="sng">
                <a:solidFill>
                  <a:srgbClr val="0277BD"/>
                </a:solidFill>
                <a:latin typeface="Raleway"/>
                <a:ea typeface="Raleway"/>
                <a:cs typeface="Raleway"/>
                <a:sym typeface="Raleway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Felicia.Holloway52@gmail.com</a:t>
            </a:r>
            <a:endParaRPr sz="12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04800" algn="l" rtl="0">
              <a:spcBef>
                <a:spcPts val="1000"/>
              </a:spcBef>
              <a:spcAft>
                <a:spcPts val="0"/>
              </a:spcAft>
              <a:buClr>
                <a:srgbClr val="F46524"/>
              </a:buClr>
              <a:buSzPts val="1200"/>
              <a:buFont typeface="Raleway"/>
              <a:buChar char="➔"/>
            </a:pPr>
            <a:r>
              <a:rPr lang="en" sz="1200" u="sng">
                <a:solidFill>
                  <a:srgbClr val="0277BD"/>
                </a:solidFill>
                <a:latin typeface="Raleway"/>
                <a:ea typeface="Raleway"/>
                <a:cs typeface="Raleway"/>
                <a:sym typeface="Raleway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https://www.linkedin.com/in/feliciaholloway/</a:t>
            </a:r>
            <a:endParaRPr sz="12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12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12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0" algn="ctr" rtl="0"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THANK YOU!!!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>
            <a:spLocks noGrp="1"/>
          </p:cNvSpPr>
          <p:nvPr>
            <p:ph type="title" idx="4294967295"/>
          </p:nvPr>
        </p:nvSpPr>
        <p:spPr>
          <a:xfrm>
            <a:off x="535775" y="712150"/>
            <a:ext cx="5197200" cy="7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>
                <a:solidFill>
                  <a:schemeClr val="dk1"/>
                </a:solidFill>
              </a:rPr>
              <a:t>About Me</a:t>
            </a:r>
            <a:endParaRPr sz="2400"/>
          </a:p>
        </p:txBody>
      </p:sp>
      <p:sp>
        <p:nvSpPr>
          <p:cNvPr id="73" name="Google Shape;73;p15"/>
          <p:cNvSpPr txBox="1">
            <a:spLocks noGrp="1"/>
          </p:cNvSpPr>
          <p:nvPr>
            <p:ph type="title" idx="4294967295"/>
          </p:nvPr>
        </p:nvSpPr>
        <p:spPr>
          <a:xfrm>
            <a:off x="535775" y="1480150"/>
            <a:ext cx="5197200" cy="30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Font typeface="Lato"/>
              <a:buChar char="●"/>
            </a:pPr>
            <a:r>
              <a:rPr lang="en" sz="1800" b="0">
                <a:latin typeface="Lato"/>
                <a:ea typeface="Lato"/>
                <a:cs typeface="Lato"/>
                <a:sym typeface="Lato"/>
              </a:rPr>
              <a:t>Felicia Wise</a:t>
            </a:r>
            <a:endParaRPr sz="1800" b="0">
              <a:latin typeface="Lato"/>
              <a:ea typeface="Lato"/>
              <a:cs typeface="Lato"/>
              <a:sym typeface="Lato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Lato"/>
              <a:buChar char="●"/>
            </a:pPr>
            <a:r>
              <a:rPr lang="en" sz="1800" b="0">
                <a:latin typeface="Lato"/>
                <a:ea typeface="Lato"/>
                <a:cs typeface="Lato"/>
                <a:sym typeface="Lato"/>
              </a:rPr>
              <a:t>Senior Program Director </a:t>
            </a:r>
            <a:endParaRPr sz="1800" b="0">
              <a:latin typeface="Lato"/>
              <a:ea typeface="Lato"/>
              <a:cs typeface="Lato"/>
              <a:sym typeface="Lato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Lato"/>
              <a:buChar char="●"/>
            </a:pPr>
            <a:r>
              <a:rPr lang="en" sz="1800" b="0">
                <a:latin typeface="Lato"/>
                <a:ea typeface="Lato"/>
                <a:cs typeface="Lato"/>
                <a:sym typeface="Lato"/>
              </a:rPr>
              <a:t>B.A. Mass Communications</a:t>
            </a:r>
            <a:endParaRPr sz="1800" b="0">
              <a:latin typeface="Lato"/>
              <a:ea typeface="Lato"/>
              <a:cs typeface="Lato"/>
              <a:sym typeface="Lato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Lato"/>
              <a:buChar char="●"/>
            </a:pPr>
            <a:r>
              <a:rPr lang="en" sz="1800" b="0">
                <a:latin typeface="Lato"/>
                <a:ea typeface="Lato"/>
                <a:cs typeface="Lato"/>
                <a:sym typeface="Lato"/>
              </a:rPr>
              <a:t>M.S. Business Management</a:t>
            </a:r>
            <a:endParaRPr sz="1800" b="0">
              <a:latin typeface="Lato"/>
              <a:ea typeface="Lato"/>
              <a:cs typeface="Lato"/>
              <a:sym typeface="Lato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Lato"/>
              <a:buChar char="●"/>
            </a:pPr>
            <a:r>
              <a:rPr lang="en" sz="1800" b="0">
                <a:latin typeface="Lato"/>
                <a:ea typeface="Lato"/>
                <a:cs typeface="Lato"/>
                <a:sym typeface="Lato"/>
              </a:rPr>
              <a:t>Doctoral Candidate (Ed.D Higher Ed. Leadership)</a:t>
            </a:r>
            <a:endParaRPr sz="1800" b="0">
              <a:latin typeface="Lato"/>
              <a:ea typeface="Lato"/>
              <a:cs typeface="Lato"/>
              <a:sym typeface="Lato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Lato"/>
              <a:buChar char="●"/>
            </a:pPr>
            <a:r>
              <a:rPr lang="en" sz="1800" b="0">
                <a:latin typeface="Lato"/>
                <a:ea typeface="Lato"/>
                <a:cs typeface="Lato"/>
                <a:sym typeface="Lato"/>
              </a:rPr>
              <a:t>Former D1 Student Athlete</a:t>
            </a:r>
            <a:endParaRPr sz="1800" b="0">
              <a:latin typeface="Lato"/>
              <a:ea typeface="Lato"/>
              <a:cs typeface="Lato"/>
              <a:sym typeface="Lato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Lato"/>
              <a:buChar char="●"/>
            </a:pPr>
            <a:r>
              <a:rPr lang="en" sz="1800" b="0">
                <a:latin typeface="Lato"/>
                <a:ea typeface="Lato"/>
                <a:cs typeface="Lato"/>
                <a:sym typeface="Lato"/>
              </a:rPr>
              <a:t>Parent</a:t>
            </a:r>
            <a:endParaRPr sz="1800" b="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74" name="Google Shape;7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30200" y="2502450"/>
            <a:ext cx="1867427" cy="2489902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53750" y="902250"/>
            <a:ext cx="2857500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60150" y="-12"/>
            <a:ext cx="1847850" cy="2466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987063" y="2571750"/>
            <a:ext cx="2143125" cy="213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658325" y="-62975"/>
            <a:ext cx="1485675" cy="1485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Talking Points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84" name="Google Shape;84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What are your choices after high school?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Understanding the cost of college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What is Financial Aid?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Types of Financial Aid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Where to get Financial Aid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How to apply to receive Financial Aid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Ways to avoid college debt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7" descr="poll-type-id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8000" y="1657350"/>
            <a:ext cx="1828800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7" descr="logo-id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612020" y="508000"/>
            <a:ext cx="874500" cy="382594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7" descr="title-id"/>
          <p:cNvSpPr txBox="1"/>
          <p:nvPr/>
        </p:nvSpPr>
        <p:spPr>
          <a:xfrm>
            <a:off x="2590800" y="1928813"/>
            <a:ext cx="6045300" cy="12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rgbClr val="5B5B5B"/>
                </a:solidFill>
                <a:latin typeface="Roboto"/>
                <a:ea typeface="Roboto"/>
                <a:cs typeface="Roboto"/>
                <a:sym typeface="Roboto"/>
              </a:rPr>
              <a:t>What are your choices after high school?</a:t>
            </a:r>
            <a:endParaRPr sz="3600" b="1">
              <a:solidFill>
                <a:srgbClr val="5B5B5B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2" name="Google Shape;92;p17" descr="footer-id"/>
          <p:cNvSpPr txBox="1"/>
          <p:nvPr/>
        </p:nvSpPr>
        <p:spPr>
          <a:xfrm>
            <a:off x="2590800" y="4381500"/>
            <a:ext cx="6299100" cy="3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rgbClr val="5B5B5B"/>
                </a:solidFill>
                <a:latin typeface="Roboto"/>
                <a:ea typeface="Roboto"/>
                <a:cs typeface="Roboto"/>
                <a:sym typeface="Roboto"/>
              </a:rPr>
              <a:t>ⓘ</a:t>
            </a:r>
            <a:r>
              <a:rPr lang="en">
                <a:solidFill>
                  <a:srgbClr val="5B5B5B"/>
                </a:solidFill>
                <a:latin typeface="Roboto"/>
                <a:ea typeface="Roboto"/>
                <a:cs typeface="Roboto"/>
                <a:sym typeface="Roboto"/>
              </a:rPr>
              <a:t> Start presenting to display the poll results on this slide.</a:t>
            </a:r>
            <a:endParaRPr>
              <a:solidFill>
                <a:srgbClr val="5B5B5B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are your choices after high school?</a:t>
            </a:r>
            <a:endParaRPr/>
          </a:p>
        </p:txBody>
      </p:sp>
      <p:sp>
        <p:nvSpPr>
          <p:cNvPr id="98" name="Google Shape;98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746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" sz="2300"/>
              <a:t>Pursue a degree</a:t>
            </a:r>
            <a:endParaRPr sz="2300"/>
          </a:p>
          <a:p>
            <a:pPr marL="457200" lvl="0" indent="-3746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" sz="2300"/>
              <a:t>Pursue a vocation</a:t>
            </a:r>
            <a:endParaRPr sz="2300"/>
          </a:p>
          <a:p>
            <a:pPr marL="457200" lvl="0" indent="-3746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" sz="2300"/>
              <a:t>Got to work</a:t>
            </a:r>
            <a:endParaRPr sz="2300"/>
          </a:p>
          <a:p>
            <a:pPr marL="457200" lvl="0" indent="-3746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" sz="2300"/>
              <a:t>Join the military</a:t>
            </a:r>
            <a:endParaRPr sz="23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99" name="Google Shape;9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26975" y="1153950"/>
            <a:ext cx="2615450" cy="1659925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8"/>
          <p:cNvSpPr txBox="1"/>
          <p:nvPr/>
        </p:nvSpPr>
        <p:spPr>
          <a:xfrm>
            <a:off x="797815" y="3084506"/>
            <a:ext cx="1719900" cy="14616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pic>
        <p:nvPicPr>
          <p:cNvPr id="101" name="Google Shape;101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42425" y="1152475"/>
            <a:ext cx="2489875" cy="1659917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8"/>
          <p:cNvSpPr txBox="1"/>
          <p:nvPr/>
        </p:nvSpPr>
        <p:spPr>
          <a:xfrm>
            <a:off x="7112390" y="1152467"/>
            <a:ext cx="1719900" cy="14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pic>
        <p:nvPicPr>
          <p:cNvPr id="103" name="Google Shape;103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26975" y="2812400"/>
            <a:ext cx="2615450" cy="1736574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8"/>
          <p:cNvSpPr txBox="1"/>
          <p:nvPr/>
        </p:nvSpPr>
        <p:spPr>
          <a:xfrm>
            <a:off x="518336" y="3110336"/>
            <a:ext cx="1667700" cy="143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pic>
        <p:nvPicPr>
          <p:cNvPr id="105" name="Google Shape;105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342425" y="2812400"/>
            <a:ext cx="2489875" cy="1747225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8"/>
          <p:cNvSpPr txBox="1"/>
          <p:nvPr/>
        </p:nvSpPr>
        <p:spPr>
          <a:xfrm>
            <a:off x="6423397" y="3010136"/>
            <a:ext cx="1593900" cy="156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19" descr="poll-type-id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8000" y="1657350"/>
            <a:ext cx="1828800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9" descr="logo-id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612020" y="508000"/>
            <a:ext cx="874500" cy="382594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9" descr="title-id"/>
          <p:cNvSpPr txBox="1"/>
          <p:nvPr/>
        </p:nvSpPr>
        <p:spPr>
          <a:xfrm>
            <a:off x="2590800" y="1928813"/>
            <a:ext cx="6045300" cy="12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rgbClr val="5B5B5B"/>
                </a:solidFill>
                <a:latin typeface="Roboto"/>
                <a:ea typeface="Roboto"/>
                <a:cs typeface="Roboto"/>
                <a:sym typeface="Roboto"/>
              </a:rPr>
              <a:t>What does the cost of college include?</a:t>
            </a:r>
            <a:endParaRPr sz="3600" b="1">
              <a:solidFill>
                <a:srgbClr val="5B5B5B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4" name="Google Shape;114;p19" descr="footer-id"/>
          <p:cNvSpPr txBox="1"/>
          <p:nvPr/>
        </p:nvSpPr>
        <p:spPr>
          <a:xfrm>
            <a:off x="2590800" y="4381500"/>
            <a:ext cx="6299100" cy="3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rgbClr val="5B5B5B"/>
                </a:solidFill>
                <a:latin typeface="Roboto"/>
                <a:ea typeface="Roboto"/>
                <a:cs typeface="Roboto"/>
                <a:sym typeface="Roboto"/>
              </a:rPr>
              <a:t>ⓘ</a:t>
            </a:r>
            <a:r>
              <a:rPr lang="en">
                <a:solidFill>
                  <a:srgbClr val="5B5B5B"/>
                </a:solidFill>
                <a:latin typeface="Roboto"/>
                <a:ea typeface="Roboto"/>
                <a:cs typeface="Roboto"/>
                <a:sym typeface="Roboto"/>
              </a:rPr>
              <a:t> Start presenting to display the poll results on this slide.</a:t>
            </a:r>
            <a:endParaRPr>
              <a:solidFill>
                <a:srgbClr val="5B5B5B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6666"/>
              <a:buFont typeface="Arial"/>
              <a:buNone/>
            </a:pPr>
            <a:r>
              <a:rPr lang="en"/>
              <a:t>What is the cost of college? What does it include?</a:t>
            </a:r>
            <a:endParaRPr/>
          </a:p>
        </p:txBody>
      </p:sp>
      <p:sp>
        <p:nvSpPr>
          <p:cNvPr id="120" name="Google Shape;120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457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" sz="3600"/>
              <a:t>Cost </a:t>
            </a:r>
            <a:endParaRPr sz="3600"/>
          </a:p>
          <a:p>
            <a:pPr marL="457200" lvl="0" indent="-457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" sz="3600"/>
              <a:t>Of</a:t>
            </a:r>
            <a:endParaRPr sz="3600"/>
          </a:p>
          <a:p>
            <a:pPr marL="457200" lvl="0" indent="-457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" sz="3600"/>
              <a:t>Attendance</a:t>
            </a:r>
            <a:endParaRPr sz="3600"/>
          </a:p>
        </p:txBody>
      </p:sp>
      <p:sp>
        <p:nvSpPr>
          <p:cNvPr id="121" name="Google Shape;121;p20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22" name="Google Shape;12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917700"/>
            <a:ext cx="4254756" cy="3651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Type  of College</a:t>
            </a:r>
            <a:endParaRPr/>
          </a:p>
        </p:txBody>
      </p:sp>
      <p:sp>
        <p:nvSpPr>
          <p:cNvPr id="128" name="Google Shape;128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Public </a:t>
            </a:r>
            <a:endParaRPr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17500" algn="l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</a:pPr>
            <a:r>
              <a:rPr lang="en" sz="1200">
                <a:solidFill>
                  <a:srgbClr val="6F6868"/>
                </a:solidFill>
                <a:highlight>
                  <a:schemeClr val="lt1"/>
                </a:highlight>
                <a:latin typeface="Lato"/>
                <a:ea typeface="Lato"/>
                <a:cs typeface="Lato"/>
                <a:sym typeface="Lato"/>
              </a:rPr>
              <a:t>Public schools are funded mainly by state governments</a:t>
            </a:r>
            <a:endParaRPr sz="1200">
              <a:solidFill>
                <a:srgbClr val="6F6868"/>
              </a:solidFill>
              <a:highlight>
                <a:schemeClr val="lt1"/>
              </a:highlight>
              <a:latin typeface="Lato"/>
              <a:ea typeface="Lato"/>
              <a:cs typeface="Lato"/>
              <a:sym typeface="Lato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6F6868"/>
              </a:buClr>
              <a:buSzPts val="1200"/>
              <a:buFont typeface="Lato"/>
              <a:buChar char="●"/>
            </a:pPr>
            <a:r>
              <a:rPr lang="en" sz="1200">
                <a:solidFill>
                  <a:srgbClr val="6F6868"/>
                </a:solidFill>
                <a:highlight>
                  <a:schemeClr val="lt1"/>
                </a:highlight>
                <a:latin typeface="Lato"/>
                <a:ea typeface="Lato"/>
                <a:cs typeface="Lato"/>
                <a:sym typeface="Lato"/>
              </a:rPr>
              <a:t>Lower COA due to government funding</a:t>
            </a:r>
            <a:endParaRPr sz="1200">
              <a:solidFill>
                <a:srgbClr val="6F6868"/>
              </a:solidFill>
              <a:highlight>
                <a:schemeClr val="lt1"/>
              </a:highlight>
              <a:latin typeface="Lato"/>
              <a:ea typeface="Lato"/>
              <a:cs typeface="Lato"/>
              <a:sym typeface="Lato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6F6868"/>
              </a:buClr>
              <a:buSzPts val="1200"/>
              <a:buFont typeface="Lato"/>
              <a:buChar char="●"/>
            </a:pPr>
            <a:r>
              <a:rPr lang="en" sz="1200">
                <a:solidFill>
                  <a:srgbClr val="6F6868"/>
                </a:solidFill>
                <a:highlight>
                  <a:schemeClr val="lt1"/>
                </a:highlight>
                <a:latin typeface="Lato"/>
                <a:ea typeface="Lato"/>
                <a:cs typeface="Lato"/>
                <a:sym typeface="Lato"/>
              </a:rPr>
              <a:t>Larger Size</a:t>
            </a:r>
            <a:endParaRPr sz="1200">
              <a:solidFill>
                <a:srgbClr val="6F6868"/>
              </a:solidFill>
              <a:highlight>
                <a:schemeClr val="lt1"/>
              </a:highlight>
              <a:latin typeface="Lato"/>
              <a:ea typeface="Lato"/>
              <a:cs typeface="Lato"/>
              <a:sym typeface="Lato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6F6868"/>
              </a:buClr>
              <a:buSzPts val="1200"/>
              <a:buFont typeface="Lato"/>
              <a:buChar char="●"/>
            </a:pPr>
            <a:r>
              <a:rPr lang="en" sz="1200">
                <a:solidFill>
                  <a:srgbClr val="6F6868"/>
                </a:solidFill>
                <a:highlight>
                  <a:schemeClr val="lt1"/>
                </a:highlight>
                <a:latin typeface="Lato"/>
                <a:ea typeface="Lato"/>
                <a:cs typeface="Lato"/>
                <a:sym typeface="Lato"/>
              </a:rPr>
              <a:t>Extracurriculars</a:t>
            </a:r>
            <a:endParaRPr sz="1200">
              <a:solidFill>
                <a:srgbClr val="6F6868"/>
              </a:solidFill>
              <a:highlight>
                <a:schemeClr val="lt1"/>
              </a:highlight>
              <a:latin typeface="Lato"/>
              <a:ea typeface="Lato"/>
              <a:cs typeface="Lato"/>
              <a:sym typeface="Lato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6F6868"/>
              </a:buClr>
              <a:buSzPts val="1200"/>
              <a:buFont typeface="Lato"/>
              <a:buChar char="●"/>
            </a:pPr>
            <a:r>
              <a:rPr lang="en" sz="1200">
                <a:solidFill>
                  <a:srgbClr val="6F6868"/>
                </a:solidFill>
                <a:highlight>
                  <a:schemeClr val="lt1"/>
                </a:highlight>
                <a:latin typeface="Lato"/>
                <a:ea typeface="Lato"/>
                <a:cs typeface="Lato"/>
                <a:sym typeface="Lato"/>
              </a:rPr>
              <a:t>Larger Selection of Program/ Major Choices</a:t>
            </a:r>
            <a:endParaRPr/>
          </a:p>
        </p:txBody>
      </p:sp>
      <p:sp>
        <p:nvSpPr>
          <p:cNvPr id="129" name="Google Shape;129;p21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Private</a:t>
            </a:r>
            <a:endParaRPr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17500" algn="l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</a:pPr>
            <a:r>
              <a:rPr lang="en" sz="1200">
                <a:solidFill>
                  <a:srgbClr val="6F6868"/>
                </a:solidFill>
                <a:highlight>
                  <a:schemeClr val="lt1"/>
                </a:highlight>
                <a:latin typeface="Lato"/>
                <a:ea typeface="Lato"/>
                <a:cs typeface="Lato"/>
                <a:sym typeface="Lato"/>
              </a:rPr>
              <a:t>Private colleges are supported primarily by their own endowments and students’ tuition fees. </a:t>
            </a:r>
            <a:endParaRPr sz="1200">
              <a:solidFill>
                <a:srgbClr val="6F6868"/>
              </a:solidFill>
              <a:highlight>
                <a:schemeClr val="lt1"/>
              </a:highlight>
              <a:latin typeface="Lato"/>
              <a:ea typeface="Lato"/>
              <a:cs typeface="Lato"/>
              <a:sym typeface="Lato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6F6868"/>
              </a:buClr>
              <a:buSzPts val="1200"/>
              <a:buFont typeface="Lato"/>
              <a:buChar char="●"/>
            </a:pPr>
            <a:r>
              <a:rPr lang="en" sz="1200">
                <a:solidFill>
                  <a:srgbClr val="6F6868"/>
                </a:solidFill>
                <a:highlight>
                  <a:schemeClr val="lt1"/>
                </a:highlight>
                <a:latin typeface="Lato"/>
                <a:ea typeface="Lato"/>
                <a:cs typeface="Lato"/>
                <a:sym typeface="Lato"/>
              </a:rPr>
              <a:t>Higher COA due to lack of government funding</a:t>
            </a:r>
            <a:endParaRPr sz="1200">
              <a:solidFill>
                <a:srgbClr val="6F6868"/>
              </a:solidFill>
              <a:highlight>
                <a:schemeClr val="lt1"/>
              </a:highlight>
              <a:latin typeface="Lato"/>
              <a:ea typeface="Lato"/>
              <a:cs typeface="Lato"/>
              <a:sym typeface="Lato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6F6868"/>
              </a:buClr>
              <a:buSzPts val="1200"/>
              <a:buFont typeface="Lato"/>
              <a:buChar char="●"/>
            </a:pPr>
            <a:r>
              <a:rPr lang="en" sz="1200">
                <a:solidFill>
                  <a:srgbClr val="6F6868"/>
                </a:solidFill>
                <a:highlight>
                  <a:schemeClr val="lt1"/>
                </a:highlight>
                <a:latin typeface="Lato"/>
                <a:ea typeface="Lato"/>
                <a:cs typeface="Lato"/>
                <a:sym typeface="Lato"/>
              </a:rPr>
              <a:t>Smaller Size</a:t>
            </a:r>
            <a:endParaRPr sz="1200">
              <a:solidFill>
                <a:srgbClr val="6F6868"/>
              </a:solidFill>
              <a:highlight>
                <a:schemeClr val="lt1"/>
              </a:highlight>
              <a:latin typeface="Lato"/>
              <a:ea typeface="Lato"/>
              <a:cs typeface="Lato"/>
              <a:sym typeface="Lato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6F6868"/>
              </a:buClr>
              <a:buSzPts val="1200"/>
              <a:buFont typeface="Lato"/>
              <a:buChar char="●"/>
            </a:pPr>
            <a:r>
              <a:rPr lang="en" sz="1200">
                <a:solidFill>
                  <a:srgbClr val="6F6868"/>
                </a:solidFill>
                <a:highlight>
                  <a:schemeClr val="lt1"/>
                </a:highlight>
                <a:latin typeface="Lato"/>
                <a:ea typeface="Lato"/>
                <a:cs typeface="Lato"/>
                <a:sym typeface="Lato"/>
              </a:rPr>
              <a:t>Religious Affiliation</a:t>
            </a:r>
            <a:endParaRPr sz="1200">
              <a:solidFill>
                <a:srgbClr val="6F6868"/>
              </a:solidFill>
              <a:highlight>
                <a:schemeClr val="lt1"/>
              </a:highlight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16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875</Words>
  <Application>Microsoft Office PowerPoint</Application>
  <PresentationFormat>On-screen Show (16:9)</PresentationFormat>
  <Paragraphs>173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Lato</vt:lpstr>
      <vt:lpstr>Roboto</vt:lpstr>
      <vt:lpstr>Arial</vt:lpstr>
      <vt:lpstr>Raleway</vt:lpstr>
      <vt:lpstr>Calibri</vt:lpstr>
      <vt:lpstr>Source Sans Pro</vt:lpstr>
      <vt:lpstr>Plum</vt:lpstr>
      <vt:lpstr>How to Fund College</vt:lpstr>
      <vt:lpstr>PowerPoint Presentation</vt:lpstr>
      <vt:lpstr>About Me</vt:lpstr>
      <vt:lpstr>Talking Points</vt:lpstr>
      <vt:lpstr>PowerPoint Presentation</vt:lpstr>
      <vt:lpstr>What are your choices after high school?</vt:lpstr>
      <vt:lpstr>PowerPoint Presentation</vt:lpstr>
      <vt:lpstr>What is the cost of college? What does it include?</vt:lpstr>
      <vt:lpstr>Type  of College</vt:lpstr>
      <vt:lpstr>Type of College</vt:lpstr>
      <vt:lpstr>PowerPoint Presentation</vt:lpstr>
      <vt:lpstr>How are you going to pay for college or trade school? </vt:lpstr>
      <vt:lpstr>What is Financial Aid?</vt:lpstr>
      <vt:lpstr>Where to get Financial Aid, and How to Apply</vt:lpstr>
      <vt:lpstr>Federal</vt:lpstr>
      <vt:lpstr>State</vt:lpstr>
      <vt:lpstr>Private</vt:lpstr>
      <vt:lpstr>How to avoid student debt</vt:lpstr>
      <vt:lpstr>Have a plan and understand it.</vt:lpstr>
      <vt:lpstr>Early College Programs</vt:lpstr>
      <vt:lpstr>Serve</vt:lpstr>
      <vt:lpstr>Tips for Applying for Scholarships</vt:lpstr>
      <vt:lpstr>How are you being evaluated?  </vt:lpstr>
      <vt:lpstr>Essay</vt:lpstr>
      <vt:lpstr>Academic Resume - What to Include</vt:lpstr>
      <vt:lpstr>Academic Resume</vt:lpstr>
      <vt:lpstr>Contact Info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Fund College</dc:title>
  <dc:creator>Kemp, Jaemellah</dc:creator>
  <cp:lastModifiedBy>Member Services</cp:lastModifiedBy>
  <cp:revision>1</cp:revision>
  <dcterms:modified xsi:type="dcterms:W3CDTF">2022-05-02T13:34:19Z</dcterms:modified>
</cp:coreProperties>
</file>