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07a54af4e84093" /><Relationship Type="http://schemas.openxmlformats.org/officeDocument/2006/relationships/extended-properties" Target="/docProps/app.xml" Id="R8782cea2b77246c1" /><Relationship Type="http://schemas.openxmlformats.org/officeDocument/2006/relationships/officeDocument" Target="/ppt/presentation.xml" Id="R55539063501e46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07b8773ff944de"/>
  </p:sldMasterIdLst>
  <p:notesMasterIdLst>
    <p:notesMasterId xmlns:r="http://schemas.openxmlformats.org/officeDocument/2006/relationships" r:id="R7c73c274acfb420d"/>
  </p:notesMasterIdLst>
  <p:sldIdLst>
    <p:sldId xmlns:r="http://schemas.openxmlformats.org/officeDocument/2006/relationships" id="256" r:id="R83fccccd402f4aa6"/>
    <p:sldId xmlns:r="http://schemas.openxmlformats.org/officeDocument/2006/relationships" id="257" r:id="R2fe8a9301a3240ab"/>
    <p:sldId xmlns:r="http://schemas.openxmlformats.org/officeDocument/2006/relationships" id="258" r:id="R9989f7110f914a95"/>
    <p:sldId xmlns:r="http://schemas.openxmlformats.org/officeDocument/2006/relationships" id="259" r:id="Rbbcd589f41394008"/>
    <p:sldId xmlns:r="http://schemas.openxmlformats.org/officeDocument/2006/relationships" id="260" r:id="R8addd975d44446ea"/>
    <p:sldId xmlns:r="http://schemas.openxmlformats.org/officeDocument/2006/relationships" id="261" r:id="R4cc7be7ff6cd4498"/>
    <p:sldId xmlns:r="http://schemas.openxmlformats.org/officeDocument/2006/relationships" id="262" r:id="Rf35aebcfacb745d0"/>
    <p:sldId xmlns:r="http://schemas.openxmlformats.org/officeDocument/2006/relationships" id="263" r:id="Rabe5df125a4043db"/>
    <p:sldId xmlns:r="http://schemas.openxmlformats.org/officeDocument/2006/relationships" id="264" r:id="Raae80329203a46e4"/>
    <p:sldId xmlns:r="http://schemas.openxmlformats.org/officeDocument/2006/relationships" id="265" r:id="R6105f813f5fd4191"/>
    <p:sldId xmlns:r="http://schemas.openxmlformats.org/officeDocument/2006/relationships" id="266" r:id="R1e68a118318747ae"/>
    <p:sldId xmlns:r="http://schemas.openxmlformats.org/officeDocument/2006/relationships" id="267" r:id="Re4abd341679b48a4"/>
    <p:sldId xmlns:r="http://schemas.openxmlformats.org/officeDocument/2006/relationships" id="268" r:id="Rc888ad99cfae4b79"/>
    <p:sldId xmlns:r="http://schemas.openxmlformats.org/officeDocument/2006/relationships" id="269" r:id="R226e62ecba7342cc"/>
    <p:sldId xmlns:r="http://schemas.openxmlformats.org/officeDocument/2006/relationships" id="270" r:id="R02245ff11d9e4fe8"/>
    <p:sldId xmlns:r="http://schemas.openxmlformats.org/officeDocument/2006/relationships" id="271" r:id="R380a1cb04b274525"/>
    <p:sldId xmlns:r="http://schemas.openxmlformats.org/officeDocument/2006/relationships" id="272" r:id="R668b7e8844504d65"/>
    <p:sldId xmlns:r="http://schemas.openxmlformats.org/officeDocument/2006/relationships" id="273" r:id="R48fc220a005a48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010a756a4e408c" /><Relationship Type="http://schemas.openxmlformats.org/officeDocument/2006/relationships/slideMaster" Target="/ppt/slideMasters/slideMaster1.xml" Id="R4e07b8773ff944de" /><Relationship Type="http://schemas.openxmlformats.org/officeDocument/2006/relationships/notesMaster" Target="/ppt/notesMasters/notesMaster1.xml" Id="R7c73c274acfb420d" /><Relationship Type="http://schemas.openxmlformats.org/officeDocument/2006/relationships/presProps" Target="/ppt/presProps.xml" Id="R2e61e36cbc3749e9" /><Relationship Type="http://schemas.openxmlformats.org/officeDocument/2006/relationships/tableStyles" Target="/ppt/tableStyles.xml" Id="R5d2bf09016f1423a" /><Relationship Type="http://schemas.openxmlformats.org/officeDocument/2006/relationships/slide" Target="/ppt/slides/slide1.xml" Id="R83fccccd402f4aa6" /><Relationship Type="http://schemas.openxmlformats.org/officeDocument/2006/relationships/slide" Target="/ppt/slides/slide2.xml" Id="R2fe8a9301a3240ab" /><Relationship Type="http://schemas.openxmlformats.org/officeDocument/2006/relationships/slide" Target="/ppt/slides/slide3.xml" Id="R9989f7110f914a95" /><Relationship Type="http://schemas.openxmlformats.org/officeDocument/2006/relationships/slide" Target="/ppt/slides/slide4.xml" Id="Rbbcd589f41394008" /><Relationship Type="http://schemas.openxmlformats.org/officeDocument/2006/relationships/slide" Target="/ppt/slides/slide5.xml" Id="R8addd975d44446ea" /><Relationship Type="http://schemas.openxmlformats.org/officeDocument/2006/relationships/slide" Target="/ppt/slides/slide6.xml" Id="R4cc7be7ff6cd4498" /><Relationship Type="http://schemas.openxmlformats.org/officeDocument/2006/relationships/slide" Target="/ppt/slides/slide7.xml" Id="Rf35aebcfacb745d0" /><Relationship Type="http://schemas.openxmlformats.org/officeDocument/2006/relationships/slide" Target="/ppt/slides/slide8.xml" Id="Rabe5df125a4043db" /><Relationship Type="http://schemas.openxmlformats.org/officeDocument/2006/relationships/slide" Target="/ppt/slides/slide9.xml" Id="Raae80329203a46e4" /><Relationship Type="http://schemas.openxmlformats.org/officeDocument/2006/relationships/slide" Target="/ppt/slides/slide10.xml" Id="R6105f813f5fd4191" /><Relationship Type="http://schemas.openxmlformats.org/officeDocument/2006/relationships/slide" Target="/ppt/slides/slide11.xml" Id="R1e68a118318747ae" /><Relationship Type="http://schemas.openxmlformats.org/officeDocument/2006/relationships/slide" Target="/ppt/slides/slide12.xml" Id="Re4abd341679b48a4" /><Relationship Type="http://schemas.openxmlformats.org/officeDocument/2006/relationships/slide" Target="/ppt/slides/slide13.xml" Id="Rc888ad99cfae4b79" /><Relationship Type="http://schemas.openxmlformats.org/officeDocument/2006/relationships/slide" Target="/ppt/slides/slide14.xml" Id="R226e62ecba7342cc" /><Relationship Type="http://schemas.openxmlformats.org/officeDocument/2006/relationships/slide" Target="/ppt/slides/slide15.xml" Id="R02245ff11d9e4fe8" /><Relationship Type="http://schemas.openxmlformats.org/officeDocument/2006/relationships/slide" Target="/ppt/slides/slide16.xml" Id="R380a1cb04b274525" /><Relationship Type="http://schemas.openxmlformats.org/officeDocument/2006/relationships/slide" Target="/ppt/slides/slide17.xml" Id="R668b7e8844504d65" /><Relationship Type="http://schemas.openxmlformats.org/officeDocument/2006/relationships/slide" Target="/ppt/slides/slide18.xml" Id="R48fc220a005a48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0ea2ddb4604d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14dc57562f4299" /><Relationship Type="http://schemas.openxmlformats.org/officeDocument/2006/relationships/notesMaster" Target="/ppt/notesMasters/notesMaster1.xml" Id="R2853de98931b48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94c6c2c3ec42df" /><Relationship Type="http://schemas.openxmlformats.org/officeDocument/2006/relationships/notesMaster" Target="/ppt/notesMasters/notesMaster1.xml" Id="R9165a12c8e5b48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82d4c1a70e4ecf" /><Relationship Type="http://schemas.openxmlformats.org/officeDocument/2006/relationships/notesMaster" Target="/ppt/notesMasters/notesMaster1.xml" Id="R893cadbccd9246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09585c8d504254" /><Relationship Type="http://schemas.openxmlformats.org/officeDocument/2006/relationships/notesMaster" Target="/ppt/notesMasters/notesMaster1.xml" Id="R3dd31a685d834d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48f851fa164846" /><Relationship Type="http://schemas.openxmlformats.org/officeDocument/2006/relationships/notesMaster" Target="/ppt/notesMasters/notesMaster1.xml" Id="Ra7760732e81646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a019089a7d4fa9" /><Relationship Type="http://schemas.openxmlformats.org/officeDocument/2006/relationships/notesMaster" Target="/ppt/notesMasters/notesMaster1.xml" Id="Rc9a44c75caf546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33aa3119884fb2" /><Relationship Type="http://schemas.openxmlformats.org/officeDocument/2006/relationships/notesMaster" Target="/ppt/notesMasters/notesMaster1.xml" Id="R8e6b37b528c746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fe9ab9cb7c4a00" /><Relationship Type="http://schemas.openxmlformats.org/officeDocument/2006/relationships/notesMaster" Target="/ppt/notesMasters/notesMaster1.xml" Id="R5b4dee65641440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83030ea2f94422" /><Relationship Type="http://schemas.openxmlformats.org/officeDocument/2006/relationships/notesMaster" Target="/ppt/notesMasters/notesMaster1.xml" Id="Rb5cb69ea6d594e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85a2f812805466b" /><Relationship Type="http://schemas.openxmlformats.org/officeDocument/2006/relationships/notesMaster" Target="/ppt/notesMasters/notesMaster1.xml" Id="Ra26132dad1324a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4402ad2cc84690" /><Relationship Type="http://schemas.openxmlformats.org/officeDocument/2006/relationships/notesMaster" Target="/ppt/notesMasters/notesMaster1.xml" Id="R0f0e41dea68740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666abc8994f4ecc" /><Relationship Type="http://schemas.openxmlformats.org/officeDocument/2006/relationships/notesMaster" Target="/ppt/notesMasters/notesMaster1.xml" Id="R7dbc41c36cd6477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29ddc83f3d442d6" /><Relationship Type="http://schemas.openxmlformats.org/officeDocument/2006/relationships/notesMaster" Target="/ppt/notesMasters/notesMaster1.xml" Id="Rd77563aad7824a1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765c4e00cba434b" /><Relationship Type="http://schemas.openxmlformats.org/officeDocument/2006/relationships/notesMaster" Target="/ppt/notesMasters/notesMaster1.xml" Id="R2d7f125a431842a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c1752bdeddf4d8f" /><Relationship Type="http://schemas.openxmlformats.org/officeDocument/2006/relationships/notesMaster" Target="/ppt/notesMasters/notesMaster1.xml" Id="Ra79f70644ddb4ad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0a94646566a45ac" /><Relationship Type="http://schemas.openxmlformats.org/officeDocument/2006/relationships/notesMaster" Target="/ppt/notesMasters/notesMaster1.xml" Id="R32842c68eda74a7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00fb5c8dc3c4614" /><Relationship Type="http://schemas.openxmlformats.org/officeDocument/2006/relationships/notesMaster" Target="/ppt/notesMasters/notesMaster1.xml" Id="R0c05dae1c6f54a0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ddd4cfe88fc47ae" /><Relationship Type="http://schemas.openxmlformats.org/officeDocument/2006/relationships/notesMaster" Target="/ppt/notesMasters/notesMaster1.xml" Id="Rdf87c7450bc146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1 minute.</a:t>
            </a:r>
          </a:p>
          <a:p xmlns:a="http://schemas.openxmlformats.org/drawingml/2006/main">
            <a:r>
              <a:t>Introduce the theme: God’s holiness orders ordinary community life around divine presence.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19–Numbers 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slide to set expectations. The group will not reread every chapter aloud.</a:t>
            </a:r>
          </a:p>
          <a:p xmlns:a="http://schemas.openxmlformats.org/drawingml/2006/main">
            <a:r>
              <a:t>Total elapsed time after this slide: 4 minutes.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19–Numbers 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time: 2 minutes. Read Leviticus 19–21 during the week, then summarize these movements.</a:t>
            </a:r>
          </a:p>
          <a:p xmlns:a="http://schemas.openxmlformats.org/drawingml/2006/main">
            <a:r>
              <a:t>Do not use Leviticus 20 to justify humiliation or violence. Teach Leviticus 21 without diminishing disabled people.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19–21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time: 3 minutes.</a:t>
            </a:r>
          </a:p>
          <a:p xmlns:a="http://schemas.openxmlformats.org/drawingml/2006/main">
            <a:r>
              <a:t>Invite two brief responses. If time is short, ask one person to identify the strongest supporting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19–21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time: 2 minutes. Read Leviticus 22–23 during the week, then summarize these movements.</a:t>
            </a:r>
          </a:p>
          <a:p xmlns:a="http://schemas.openxmlformats.org/drawingml/2006/main">
            <a:r>
              <a:t>Keep the festivals rooted in Israel’s covenant life before drawing Christian connections.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22–23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time: 3 minutes.</a:t>
            </a:r>
          </a:p>
          <a:p xmlns:a="http://schemas.openxmlformats.org/drawingml/2006/main">
            <a:r>
              <a:t>Invite two brief responses. If time is short, ask one person to identify the strongest supporting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22–23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time: 2 minutes. Read Leviticus 24–25 during the week, then summarize these movements.</a:t>
            </a:r>
          </a:p>
          <a:p xmlns:a="http://schemas.openxmlformats.org/drawingml/2006/main">
            <a:r>
              <a:t>Acknowledge the severity of Leviticus 24. Present Jubilee as a covenant ideal without claiming a simple modern policy.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24–25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time: 3 minutes.</a:t>
            </a:r>
          </a:p>
          <a:p xmlns:a="http://schemas.openxmlformats.org/drawingml/2006/main">
            <a:r>
              <a:t>Invite two brief responses. If time is short, ask one person to identify the strongest supporting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24–25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time: 2 minutes. Read Leviticus 26–27 during the week, then summarize these movements.</a:t>
            </a:r>
          </a:p>
          <a:p xmlns:a="http://schemas.openxmlformats.org/drawingml/2006/main">
            <a:r>
              <a:t>Do not turn blessings and curses into a prosperity formula. Vow valuations do not measure human worth.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26–27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time: 3 minutes.</a:t>
            </a:r>
          </a:p>
          <a:p xmlns:a="http://schemas.openxmlformats.org/drawingml/2006/main">
            <a:r>
              <a:t>Invite two brief responses. If time is short, ask one person to identify the strongest supporting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26–27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time: 2 minutes. Read Numbers 1–2 during the week, then summarize these movements.</a:t>
            </a:r>
          </a:p>
          <a:p xmlns:a="http://schemas.openxmlformats.org/drawingml/2006/main">
            <a:r>
              <a:t>The military census reflects the wilderness setting. It does not make warfare the center of covenant identity.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Numbers 1–2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time: 3 minutes.</a:t>
            </a:r>
          </a:p>
          <a:p xmlns:a="http://schemas.openxmlformats.org/drawingml/2006/main">
            <a:r>
              <a:t>Invite two brief responses. If time is short, ask one person to identify the strongest supporting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Numbers 1–2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time: 2 minutes. Read Numbers 3–4 during the week, then summarize these movements.</a:t>
            </a:r>
          </a:p>
          <a:p xmlns:a="http://schemas.openxmlformats.org/drawingml/2006/main">
            <a:r>
              <a:t>Honor hidden work. Fabrics, frames, furnishings, and supervision all serve one dwelling.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Numbers 3–4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time: 3 minutes.</a:t>
            </a:r>
          </a:p>
          <a:p xmlns:a="http://schemas.openxmlformats.org/drawingml/2006/main">
            <a:r>
              <a:t>Invite two brief responses. If time is short, ask one person to identify the strongest supporting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Numbers 3–4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time: 2 minutes. Read Numbers 5–6 during the week, then summarize these movements.</a:t>
            </a:r>
          </a:p>
          <a:p xmlns:a="http://schemas.openxmlformats.org/drawingml/2006/main">
            <a:r>
              <a:t>Do not reenact the bitter-water ordeal or use it to excuse suspicion, control, or abuse of women.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Numbers 5–6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time: 3 minutes.</a:t>
            </a:r>
          </a:p>
          <a:p xmlns:a="http://schemas.openxmlformats.org/drawingml/2006/main">
            <a:r>
              <a:t>Invite two brief responses. If time is short, ask one person to identify the strongest supporting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Numbers 5–6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time: 7 minutes.</a:t>
            </a:r>
          </a:p>
          <a:p xmlns:a="http://schemas.openxmlformats.org/drawingml/2006/main">
            <a:r>
              <a:t>Take three or four responses. Keep each to one sentence so the group reaches application.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19–Numbers 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Application and prayer: 4 minutes.</a:t>
            </a:r>
          </a:p>
          <a:p xmlns:a="http://schemas.openxmlformats.org/drawingml/2006/main">
            <a:r>
              <a:t>Ask each person to choose one practice. Close by reading Numbers 6:24–26 slowly.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The Holy Bible, Leviticus 19–Numbers 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d3a72f03434a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0013ca61744b7c" /><Relationship Type="http://schemas.openxmlformats.org/officeDocument/2006/relationships/slideLayout" Target="/ppt/slideLayouts/slideLayout1.xml" Id="R8cbf313b059141b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bf313b059141b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47dfcfc7e483c" /><Relationship Type="http://schemas.openxmlformats.org/officeDocument/2006/relationships/notesSlide" Target="/ppt/notesSlides/notesSlide1.xml" Id="R6c313876e7a64c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4f062744d42e7" /><Relationship Type="http://schemas.openxmlformats.org/officeDocument/2006/relationships/notesSlide" Target="/ppt/notesSlides/notesSlide2.xml" Id="R5ca57ae9e7754f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6c20e619f04448" /><Relationship Type="http://schemas.openxmlformats.org/officeDocument/2006/relationships/notesSlide" Target="/ppt/notesSlides/notesSlide3.xml" Id="R310e7e03f8ea40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65f8677614cf0" /><Relationship Type="http://schemas.openxmlformats.org/officeDocument/2006/relationships/notesSlide" Target="/ppt/notesSlides/notesSlide4.xml" Id="Ra003c11c9ef444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f836ab2c942ec" /><Relationship Type="http://schemas.openxmlformats.org/officeDocument/2006/relationships/notesSlide" Target="/ppt/notesSlides/notesSlide5.xml" Id="R859e0cd5ed194d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497c8f090408e" /><Relationship Type="http://schemas.openxmlformats.org/officeDocument/2006/relationships/notesSlide" Target="/ppt/notesSlides/notesSlide6.xml" Id="R0b8fc4b39f3143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602e855d84081" /><Relationship Type="http://schemas.openxmlformats.org/officeDocument/2006/relationships/notesSlide" Target="/ppt/notesSlides/notesSlide7.xml" Id="Re695d149912a42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a2f5da91bf49be" /><Relationship Type="http://schemas.openxmlformats.org/officeDocument/2006/relationships/notesSlide" Target="/ppt/notesSlides/notesSlide8.xml" Id="R9dcaddab38994c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76a8631c484e57" /><Relationship Type="http://schemas.openxmlformats.org/officeDocument/2006/relationships/notesSlide" Target="/ppt/notesSlides/notesSlide9.xml" Id="Ra41ce4ea24734e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4e896a9b34521" /><Relationship Type="http://schemas.openxmlformats.org/officeDocument/2006/relationships/notesSlide" Target="/ppt/notesSlides/notesSlide10.xml" Id="Ra0e59889c0b040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88994ae9784f6c" /><Relationship Type="http://schemas.openxmlformats.org/officeDocument/2006/relationships/notesSlide" Target="/ppt/notesSlides/notesSlide11.xml" Id="R01c2041397254dc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e028fb0da4d90" /><Relationship Type="http://schemas.openxmlformats.org/officeDocument/2006/relationships/notesSlide" Target="/ppt/notesSlides/notesSlide12.xml" Id="R4cd926c0c834404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47e7ba8894bb0" /><Relationship Type="http://schemas.openxmlformats.org/officeDocument/2006/relationships/notesSlide" Target="/ppt/notesSlides/notesSlide13.xml" Id="Re864145b86c9450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77474fbc654bb1" /><Relationship Type="http://schemas.openxmlformats.org/officeDocument/2006/relationships/notesSlide" Target="/ppt/notesSlides/notesSlide14.xml" Id="R875615e772254b7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bcaeab2582411c" /><Relationship Type="http://schemas.openxmlformats.org/officeDocument/2006/relationships/notesSlide" Target="/ppt/notesSlides/notesSlide15.xml" Id="R3d696284cc2c4f0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71d304b5f4831" /><Relationship Type="http://schemas.openxmlformats.org/officeDocument/2006/relationships/notesSlide" Target="/ppt/notesSlides/notesSlide16.xml" Id="Rc8179d989b2849f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e303da74114625" /><Relationship Type="http://schemas.openxmlformats.org/officeDocument/2006/relationships/notesSlide" Target="/ppt/notesSlides/notesSlide17.xml" Id="R9d04dfb714a446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45b39462e4577" /><Relationship Type="http://schemas.openxmlformats.org/officeDocument/2006/relationships/notesSlide" Target="/ppt/notesSlides/notesSlide18.xml" Id="R1ab6b6bf9c3747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3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C8892-F210-4DE0-B4A7-6C20CAA6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61937-9FBA-4653-9606-CD34A2E9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57250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9C7A3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D9C7A3"/>
                </a:solidFill>
                <a:latin typeface="Aptos"/>
                <a:ea typeface="Aptos"/>
                <a:cs typeface="Aptos"/>
              </a:rPr>
              <a:t>BIBLE 365  •  50-MINUTE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23D8A-D0B0-4DAE-A5E2-B643DCC6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477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Holiness and an Ordered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Community Around God’s Presence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9FA06A-4D5B-4F7D-AD8C-1D1C54E6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24250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D9C7A3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D9C7A3"/>
                </a:solidFill>
                <a:latin typeface="Aptos"/>
                <a:ea typeface="Aptos"/>
                <a:cs typeface="Aptos"/>
              </a:rPr>
              <a:t>Leviticus 19–27 • Numbers 1–6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FF122-A147-4B71-9CC7-574FB1C0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286250"/>
            <a:ext cx="442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AFB37-4FAF-47E1-BC7C-A709A5FC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76750"/>
            <a:ext cx="4524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18 SLIDES  •  SEVEN READINGS  •  ONE PRACTICE</a:t>
            </a:r>
          </a:p>
        </p:txBody>
      </p:sp>
    </p:spTree>
    <p:extLst>
      <p:ext uri="{BB962C8B-B14F-4D97-AF65-F5344CB8AC3E}">
        <p14:creationId xmlns:p14="http://schemas.microsoft.com/office/powerpoint/2010/main" val="1140958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DF7E15-9658-4D6C-B112-6A37260F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8D74D-13A3-42BC-94C8-14BA4AE0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STUDY PLAN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AA5E0D-E0D8-439A-A10D-8285CD11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A 50-minute path through the week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20AB8B-FFF0-47E2-B1AB-400D2CD8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C1598E-4A78-4FF9-AE86-BCE0202D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OPENING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CB2B10-BC73-492D-8851-82425CEF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4 minutes total: introduce the theme and the pace.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FE137D-4C15-4E9D-A611-4AB6A688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677246-8CE5-4BF6-BE2A-65E7307B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SEVEN DAYS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296278-47A2-4A73-8876-C332A04D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5 minutes each: 2-minute synthesis followed by 3-minute discussion.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583A9-BB1E-4C96-A7B8-BA2D282F5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F9EC98-6321-4A2F-870D-4847631B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WEDNESDAY 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6595DD-3995-4A9F-9414-3C2073B9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7 minutes: what we learned about God and what challenged or encouraged us.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3D0DEC-21F0-40A8-A9F1-78F1BD76A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F8E39E-26A5-42E5-BB02-8A9DBEC01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PRACTICE &amp; PRAYER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67A489-164A-485E-8818-5E1746E9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4 minutes: name one action and close with the priestly blessing.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9506DC-ACAC-41C2-9C0D-33D01A23E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Keep every response brief. The goal is one clear insight from each day.</a:t>
            </a:r>
          </a:p>
        </p:txBody>
      </p:sp>
    </p:spTree>
    <p:extLst>
      <p:ext uri="{BB962C8B-B14F-4D97-AF65-F5344CB8AC3E}">
        <p14:creationId xmlns:p14="http://schemas.microsoft.com/office/powerpoint/2010/main" val="10259581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6B21C6-F38F-4BCD-B5BC-946B39A5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E48650-B443-4C05-81C1-0E691693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DAY 50  •  LEVITICUS 19–21  •  2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157DA1-2F8B-4261-A164-1C5F1D22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Holiness reaches neighbors, bodies, and leaders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886AC-340F-48C1-9FBE-3DB131E6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C8DEF-3050-4E55-B1CE-8945A32D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NEIGHBOR LOVE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F0071-1907-4E9D-B95E-C998063E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Honest speech, fair judgment, prompt wages, and refusal of vengeance give holiness a public form.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8AEE5-ECB6-40FC-B442-C26A2CDA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D93D7-F5E8-4F94-A414-A233F78E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IMMIGRANTS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AF9802-4B87-48ED-981A-FD2F515F5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Israel must love the resident foreigner as a neighbor because Israel remembers life as strangers in Egypt.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FF87D-108A-4EAB-A923-0676CDA0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1C27DC-3733-4552-9A2F-36781B7F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SEXUAL ETHICS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21E4EF-640C-4084-B68E-ABB84D38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Covenant holiness includes bodies and families, while the severe ancient penalties require careful Christian interpretation.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F9C858-353D-4F3D-8669-4C8A5900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E35C37-8532-41F2-B6F2-8A086125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PRIESTLY CONDUCT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C9DD38-A4F6-4E95-BE51-D3C57865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Greater access to sacred service brings greater responsibility, not greater personal worth.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BB22F0-8B38-45DF-B7B3-674BBC3F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Holiness reflects God’s character wherever power affects another person.</a:t>
            </a:r>
          </a:p>
        </p:txBody>
      </p:sp>
    </p:spTree>
    <p:extLst>
      <p:ext uri="{BB962C8B-B14F-4D97-AF65-F5344CB8AC3E}">
        <p14:creationId xmlns:p14="http://schemas.microsoft.com/office/powerpoint/2010/main" val="20640574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6C4D79-AE7E-44D5-BF0B-C080326C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F0488-8EBA-46C5-8B35-94E99FF5C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WEDNESDAY, SEPTEMBER 9, 2026  •  LEVITICUS 19–21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4B3165-3A38-47B1-ACFD-F5BF5596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Day 50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1E8B6-2056-451D-B09D-5D39C142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B36D8-92FF-4A9D-ACAA-144506AC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DISCUSSION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6B814-F4C2-413E-841F-B4AAA572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287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How do Leviticus 19–21 connect love of neighbor, economic fairness, care for immigrants, sexual ethics, and priestly conduct under the command to be holy?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C703D-084D-4D6D-8CA4-294DB6D73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DCF1F7-CC01-4AFF-AB03-E2A79D96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Ask for one answer and one supporting detail from the passage.</a:t>
            </a:r>
          </a:p>
        </p:txBody>
      </p:sp>
    </p:spTree>
    <p:extLst>
      <p:ext uri="{BB962C8B-B14F-4D97-AF65-F5344CB8AC3E}">
        <p14:creationId xmlns:p14="http://schemas.microsoft.com/office/powerpoint/2010/main" val="7846471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71D76D-3182-4E02-AD7C-A682AFB0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8B094-4478-477B-A731-5088971BD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DAY 51  •  LEVITICUS 22–23  •  2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97DD37-D560-4C9F-BC2D-AFF17986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Sacred time places the year inside God’s 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4F267-6BFC-4634-9F9F-50B439BA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6C4A19-1934-4E46-8AF7-8A8D4963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OFFERINGS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07761-07C8-4D02-A93C-4705901A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Priests and worshipers handle holy gifts with integrity rather than convenience.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9E90E3-592A-4274-AD0D-8BD5E562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00DFBB-2F24-43B1-A51D-055B7273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WORK &amp; REST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75771-7004-4588-B39D-E88B5274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Sabbath and festival assemblies interrupt production and return time to God.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76DDEA-54B5-40FF-9954-A300B7EF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687BEB-D036-46EA-A383-FBC77F460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MEMORY &amp; REPENTANCE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5A91D-EB3A-4967-8FA6-03232258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Passover, Booths, and Atonement keep deliverance, dependence, and cleansing before the community.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90F06C-82A4-4DF0-93D2-883819F7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10478B-40B7-4AD4-B3FA-BA155E66B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HARVEST &amp; JOY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7FEBE5-6B5F-4874-B7CB-26FD6BF4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Firstfruits celebrate provision while gleaning laws reserve part of the harvest for vulnerable neighbors.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5FA565-EDA6-4BB6-8536-EE466453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Israel’s calendar joins rest, memory, repentance, generosity, and celebration.</a:t>
            </a:r>
          </a:p>
        </p:txBody>
      </p:sp>
    </p:spTree>
    <p:extLst>
      <p:ext uri="{BB962C8B-B14F-4D97-AF65-F5344CB8AC3E}">
        <p14:creationId xmlns:p14="http://schemas.microsoft.com/office/powerpoint/2010/main" val="2615174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A52F9-71E9-47ED-BB25-C8630E05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E5008-122F-4AC4-843D-4AA51322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THURSDAY, SEPTEMBER 10, 2026  •  LEVITICUS 22–23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6E66D7-619C-4494-B851-78E09D22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Day 51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E76175-3256-4403-9945-B021F60F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3EC153-42C5-4D1A-9514-88066DEE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DISCUSSION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882E2-AA6C-4863-AA04-A9C2C53E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287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What do the sacred festivals and regulations for priestly offerings teach about ordering work, time, harvest, remembrance, and celebration around God?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811E1-F528-4E1B-9CF0-17C6CAEC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FDF1F7-29E8-49BE-B4D2-72579ACB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Ask for one answer and one supporting detail from the passage.</a:t>
            </a:r>
          </a:p>
        </p:txBody>
      </p:sp>
    </p:spTree>
    <p:extLst>
      <p:ext uri="{BB962C8B-B14F-4D97-AF65-F5344CB8AC3E}">
        <p14:creationId xmlns:p14="http://schemas.microsoft.com/office/powerpoint/2010/main" val="18589633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2D60BF-7FB1-44D1-9106-F759418E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CA84EB-5A1B-4911-8414-70209C5A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DAY 52  •  LEVITICUS 24–25  •  2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9375BD-3E7C-4C52-A568-2E095544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Reverence for God includes equal justice and restoration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CB26DA-2275-4168-BB72-D47C2011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32BA6F-50D6-4D33-8DD3-75F95511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LAMP &amp; BREAD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39C85-D7E3-4CB0-B6F0-89A9FDD6F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Continual light and twelve loaves keep the whole people symbolically before God.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43A574-A7EF-4A3B-BC73-1FC816C3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268EC5-60C8-41F8-95E7-4DD8E61A5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HOLY NAME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03244-2CCC-4BD9-BDC6-93DF8CAE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The blasphemy judgment shows serious covenant allegiance, but it gives no permission for private religious violence.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50EDA5-04AE-4FB8-A905-70D135F4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FB1C35-5FC9-4DC3-AD0B-984674327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ONE LAW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AF476-608C-4DBE-99AA-A33C80BA1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Native-born people and immigrants receive the same standard of justice.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C2B946-54C2-4729-AD5C-93A988D6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C6C53A-E4B6-4F7B-BAA4-1731DA2A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JUBILEE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FCCAC-A69D-4AB1-9603-8D36DEA7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Land rest, redemption, and release prevent poverty from permanently erasing family belonging.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DE121C-F75F-419F-94EC-247B1071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Because land and people belong to God, worship must reopen a future after loss.</a:t>
            </a:r>
          </a:p>
        </p:txBody>
      </p:sp>
    </p:spTree>
    <p:extLst>
      <p:ext uri="{BB962C8B-B14F-4D97-AF65-F5344CB8AC3E}">
        <p14:creationId xmlns:p14="http://schemas.microsoft.com/office/powerpoint/2010/main" val="11069381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F823A6-F314-4BC0-A798-0212CA9A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879118-3B46-4162-8613-72AC7B2B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FRIDAY, SEPTEMBER 11, 2026  •  LEVITICUS 24–25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A1FBD-0D09-44EE-B422-4C971FFA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Day 52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A20D9-C6E9-4BE3-82F5-2AB0C844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C74A1-0700-44B0-A191-7280CE8B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DISCUSSION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6985D0-237E-4C5B-B76D-112D1153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287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How do the lamp, sacred bread, punishment for blasphemy, Sabbath year, and Jubilee connect reverence for God with economic and social restoration?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69C49-665E-4BD9-A312-EC446841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23F645-C62C-4898-9D4D-898FC68D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Ask for one answer and one supporting detail from the passage.</a:t>
            </a:r>
          </a:p>
        </p:txBody>
      </p:sp>
    </p:spTree>
    <p:extLst>
      <p:ext uri="{BB962C8B-B14F-4D97-AF65-F5344CB8AC3E}">
        <p14:creationId xmlns:p14="http://schemas.microsoft.com/office/powerpoint/2010/main" val="17119210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B45968-082B-48DE-AD24-178CFD32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B2C629-C6AC-42B1-BC03-149E1D47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DAY 53  •  LEVITICUS 26–27  •  2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B99CA-313F-4C6D-AC01-0245D5BB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Covenant consequence and accountable devotion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0B7C0-73DC-4505-A672-671E86E9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1CAAAC-9CD7-4228-9AF3-73B2FA9F5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BLESSING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8043B-C178-49EF-9894-6F6FD536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Harvest, peace, and safety culminate in God dwelling among the people.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C06DC-0E1A-4E0D-A826-163337F8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589913-9AFA-4FDC-A7B7-41A4FB654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CURSES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40EF6B-C4C9-4911-A999-F3B7B80D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Persistent resistance unravels food security, social peace, confidence, and possession of the land.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233B84-E438-4447-A462-CBE149881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A7885-AB51-491F-95CA-6AF76181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CONFESSION &amp; HOPE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F402A-9A79-4608-8B89-21D10D15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God’s judgment remains severe, yet covenant remembrance leaves room for restoration.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68575A-9ECB-49C2-A8C9-8BB6AE99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13BE93-F4E0-468E-AC57-70C460A9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VOWS &amp; GIFTS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C2EA0F-EA24-4572-A50E-00FE77F7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Defined rules keep generous intentions responsible, honest, and free from manipulation.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E2B8AF-BA68-49DA-8073-CB1466379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Leviticus closes by joining covenant consequence with accountable worship.</a:t>
            </a:r>
          </a:p>
        </p:txBody>
      </p:sp>
    </p:spTree>
    <p:extLst>
      <p:ext uri="{BB962C8B-B14F-4D97-AF65-F5344CB8AC3E}">
        <p14:creationId xmlns:p14="http://schemas.microsoft.com/office/powerpoint/2010/main" val="6982848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12808-A363-422D-8401-4CBA44E1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37C085-E92A-4DB0-96D8-38BD2F22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SATURDAY, SEPTEMBER 12, 2026  •  LEVITICUS 26–27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7DA25F-2B30-423D-AAF6-07B33E078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Day 53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EB92A0-D7F6-40D8-A4DE-80F3264B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40319-EE78-4890-8330-8BA8FA65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DISCUSSION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A112F-35CF-4D6D-92E9-21FE4C68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287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Why do Leviticus 26–27 conclude the book with covenant blessings and curses followed by rules for vows and dedicated gifts?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517037-E307-42DA-AF21-78927BC8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4B603-DE00-4D5A-881E-540207CE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Ask for one answer and one supporting detail from the passage.</a:t>
            </a:r>
          </a:p>
        </p:txBody>
      </p:sp>
    </p:spTree>
    <p:extLst>
      <p:ext uri="{BB962C8B-B14F-4D97-AF65-F5344CB8AC3E}">
        <p14:creationId xmlns:p14="http://schemas.microsoft.com/office/powerpoint/2010/main" val="11657705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D1872F-4904-4433-9F91-E3A67453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1F2F9-D158-4510-81EF-20EFEFB80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DAY 54  •  NUMBERS 1–2  •  2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CD6574-1CFC-43E5-9750-0FFDDB57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The camp’s geography teaches Israel’s identity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CACF5A-E833-4E33-86CC-FE595017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F3F15-AB6C-4288-895A-82BF057C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PEOPLE NAMED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9FAA0E-DBEB-4E87-BD8E-25436262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The census locates individuals within households, tribes, and the whole people.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1E03DD-4617-4891-B62A-C18D5AFD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C027F-1532-46F8-AF23-B2D989BC1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RESPONSIBILITY SHARED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2EE50-E48D-411F-9117-2DEF41C1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Each tribe contributes to the community’s defense and movement.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7B20C7-2A05-4562-AF1A-CB0346229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FAF734-F2FB-41FC-8C8F-FFFEA7F6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LEVITES SERVE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70F754-4738-44B5-B0A4-F45E677F8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The Levites guard and transport the sanctuary rather than joining the military count.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DBEA0A-D692-40AB-9CB9-819B6CFD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CD4432-F396-4728-86C4-9A76EC45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PRESENCE AT CENTER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0947A0-DC3D-495C-8280-01E79E28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The tabernacle, rather than a king or army, occupies the center of camp and journey.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F74E0-9295-459B-A3C9-2CF7DB01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Israel is a diverse people coordinated around God’s presence.</a:t>
            </a:r>
          </a:p>
        </p:txBody>
      </p:sp>
    </p:spTree>
    <p:extLst>
      <p:ext uri="{BB962C8B-B14F-4D97-AF65-F5344CB8AC3E}">
        <p14:creationId xmlns:p14="http://schemas.microsoft.com/office/powerpoint/2010/main" val="9209727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8CB4AF-ACEA-47A5-9D02-3E769E3E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2AAD9-7975-4CF1-ACD0-5114049D8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SUNDAY, SEPTEMBER 13, 2026  •  NUMBERS 1–2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717E92-7216-41E8-8DB1-DDE901B5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Day 54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DA4FF-63A0-4C66-8E15-CC282D55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1F426-9090-4437-8391-89C33874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DISCUSSION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FC770-F280-4A95-94F6-4F619D09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287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What does the arrangement of Israel’s camp around the tabernacle reveal about identity, order, shared responsibility, and the centrality of God’s presence?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6EB0D-F858-441F-91F8-9AB3E6D7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F6B6A5-D4A6-4468-BA1E-6C6E7EC3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Ask for one answer and one supporting detail from the passage.</a:t>
            </a:r>
          </a:p>
        </p:txBody>
      </p:sp>
    </p:spTree>
    <p:extLst>
      <p:ext uri="{BB962C8B-B14F-4D97-AF65-F5344CB8AC3E}">
        <p14:creationId xmlns:p14="http://schemas.microsoft.com/office/powerpoint/2010/main" val="15069361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F8AF2-DEC2-4C97-8924-BCD98C83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7AB90-4BBD-4BD2-8842-C37DA97B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DAY 55  •  NUMBERS 3–4  •  2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C2B08E-D185-45F2-8D8B-231B7703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Redemption becomes defined and shared service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397A82-9190-45EB-BF87-A1795B45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D63BEB-A6B1-4AD9-BBA0-B4B2EEE4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FIRSTBORN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1156B-AC81-40C4-89FD-CD5521D31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The Levites serve in place of the firstborn whose lives God spared at Passover.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43FDC-AF6A-48CB-A929-28F70B684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BFF284-3F16-426F-A34D-553E53C2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FAMILY ASSIGNMENTS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A38C5F-8596-49E1-983D-DD5EE307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Gershon, Kohath, and Merari receive clear duties for distinct parts of the sanctuary.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9CB7C-873C-4E55-BDC4-4482EF56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E48A1C-B77F-41A6-B9ED-50986631E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SACRED BOUNDARIES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9684B0-7A3C-4B9E-B2BB-EED0450B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Priests cover the holy furnishings before the Kohathites carry them.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3B7500-3977-45F1-AF6A-DED6BE59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815DAA-9005-41E3-9201-BEA16A7D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ACCOUNTABLE WORK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B97DFF-F322-47BD-82B3-F29E06A9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Named leaders assign loads and supervise service so responsibility remains clear.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56DAAA-9BD0-4812-B435-98D525D6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People rescued by God belong to God, and belonging becomes service.</a:t>
            </a:r>
          </a:p>
        </p:txBody>
      </p:sp>
    </p:spTree>
    <p:extLst>
      <p:ext uri="{BB962C8B-B14F-4D97-AF65-F5344CB8AC3E}">
        <p14:creationId xmlns:p14="http://schemas.microsoft.com/office/powerpoint/2010/main" val="12115285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9B1033-A5E3-4651-B01E-A56B86F13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EA6942-273A-4139-9A32-10AB25B7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MONDAY, SEPTEMBER 14, 2026  •  NUMBERS 3–4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22B241-6D02-49EB-B5B1-A9FBA06D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Day 55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25D935-B822-4F36-9AB0-3D9265AD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59C58-B7E5-4B71-B841-82DF38EF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DISCUSSION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9319A-7BA9-408F-859F-D2044EBC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287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Why are the Levites counted and assigned by family, and what does the redemption of Israel’s firstborn teach about belonging and service to God?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6812E9-7CCB-4D00-A694-7FCF669A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0C296-7AD2-4D37-92B6-ED814837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Ask for one answer and one supporting detail from the passage.</a:t>
            </a:r>
          </a:p>
        </p:txBody>
      </p:sp>
    </p:spTree>
    <p:extLst>
      <p:ext uri="{BB962C8B-B14F-4D97-AF65-F5344CB8AC3E}">
        <p14:creationId xmlns:p14="http://schemas.microsoft.com/office/powerpoint/2010/main" val="17361502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92D3B0-4F7D-4DCF-9B3A-65D124D4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2C33BB-2C28-4779-B1E9-21D811D2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DAY 56  •  NUMBERS 5–6  •  2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8E7A51-56D5-47D7-9B09-1A2B4E46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Preparation for presence includes repair and blessing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36595-5503-4DAA-8C0D-69750853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5FF89-AF77-4C1E-A06D-C3D528AC9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CLEANSING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27693D-B528-46E0-A84F-F92D5ED7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Temporary exclusion protects the camp and assumes a path back after cleansing.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838BD-5582-4D23-A6E7-1813B10A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274E48-2281-47C4-91E6-5BA47E49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RESTITUTION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827A5B-A696-403C-AE48-B155F17A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Confession includes material repair because wrongdoing against a neighbor also violates faithfulness to God.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CB055-84EB-4D70-A1A4-0F912094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D0C285-DB77-4BE8-AF02-B57935E4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NAZIRITE VOW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847FB-18C6-4741-B2CF-8BECFA6A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Women or men may enter accountable, voluntary periods of intensified dedication.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DA1583-BF19-4E77-BF3F-98E7D15D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0D206C-360C-419D-B484-66E61D7E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PRIESTLY BLESSING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234909-9A80-4E84-AADD-58E5C67A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God gives protection, grace, favor, and peace to an imperfect community.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B30EF6-ED07-45D0-B0AA-9CA7AA6E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The community seeks holiness, yet its final hope rests in God’s gracious face.</a:t>
            </a:r>
          </a:p>
        </p:txBody>
      </p:sp>
    </p:spTree>
    <p:extLst>
      <p:ext uri="{BB962C8B-B14F-4D97-AF65-F5344CB8AC3E}">
        <p14:creationId xmlns:p14="http://schemas.microsoft.com/office/powerpoint/2010/main" val="200402705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FAE032-21B2-4DFE-909D-27FC3ED5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1013CE-BFDF-48D0-AE4E-EE496CF4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TUESDAY, SEPTEMBER 15, 2026  •  NUMBERS 5–6  •  3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B571B5-499F-4BD6-BCDC-55ED7EDC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Day 56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A3F65-8EB3-4757-AC59-2B508C41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E3F7A5-1135-4C89-A726-A6AFDF75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DISCUSSION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9A8447-C9E1-4C11-83BB-26465B17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287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How do the removal of impurity, restitution for wrongdoing, Nazirite dedication, and the priestly blessing describe a community prepared for God’s presence?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5CBFB-5416-4DF3-AC94-3AA49861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A27BD-ADBA-4DEE-9196-94FA9BBA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Ask for one answer and one supporting detail from the passage.</a:t>
            </a:r>
          </a:p>
        </p:txBody>
      </p:sp>
    </p:spTree>
    <p:extLst>
      <p:ext uri="{BB962C8B-B14F-4D97-AF65-F5344CB8AC3E}">
        <p14:creationId xmlns:p14="http://schemas.microsoft.com/office/powerpoint/2010/main" val="207435202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2F1F42-EB1C-449A-ACFF-65A316029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B1E57-D2DF-4017-BFD8-0172E311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WEDNESDAY CONVERSATION  •  7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A59AD0-52C8-4D31-9D52-DF406BCF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Wednesday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9471A-10B2-4928-A12E-8A1610B9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E0B77F-B08E-422B-A07E-3A506392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WHAT DID WE LEARN?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9BE4E-F5AB-44D9-B7D3-332C921DD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4782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God’s holiness reaches relationships, time, property, worship, service, and blessing.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D1320D-C33F-42C7-81A7-5561778C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4B2984-1F25-44F3-9762-C829510B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4138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WHAT CHALLENGED US?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03E74C-0B37-42E1-92F7-91F8DD05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76513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Several severe laws require honest interpretation without turning ancient judgments into present-day coercion.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9576E5-9C93-4EFD-B03F-5FE5F4AA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9463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E076D-9A7C-4A31-BFBF-B36655FE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28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WHAT ENCOURAGED US?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497019-46D2-4398-BB3B-FDB9C5BB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05200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God builds rest and restoration into communal life and places grace over an imperfect people.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A6434E-9082-4E89-8A01-244F4B13B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0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5D887-2793-400C-9B6E-A0949D8CA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81513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WHAT CONNECTS THE WEEK?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FBD7E6-834E-4816-B165-8A1CA015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33888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130F"/>
                </a:solidFill>
                <a:latin typeface="Aptos"/>
                <a:ea typeface="Aptos"/>
                <a:cs typeface="Aptos"/>
              </a:rPr>
              <a:t>Leviticus orders holy life; Numbers arranges that life around God’s dwelling presence.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18F9D4-6F8C-40E8-9999-616F875D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578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Ask each person to name one insight in a single sentence.</a:t>
            </a:r>
          </a:p>
        </p:txBody>
      </p:sp>
    </p:spTree>
    <p:extLst>
      <p:ext uri="{BB962C8B-B14F-4D97-AF65-F5344CB8AC3E}">
        <p14:creationId xmlns:p14="http://schemas.microsoft.com/office/powerpoint/2010/main" val="9009458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E6614-CD56-4212-B4D3-5E0828A16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78ADFE-0EA2-4DC6-ACAD-AD4C1587D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APPLICATION AND PRAYER  •  4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887CBC-F8EE-4AC3-AF1A-BC13FA6E5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One practice for the coming week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3EE1DD-08F4-48FD-87F0-EA0C13D2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5732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8E289B-9A25-4538-88D1-18F09F8E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CHOOSE ONE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5A697C-351A-475B-8784-F141BBCA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4476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Pay fairly, welcome an immigrant neighbor, make restitution, protect someone’s rest, or offer a skill through accountable service.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7D44EA-8C40-4411-888F-898149613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714500"/>
            <a:ext cx="1905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7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979E4-E0A2-41A4-A8A7-9A37C84A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097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536B5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36B57"/>
                </a:solidFill>
                <a:latin typeface="Aptos"/>
                <a:ea typeface="Aptos"/>
                <a:cs typeface="Aptos"/>
              </a:rPr>
              <a:t>CLOSE WITH BLESSING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F2BFF2-763F-41A7-B767-A2E98177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33625"/>
            <a:ext cx="4476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130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130F"/>
                </a:solidFill>
                <a:latin typeface="Aptos"/>
                <a:ea typeface="Aptos"/>
                <a:cs typeface="Aptos"/>
              </a:rPr>
              <a:t>Read Numbers 6:24–26 aloud over the group. Receive God’s keeping, grace, favor, and peace as gift.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094165-5D51-44AD-913F-0B6B42D5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102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B2E2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7B2E2E"/>
                </a:solidFill>
                <a:latin typeface="Aptos"/>
                <a:ea typeface="Aptos"/>
                <a:cs typeface="Aptos"/>
              </a:rPr>
              <a:t>Holiness becomes visible when life around God’s presence brings justice, restoration, service, and peace.</a:t>
            </a:r>
          </a:p>
        </p:txBody>
      </p:sp>
    </p:spTree>
    <p:extLst>
      <p:ext uri="{BB962C8B-B14F-4D97-AF65-F5344CB8AC3E}">
        <p14:creationId xmlns:p14="http://schemas.microsoft.com/office/powerpoint/2010/main" val="12939553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2026-09-16T21:33:20.4360000Z</dcterms:created>
  <dcterms:modified xsi:type="dcterms:W3CDTF">2026-09-16T21:33:20.4360000Z</dcterms:modified>
</coreProperties>
</file>