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3b5f42a53444cf5" /><Relationship Type="http://schemas.openxmlformats.org/officeDocument/2006/relationships/extended-properties" Target="/docProps/app.xml" Id="Rf8297a6b3a1c45f2" /><Relationship Type="http://schemas.openxmlformats.org/officeDocument/2006/relationships/officeDocument" Target="/ppt/presentation.xml" Id="R0f943d251a9e433b" /></Relationships>
</file>

<file path=ppt/presentation.xml><?xml version="1.0" encoding="utf-8"?>
<p:presentation xmlns:p="http://schemas.openxmlformats.org/presentationml/2006/main">
  <p:sldMasterIdLst>
    <p:sldMasterId xmlns:r="http://schemas.openxmlformats.org/officeDocument/2006/relationships" id="2147483648" r:id="R3e328c0103324455"/>
  </p:sldMasterIdLst>
  <p:notesMasterIdLst>
    <p:notesMasterId xmlns:r="http://schemas.openxmlformats.org/officeDocument/2006/relationships" r:id="R217faefba03a46a0"/>
  </p:notesMasterIdLst>
  <p:sldIdLst>
    <p:sldId xmlns:r="http://schemas.openxmlformats.org/officeDocument/2006/relationships" id="256" r:id="R5ce40ce92f6a4712"/>
    <p:sldId xmlns:r="http://schemas.openxmlformats.org/officeDocument/2006/relationships" id="257" r:id="R40cdb177b6f04d30"/>
    <p:sldId xmlns:r="http://schemas.openxmlformats.org/officeDocument/2006/relationships" id="258" r:id="Rfeeffdb9be06418f"/>
    <p:sldId xmlns:r="http://schemas.openxmlformats.org/officeDocument/2006/relationships" id="259" r:id="Rcbba6b0a16a5463b"/>
    <p:sldId xmlns:r="http://schemas.openxmlformats.org/officeDocument/2006/relationships" id="260" r:id="Rce049b61afc44645"/>
    <p:sldId xmlns:r="http://schemas.openxmlformats.org/officeDocument/2006/relationships" id="261" r:id="Rb9a1974ed7434043"/>
    <p:sldId xmlns:r="http://schemas.openxmlformats.org/officeDocument/2006/relationships" id="262" r:id="R55ef0f7cd27c4fef"/>
    <p:sldId xmlns:r="http://schemas.openxmlformats.org/officeDocument/2006/relationships" id="263" r:id="R1dba3287ebd94225"/>
    <p:sldId xmlns:r="http://schemas.openxmlformats.org/officeDocument/2006/relationships" id="264" r:id="Rd772c89755894e61"/>
    <p:sldId xmlns:r="http://schemas.openxmlformats.org/officeDocument/2006/relationships" id="265" r:id="R95ebaaec8107430a"/>
    <p:sldId xmlns:r="http://schemas.openxmlformats.org/officeDocument/2006/relationships" id="266" r:id="R0a6bf08de7db4c74"/>
    <p:sldId xmlns:r="http://schemas.openxmlformats.org/officeDocument/2006/relationships" id="267" r:id="R4acdfcc32ea248d7"/>
    <p:sldId xmlns:r="http://schemas.openxmlformats.org/officeDocument/2006/relationships" id="268" r:id="R31a946cbb3444d22"/>
    <p:sldId xmlns:r="http://schemas.openxmlformats.org/officeDocument/2006/relationships" id="269" r:id="Rb188e9a6274d45fa"/>
    <p:sldId xmlns:r="http://schemas.openxmlformats.org/officeDocument/2006/relationships" id="270" r:id="Reabdb081ea014915"/>
    <p:sldId xmlns:r="http://schemas.openxmlformats.org/officeDocument/2006/relationships" id="271" r:id="Rea659fd834b142af"/>
    <p:sldId xmlns:r="http://schemas.openxmlformats.org/officeDocument/2006/relationships" id="272" r:id="R0f7724e8d91341e0"/>
  </p:sldIdLst>
  <p:sldSz cx="12192000" cy="6858000"/>
  <p:notesSz cx="6858000" cy="9144000"/>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dc451fd52791451b" /><Relationship Type="http://schemas.openxmlformats.org/officeDocument/2006/relationships/slideMaster" Target="/ppt/slideMasters/slideMaster1.xml" Id="R3e328c0103324455" /><Relationship Type="http://schemas.openxmlformats.org/officeDocument/2006/relationships/notesMaster" Target="/ppt/notesMasters/notesMaster1.xml" Id="R217faefba03a46a0" /><Relationship Type="http://schemas.openxmlformats.org/officeDocument/2006/relationships/presProps" Target="/ppt/presProps.xml" Id="R8d8c2cf74feb4524" /><Relationship Type="http://schemas.openxmlformats.org/officeDocument/2006/relationships/viewProps" Target="/ppt/viewProps.xml" Id="Ra2cc4e571dd14bd1" /><Relationship Type="http://schemas.openxmlformats.org/officeDocument/2006/relationships/tableStyles" Target="/ppt/tableStyles.xml" Id="Rb73113b592d14d8b" /><Relationship Type="http://schemas.openxmlformats.org/officeDocument/2006/relationships/slide" Target="/ppt/slides/slide1.xml" Id="R5ce40ce92f6a4712" /><Relationship Type="http://schemas.openxmlformats.org/officeDocument/2006/relationships/slide" Target="/ppt/slides/slide2.xml" Id="R40cdb177b6f04d30" /><Relationship Type="http://schemas.openxmlformats.org/officeDocument/2006/relationships/slide" Target="/ppt/slides/slide3.xml" Id="Rfeeffdb9be06418f" /><Relationship Type="http://schemas.openxmlformats.org/officeDocument/2006/relationships/slide" Target="/ppt/slides/slide4.xml" Id="Rcbba6b0a16a5463b" /><Relationship Type="http://schemas.openxmlformats.org/officeDocument/2006/relationships/slide" Target="/ppt/slides/slide5.xml" Id="Rce049b61afc44645" /><Relationship Type="http://schemas.openxmlformats.org/officeDocument/2006/relationships/slide" Target="/ppt/slides/slide6.xml" Id="Rb9a1974ed7434043" /><Relationship Type="http://schemas.openxmlformats.org/officeDocument/2006/relationships/slide" Target="/ppt/slides/slide7.xml" Id="R55ef0f7cd27c4fef" /><Relationship Type="http://schemas.openxmlformats.org/officeDocument/2006/relationships/slide" Target="/ppt/slides/slide8.xml" Id="R1dba3287ebd94225" /><Relationship Type="http://schemas.openxmlformats.org/officeDocument/2006/relationships/slide" Target="/ppt/slides/slide9.xml" Id="Rd772c89755894e61" /><Relationship Type="http://schemas.openxmlformats.org/officeDocument/2006/relationships/slide" Target="/ppt/slides/slide10.xml" Id="R95ebaaec8107430a" /><Relationship Type="http://schemas.openxmlformats.org/officeDocument/2006/relationships/slide" Target="/ppt/slides/slide11.xml" Id="R0a6bf08de7db4c74" /><Relationship Type="http://schemas.openxmlformats.org/officeDocument/2006/relationships/slide" Target="/ppt/slides/slide12.xml" Id="R4acdfcc32ea248d7" /><Relationship Type="http://schemas.openxmlformats.org/officeDocument/2006/relationships/slide" Target="/ppt/slides/slide13.xml" Id="R31a946cbb3444d22" /><Relationship Type="http://schemas.openxmlformats.org/officeDocument/2006/relationships/slide" Target="/ppt/slides/slide14.xml" Id="Rb188e9a6274d45fa" /><Relationship Type="http://schemas.openxmlformats.org/officeDocument/2006/relationships/slide" Target="/ppt/slides/slide15.xml" Id="Reabdb081ea014915" /><Relationship Type="http://schemas.openxmlformats.org/officeDocument/2006/relationships/slide" Target="/ppt/slides/slide16.xml" Id="Rea659fd834b142af" /><Relationship Type="http://schemas.openxmlformats.org/officeDocument/2006/relationships/slide" Target="/ppt/slides/slide17.xml" Id="R0f7724e8d91341e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f9d400035a4a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a9395fe5a749e1" /><Relationship Type="http://schemas.openxmlformats.org/officeDocument/2006/relationships/notesMaster" Target="/ppt/notesMasters/notesMaster1.xml" Id="R30a5f8f9d33446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a16fb4691b64a27" /><Relationship Type="http://schemas.openxmlformats.org/officeDocument/2006/relationships/notesMaster" Target="/ppt/notesMasters/notesMaster1.xml" Id="Rf3374458482c40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58aa2cb61f4629" /><Relationship Type="http://schemas.openxmlformats.org/officeDocument/2006/relationships/notesMaster" Target="/ppt/notesMasters/notesMaster1.xml" Id="Rd3e907f6eb6d473a"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fc0247e6bf42fe" /><Relationship Type="http://schemas.openxmlformats.org/officeDocument/2006/relationships/notesMaster" Target="/ppt/notesMasters/notesMaster1.xml" Id="Ra104c56599c147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865b2a0ff54751" /><Relationship Type="http://schemas.openxmlformats.org/officeDocument/2006/relationships/notesMaster" Target="/ppt/notesMasters/notesMaster1.xml" Id="Raeea6fd63c4743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874ed2235242f4" /><Relationship Type="http://schemas.openxmlformats.org/officeDocument/2006/relationships/notesMaster" Target="/ppt/notesMasters/notesMaster1.xml" Id="R91aec67169214a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00441aedcf4360" /><Relationship Type="http://schemas.openxmlformats.org/officeDocument/2006/relationships/notesMaster" Target="/ppt/notesMasters/notesMaster1.xml" Id="R1f68980eb63f473a"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543846acc44fac" /><Relationship Type="http://schemas.openxmlformats.org/officeDocument/2006/relationships/notesMaster" Target="/ppt/notesMasters/notesMaster1.xml" Id="Ra8e15d4dcc9f493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b610cee66c4590" /><Relationship Type="http://schemas.openxmlformats.org/officeDocument/2006/relationships/notesMaster" Target="/ppt/notesMasters/notesMaster1.xml" Id="Rea8c305b68bc4e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7837737c78c4b7f" /><Relationship Type="http://schemas.openxmlformats.org/officeDocument/2006/relationships/notesMaster" Target="/ppt/notesMasters/notesMaster1.xml" Id="Rbed3bae4077a48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6ee6fe25184fee" /><Relationship Type="http://schemas.openxmlformats.org/officeDocument/2006/relationships/notesMaster" Target="/ppt/notesMasters/notesMaster1.xml" Id="Rbc4e500aa4114d4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82f9b48cc3d4e0a" /><Relationship Type="http://schemas.openxmlformats.org/officeDocument/2006/relationships/notesMaster" Target="/ppt/notesMasters/notesMaster1.xml" Id="Re1ba1b175a6f44a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40fdea86b8b4176" /><Relationship Type="http://schemas.openxmlformats.org/officeDocument/2006/relationships/notesMaster" Target="/ppt/notesMasters/notesMaster1.xml" Id="R130c2e5de0684ca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ebd3c69e0fa4a80" /><Relationship Type="http://schemas.openxmlformats.org/officeDocument/2006/relationships/notesMaster" Target="/ppt/notesMasters/notesMaster1.xml" Id="R039354acc9a9414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d5d61598dd24534" /><Relationship Type="http://schemas.openxmlformats.org/officeDocument/2006/relationships/notesMaster" Target="/ppt/notesMasters/notesMaster1.xml" Id="R71e670a8c0684c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4250c36208248b2" /><Relationship Type="http://schemas.openxmlformats.org/officeDocument/2006/relationships/notesMaster" Target="/ppt/notesMasters/notesMaster1.xml" Id="R2d95e47944fe4d4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42dd0e49e774665" /><Relationship Type="http://schemas.openxmlformats.org/officeDocument/2006/relationships/notesMaster" Target="/ppt/notesMasters/notesMaster1.xml" Id="R19009330f3c44d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1 minute.</a:t>
            </a:r>
          </a:p>
          <a:p xmlns:a="http://schemas.openxmlformats.org/drawingml/2006/main">
            <a:r>
              <a:t>Introduce the weekly theme and explain that each day includes a selected public reading.</a:t>
            </a:r>
          </a:p>
          <a:p xmlns:a="http://schemas.openxmlformats.org/drawingml/2006/main">
            <a:endParaRPr/>
          </a:p>
          <a:p xmlns:a="http://schemas.openxmlformats.org/drawingml/2006/main">
            <a:r>
              <a:t>[Sources]</a:t>
            </a:r>
          </a:p>
          <a:p xmlns:a="http://schemas.openxmlformats.org/drawingml/2006/main">
            <a:r>
              <a:t>The Holy Bible, Leviticus 19–Numbers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64: WEDNESDAY, SEPTEMBER 23, 2026</a:t>
            </a:r>
          </a:p>
          <a:p xmlns:a="http://schemas.openxmlformats.org/drawingml/2006/main">
            <a:r>
              <a:t>Full assigned reading: Numbers 23–25</a:t>
            </a:r>
          </a:p>
          <a:p xmlns:a="http://schemas.openxmlformats.org/drawingml/2006/main">
            <a:r>
              <a:t>https://www.biblegateway.com/passage/?search=Numbers+23-25</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64: WEDNESDAY, SEPTEMBER 23, 2026</a:t>
            </a:r>
          </a:p>
          <a:p xmlns:a="http://schemas.openxmlformats.org/drawingml/2006/main">
            <a:r>
              <a:t>Full assigned reading: Numbers 23–25</a:t>
            </a:r>
          </a:p>
          <a:p xmlns:a="http://schemas.openxmlformats.org/drawingml/2006/main">
            <a:r>
              <a:t>https://www.biblegateway.com/passage/?search=Numbers+23-25</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65: THURSDAY, SEPTEMBER 24, 2026</a:t>
            </a:r>
          </a:p>
          <a:p xmlns:a="http://schemas.openxmlformats.org/drawingml/2006/main">
            <a:r>
              <a:t>Full assigned reading: Numbers 26–27</a:t>
            </a:r>
          </a:p>
          <a:p xmlns:a="http://schemas.openxmlformats.org/drawingml/2006/main">
            <a:r>
              <a:t>https://www.biblegateway.com/passage/?search=Numbers+26-27</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65: THURSDAY, SEPTEMBER 24, 2026</a:t>
            </a:r>
          </a:p>
          <a:p xmlns:a="http://schemas.openxmlformats.org/drawingml/2006/main">
            <a:r>
              <a:t>Full assigned reading: Numbers 26–27</a:t>
            </a:r>
          </a:p>
          <a:p xmlns:a="http://schemas.openxmlformats.org/drawingml/2006/main">
            <a:r>
              <a:t>https://www.biblegateway.com/passage/?search=Numbers+26-27</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66: FRIDAY, SEPTEMBER 25, 2026</a:t>
            </a:r>
          </a:p>
          <a:p xmlns:a="http://schemas.openxmlformats.org/drawingml/2006/main">
            <a:r>
              <a:t>Full assigned reading: Numbers 28–30</a:t>
            </a:r>
          </a:p>
          <a:p xmlns:a="http://schemas.openxmlformats.org/drawingml/2006/main">
            <a:r>
              <a:t>https://www.biblegateway.com/passage/?search=Numbers+28-30</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66: FRIDAY, SEPTEMBER 25, 2026</a:t>
            </a:r>
          </a:p>
          <a:p xmlns:a="http://schemas.openxmlformats.org/drawingml/2006/main">
            <a:r>
              <a:t>Full assigned reading: Numbers 28–30</a:t>
            </a:r>
          </a:p>
          <a:p xmlns:a="http://schemas.openxmlformats.org/drawingml/2006/main">
            <a:r>
              <a:t>https://www.biblegateway.com/passage/?search=Numbers+28-30</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67: SATURDAY, SEPTEMBER 26, 2026</a:t>
            </a:r>
          </a:p>
          <a:p xmlns:a="http://schemas.openxmlformats.org/drawingml/2006/main">
            <a:r>
              <a:t>Full assigned reading: Numbers 31–32</a:t>
            </a:r>
          </a:p>
          <a:p xmlns:a="http://schemas.openxmlformats.org/drawingml/2006/main">
            <a:r>
              <a:t>https://www.biblegateway.com/passage/?search=Numbers+31-32</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Facilitator: Do not soften the killing of children in Numbers 31:17–18. Allow moral questions and distinguish this ancient account from a warrant for violence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67: SATURDAY, SEPTEMBER 26, 2026</a:t>
            </a:r>
          </a:p>
          <a:p xmlns:a="http://schemas.openxmlformats.org/drawingml/2006/main">
            <a:r>
              <a:t>Full assigned reading: Numbers 31–32</a:t>
            </a:r>
          </a:p>
          <a:p xmlns:a="http://schemas.openxmlformats.org/drawingml/2006/main">
            <a:r>
              <a:t>https://www.biblegateway.com/passage/?search=Numbers+31-32</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Facilitator: Do not soften the killing of children in Numbers 31:17–18. Allow moral questions and distinguish this ancient account from a warrant for violence today.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68: SUNDAY, SEPTEMBER 27, 2026</a:t>
            </a:r>
          </a:p>
          <a:p xmlns:a="http://schemas.openxmlformats.org/drawingml/2006/main">
            <a:r>
              <a:t>Full assigned reading: Numbers 33–34</a:t>
            </a:r>
          </a:p>
          <a:p xmlns:a="http://schemas.openxmlformats.org/drawingml/2006/main">
            <a:r>
              <a:t>https://www.biblegateway.com/passage/?search=Numbers+33-34</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68: SUNDAY, SEPTEMBER 27, 2026</a:t>
            </a:r>
          </a:p>
          <a:p xmlns:a="http://schemas.openxmlformats.org/drawingml/2006/main">
            <a:r>
              <a:t>Full assigned reading: Numbers 33–34</a:t>
            </a:r>
          </a:p>
          <a:p xmlns:a="http://schemas.openxmlformats.org/drawingml/2006/main">
            <a:r>
              <a:t>https://www.biblegateway.com/passage/?search=Numbers+33-34</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69: MONDAY, SEPTEMBER 28, 2026</a:t>
            </a:r>
          </a:p>
          <a:p xmlns:a="http://schemas.openxmlformats.org/drawingml/2006/main">
            <a:r>
              <a:t>Full assigned reading: Numbers 35–36</a:t>
            </a:r>
          </a:p>
          <a:p xmlns:a="http://schemas.openxmlformats.org/drawingml/2006/main">
            <a:r>
              <a:t>https://www.biblegateway.com/passage/?search=Numbers+35-36</a:t>
            </a:r>
            <a:endParaRPr/>
          </a:p>
          <a:p xmlns:a="http://schemas.openxmlformats.org/drawingml/2006/main">
            <a:r>
              <a:t>Theme: Blessing, inheritance, vows, and justice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69: MONDAY, SEPTEMBER 28, 2026</a:t>
            </a:r>
          </a:p>
          <a:p xmlns:a="http://schemas.openxmlformats.org/drawingml/2006/main">
            <a:r>
              <a:t>Full assigned reading: Numbers 35–36</a:t>
            </a:r>
          </a:p>
          <a:p xmlns:a="http://schemas.openxmlformats.org/drawingml/2006/main">
            <a:r>
              <a:t>https://www.biblegateway.com/passage/?search=Numbers+35-36</a:t>
            </a:r>
          </a:p>
          <a:p xmlns:a="http://schemas.openxmlformats.org/drawingml/2006/main">
            <a:r>
              <a:t>Theme: Blessing, inheritance, vows, and justice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70: TUESDAY, SEPTEMBER 29, 2026</a:t>
            </a:r>
          </a:p>
          <a:p xmlns:a="http://schemas.openxmlformats.org/drawingml/2006/main">
            <a:r>
              <a:t>Full assigned reading: Deuteronomy 1–2</a:t>
            </a:r>
          </a:p>
          <a:p xmlns:a="http://schemas.openxmlformats.org/drawingml/2006/main">
            <a:r>
              <a:t>https://www.biblegateway.com/passage/?search=Deuteronomy+1-2</a:t>
            </a:r>
            <a:endParaRPr/>
          </a:p>
          <a:p xmlns:a="http://schemas.openxmlformats.org/drawingml/2006/main">
            <a:r>
              <a:t>Theme: Remembering the covenant and choosing faithful obedience</a:t>
            </a: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Day 70: TUESDAY, SEPTEMBER 29, 2026</a:t>
            </a:r>
          </a:p>
          <a:p xmlns:a="http://schemas.openxmlformats.org/drawingml/2006/main">
            <a:r>
              <a:t>Full assigned reading: Deuteronomy 1–2</a:t>
            </a:r>
          </a:p>
          <a:p xmlns:a="http://schemas.openxmlformats.org/drawingml/2006/main">
            <a:r>
              <a:t>https://www.biblegateway.com/passage/?search=Deuteronomy+1-2</a:t>
            </a:r>
          </a:p>
          <a:p xmlns:a="http://schemas.openxmlformats.org/drawingml/2006/main">
            <a:r>
              <a:t>Theme: Remembering the covenant and choosing faithful obedience</a:t>
            </a:r>
            <a:endParaRPr/>
          </a:p>
          <a:p xmlns:a="http://schemas.openxmlformats.org/drawingml/2006/main">
            <a:r>
              <a:t>Read the selected passage in your group’s preferred translation. Summaries are paraphrases, not Scripture quotations.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time: 7 minutes.</a:t>
            </a:r>
          </a:p>
          <a:p xmlns:a="http://schemas.openxmlformats.org/drawingml/2006/main">
            <a:r>
              <a:t>Ask what the public readings revealed that summary alone might have missed.</a:t>
            </a:r>
          </a:p>
          <a:p xmlns:a="http://schemas.openxmlformats.org/drawingml/2006/main">
            <a:endParaRPr/>
          </a:p>
          <a:p xmlns:a="http://schemas.openxmlformats.org/drawingml/2006/main">
            <a:r>
              <a:t>[Sources]</a:t>
            </a:r>
          </a:p>
          <a:p xmlns:a="http://schemas.openxmlformats.org/drawingml/2006/main">
            <a:r>
              <a:t>The Holy Bible, Leviticus 19–Numbers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Closing reading: Deuteronomy 2:7. https://www.biblegateway.com/passage/?search=Deuteronomy+2%3A7</a:t>
            </a:r>
          </a:p>
          <a:p xmlns:a="http://schemas.openxmlformats.org/drawingml/2006/main">
            <a:r>
              <a:t>Reserve two minutes for choosing a practice and three minutes for reading and prayer.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9c1c60fb8534d1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e0342c80dc4130" /><Relationship Type="http://schemas.openxmlformats.org/officeDocument/2006/relationships/slideLayout" Target="/ppt/slideLayouts/slideLayout1.xml" Id="Rfebafba56b3e451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bafba56b3e451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515cbdb8bca46ac" /><Relationship Type="http://schemas.openxmlformats.org/officeDocument/2006/relationships/notesSlide" Target="/ppt/notesSlides/notesSlide1.xml" Id="Ra42d8d1b8fae4c2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b4529fe060741c0" /><Relationship Type="http://schemas.openxmlformats.org/officeDocument/2006/relationships/notesSlide" Target="/ppt/notesSlides/notesSlide2.xml" Id="R8f4fd132f22f458c"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06b678482194e8c" /><Relationship Type="http://schemas.openxmlformats.org/officeDocument/2006/relationships/notesSlide" Target="/ppt/notesSlides/notesSlide3.xml" Id="Rf3860f97fa1645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9a2fdf6daba7414d" /><Relationship Type="http://schemas.openxmlformats.org/officeDocument/2006/relationships/notesSlide" Target="/ppt/notesSlides/notesSlide4.xml" Id="R5c65f498fc8d43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3d5ada23a994e50" /><Relationship Type="http://schemas.openxmlformats.org/officeDocument/2006/relationships/notesSlide" Target="/ppt/notesSlides/notesSlide5.xml" Id="Rc0bc44dad516403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a19a8fd569e4e96" /><Relationship Type="http://schemas.openxmlformats.org/officeDocument/2006/relationships/notesSlide" Target="/ppt/notesSlides/notesSlide6.xml" Id="R83a2d59a395c4ae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40303ef44234e30" /><Relationship Type="http://schemas.openxmlformats.org/officeDocument/2006/relationships/notesSlide" Target="/ppt/notesSlides/notesSlide7.xml" Id="R24fb6814507d4e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7b29e4aae9242c7" /><Relationship Type="http://schemas.openxmlformats.org/officeDocument/2006/relationships/notesSlide" Target="/ppt/notesSlides/notesSlide8.xml" Id="R1a9b3c473ef344d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84184fc30674138" /><Relationship Type="http://schemas.openxmlformats.org/officeDocument/2006/relationships/notesSlide" Target="/ppt/notesSlides/notesSlide9.xml" Id="R2155cc3738a4492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8c3fff94ada4519" /><Relationship Type="http://schemas.openxmlformats.org/officeDocument/2006/relationships/notesSlide" Target="/ppt/notesSlides/notesSlide10.xml" Id="R023d9b3bb8c942f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c9e7600050f4e45" /><Relationship Type="http://schemas.openxmlformats.org/officeDocument/2006/relationships/notesSlide" Target="/ppt/notesSlides/notesSlide11.xml" Id="R4b0e53dc7c5a4f5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7b10877542c49f4" /><Relationship Type="http://schemas.openxmlformats.org/officeDocument/2006/relationships/notesSlide" Target="/ppt/notesSlides/notesSlide12.xml" Id="R6fff4624a5fa4cc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4d44a02e014e4e6f" /><Relationship Type="http://schemas.openxmlformats.org/officeDocument/2006/relationships/notesSlide" Target="/ppt/notesSlides/notesSlide13.xml" Id="Rd514f783817846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2d3ae1655149476d" /><Relationship Type="http://schemas.openxmlformats.org/officeDocument/2006/relationships/notesSlide" Target="/ppt/notesSlides/notesSlide14.xml" Id="R796499ec661740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3adfa51f2e641a8" /><Relationship Type="http://schemas.openxmlformats.org/officeDocument/2006/relationships/notesSlide" Target="/ppt/notesSlides/notesSlide15.xml" Id="R99d575a7e50948f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7443cc2988dc4613" /><Relationship Type="http://schemas.openxmlformats.org/officeDocument/2006/relationships/notesSlide" Target="/ppt/notesSlides/notesSlide16.xml" Id="Re4cc8b9e957c4cc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8065f6e157c499c" /><Relationship Type="http://schemas.openxmlformats.org/officeDocument/2006/relationships/notesSlide" Target="/ppt/notesSlides/notesSlide17.xml" Id="Rf0287636ed384748" /></Relationships>
</file>

<file path=ppt/slides/slide1.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7" name="Rectangle 6">
            <a:extLst xmlns:a="http://schemas.openxmlformats.org/drawingml/2006/main">
              <a:ext uri="{FF2B5EF4-FFF2-40B4-BE49-F238E27FC236}">
                <a16:creationId xmlns:a16="http://schemas.microsoft.com/office/drawing/2014/main" id="{8598DCDF-143C-46E7-A4CB-297909DBE23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6B72E90-5D50-4D24-97D7-707D2A6E3D1C}"/>
              </a:ext>
            </a:extLst>
          </p:cNvPr>
          <p:cNvSpPr>
            <a:spLocks xmlns:a="http://schemas.openxmlformats.org/drawingml/2006/main" noGrp="1"/>
          </p:cNvSpPr>
          <p:nvPr/>
        </p:nvSpPr>
        <p:spPr>
          <a:xfrm xmlns:a="http://schemas.openxmlformats.org/drawingml/2006/main">
            <a:off x="666750" y="857250"/>
            <a:ext cx="6667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BIBLE 365  •  50-MINUTE STUDY</a:t>
            </a:r>
          </a:p>
        </p:txBody>
      </p:sp>
      <p:sp>
        <p:nvSpPr>
          <p:cNvPr id="3" name="Rectangle 2">
            <a:extLst xmlns:a="http://schemas.openxmlformats.org/drawingml/2006/main">
              <a:ext uri="{FF2B5EF4-FFF2-40B4-BE49-F238E27FC236}">
                <a16:creationId xmlns:a16="http://schemas.microsoft.com/office/drawing/2014/main" id="{B3ED57F3-8E4D-4993-ABF2-8B0E56A9799E}"/>
              </a:ext>
            </a:extLst>
          </p:cNvPr>
          <p:cNvSpPr>
            <a:spLocks xmlns:a="http://schemas.openxmlformats.org/drawingml/2006/main" noGrp="1"/>
          </p:cNvSpPr>
          <p:nvPr/>
        </p:nvSpPr>
        <p:spPr>
          <a:xfrm xmlns:a="http://schemas.openxmlformats.org/drawingml/2006/main">
            <a:off x="666750" y="1428750"/>
            <a:ext cx="1047750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4050" b="1">
                <a:solidFill>
                  <a:srgbClr val="FFFFFF"/>
                </a:solidFill>
                <a:latin typeface="Aptos"/>
                <a:ea typeface="Aptos"/>
                <a:cs typeface="Aptos"/>
              </a:defRPr>
            </a:pPr>
            <a:r>
              <a:rPr sz="4050" b="1">
                <a:solidFill>
                  <a:srgbClr val="FFFFFF"/>
                </a:solidFill>
                <a:latin typeface="Aptos"/>
                <a:ea typeface="Aptos"/>
                <a:cs typeface="Aptos"/>
              </a:rPr>
              <a:t>Blessing, Inheritance, Vows,</a:t>
            </a:r>
          </a:p>
          <a:p xmlns:a="http://schemas.openxmlformats.org/drawingml/2006/main">
            <a:pPr algn="l">
              <a:buNone/>
              <a:defRPr sz="4050" b="1">
                <a:solidFill>
                  <a:srgbClr val="FFFFFF"/>
                </a:solidFill>
                <a:latin typeface="Aptos"/>
                <a:ea typeface="Aptos"/>
                <a:cs typeface="Aptos"/>
              </a:defRPr>
            </a:pPr>
            <a:r>
              <a:rPr sz="4050" b="1">
                <a:solidFill>
                  <a:srgbClr val="FFFFFF"/>
                </a:solidFill>
                <a:latin typeface="Aptos"/>
                <a:ea typeface="Aptos"/>
                <a:cs typeface="Aptos"/>
              </a:rPr>
              <a:t>and Justice</a:t>
            </a:r>
          </a:p>
        </p:txBody>
      </p:sp>
      <p:sp>
        <p:nvSpPr>
          <p:cNvPr id="4" name="Rectangle 3">
            <a:extLst xmlns:a="http://schemas.openxmlformats.org/drawingml/2006/main">
              <a:ext uri="{FF2B5EF4-FFF2-40B4-BE49-F238E27FC236}">
                <a16:creationId xmlns:a16="http://schemas.microsoft.com/office/drawing/2014/main" id="{10534AC2-CAE2-411A-88C8-9E5C1EBC2254}"/>
              </a:ext>
            </a:extLst>
          </p:cNvPr>
          <p:cNvSpPr>
            <a:spLocks xmlns:a="http://schemas.openxmlformats.org/drawingml/2006/main" noGrp="1"/>
          </p:cNvSpPr>
          <p:nvPr/>
        </p:nvSpPr>
        <p:spPr>
          <a:xfrm xmlns:a="http://schemas.openxmlformats.org/drawingml/2006/main">
            <a:off x="704850" y="3524250"/>
            <a:ext cx="8572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00" b="0">
                <a:solidFill>
                  <a:srgbClr val="D9C7A3"/>
                </a:solidFill>
                <a:latin typeface="Aptos"/>
                <a:ea typeface="Aptos"/>
                <a:cs typeface="Aptos"/>
              </a:defRPr>
            </a:pPr>
            <a:r>
              <a:rPr sz="2100" b="0">
                <a:solidFill>
                  <a:srgbClr val="D9C7A3"/>
                </a:solidFill>
                <a:latin typeface="Aptos"/>
                <a:ea typeface="Aptos"/>
                <a:cs typeface="Aptos"/>
              </a:rPr>
              <a:t>Numbers 23–36 • Deuteronomy 1–2</a:t>
            </a:r>
          </a:p>
        </p:txBody>
      </p:sp>
      <p:sp>
        <p:nvSpPr>
          <p:cNvPr id="5" name="Rectangle 4">
            <a:extLst xmlns:a="http://schemas.openxmlformats.org/drawingml/2006/main">
              <a:ext uri="{FF2B5EF4-FFF2-40B4-BE49-F238E27FC236}">
                <a16:creationId xmlns:a16="http://schemas.microsoft.com/office/drawing/2014/main" id="{A204D094-6B35-45A9-B258-2CF9D8A13622}"/>
              </a:ext>
            </a:extLst>
          </p:cNvPr>
          <p:cNvSpPr>
            <a:spLocks xmlns:a="http://schemas.openxmlformats.org/drawingml/2006/main" noGrp="1"/>
          </p:cNvSpPr>
          <p:nvPr/>
        </p:nvSpPr>
        <p:spPr>
          <a:xfrm xmlns:a="http://schemas.openxmlformats.org/drawingml/2006/main">
            <a:off x="6762750" y="4286250"/>
            <a:ext cx="4429125" cy="28575"/>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6" name="Rectangle 5">
            <a:extLst xmlns:a="http://schemas.openxmlformats.org/drawingml/2006/main">
              <a:ext uri="{FF2B5EF4-FFF2-40B4-BE49-F238E27FC236}">
                <a16:creationId xmlns:a16="http://schemas.microsoft.com/office/drawing/2014/main" id="{A81E2B8F-5A0D-4054-88CA-BD5915623A24}"/>
              </a:ext>
            </a:extLst>
          </p:cNvPr>
          <p:cNvSpPr>
            <a:spLocks xmlns:a="http://schemas.openxmlformats.org/drawingml/2006/main" noGrp="1"/>
          </p:cNvSpPr>
          <p:nvPr/>
        </p:nvSpPr>
        <p:spPr>
          <a:xfrm xmlns:a="http://schemas.openxmlformats.org/drawingml/2006/main">
            <a:off x="6667500" y="4476750"/>
            <a:ext cx="452437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r">
              <a:buNone/>
              <a:defRPr sz="1350" b="1">
                <a:solidFill>
                  <a:srgbClr val="FFFFFF"/>
                </a:solidFill>
                <a:latin typeface="Aptos"/>
                <a:ea typeface="Aptos"/>
                <a:cs typeface="Aptos"/>
              </a:defRPr>
            </a:pPr>
            <a:r>
              <a:rPr sz="1350" b="1">
                <a:solidFill>
                  <a:srgbClr val="FFFFFF"/>
                </a:solidFill>
                <a:latin typeface="Aptos"/>
                <a:ea typeface="Aptos"/>
                <a:cs typeface="Aptos"/>
              </a:rPr>
              <a:t>READ  •  REFLECT  •  DISCUSS  •  PRACTICE</a:t>
            </a:r>
          </a:p>
        </p:txBody>
      </p:sp>
    </p:spTree>
    <p:extLst>
      <p:ext uri="{BB962C8B-B14F-4D97-AF65-F5344CB8AC3E}">
        <p14:creationId xmlns:p14="http://schemas.microsoft.com/office/powerpoint/2010/main" val="280638123"/>
      </p:ext>
    </p:extLst>
  </p:cSld>
</p:sld>
</file>

<file path=ppt/slides/slide2.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7A49FD00-13EB-45BB-9881-8655C151E8E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DDBB72EB-256F-4ABC-BF88-AC1C34BD88F3}"/>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64  •  READ THE WORD  •  3 MINUTES</a:t>
            </a:r>
          </a:p>
        </p:txBody>
      </p:sp>
      <p:sp>
        <p:nvSpPr>
          <p:cNvPr id="3" name="Rectangle 2">
            <a:extLst xmlns:a="http://schemas.openxmlformats.org/drawingml/2006/main">
              <a:ext uri="{FF2B5EF4-FFF2-40B4-BE49-F238E27FC236}">
                <a16:creationId xmlns:a16="http://schemas.microsoft.com/office/drawing/2014/main" id="{A6249DAB-F41C-47A7-BEA4-AFDF5E930D50}"/>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23:19–23; 25:1–9</a:t>
            </a:r>
          </a:p>
        </p:txBody>
      </p:sp>
      <p:sp>
        <p:nvSpPr>
          <p:cNvPr id="4" name="Rectangle 3">
            <a:extLst xmlns:a="http://schemas.openxmlformats.org/drawingml/2006/main">
              <a:ext uri="{FF2B5EF4-FFF2-40B4-BE49-F238E27FC236}">
                <a16:creationId xmlns:a16="http://schemas.microsoft.com/office/drawing/2014/main" id="{6A0B3E82-BC3B-46C1-881D-75A6CDDF2C96}"/>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478AB124-3C79-4D8E-8F86-75A8D7B238FD}"/>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1D3E7EC3-6CBB-4B98-A057-021DDC3C28F7}"/>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756E9A9B-E0A3-415B-84FE-6CEADFB942B9}"/>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655AC635-88E6-40D7-8F48-5DE2A4654B63}"/>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God’s blessing, Balaam’s limits, Baal worship, covenant betrayal</a:t>
            </a:r>
          </a:p>
        </p:txBody>
      </p:sp>
      <p:sp>
        <p:nvSpPr>
          <p:cNvPr id="9" name="Rectangle 8">
            <a:extLst xmlns:a="http://schemas.openxmlformats.org/drawingml/2006/main">
              <a:ext uri="{FF2B5EF4-FFF2-40B4-BE49-F238E27FC236}">
                <a16:creationId xmlns:a16="http://schemas.microsoft.com/office/drawing/2014/main" id="{EE034004-FC0C-4435-9BE9-54887DF7A16E}"/>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E1E38F3E-FEA1-44E0-AD4F-ACEC68BC5094}"/>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What can an enemy’s curse fail to do that Israel’s own choices can accomplish?</a:t>
            </a:r>
          </a:p>
        </p:txBody>
      </p:sp>
    </p:spTree>
    <p:extLst>
      <p:ext uri="{BB962C8B-B14F-4D97-AF65-F5344CB8AC3E}">
        <p14:creationId xmlns:p14="http://schemas.microsoft.com/office/powerpoint/2010/main" val="1690092339"/>
      </p:ext>
    </p:extLst>
  </p:cSld>
</p:sld>
</file>

<file path=ppt/slides/slide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4BF14146-B9A0-43DD-93DB-637F39AC463C}"/>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4BCF420C-13AC-4B6F-B1DF-42A310A4233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64  •  WEDNESDAY, SEPTEMBER 23, 2026  •  NUMBERS 23–25  •  2 MINUTES</a:t>
            </a:r>
          </a:p>
        </p:txBody>
      </p:sp>
      <p:sp>
        <p:nvSpPr>
          <p:cNvPr id="3" name="Rectangle 2">
            <a:extLst xmlns:a="http://schemas.openxmlformats.org/drawingml/2006/main">
              <a:ext uri="{FF2B5EF4-FFF2-40B4-BE49-F238E27FC236}">
                <a16:creationId xmlns:a16="http://schemas.microsoft.com/office/drawing/2014/main" id="{CC72A020-5B8D-442D-B8EE-2120AABEA275}"/>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Blessing and the danger within</a:t>
            </a:r>
          </a:p>
        </p:txBody>
      </p:sp>
      <p:sp>
        <p:nvSpPr>
          <p:cNvPr id="4" name="Rectangle 3">
            <a:extLst xmlns:a="http://schemas.openxmlformats.org/drawingml/2006/main">
              <a:ext uri="{FF2B5EF4-FFF2-40B4-BE49-F238E27FC236}">
                <a16:creationId xmlns:a16="http://schemas.microsoft.com/office/drawing/2014/main" id="{01825CB0-2718-47D6-AC40-EE3D9DF8775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C10263F9-30C4-4634-A7BE-2E10CA5BD38D}"/>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GOD’S BLESSING</a:t>
            </a:r>
          </a:p>
        </p:txBody>
      </p:sp>
      <p:sp>
        <p:nvSpPr>
          <p:cNvPr id="6" name="Rectangle 5">
            <a:extLst xmlns:a="http://schemas.openxmlformats.org/drawingml/2006/main">
              <a:ext uri="{FF2B5EF4-FFF2-40B4-BE49-F238E27FC236}">
                <a16:creationId xmlns:a16="http://schemas.microsoft.com/office/drawing/2014/main" id="{6912D35C-B27D-4233-B28D-19927A7F924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Balaam must speak the blessing God gives. Balak cannot purchase a curse against Israel.</a:t>
            </a:r>
          </a:p>
        </p:txBody>
      </p:sp>
      <p:sp>
        <p:nvSpPr>
          <p:cNvPr id="7" name="Rectangle 6">
            <a:extLst xmlns:a="http://schemas.openxmlformats.org/drawingml/2006/main">
              <a:ext uri="{FF2B5EF4-FFF2-40B4-BE49-F238E27FC236}">
                <a16:creationId xmlns:a16="http://schemas.microsoft.com/office/drawing/2014/main" id="{99FC20C5-7B49-4FE6-82FA-D6ECA4590A00}"/>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7B6C667-0C86-4C1E-AB62-868FEAC3B6F8}"/>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ISRAEL’S BETRAYAL</a:t>
            </a:r>
          </a:p>
        </p:txBody>
      </p:sp>
      <p:sp>
        <p:nvSpPr>
          <p:cNvPr id="9" name="Rectangle 8">
            <a:extLst xmlns:a="http://schemas.openxmlformats.org/drawingml/2006/main">
              <a:ext uri="{FF2B5EF4-FFF2-40B4-BE49-F238E27FC236}">
                <a16:creationId xmlns:a16="http://schemas.microsoft.com/office/drawing/2014/main" id="{2706BD50-28C2-4D6A-A06D-B4E27C79CA01}"/>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At Peor, Israel joins Baal worship. The people’s own unfaithfulness brings judgment within the camp.</a:t>
            </a:r>
          </a:p>
        </p:txBody>
      </p:sp>
      <p:sp>
        <p:nvSpPr>
          <p:cNvPr id="10" name="Rectangle 9">
            <a:extLst xmlns:a="http://schemas.openxmlformats.org/drawingml/2006/main">
              <a:ext uri="{FF2B5EF4-FFF2-40B4-BE49-F238E27FC236}">
                <a16:creationId xmlns:a16="http://schemas.microsoft.com/office/drawing/2014/main" id="{F4617F06-36ED-464B-A7AE-15FD910DDF41}"/>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75E10653-E89C-47A1-9821-70A9B2492CB5}"/>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C24F09D9-9310-4F84-A23E-7CD5F04F7361}"/>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Why is Balaam unable to curse Israel, and how does Israel’s later participation in Baal worship expose a danger that an external enemy could not accomplish?</a:t>
            </a:r>
          </a:p>
        </p:txBody>
      </p:sp>
      <p:sp>
        <p:nvSpPr>
          <p:cNvPr id="13" name="Rectangle 12">
            <a:extLst xmlns:a="http://schemas.openxmlformats.org/drawingml/2006/main">
              <a:ext uri="{FF2B5EF4-FFF2-40B4-BE49-F238E27FC236}">
                <a16:creationId xmlns:a16="http://schemas.microsoft.com/office/drawing/2014/main" id="{5E989D44-98EE-43D1-B499-88F106888488}"/>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74534941"/>
      </p:ext>
    </p:extLst>
  </p:cSld>
</p:sld>
</file>

<file path=ppt/slides/slide4.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D3A03E9-0594-44DA-AB71-F5FBFBE91AE3}"/>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26ADDDE1-DA1B-45D3-AA66-1FA03FD40D03}"/>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65  •  READ THE WORD  •  3 MINUTES</a:t>
            </a:r>
          </a:p>
        </p:txBody>
      </p:sp>
      <p:sp>
        <p:nvSpPr>
          <p:cNvPr id="3" name="Rectangle 2">
            <a:extLst xmlns:a="http://schemas.openxmlformats.org/drawingml/2006/main">
              <a:ext uri="{FF2B5EF4-FFF2-40B4-BE49-F238E27FC236}">
                <a16:creationId xmlns:a16="http://schemas.microsoft.com/office/drawing/2014/main" id="{7DBD5BC7-81B1-4DCF-AC4D-F3022D402FBF}"/>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27:1–11, 15–23</a:t>
            </a:r>
          </a:p>
        </p:txBody>
      </p:sp>
      <p:sp>
        <p:nvSpPr>
          <p:cNvPr id="4" name="Rectangle 3">
            <a:extLst xmlns:a="http://schemas.openxmlformats.org/drawingml/2006/main">
              <a:ext uri="{FF2B5EF4-FFF2-40B4-BE49-F238E27FC236}">
                <a16:creationId xmlns:a16="http://schemas.microsoft.com/office/drawing/2014/main" id="{CCF521AA-88EC-44ED-8C2F-EE4903E318B5}"/>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1207569-4AF5-4065-8F5B-77D1B4123EB4}"/>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1B350749-C127-4158-A3EC-4AA3067EE352}"/>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1B66D504-AAEE-45FE-A351-4C6B83AB9D16}"/>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1408A73B-BA80-4E87-B5A3-BFB8193E2B61}"/>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family inheritance, a just hearing, a new shepherd, public commissioning</a:t>
            </a:r>
          </a:p>
        </p:txBody>
      </p:sp>
      <p:sp>
        <p:nvSpPr>
          <p:cNvPr id="9" name="Rectangle 8">
            <a:extLst xmlns:a="http://schemas.openxmlformats.org/drawingml/2006/main">
              <a:ext uri="{FF2B5EF4-FFF2-40B4-BE49-F238E27FC236}">
                <a16:creationId xmlns:a16="http://schemas.microsoft.com/office/drawing/2014/main" id="{B6FAEABA-CF0A-445B-8747-5DB1845C31F6}"/>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3DDC0B77-42D1-4FD4-9D16-E504D211DC31}"/>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does God prepare both families and leaders for life in the land?</a:t>
            </a:r>
          </a:p>
        </p:txBody>
      </p:sp>
    </p:spTree>
    <p:extLst>
      <p:ext uri="{BB962C8B-B14F-4D97-AF65-F5344CB8AC3E}">
        <p14:creationId xmlns:p14="http://schemas.microsoft.com/office/powerpoint/2010/main" val="1457218155"/>
      </p:ext>
    </p:extLst>
  </p:cSld>
</p:sld>
</file>

<file path=ppt/slides/slide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6EC9D9FA-82BF-4460-A006-AC8D6933348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FD07DEF9-1091-4714-91B5-B29BF9A56681}"/>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65  •  THURSDAY, SEPTEMBER 24, 2026  •  NUMBERS 26–27  •  2 MINUTES</a:t>
            </a:r>
          </a:p>
        </p:txBody>
      </p:sp>
      <p:sp>
        <p:nvSpPr>
          <p:cNvPr id="3" name="Rectangle 2">
            <a:extLst xmlns:a="http://schemas.openxmlformats.org/drawingml/2006/main">
              <a:ext uri="{FF2B5EF4-FFF2-40B4-BE49-F238E27FC236}">
                <a16:creationId xmlns:a16="http://schemas.microsoft.com/office/drawing/2014/main" id="{A0FEC150-8593-4006-BF2C-84690B7FB5B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Inheritance and leadership beyond Moses</a:t>
            </a:r>
          </a:p>
        </p:txBody>
      </p:sp>
      <p:sp>
        <p:nvSpPr>
          <p:cNvPr id="4" name="Rectangle 3">
            <a:extLst xmlns:a="http://schemas.openxmlformats.org/drawingml/2006/main">
              <a:ext uri="{FF2B5EF4-FFF2-40B4-BE49-F238E27FC236}">
                <a16:creationId xmlns:a16="http://schemas.microsoft.com/office/drawing/2014/main" id="{1260A9B8-0556-476B-BB73-35A594419F66}"/>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C9B72BCF-5C78-411A-B57A-0FAD5DBE6B94}"/>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A NEW GENERATION</a:t>
            </a:r>
          </a:p>
        </p:txBody>
      </p:sp>
      <p:sp>
        <p:nvSpPr>
          <p:cNvPr id="6" name="Rectangle 5">
            <a:extLst xmlns:a="http://schemas.openxmlformats.org/drawingml/2006/main">
              <a:ext uri="{FF2B5EF4-FFF2-40B4-BE49-F238E27FC236}">
                <a16:creationId xmlns:a16="http://schemas.microsoft.com/office/drawing/2014/main" id="{B47937D8-F70A-4EF3-8942-FC0D08A26083}"/>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The second census prepares Israel to allot the land. Zelophehad’s daughters secure their family’s inheritance.</a:t>
            </a:r>
          </a:p>
        </p:txBody>
      </p:sp>
      <p:sp>
        <p:nvSpPr>
          <p:cNvPr id="7" name="Rectangle 6">
            <a:extLst xmlns:a="http://schemas.openxmlformats.org/drawingml/2006/main">
              <a:ext uri="{FF2B5EF4-FFF2-40B4-BE49-F238E27FC236}">
                <a16:creationId xmlns:a16="http://schemas.microsoft.com/office/drawing/2014/main" id="{8FED48D4-8348-42DB-B3C0-F9B5CF6259E9}"/>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02A05C94-02C9-4925-B1F8-1F28DB2099DE}"/>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A NEW LEADER</a:t>
            </a:r>
          </a:p>
        </p:txBody>
      </p:sp>
      <p:sp>
        <p:nvSpPr>
          <p:cNvPr id="9" name="Rectangle 8">
            <a:extLst xmlns:a="http://schemas.openxmlformats.org/drawingml/2006/main">
              <a:ext uri="{FF2B5EF4-FFF2-40B4-BE49-F238E27FC236}">
                <a16:creationId xmlns:a16="http://schemas.microsoft.com/office/drawing/2014/main" id="{56B09194-B9B6-437A-884B-B8583CB9E59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Moses asks for a shepherd for the people. God names Joshua, and Moses commissions him before the community.</a:t>
            </a:r>
          </a:p>
        </p:txBody>
      </p:sp>
      <p:sp>
        <p:nvSpPr>
          <p:cNvPr id="10" name="Rectangle 9">
            <a:extLst xmlns:a="http://schemas.openxmlformats.org/drawingml/2006/main">
              <a:ext uri="{FF2B5EF4-FFF2-40B4-BE49-F238E27FC236}">
                <a16:creationId xmlns:a16="http://schemas.microsoft.com/office/drawing/2014/main" id="{875FF3C9-66DB-405F-93A4-993F2F920F7F}"/>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8FB4175D-9F1D-4188-8011-452C0449A438}"/>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29A0CC63-4DC1-45F7-AE1A-D86594BBA93E}"/>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How do the second census, the daughters of Zelophehad, and Joshua’s commissioning prepare Israel for inheritance and leadership beyond Moses?</a:t>
            </a:r>
          </a:p>
        </p:txBody>
      </p:sp>
      <p:sp>
        <p:nvSpPr>
          <p:cNvPr id="13" name="Rectangle 12">
            <a:extLst xmlns:a="http://schemas.openxmlformats.org/drawingml/2006/main">
              <a:ext uri="{FF2B5EF4-FFF2-40B4-BE49-F238E27FC236}">
                <a16:creationId xmlns:a16="http://schemas.microsoft.com/office/drawing/2014/main" id="{3B0624D9-2CF3-4883-B609-D6E6EC2E267B}"/>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362122894"/>
      </p:ext>
    </p:extLst>
  </p:cSld>
</p:sld>
</file>

<file path=ppt/slides/slide6.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E0895F50-01B6-472E-A100-3376B006103A}"/>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E3D8C918-E773-43EC-971D-5C297D87E290}"/>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66  •  READ THE WORD  •  3 MINUTES</a:t>
            </a:r>
          </a:p>
        </p:txBody>
      </p:sp>
      <p:sp>
        <p:nvSpPr>
          <p:cNvPr id="3" name="Rectangle 2">
            <a:extLst xmlns:a="http://schemas.openxmlformats.org/drawingml/2006/main">
              <a:ext uri="{FF2B5EF4-FFF2-40B4-BE49-F238E27FC236}">
                <a16:creationId xmlns:a16="http://schemas.microsoft.com/office/drawing/2014/main" id="{DFCA6923-8057-47D1-88B6-05A098247649}"/>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28:1–8, 16–18; 30:1–2</a:t>
            </a:r>
          </a:p>
        </p:txBody>
      </p:sp>
      <p:sp>
        <p:nvSpPr>
          <p:cNvPr id="4" name="Rectangle 3">
            <a:extLst xmlns:a="http://schemas.openxmlformats.org/drawingml/2006/main">
              <a:ext uri="{FF2B5EF4-FFF2-40B4-BE49-F238E27FC236}">
                <a16:creationId xmlns:a16="http://schemas.microsoft.com/office/drawing/2014/main" id="{6BEC043E-DD67-468E-B81C-B13871ABAF02}"/>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34B19378-D1EC-41C1-BE77-08F0DB69C408}"/>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4C86CD79-EBDD-4D7E-A124-DB5AD91ABE57}"/>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128D4B0A-39FC-4B91-AA85-DB205753A958}"/>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AAFFC962-444C-48D3-84AF-96781397E1BA}"/>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daily offerings, appointed seasons, holy assemblies, keeping one’s word</a:t>
            </a:r>
          </a:p>
        </p:txBody>
      </p:sp>
      <p:sp>
        <p:nvSpPr>
          <p:cNvPr id="9" name="Rectangle 8">
            <a:extLst xmlns:a="http://schemas.openxmlformats.org/drawingml/2006/main">
              <a:ext uri="{FF2B5EF4-FFF2-40B4-BE49-F238E27FC236}">
                <a16:creationId xmlns:a16="http://schemas.microsoft.com/office/drawing/2014/main" id="{556689F1-9F31-412E-8D2B-ADB0BC94A3C8}"/>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04B37BDC-23AC-43AE-8AE0-AA56FB07D7C5}"/>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do regular worship and personal promises shape a faithful community?</a:t>
            </a:r>
          </a:p>
        </p:txBody>
      </p:sp>
    </p:spTree>
    <p:extLst>
      <p:ext uri="{BB962C8B-B14F-4D97-AF65-F5344CB8AC3E}">
        <p14:creationId xmlns:p14="http://schemas.microsoft.com/office/powerpoint/2010/main" val="1326684184"/>
      </p:ext>
    </p:extLst>
  </p:cSld>
</p:sld>
</file>

<file path=ppt/slides/slide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D6262FD0-FCF1-4934-89EC-77D99262F174}"/>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F763E3A-88A9-41C1-B6AA-E09149A1E5C9}"/>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66  •  FRIDAY, SEPTEMBER 25, 2026  •  NUMBERS 28–30  •  2 MINUTES</a:t>
            </a:r>
          </a:p>
        </p:txBody>
      </p:sp>
      <p:sp>
        <p:nvSpPr>
          <p:cNvPr id="3" name="Rectangle 2">
            <a:extLst xmlns:a="http://schemas.openxmlformats.org/drawingml/2006/main">
              <a:ext uri="{FF2B5EF4-FFF2-40B4-BE49-F238E27FC236}">
                <a16:creationId xmlns:a16="http://schemas.microsoft.com/office/drawing/2014/main" id="{239348CC-9527-4F99-86CE-4ECE592FA0E5}"/>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Worship rhythms and faithful promises</a:t>
            </a:r>
          </a:p>
        </p:txBody>
      </p:sp>
      <p:sp>
        <p:nvSpPr>
          <p:cNvPr id="4" name="Rectangle 3">
            <a:extLst xmlns:a="http://schemas.openxmlformats.org/drawingml/2006/main">
              <a:ext uri="{FF2B5EF4-FFF2-40B4-BE49-F238E27FC236}">
                <a16:creationId xmlns:a16="http://schemas.microsoft.com/office/drawing/2014/main" id="{7D36CBC6-D112-4DB5-BE38-F90A94B8401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ED22098F-B44A-4C7F-88CF-1E8B948AA011}"/>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SHARED RHYTHMS</a:t>
            </a:r>
          </a:p>
        </p:txBody>
      </p:sp>
      <p:sp>
        <p:nvSpPr>
          <p:cNvPr id="6" name="Rectangle 5">
            <a:extLst xmlns:a="http://schemas.openxmlformats.org/drawingml/2006/main">
              <a:ext uri="{FF2B5EF4-FFF2-40B4-BE49-F238E27FC236}">
                <a16:creationId xmlns:a16="http://schemas.microsoft.com/office/drawing/2014/main" id="{631F7A0B-1019-45DC-93D0-BF3B697FC49D}"/>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Daily offerings, Sabbath, and annual festivals give the community recurring occasions to worship God.</a:t>
            </a:r>
          </a:p>
        </p:txBody>
      </p:sp>
      <p:sp>
        <p:nvSpPr>
          <p:cNvPr id="7" name="Rectangle 6">
            <a:extLst xmlns:a="http://schemas.openxmlformats.org/drawingml/2006/main">
              <a:ext uri="{FF2B5EF4-FFF2-40B4-BE49-F238E27FC236}">
                <a16:creationId xmlns:a16="http://schemas.microsoft.com/office/drawing/2014/main" id="{B26F7BC2-EE08-430A-81F6-FB56238F6E87}"/>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51566383-6CC1-43A0-B29F-351BED6787FE}"/>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ACCOUNTABLE VOWS</a:t>
            </a:r>
          </a:p>
        </p:txBody>
      </p:sp>
      <p:sp>
        <p:nvSpPr>
          <p:cNvPr id="9" name="Rectangle 8">
            <a:extLst xmlns:a="http://schemas.openxmlformats.org/drawingml/2006/main">
              <a:ext uri="{FF2B5EF4-FFF2-40B4-BE49-F238E27FC236}">
                <a16:creationId xmlns:a16="http://schemas.microsoft.com/office/drawing/2014/main" id="{98613462-40BF-40DE-BE6D-EF2A17869E7B}"/>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Numbers 30 treats promises to God as binding and regulates household authority over certain vows.</a:t>
            </a:r>
          </a:p>
        </p:txBody>
      </p:sp>
      <p:sp>
        <p:nvSpPr>
          <p:cNvPr id="10" name="Rectangle 9">
            <a:extLst xmlns:a="http://schemas.openxmlformats.org/drawingml/2006/main">
              <a:ext uri="{FF2B5EF4-FFF2-40B4-BE49-F238E27FC236}">
                <a16:creationId xmlns:a16="http://schemas.microsoft.com/office/drawing/2014/main" id="{11F0FE1A-4AC5-4EEF-86F6-52AAAE48E4EC}"/>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9E5DF09F-1364-4D4E-9735-344B5AE733E7}"/>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2E501F74-97CC-4FCC-8B4B-2D420CF4989D}"/>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How do the daily offerings, annual festivals, and regulations concerning vows connect regular worship with personal commitments and communal rhythms?</a:t>
            </a:r>
          </a:p>
        </p:txBody>
      </p:sp>
      <p:sp>
        <p:nvSpPr>
          <p:cNvPr id="13" name="Rectangle 12">
            <a:extLst xmlns:a="http://schemas.openxmlformats.org/drawingml/2006/main">
              <a:ext uri="{FF2B5EF4-FFF2-40B4-BE49-F238E27FC236}">
                <a16:creationId xmlns:a16="http://schemas.microsoft.com/office/drawing/2014/main" id="{B7DF795D-FA2C-4A55-857E-A51785117B3A}"/>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140679589"/>
      </p:ext>
    </p:extLst>
  </p:cSld>
</p:sld>
</file>

<file path=ppt/slides/slide8.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EF0670E-45A7-4165-8093-A07EC0FA12B1}"/>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2C1A39A5-F0C3-483D-B02A-934F330E7E4F}"/>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67  •  READ THE WORD  •  3 MINUTES</a:t>
            </a:r>
          </a:p>
        </p:txBody>
      </p:sp>
      <p:sp>
        <p:nvSpPr>
          <p:cNvPr id="3" name="Rectangle 2">
            <a:extLst xmlns:a="http://schemas.openxmlformats.org/drawingml/2006/main">
              <a:ext uri="{FF2B5EF4-FFF2-40B4-BE49-F238E27FC236}">
                <a16:creationId xmlns:a16="http://schemas.microsoft.com/office/drawing/2014/main" id="{D0CFF9DE-B854-4A01-BAAD-01BB501DD500}"/>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31:1–7, 14–18; 32:16–23</a:t>
            </a:r>
          </a:p>
        </p:txBody>
      </p:sp>
      <p:sp>
        <p:nvSpPr>
          <p:cNvPr id="4" name="Rectangle 3">
            <a:extLst xmlns:a="http://schemas.openxmlformats.org/drawingml/2006/main">
              <a:ext uri="{FF2B5EF4-FFF2-40B4-BE49-F238E27FC236}">
                <a16:creationId xmlns:a16="http://schemas.microsoft.com/office/drawing/2014/main" id="{C8D44567-1E4C-478D-8D23-28BD17BA3A6B}"/>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DB9A0252-DB1E-4AB3-92AF-AEC288B3C351}"/>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2CA0811B-1826-4ACD-A962-A1BFCE4EBE19}"/>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282F92CC-4C3B-426F-9CAE-4C78B278E85F}"/>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F068CF2A-6FD4-40B6-A412-7C7CCCA45A4D}"/>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vengeance, captives, moral difficulty, promises to the other tribes</a:t>
            </a:r>
          </a:p>
        </p:txBody>
      </p:sp>
      <p:sp>
        <p:nvSpPr>
          <p:cNvPr id="9" name="Rectangle 8">
            <a:extLst xmlns:a="http://schemas.openxmlformats.org/drawingml/2006/main">
              <a:ext uri="{FF2B5EF4-FFF2-40B4-BE49-F238E27FC236}">
                <a16:creationId xmlns:a16="http://schemas.microsoft.com/office/drawing/2014/main" id="{AF8054D2-6A83-4308-9EED-2CDB56BFB6ED}"/>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1FC56CFE-29A4-4F6A-8BBC-27E20A5E5B6A}"/>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should we face this account’s violence and its demand for shared responsibility?</a:t>
            </a:r>
          </a:p>
        </p:txBody>
      </p:sp>
    </p:spTree>
    <p:extLst>
      <p:ext uri="{BB962C8B-B14F-4D97-AF65-F5344CB8AC3E}">
        <p14:creationId xmlns:p14="http://schemas.microsoft.com/office/powerpoint/2010/main" val="1007085558"/>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F2AF013C-434C-4756-836D-0FDDA5EEBDD9}"/>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9625D7E5-546B-4413-83BB-289FF0B1FB14}"/>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67  •  SATURDAY, SEPTEMBER 26, 2026  •  NUMBERS 31–32  •  2 MINUTES</a:t>
            </a:r>
          </a:p>
        </p:txBody>
      </p:sp>
      <p:sp>
        <p:nvSpPr>
          <p:cNvPr id="3" name="Rectangle 2">
            <a:extLst xmlns:a="http://schemas.openxmlformats.org/drawingml/2006/main">
              <a:ext uri="{FF2B5EF4-FFF2-40B4-BE49-F238E27FC236}">
                <a16:creationId xmlns:a16="http://schemas.microsoft.com/office/drawing/2014/main" id="{1053CEE5-819A-4120-9937-89653A7898F3}"/>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War and responsibility to the whole people</a:t>
            </a:r>
          </a:p>
        </p:txBody>
      </p:sp>
      <p:sp>
        <p:nvSpPr>
          <p:cNvPr id="4" name="Rectangle 3">
            <a:extLst xmlns:a="http://schemas.openxmlformats.org/drawingml/2006/main">
              <a:ext uri="{FF2B5EF4-FFF2-40B4-BE49-F238E27FC236}">
                <a16:creationId xmlns:a16="http://schemas.microsoft.com/office/drawing/2014/main" id="{C93BBA3D-572F-4CD3-BD19-3A5E2532D718}"/>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D453C2E-CFC5-4394-B9C8-E039AB14712E}"/>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WAR AGAINST MIDIAN</a:t>
            </a:r>
          </a:p>
        </p:txBody>
      </p:sp>
      <p:sp>
        <p:nvSpPr>
          <p:cNvPr id="6" name="Rectangle 5">
            <a:extLst xmlns:a="http://schemas.openxmlformats.org/drawingml/2006/main">
              <a:ext uri="{FF2B5EF4-FFF2-40B4-BE49-F238E27FC236}">
                <a16:creationId xmlns:a16="http://schemas.microsoft.com/office/drawing/2014/main" id="{580D2586-96C0-425F-82B3-1975136B7B6B}"/>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The killing of captives, including children, raises grave moral questions. Read the account honestly and discuss its ancient setting.</a:t>
            </a:r>
          </a:p>
        </p:txBody>
      </p:sp>
      <p:sp>
        <p:nvSpPr>
          <p:cNvPr id="7" name="Rectangle 6">
            <a:extLst xmlns:a="http://schemas.openxmlformats.org/drawingml/2006/main">
              <a:ext uri="{FF2B5EF4-FFF2-40B4-BE49-F238E27FC236}">
                <a16:creationId xmlns:a16="http://schemas.microsoft.com/office/drawing/2014/main" id="{522AF0F7-8A3C-426A-A0A5-AC5A0A17C59D}"/>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9422036E-E7D5-4655-8923-E64766B0F3D4}"/>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A SHARED OBLIGATION</a:t>
            </a:r>
          </a:p>
        </p:txBody>
      </p:sp>
      <p:sp>
        <p:nvSpPr>
          <p:cNvPr id="9" name="Rectangle 8">
            <a:extLst xmlns:a="http://schemas.openxmlformats.org/drawingml/2006/main">
              <a:ext uri="{FF2B5EF4-FFF2-40B4-BE49-F238E27FC236}">
                <a16:creationId xmlns:a16="http://schemas.microsoft.com/office/drawing/2014/main" id="{A5E90E37-E026-4B2D-A997-A00C63DA4430}"/>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Reuben and Gad may settle east of the Jordan only if they help the other tribes secure their inheritance.</a:t>
            </a:r>
          </a:p>
        </p:txBody>
      </p:sp>
      <p:sp>
        <p:nvSpPr>
          <p:cNvPr id="10" name="Rectangle 9">
            <a:extLst xmlns:a="http://schemas.openxmlformats.org/drawingml/2006/main">
              <a:ext uri="{FF2B5EF4-FFF2-40B4-BE49-F238E27FC236}">
                <a16:creationId xmlns:a16="http://schemas.microsoft.com/office/drawing/2014/main" id="{E9D4B431-0394-4210-B2B2-2A621409949A}"/>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BFBE667-2F4B-4F76-979C-E4C91989B42E}"/>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60DD1986-4373-4B45-AC74-0937AD7C8CFE}"/>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What moral questions arise from Israel’s war against Midian, and why do the tribes settling east of the Jordan have to prove that their choice will not abandon the larger community?</a:t>
            </a:r>
          </a:p>
        </p:txBody>
      </p:sp>
      <p:sp>
        <p:nvSpPr>
          <p:cNvPr id="13" name="Rectangle 12">
            <a:extLst xmlns:a="http://schemas.openxmlformats.org/drawingml/2006/main">
              <a:ext uri="{FF2B5EF4-FFF2-40B4-BE49-F238E27FC236}">
                <a16:creationId xmlns:a16="http://schemas.microsoft.com/office/drawing/2014/main" id="{2F83EFF5-7AC6-4AF0-A84E-0C5716801104}"/>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2009597062"/>
      </p:ext>
    </p:extLst>
  </p:cSld>
</p:sld>
</file>

<file path=ppt/slides/slide10.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04CD0E95-C6B1-4C3F-B640-B4D656047A74}"/>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6A9E49DE-B45F-4324-899C-12EB19E68428}"/>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68  •  READ THE WORD  •  3 MINUTES</a:t>
            </a:r>
          </a:p>
        </p:txBody>
      </p:sp>
      <p:sp>
        <p:nvSpPr>
          <p:cNvPr id="3" name="Rectangle 2">
            <a:extLst xmlns:a="http://schemas.openxmlformats.org/drawingml/2006/main">
              <a:ext uri="{FF2B5EF4-FFF2-40B4-BE49-F238E27FC236}">
                <a16:creationId xmlns:a16="http://schemas.microsoft.com/office/drawing/2014/main" id="{0ECBE050-B244-42BD-8C87-7007D2E5FCAF}"/>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33:1–4, 50–56; 34:1–2, 13–15</a:t>
            </a:r>
          </a:p>
        </p:txBody>
      </p:sp>
      <p:sp>
        <p:nvSpPr>
          <p:cNvPr id="4" name="Rectangle 3">
            <a:extLst xmlns:a="http://schemas.openxmlformats.org/drawingml/2006/main">
              <a:ext uri="{FF2B5EF4-FFF2-40B4-BE49-F238E27FC236}">
                <a16:creationId xmlns:a16="http://schemas.microsoft.com/office/drawing/2014/main" id="{428B620C-FA0B-4B5D-9BD6-F4F29238FB57}"/>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ED23CED1-2E86-47BA-85E8-36EBE5B47158}"/>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2A1C5813-8B57-44EC-8544-120B13B995B1}"/>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3054C27A-716D-455F-9019-6D82B9EED6C0}"/>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CC538C73-76D7-46C5-81E4-69FF3E6884CA}"/>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remembered stages, deliverance, land boundaries, allotted inheritance</a:t>
            </a:r>
          </a:p>
        </p:txBody>
      </p:sp>
      <p:sp>
        <p:nvSpPr>
          <p:cNvPr id="9" name="Rectangle 8">
            <a:extLst xmlns:a="http://schemas.openxmlformats.org/drawingml/2006/main">
              <a:ext uri="{FF2B5EF4-FFF2-40B4-BE49-F238E27FC236}">
                <a16:creationId xmlns:a16="http://schemas.microsoft.com/office/drawing/2014/main" id="{881E2075-6D9E-4E30-A9EB-B9ABE7F164B6}"/>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2F587288-B171-4FCC-A7F9-C5208117C3CB}"/>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Why remember the journey before describing the destination?</a:t>
            </a:r>
          </a:p>
        </p:txBody>
      </p:sp>
    </p:spTree>
    <p:extLst>
      <p:ext uri="{BB962C8B-B14F-4D97-AF65-F5344CB8AC3E}">
        <p14:creationId xmlns:p14="http://schemas.microsoft.com/office/powerpoint/2010/main" val="784703945"/>
      </p:ext>
    </p:extLst>
  </p:cSld>
</p:sld>
</file>

<file path=ppt/slides/slide1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DA6668EA-450B-4EA4-91D5-C9930DA1B41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ED182B29-4C4F-48BF-8EC9-2C279125F9B3}"/>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68  •  SUNDAY, SEPTEMBER 27, 2026  •  NUMBERS 33–34  •  2 MINUTES</a:t>
            </a:r>
          </a:p>
        </p:txBody>
      </p:sp>
      <p:sp>
        <p:nvSpPr>
          <p:cNvPr id="3" name="Rectangle 2">
            <a:extLst xmlns:a="http://schemas.openxmlformats.org/drawingml/2006/main">
              <a:ext uri="{FF2B5EF4-FFF2-40B4-BE49-F238E27FC236}">
                <a16:creationId xmlns:a16="http://schemas.microsoft.com/office/drawing/2014/main" id="{72C42C37-27DD-4DB5-AA92-FEC8A063E8A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Remembered journeys and defined inheritance</a:t>
            </a:r>
          </a:p>
        </p:txBody>
      </p:sp>
      <p:sp>
        <p:nvSpPr>
          <p:cNvPr id="4" name="Rectangle 3">
            <a:extLst xmlns:a="http://schemas.openxmlformats.org/drawingml/2006/main">
              <a:ext uri="{FF2B5EF4-FFF2-40B4-BE49-F238E27FC236}">
                <a16:creationId xmlns:a16="http://schemas.microsoft.com/office/drawing/2014/main" id="{38422FF0-7A6D-4937-BCAB-398BA0EEB35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1D2F524A-5386-4842-9757-8651504579D3}"/>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MEMORY OF THE JOURNEY</a:t>
            </a:r>
          </a:p>
        </p:txBody>
      </p:sp>
      <p:sp>
        <p:nvSpPr>
          <p:cNvPr id="6" name="Rectangle 5">
            <a:extLst xmlns:a="http://schemas.openxmlformats.org/drawingml/2006/main">
              <a:ext uri="{FF2B5EF4-FFF2-40B4-BE49-F238E27FC236}">
                <a16:creationId xmlns:a16="http://schemas.microsoft.com/office/drawing/2014/main" id="{06D77BE4-0C50-48F8-9BFC-39C4A773984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The wilderness itinerary recalls Israel’s departure from Egypt and the stages that brought the people to Moab.</a:t>
            </a:r>
          </a:p>
        </p:txBody>
      </p:sp>
      <p:sp>
        <p:nvSpPr>
          <p:cNvPr id="7" name="Rectangle 6">
            <a:extLst xmlns:a="http://schemas.openxmlformats.org/drawingml/2006/main">
              <a:ext uri="{FF2B5EF4-FFF2-40B4-BE49-F238E27FC236}">
                <a16:creationId xmlns:a16="http://schemas.microsoft.com/office/drawing/2014/main" id="{9B8851E7-AD3C-407C-A884-65FCE0703DE1}"/>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3F5FC6F1-EF2D-4685-A29C-60969F018643}"/>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BOUNDARIES OF THE LAND</a:t>
            </a:r>
          </a:p>
        </p:txBody>
      </p:sp>
      <p:sp>
        <p:nvSpPr>
          <p:cNvPr id="9" name="Rectangle 8">
            <a:extLst xmlns:a="http://schemas.openxmlformats.org/drawingml/2006/main">
              <a:ext uri="{FF2B5EF4-FFF2-40B4-BE49-F238E27FC236}">
                <a16:creationId xmlns:a16="http://schemas.microsoft.com/office/drawing/2014/main" id="{6C6FAB9C-AFED-42EF-AEF6-8397A7C0B55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God defines the land and appoints leaders to allot it. Inheritance brings obligations as well as a place to belong.</a:t>
            </a:r>
          </a:p>
        </p:txBody>
      </p:sp>
      <p:sp>
        <p:nvSpPr>
          <p:cNvPr id="10" name="Rectangle 9">
            <a:extLst xmlns:a="http://schemas.openxmlformats.org/drawingml/2006/main">
              <a:ext uri="{FF2B5EF4-FFF2-40B4-BE49-F238E27FC236}">
                <a16:creationId xmlns:a16="http://schemas.microsoft.com/office/drawing/2014/main" id="{E5F366FB-8440-4EB3-A024-9AB713252EED}"/>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65862FE8-41C9-4FB3-A2FC-0EA79EAD2482}"/>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F117D1FA-179C-45DD-9CC5-D8EFEE75BC38}"/>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Why does Numbers recount Israel’s wilderness stages before defining the land’s boundaries, and what does this pairing teach about memory and inheritance?</a:t>
            </a:r>
          </a:p>
        </p:txBody>
      </p:sp>
      <p:sp>
        <p:nvSpPr>
          <p:cNvPr id="13" name="Rectangle 12">
            <a:extLst xmlns:a="http://schemas.openxmlformats.org/drawingml/2006/main">
              <a:ext uri="{FF2B5EF4-FFF2-40B4-BE49-F238E27FC236}">
                <a16:creationId xmlns:a16="http://schemas.microsoft.com/office/drawing/2014/main" id="{819C9B67-ABDA-47E2-81CF-215181F7C066}"/>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1996450398"/>
      </p:ext>
    </p:extLst>
  </p:cSld>
</p:sld>
</file>

<file path=ppt/slides/slide12.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E7CC27C5-CDF4-4E26-BA8A-9AA9E56B5CC7}"/>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6DB7731E-706C-44AC-9A00-72982185309B}"/>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69  •  READ THE WORD  •  3 MINUTES</a:t>
            </a:r>
          </a:p>
        </p:txBody>
      </p:sp>
      <p:sp>
        <p:nvSpPr>
          <p:cNvPr id="3" name="Rectangle 2">
            <a:extLst xmlns:a="http://schemas.openxmlformats.org/drawingml/2006/main">
              <a:ext uri="{FF2B5EF4-FFF2-40B4-BE49-F238E27FC236}">
                <a16:creationId xmlns:a16="http://schemas.microsoft.com/office/drawing/2014/main" id="{0CB25325-4E51-4A2C-B557-480D2DAD7E78}"/>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Numbers 35:9–15, 30–34; 36:6–9</a:t>
            </a:r>
          </a:p>
        </p:txBody>
      </p:sp>
      <p:sp>
        <p:nvSpPr>
          <p:cNvPr id="4" name="Rectangle 3">
            <a:extLst xmlns:a="http://schemas.openxmlformats.org/drawingml/2006/main">
              <a:ext uri="{FF2B5EF4-FFF2-40B4-BE49-F238E27FC236}">
                <a16:creationId xmlns:a16="http://schemas.microsoft.com/office/drawing/2014/main" id="{38148904-A2A3-4E20-96CF-3B2042F2859D}"/>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475D9A3B-F5A9-4D3D-BB9C-51CD1D69265A}"/>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F94DC96F-AB51-4D1A-9137-2EF1128667BE}"/>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F56AC2C3-096F-478A-99A1-5AFB4D758882}"/>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DA05F27A-A79C-4FEF-88C0-A5FB8B39FD3D}"/>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refuge, witnesses, bloodshed, family responsibility, tribal inheritance</a:t>
            </a:r>
          </a:p>
        </p:txBody>
      </p:sp>
      <p:sp>
        <p:nvSpPr>
          <p:cNvPr id="9" name="Rectangle 8">
            <a:extLst xmlns:a="http://schemas.openxmlformats.org/drawingml/2006/main">
              <a:ext uri="{FF2B5EF4-FFF2-40B4-BE49-F238E27FC236}">
                <a16:creationId xmlns:a16="http://schemas.microsoft.com/office/drawing/2014/main" id="{EFB31AF2-EFF2-4220-9648-D952D4EAA1EE}"/>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917DA922-A0D0-449B-AE45-D7FC6B5314EE}"/>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can a community protect life while preserving a just inheritance?</a:t>
            </a:r>
          </a:p>
        </p:txBody>
      </p:sp>
    </p:spTree>
    <p:extLst>
      <p:ext uri="{BB962C8B-B14F-4D97-AF65-F5344CB8AC3E}">
        <p14:creationId xmlns:p14="http://schemas.microsoft.com/office/powerpoint/2010/main" val="2144291662"/>
      </p:ext>
    </p:extLst>
  </p:cSld>
</p:sld>
</file>

<file path=ppt/slides/slide1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B01F8153-0E72-4635-BA8D-B5611278305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D80171C1-E888-4F4C-9DCC-B03F355CACF6}"/>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69  •  MONDAY, SEPTEMBER 28, 2026  •  NUMBERS 35–36  •  2 MINUTES</a:t>
            </a:r>
          </a:p>
        </p:txBody>
      </p:sp>
      <p:sp>
        <p:nvSpPr>
          <p:cNvPr id="3" name="Rectangle 2">
            <a:extLst xmlns:a="http://schemas.openxmlformats.org/drawingml/2006/main">
              <a:ext uri="{FF2B5EF4-FFF2-40B4-BE49-F238E27FC236}">
                <a16:creationId xmlns:a16="http://schemas.microsoft.com/office/drawing/2014/main" id="{FAA3D1E7-A070-4648-932A-31B987049DE4}"/>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Protection, justice, and tribal land</a:t>
            </a:r>
          </a:p>
        </p:txBody>
      </p:sp>
      <p:sp>
        <p:nvSpPr>
          <p:cNvPr id="4" name="Rectangle 3">
            <a:extLst xmlns:a="http://schemas.openxmlformats.org/drawingml/2006/main">
              <a:ext uri="{FF2B5EF4-FFF2-40B4-BE49-F238E27FC236}">
                <a16:creationId xmlns:a16="http://schemas.microsoft.com/office/drawing/2014/main" id="{5B04393B-606B-4DDF-B29B-8A920FE25EA5}"/>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A8D69716-58BE-48DE-83F8-C64458C1F6B1}"/>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REFUGE AND DUE PROCESS</a:t>
            </a:r>
          </a:p>
        </p:txBody>
      </p:sp>
      <p:sp>
        <p:nvSpPr>
          <p:cNvPr id="6" name="Rectangle 5">
            <a:extLst xmlns:a="http://schemas.openxmlformats.org/drawingml/2006/main">
              <a:ext uri="{FF2B5EF4-FFF2-40B4-BE49-F238E27FC236}">
                <a16:creationId xmlns:a16="http://schemas.microsoft.com/office/drawing/2014/main" id="{8820B731-D9A3-4CDF-B43C-F22F6B7A28FF}"/>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Cities of refuge protect those who kill unintentionally. Witness requirements and judgment distinguish murder from accidental death.</a:t>
            </a:r>
          </a:p>
        </p:txBody>
      </p:sp>
      <p:sp>
        <p:nvSpPr>
          <p:cNvPr id="7" name="Rectangle 6">
            <a:extLst xmlns:a="http://schemas.openxmlformats.org/drawingml/2006/main">
              <a:ext uri="{FF2B5EF4-FFF2-40B4-BE49-F238E27FC236}">
                <a16:creationId xmlns:a16="http://schemas.microsoft.com/office/drawing/2014/main" id="{F2DAB509-A98B-4561-BD79-BAF20CCAA852}"/>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8637DCB-E306-4874-A0F5-BABB71D67EDC}"/>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INHERITANCE WITH RESPONSIBILITY</a:t>
            </a:r>
          </a:p>
        </p:txBody>
      </p:sp>
      <p:sp>
        <p:nvSpPr>
          <p:cNvPr id="9" name="Rectangle 8">
            <a:extLst xmlns:a="http://schemas.openxmlformats.org/drawingml/2006/main">
              <a:ext uri="{FF2B5EF4-FFF2-40B4-BE49-F238E27FC236}">
                <a16:creationId xmlns:a16="http://schemas.microsoft.com/office/drawing/2014/main" id="{8318D17D-3981-48C9-A938-7AB2CCA28452}"/>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Zelophehad’s daughters retain their inheritance while marriage within their tribe keeps the land in its tribal allotment.</a:t>
            </a:r>
          </a:p>
        </p:txBody>
      </p:sp>
      <p:sp>
        <p:nvSpPr>
          <p:cNvPr id="10" name="Rectangle 9">
            <a:extLst xmlns:a="http://schemas.openxmlformats.org/drawingml/2006/main">
              <a:ext uri="{FF2B5EF4-FFF2-40B4-BE49-F238E27FC236}">
                <a16:creationId xmlns:a16="http://schemas.microsoft.com/office/drawing/2014/main" id="{5C3E1352-5C79-4CB3-BF5E-F468FA0614E2}"/>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0457704-0DBD-4B77-824E-0FF639F105DD}"/>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353674AE-6381-4F00-A6F9-ECE11FF09967}"/>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How do the cities of refuge and the inheritance ruling for Zelophehad’s daughters balance justice, protection, family responsibility, and preservation of tribal land?</a:t>
            </a:r>
          </a:p>
        </p:txBody>
      </p:sp>
      <p:sp>
        <p:nvSpPr>
          <p:cNvPr id="13" name="Rectangle 12">
            <a:extLst xmlns:a="http://schemas.openxmlformats.org/drawingml/2006/main">
              <a:ext uri="{FF2B5EF4-FFF2-40B4-BE49-F238E27FC236}">
                <a16:creationId xmlns:a16="http://schemas.microsoft.com/office/drawing/2014/main" id="{F1C59D3B-0195-4636-883D-A938A6969E31}"/>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692889152"/>
      </p:ext>
    </p:extLst>
  </p:cSld>
</p:sld>
</file>

<file path=ppt/slides/slide14.xml><?xml version="1.0" encoding="utf-8"?>
<p:sld xmlns:p="http://schemas.openxmlformats.org/presentationml/2006/main">
  <p:cSld>
    <p:bg>
      <p:bgPr>
        <a:solidFill xmlns:a="http://schemas.openxmlformats.org/drawingml/2006/main">
          <a:srgbClr val="17130F"/>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B3B3AE2E-8679-40D6-A766-E66FEF07E6FF}"/>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1555950B-6A16-4FB1-8B8C-96BE9CC70CD0}"/>
              </a:ext>
            </a:extLst>
          </p:cNvPr>
          <p:cNvSpPr>
            <a:spLocks xmlns:a="http://schemas.openxmlformats.org/drawingml/2006/main" noGrp="1"/>
          </p:cNvSpPr>
          <p:nvPr/>
        </p:nvSpPr>
        <p:spPr>
          <a:xfrm xmlns:a="http://schemas.openxmlformats.org/drawingml/2006/main">
            <a:off x="666750" y="723900"/>
            <a:ext cx="6191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75" b="1">
                <a:solidFill>
                  <a:srgbClr val="D9C7A3"/>
                </a:solidFill>
                <a:latin typeface="Aptos"/>
                <a:ea typeface="Aptos"/>
                <a:cs typeface="Aptos"/>
              </a:defRPr>
            </a:pPr>
            <a:r>
              <a:rPr sz="1275" b="1">
                <a:solidFill>
                  <a:srgbClr val="D9C7A3"/>
                </a:solidFill>
                <a:latin typeface="Aptos"/>
                <a:ea typeface="Aptos"/>
                <a:cs typeface="Aptos"/>
              </a:rPr>
              <a:t>DAY 70  •  READ THE WORD  •  3 MINUTES</a:t>
            </a:r>
          </a:p>
        </p:txBody>
      </p:sp>
      <p:sp>
        <p:nvSpPr>
          <p:cNvPr id="3" name="Rectangle 2">
            <a:extLst xmlns:a="http://schemas.openxmlformats.org/drawingml/2006/main">
              <a:ext uri="{FF2B5EF4-FFF2-40B4-BE49-F238E27FC236}">
                <a16:creationId xmlns:a16="http://schemas.microsoft.com/office/drawing/2014/main" id="{DCB1574E-9D2D-4286-B8AA-C4A04D07943E}"/>
              </a:ext>
            </a:extLst>
          </p:cNvPr>
          <p:cNvSpPr>
            <a:spLocks xmlns:a="http://schemas.openxmlformats.org/drawingml/2006/main" noGrp="1"/>
          </p:cNvSpPr>
          <p:nvPr/>
        </p:nvSpPr>
        <p:spPr>
          <a:xfrm xmlns:a="http://schemas.openxmlformats.org/drawingml/2006/main">
            <a:off x="666750" y="1381125"/>
            <a:ext cx="102870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3600" b="1">
                <a:solidFill>
                  <a:srgbClr val="FFFFFF"/>
                </a:solidFill>
                <a:latin typeface="Aptos"/>
                <a:ea typeface="Aptos"/>
                <a:cs typeface="Aptos"/>
              </a:defRPr>
            </a:pPr>
            <a:r>
              <a:rPr sz="3600" b="1">
                <a:solidFill>
                  <a:srgbClr val="FFFFFF"/>
                </a:solidFill>
                <a:latin typeface="Aptos"/>
                <a:ea typeface="Aptos"/>
                <a:cs typeface="Aptos"/>
              </a:rPr>
              <a:t>Deuteronomy 1:26–33; 2:1–7</a:t>
            </a:r>
          </a:p>
        </p:txBody>
      </p:sp>
      <p:sp>
        <p:nvSpPr>
          <p:cNvPr id="4" name="Rectangle 3">
            <a:extLst xmlns:a="http://schemas.openxmlformats.org/drawingml/2006/main">
              <a:ext uri="{FF2B5EF4-FFF2-40B4-BE49-F238E27FC236}">
                <a16:creationId xmlns:a16="http://schemas.microsoft.com/office/drawing/2014/main" id="{C16C0427-3BD1-4111-8AB9-EDBBA8EB9806}"/>
              </a:ext>
            </a:extLst>
          </p:cNvPr>
          <p:cNvSpPr>
            <a:spLocks xmlns:a="http://schemas.openxmlformats.org/drawingml/2006/main" noGrp="1"/>
          </p:cNvSpPr>
          <p:nvPr/>
        </p:nvSpPr>
        <p:spPr>
          <a:xfrm xmlns:a="http://schemas.openxmlformats.org/drawingml/2006/main">
            <a:off x="666750" y="2533650"/>
            <a:ext cx="10287000" cy="19050"/>
          </a:xfrm>
          <a:prstGeom xmlns:a="http://schemas.openxmlformats.org/drawingml/2006/main" prst="rect">
            <a:avLst/>
          </a:prstGeom>
          <a:solidFill xmlns:a="http://schemas.openxmlformats.org/drawingml/2006/main">
            <a:srgbClr val="B58A3A"/>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81C972DF-91AC-4983-8181-615D02976B41}"/>
              </a:ext>
            </a:extLst>
          </p:cNvPr>
          <p:cNvSpPr>
            <a:spLocks xmlns:a="http://schemas.openxmlformats.org/drawingml/2006/main" noGrp="1"/>
          </p:cNvSpPr>
          <p:nvPr/>
        </p:nvSpPr>
        <p:spPr>
          <a:xfrm xmlns:a="http://schemas.openxmlformats.org/drawingml/2006/main">
            <a:off x="6667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READER</a:t>
            </a:r>
          </a:p>
        </p:txBody>
      </p:sp>
      <p:sp>
        <p:nvSpPr>
          <p:cNvPr id="6" name="Rectangle 5">
            <a:extLst xmlns:a="http://schemas.openxmlformats.org/drawingml/2006/main">
              <a:ext uri="{FF2B5EF4-FFF2-40B4-BE49-F238E27FC236}">
                <a16:creationId xmlns:a16="http://schemas.microsoft.com/office/drawing/2014/main" id="{B8B544E4-B42C-4E89-B424-F53DFF45284F}"/>
              </a:ext>
            </a:extLst>
          </p:cNvPr>
          <p:cNvSpPr>
            <a:spLocks xmlns:a="http://schemas.openxmlformats.org/drawingml/2006/main" noGrp="1"/>
          </p:cNvSpPr>
          <p:nvPr/>
        </p:nvSpPr>
        <p:spPr>
          <a:xfrm xmlns:a="http://schemas.openxmlformats.org/drawingml/2006/main">
            <a:off x="666750" y="3238500"/>
            <a:ext cx="45720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175" b="1">
                <a:solidFill>
                  <a:srgbClr val="FFFFFF"/>
                </a:solidFill>
                <a:latin typeface="Aptos"/>
                <a:ea typeface="Aptos"/>
                <a:cs typeface="Aptos"/>
              </a:defRPr>
            </a:pPr>
            <a:r>
              <a:rPr sz="2175" b="1">
                <a:solidFill>
                  <a:srgbClr val="FFFFFF"/>
                </a:solidFill>
                <a:latin typeface="Aptos"/>
                <a:ea typeface="Aptos"/>
                <a:cs typeface="Aptos"/>
              </a:rPr>
              <a:t>Read the selected verses aloud</a:t>
            </a:r>
          </a:p>
        </p:txBody>
      </p:sp>
      <p:sp>
        <p:nvSpPr>
          <p:cNvPr id="7" name="Rectangle 6">
            <a:extLst xmlns:a="http://schemas.openxmlformats.org/drawingml/2006/main">
              <a:ext uri="{FF2B5EF4-FFF2-40B4-BE49-F238E27FC236}">
                <a16:creationId xmlns:a16="http://schemas.microsoft.com/office/drawing/2014/main" id="{D6F981DE-C209-434A-AC27-50ECF895476A}"/>
              </a:ext>
            </a:extLst>
          </p:cNvPr>
          <p:cNvSpPr>
            <a:spLocks xmlns:a="http://schemas.openxmlformats.org/drawingml/2006/main" noGrp="1"/>
          </p:cNvSpPr>
          <p:nvPr/>
        </p:nvSpPr>
        <p:spPr>
          <a:xfrm xmlns:a="http://schemas.openxmlformats.org/drawingml/2006/main">
            <a:off x="6572250" y="2886075"/>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B58A3A"/>
                </a:solidFill>
                <a:latin typeface="Aptos"/>
                <a:ea typeface="Aptos"/>
                <a:cs typeface="Aptos"/>
              </a:defRPr>
            </a:pPr>
            <a:r>
              <a:rPr sz="1200" b="1">
                <a:solidFill>
                  <a:srgbClr val="B58A3A"/>
                </a:solidFill>
                <a:latin typeface="Aptos"/>
                <a:ea typeface="Aptos"/>
                <a:cs typeface="Aptos"/>
              </a:rPr>
              <a:t>LISTEN FOR</a:t>
            </a:r>
          </a:p>
        </p:txBody>
      </p:sp>
      <p:sp>
        <p:nvSpPr>
          <p:cNvPr id="8" name="Rectangle 7">
            <a:extLst xmlns:a="http://schemas.openxmlformats.org/drawingml/2006/main">
              <a:ext uri="{FF2B5EF4-FFF2-40B4-BE49-F238E27FC236}">
                <a16:creationId xmlns:a16="http://schemas.microsoft.com/office/drawing/2014/main" id="{D4C0D789-8742-40BA-B819-314B63E6DC91}"/>
              </a:ext>
            </a:extLst>
          </p:cNvPr>
          <p:cNvSpPr>
            <a:spLocks xmlns:a="http://schemas.openxmlformats.org/drawingml/2006/main" noGrp="1"/>
          </p:cNvSpPr>
          <p:nvPr/>
        </p:nvSpPr>
        <p:spPr>
          <a:xfrm xmlns:a="http://schemas.openxmlformats.org/drawingml/2006/main">
            <a:off x="6572250" y="3238500"/>
            <a:ext cx="43815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00" b="1">
                <a:solidFill>
                  <a:srgbClr val="FFFFFF"/>
                </a:solidFill>
                <a:latin typeface="Aptos"/>
                <a:ea typeface="Aptos"/>
                <a:cs typeface="Aptos"/>
              </a:defRPr>
            </a:pPr>
            <a:r>
              <a:rPr sz="1800" b="1">
                <a:solidFill>
                  <a:srgbClr val="FFFFFF"/>
                </a:solidFill>
                <a:latin typeface="Aptos"/>
                <a:ea typeface="Aptos"/>
                <a:cs typeface="Aptos"/>
              </a:rPr>
              <a:t>fear, rebellion, God’s care, wilderness provision, a new generation</a:t>
            </a:r>
          </a:p>
        </p:txBody>
      </p:sp>
      <p:sp>
        <p:nvSpPr>
          <p:cNvPr id="9" name="Rectangle 8">
            <a:extLst xmlns:a="http://schemas.openxmlformats.org/drawingml/2006/main">
              <a:ext uri="{FF2B5EF4-FFF2-40B4-BE49-F238E27FC236}">
                <a16:creationId xmlns:a16="http://schemas.microsoft.com/office/drawing/2014/main" id="{6F3D09F0-2F47-4959-97B3-84186F4DA1A8}"/>
              </a:ext>
            </a:extLst>
          </p:cNvPr>
          <p:cNvSpPr>
            <a:spLocks xmlns:a="http://schemas.openxmlformats.org/drawingml/2006/main" noGrp="1"/>
          </p:cNvSpPr>
          <p:nvPr/>
        </p:nvSpPr>
        <p:spPr>
          <a:xfrm xmlns:a="http://schemas.openxmlformats.org/drawingml/2006/main">
            <a:off x="666750" y="5095875"/>
            <a:ext cx="10287000" cy="8763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0" name="Rectangle 9">
            <a:extLst xmlns:a="http://schemas.openxmlformats.org/drawingml/2006/main">
              <a:ext uri="{FF2B5EF4-FFF2-40B4-BE49-F238E27FC236}">
                <a16:creationId xmlns:a16="http://schemas.microsoft.com/office/drawing/2014/main" id="{35348DE6-94B0-4D57-A611-DED1CD68F0CE}"/>
              </a:ext>
            </a:extLst>
          </p:cNvPr>
          <p:cNvSpPr>
            <a:spLocks xmlns:a="http://schemas.openxmlformats.org/drawingml/2006/main" noGrp="1"/>
          </p:cNvSpPr>
          <p:nvPr/>
        </p:nvSpPr>
        <p:spPr>
          <a:xfrm xmlns:a="http://schemas.openxmlformats.org/drawingml/2006/main">
            <a:off x="952500" y="5219700"/>
            <a:ext cx="971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725" b="1">
                <a:solidFill>
                  <a:srgbClr val="FFFFFF"/>
                </a:solidFill>
                <a:latin typeface="Aptos"/>
                <a:ea typeface="Aptos"/>
                <a:cs typeface="Aptos"/>
              </a:defRPr>
            </a:pPr>
            <a:r>
              <a:rPr sz="1725" b="1">
                <a:solidFill>
                  <a:srgbClr val="FFFFFF"/>
                </a:solidFill>
                <a:latin typeface="Aptos"/>
                <a:ea typeface="Aptos"/>
                <a:cs typeface="Aptos"/>
              </a:rPr>
              <a:t>How can remembering past failure prepare us to trust and obey today?</a:t>
            </a:r>
          </a:p>
        </p:txBody>
      </p:sp>
    </p:spTree>
    <p:extLst>
      <p:ext uri="{BB962C8B-B14F-4D97-AF65-F5344CB8AC3E}">
        <p14:creationId xmlns:p14="http://schemas.microsoft.com/office/powerpoint/2010/main" val="41331881"/>
      </p:ext>
    </p:extLst>
  </p:cSld>
</p:sld>
</file>

<file path=ppt/slides/slide1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4" name="Rectangle 13">
            <a:extLst xmlns:a="http://schemas.openxmlformats.org/drawingml/2006/main">
              <a:ext uri="{FF2B5EF4-FFF2-40B4-BE49-F238E27FC236}">
                <a16:creationId xmlns:a16="http://schemas.microsoft.com/office/drawing/2014/main" id="{FA6DA227-53B4-41F2-BCE7-044A2F676705}"/>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AF4DBEF8-AEE8-45DC-8FA9-3F097C666BCF}"/>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DAY 70  •  TUESDAY, SEPTEMBER 29, 2026  •  DEUTERONOMY 1–2  •  2 MINUTES</a:t>
            </a:r>
          </a:p>
        </p:txBody>
      </p:sp>
      <p:sp>
        <p:nvSpPr>
          <p:cNvPr id="3" name="Rectangle 2">
            <a:extLst xmlns:a="http://schemas.openxmlformats.org/drawingml/2006/main">
              <a:ext uri="{FF2B5EF4-FFF2-40B4-BE49-F238E27FC236}">
                <a16:creationId xmlns:a16="http://schemas.microsoft.com/office/drawing/2014/main" id="{64F922A8-18E1-400C-A577-15E804886D78}"/>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Remembering the covenant and choosing obedience</a:t>
            </a:r>
          </a:p>
        </p:txBody>
      </p:sp>
      <p:sp>
        <p:nvSpPr>
          <p:cNvPr id="4" name="Rectangle 3">
            <a:extLst xmlns:a="http://schemas.openxmlformats.org/drawingml/2006/main">
              <a:ext uri="{FF2B5EF4-FFF2-40B4-BE49-F238E27FC236}">
                <a16:creationId xmlns:a16="http://schemas.microsoft.com/office/drawing/2014/main" id="{164FE985-B782-468E-B066-6C8F1427B0F1}"/>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871DFA49-42F6-4651-8567-1AC90843048C}"/>
              </a:ext>
            </a:extLst>
          </p:cNvPr>
          <p:cNvSpPr>
            <a:spLocks xmlns:a="http://schemas.openxmlformats.org/drawingml/2006/main" noGrp="1"/>
          </p:cNvSpPr>
          <p:nvPr/>
        </p:nvSpPr>
        <p:spPr>
          <a:xfrm xmlns:a="http://schemas.openxmlformats.org/drawingml/2006/main">
            <a:off x="66675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REMEMBERING FAILURE</a:t>
            </a:r>
          </a:p>
        </p:txBody>
      </p:sp>
      <p:sp>
        <p:nvSpPr>
          <p:cNvPr id="6" name="Rectangle 5">
            <a:extLst xmlns:a="http://schemas.openxmlformats.org/drawingml/2006/main">
              <a:ext uri="{FF2B5EF4-FFF2-40B4-BE49-F238E27FC236}">
                <a16:creationId xmlns:a16="http://schemas.microsoft.com/office/drawing/2014/main" id="{6DD5EBD5-DC8D-4415-9450-B7F7691356F0}"/>
              </a:ext>
            </a:extLst>
          </p:cNvPr>
          <p:cNvSpPr>
            <a:spLocks xmlns:a="http://schemas.openxmlformats.org/drawingml/2006/main" noGrp="1"/>
          </p:cNvSpPr>
          <p:nvPr/>
        </p:nvSpPr>
        <p:spPr>
          <a:xfrm xmlns:a="http://schemas.openxmlformats.org/drawingml/2006/main">
            <a:off x="66675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Moses recalls fear and rebellion at the edge of the land. The new generation must learn from the choices of its parents.</a:t>
            </a:r>
          </a:p>
        </p:txBody>
      </p:sp>
      <p:sp>
        <p:nvSpPr>
          <p:cNvPr id="7" name="Rectangle 6">
            <a:extLst xmlns:a="http://schemas.openxmlformats.org/drawingml/2006/main">
              <a:ext uri="{FF2B5EF4-FFF2-40B4-BE49-F238E27FC236}">
                <a16:creationId xmlns:a16="http://schemas.microsoft.com/office/drawing/2014/main" id="{C52B1914-DEC1-423D-84BB-9CEEC2816E64}"/>
              </a:ext>
            </a:extLst>
          </p:cNvPr>
          <p:cNvSpPr>
            <a:spLocks xmlns:a="http://schemas.openxmlformats.org/drawingml/2006/main" noGrp="1"/>
          </p:cNvSpPr>
          <p:nvPr/>
        </p:nvSpPr>
        <p:spPr>
          <a:xfrm xmlns:a="http://schemas.openxmlformats.org/drawingml/2006/main">
            <a:off x="5810250" y="1714500"/>
            <a:ext cx="19050" cy="21907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D83E97E6-375C-4340-B2EF-89A3BD625E13}"/>
              </a:ext>
            </a:extLst>
          </p:cNvPr>
          <p:cNvSpPr>
            <a:spLocks xmlns:a="http://schemas.openxmlformats.org/drawingml/2006/main" noGrp="1"/>
          </p:cNvSpPr>
          <p:nvPr/>
        </p:nvSpPr>
        <p:spPr>
          <a:xfrm xmlns:a="http://schemas.openxmlformats.org/drawingml/2006/main">
            <a:off x="6286500" y="1762125"/>
            <a:ext cx="4667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REMEMBERING GOD’S CARE</a:t>
            </a:r>
          </a:p>
        </p:txBody>
      </p:sp>
      <p:sp>
        <p:nvSpPr>
          <p:cNvPr id="9" name="Rectangle 8">
            <a:extLst xmlns:a="http://schemas.openxmlformats.org/drawingml/2006/main">
              <a:ext uri="{FF2B5EF4-FFF2-40B4-BE49-F238E27FC236}">
                <a16:creationId xmlns:a16="http://schemas.microsoft.com/office/drawing/2014/main" id="{0906D5D1-B258-4A12-8F93-C6D23848BB2B}"/>
              </a:ext>
            </a:extLst>
          </p:cNvPr>
          <p:cNvSpPr>
            <a:spLocks xmlns:a="http://schemas.openxmlformats.org/drawingml/2006/main" noGrp="1"/>
          </p:cNvSpPr>
          <p:nvPr/>
        </p:nvSpPr>
        <p:spPr>
          <a:xfrm xmlns:a="http://schemas.openxmlformats.org/drawingml/2006/main">
            <a:off x="6286500" y="2190750"/>
            <a:ext cx="4667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875" b="1">
                <a:solidFill>
                  <a:srgbClr val="17130F"/>
                </a:solidFill>
                <a:latin typeface="Aptos"/>
                <a:ea typeface="Aptos"/>
                <a:cs typeface="Aptos"/>
              </a:defRPr>
            </a:pPr>
            <a:r>
              <a:rPr sz="1875" b="1">
                <a:solidFill>
                  <a:srgbClr val="17130F"/>
                </a:solidFill>
                <a:latin typeface="Aptos"/>
                <a:ea typeface="Aptos"/>
                <a:cs typeface="Aptos"/>
              </a:rPr>
              <a:t>God sustains Israel through the wilderness and directs its next steps. Remembered provision gives the people reason to trust.</a:t>
            </a:r>
          </a:p>
        </p:txBody>
      </p:sp>
      <p:sp>
        <p:nvSpPr>
          <p:cNvPr id="10" name="Rectangle 9">
            <a:extLst xmlns:a="http://schemas.openxmlformats.org/drawingml/2006/main">
              <a:ext uri="{FF2B5EF4-FFF2-40B4-BE49-F238E27FC236}">
                <a16:creationId xmlns:a16="http://schemas.microsoft.com/office/drawing/2014/main" id="{78199CCC-36CB-40DA-BB83-B6093B2D46AE}"/>
              </a:ext>
            </a:extLst>
          </p:cNvPr>
          <p:cNvSpPr>
            <a:spLocks xmlns:a="http://schemas.openxmlformats.org/drawingml/2006/main" noGrp="1"/>
          </p:cNvSpPr>
          <p:nvPr/>
        </p:nvSpPr>
        <p:spPr>
          <a:xfrm xmlns:a="http://schemas.openxmlformats.org/drawingml/2006/main">
            <a:off x="666750" y="4171950"/>
            <a:ext cx="1028700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A8C44D2F-E827-4240-B267-86CB02F57C20}"/>
              </a:ext>
            </a:extLst>
          </p:cNvPr>
          <p:cNvSpPr>
            <a:spLocks xmlns:a="http://schemas.openxmlformats.org/drawingml/2006/main" noGrp="1"/>
          </p:cNvSpPr>
          <p:nvPr/>
        </p:nvSpPr>
        <p:spPr>
          <a:xfrm xmlns:a="http://schemas.openxmlformats.org/drawingml/2006/main">
            <a:off x="666750" y="4362450"/>
            <a:ext cx="304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200" b="1">
                <a:solidFill>
                  <a:srgbClr val="7B2E2E"/>
                </a:solidFill>
                <a:latin typeface="Aptos"/>
                <a:ea typeface="Aptos"/>
                <a:cs typeface="Aptos"/>
              </a:defRPr>
            </a:pPr>
            <a:r>
              <a:rPr sz="1200" b="1">
                <a:solidFill>
                  <a:srgbClr val="7B2E2E"/>
                </a:solidFill>
                <a:latin typeface="Aptos"/>
                <a:ea typeface="Aptos"/>
                <a:cs typeface="Aptos"/>
              </a:rPr>
              <a:t>DISCUSSION QUESTION</a:t>
            </a:r>
          </a:p>
        </p:txBody>
      </p:sp>
      <p:sp>
        <p:nvSpPr>
          <p:cNvPr id="12" name="Rectangle 11">
            <a:extLst xmlns:a="http://schemas.openxmlformats.org/drawingml/2006/main">
              <a:ext uri="{FF2B5EF4-FFF2-40B4-BE49-F238E27FC236}">
                <a16:creationId xmlns:a16="http://schemas.microsoft.com/office/drawing/2014/main" id="{3FECB5C3-D484-4844-8B2B-B7DD40F8507D}"/>
              </a:ext>
            </a:extLst>
          </p:cNvPr>
          <p:cNvSpPr>
            <a:spLocks xmlns:a="http://schemas.openxmlformats.org/drawingml/2006/main" noGrp="1"/>
          </p:cNvSpPr>
          <p:nvPr/>
        </p:nvSpPr>
        <p:spPr>
          <a:xfrm xmlns:a="http://schemas.openxmlformats.org/drawingml/2006/main">
            <a:off x="666750" y="4714875"/>
            <a:ext cx="102870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1">
                <a:solidFill>
                  <a:srgbClr val="17130F"/>
                </a:solidFill>
                <a:latin typeface="Aptos"/>
                <a:ea typeface="Aptos"/>
                <a:cs typeface="Aptos"/>
              </a:defRPr>
            </a:pPr>
            <a:r>
              <a:rPr sz="1725" b="1">
                <a:solidFill>
                  <a:srgbClr val="17130F"/>
                </a:solidFill>
                <a:latin typeface="Aptos"/>
                <a:ea typeface="Aptos"/>
                <a:cs typeface="Aptos"/>
              </a:rPr>
              <a:t>As Moses retells Israel’s early failures in Deuteronomy 1–2, how does remembering fear, rebellion, wandering, and God’s provision prepare a new generation to obey?</a:t>
            </a:r>
          </a:p>
        </p:txBody>
      </p:sp>
      <p:sp>
        <p:nvSpPr>
          <p:cNvPr id="13" name="Rectangle 12">
            <a:extLst xmlns:a="http://schemas.openxmlformats.org/drawingml/2006/main">
              <a:ext uri="{FF2B5EF4-FFF2-40B4-BE49-F238E27FC236}">
                <a16:creationId xmlns:a16="http://schemas.microsoft.com/office/drawing/2014/main" id="{24976D1D-3DCD-4E74-AF76-7C669ECA0BEB}"/>
              </a:ext>
            </a:extLst>
          </p:cNvPr>
          <p:cNvSpPr>
            <a:spLocks xmlns:a="http://schemas.openxmlformats.org/drawingml/2006/main" noGrp="1"/>
          </p:cNvSpPr>
          <p:nvPr/>
        </p:nvSpPr>
        <p:spPr>
          <a:xfrm xmlns:a="http://schemas.openxmlformats.org/drawingml/2006/main">
            <a:off x="714375" y="5924550"/>
            <a:ext cx="1009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425" b="1">
                <a:solidFill>
                  <a:srgbClr val="536B57"/>
                </a:solidFill>
                <a:latin typeface="Aptos"/>
                <a:ea typeface="Aptos"/>
                <a:cs typeface="Aptos"/>
              </a:defRPr>
            </a:pPr>
            <a:r>
              <a:rPr sz="1425" b="1">
                <a:solidFill>
                  <a:srgbClr val="536B57"/>
                </a:solidFill>
                <a:latin typeface="Aptos"/>
                <a:ea typeface="Aptos"/>
                <a:cs typeface="Aptos"/>
              </a:rPr>
              <a:t>Invite one brief answer supported by the reading.</a:t>
            </a:r>
          </a:p>
        </p:txBody>
      </p:sp>
    </p:spTree>
    <p:extLst>
      <p:ext uri="{BB962C8B-B14F-4D97-AF65-F5344CB8AC3E}">
        <p14:creationId xmlns:p14="http://schemas.microsoft.com/office/powerpoint/2010/main" val="79906074"/>
      </p:ext>
    </p:extLst>
  </p:cSld>
</p:sld>
</file>

<file path=ppt/slides/slide16.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7" name="Rectangle 16">
            <a:extLst xmlns:a="http://schemas.openxmlformats.org/drawingml/2006/main">
              <a:ext uri="{FF2B5EF4-FFF2-40B4-BE49-F238E27FC236}">
                <a16:creationId xmlns:a16="http://schemas.microsoft.com/office/drawing/2014/main" id="{BEDE4C49-5B15-466D-AD55-1D8B30056347}"/>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A00F335A-C26F-4EB2-ADAC-E5700AF3BB5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WEDNESDAY CONVERSATION  •  7 MINUTES</a:t>
            </a:r>
          </a:p>
        </p:txBody>
      </p:sp>
      <p:sp>
        <p:nvSpPr>
          <p:cNvPr id="3" name="Rectangle 2">
            <a:extLst xmlns:a="http://schemas.openxmlformats.org/drawingml/2006/main">
              <a:ext uri="{FF2B5EF4-FFF2-40B4-BE49-F238E27FC236}">
                <a16:creationId xmlns:a16="http://schemas.microsoft.com/office/drawing/2014/main" id="{E9371DDA-E3E0-481F-A4BE-BC7A28D10E1B}"/>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Wednesday review</a:t>
            </a:r>
          </a:p>
        </p:txBody>
      </p:sp>
      <p:sp>
        <p:nvSpPr>
          <p:cNvPr id="4" name="Rectangle 3">
            <a:extLst xmlns:a="http://schemas.openxmlformats.org/drawingml/2006/main">
              <a:ext uri="{FF2B5EF4-FFF2-40B4-BE49-F238E27FC236}">
                <a16:creationId xmlns:a16="http://schemas.microsoft.com/office/drawing/2014/main" id="{D77623DA-B1B0-4383-A8C7-E63B38E799CE}"/>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52D29BD9-6C33-4240-8083-1B514CEC9EE1}"/>
              </a:ext>
            </a:extLst>
          </p:cNvPr>
          <p:cNvSpPr>
            <a:spLocks xmlns:a="http://schemas.openxmlformats.org/drawingml/2006/main" noGrp="1"/>
          </p:cNvSpPr>
          <p:nvPr/>
        </p:nvSpPr>
        <p:spPr>
          <a:xfrm xmlns:a="http://schemas.openxmlformats.org/drawingml/2006/main">
            <a:off x="666750" y="1695450"/>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WHAT DID WE LEARN?</a:t>
            </a:r>
          </a:p>
        </p:txBody>
      </p:sp>
      <p:sp>
        <p:nvSpPr>
          <p:cNvPr id="6" name="Rectangle 5">
            <a:extLst xmlns:a="http://schemas.openxmlformats.org/drawingml/2006/main">
              <a:ext uri="{FF2B5EF4-FFF2-40B4-BE49-F238E27FC236}">
                <a16:creationId xmlns:a16="http://schemas.microsoft.com/office/drawing/2014/main" id="{0BE5100E-9290-4B3D-87C0-72DCA3B242A8}"/>
              </a:ext>
            </a:extLst>
          </p:cNvPr>
          <p:cNvSpPr>
            <a:spLocks xmlns:a="http://schemas.openxmlformats.org/drawingml/2006/main" noGrp="1"/>
          </p:cNvSpPr>
          <p:nvPr/>
        </p:nvSpPr>
        <p:spPr>
          <a:xfrm xmlns:a="http://schemas.openxmlformats.org/drawingml/2006/main">
            <a:off x="3619500" y="1647825"/>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God’s blessing calls for faithful worship and responsibility toward the whole community.</a:t>
            </a:r>
          </a:p>
        </p:txBody>
      </p:sp>
      <p:sp>
        <p:nvSpPr>
          <p:cNvPr id="7" name="Rectangle 6">
            <a:extLst xmlns:a="http://schemas.openxmlformats.org/drawingml/2006/main">
              <a:ext uri="{FF2B5EF4-FFF2-40B4-BE49-F238E27FC236}">
                <a16:creationId xmlns:a16="http://schemas.microsoft.com/office/drawing/2014/main" id="{7DEB184D-5A31-487C-AEF4-E38E812D26E5}"/>
              </a:ext>
            </a:extLst>
          </p:cNvPr>
          <p:cNvSpPr>
            <a:spLocks xmlns:a="http://schemas.openxmlformats.org/drawingml/2006/main" noGrp="1"/>
          </p:cNvSpPr>
          <p:nvPr/>
        </p:nvSpPr>
        <p:spPr>
          <a:xfrm xmlns:a="http://schemas.openxmlformats.org/drawingml/2006/main">
            <a:off x="666750" y="2390775"/>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91ABF1E0-2BE0-4EB1-A3A3-B497FD8AA548}"/>
              </a:ext>
            </a:extLst>
          </p:cNvPr>
          <p:cNvSpPr>
            <a:spLocks xmlns:a="http://schemas.openxmlformats.org/drawingml/2006/main" noGrp="1"/>
          </p:cNvSpPr>
          <p:nvPr/>
        </p:nvSpPr>
        <p:spPr>
          <a:xfrm xmlns:a="http://schemas.openxmlformats.org/drawingml/2006/main">
            <a:off x="666750" y="2624138"/>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WHAT CHALLENGED US?</a:t>
            </a:r>
          </a:p>
        </p:txBody>
      </p:sp>
      <p:sp>
        <p:nvSpPr>
          <p:cNvPr id="9" name="Rectangle 8">
            <a:extLst xmlns:a="http://schemas.openxmlformats.org/drawingml/2006/main">
              <a:ext uri="{FF2B5EF4-FFF2-40B4-BE49-F238E27FC236}">
                <a16:creationId xmlns:a16="http://schemas.microsoft.com/office/drawing/2014/main" id="{2E859CCB-011F-43C7-A6ED-0169894619F8}"/>
              </a:ext>
            </a:extLst>
          </p:cNvPr>
          <p:cNvSpPr>
            <a:spLocks xmlns:a="http://schemas.openxmlformats.org/drawingml/2006/main" noGrp="1"/>
          </p:cNvSpPr>
          <p:nvPr/>
        </p:nvSpPr>
        <p:spPr>
          <a:xfrm xmlns:a="http://schemas.openxmlformats.org/drawingml/2006/main">
            <a:off x="3619500" y="2576513"/>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The violence in Numbers 31 and household authority in Numbers 30 invite difficult, honest questions.</a:t>
            </a:r>
          </a:p>
        </p:txBody>
      </p:sp>
      <p:sp>
        <p:nvSpPr>
          <p:cNvPr id="10" name="Rectangle 9">
            <a:extLst xmlns:a="http://schemas.openxmlformats.org/drawingml/2006/main">
              <a:ext uri="{FF2B5EF4-FFF2-40B4-BE49-F238E27FC236}">
                <a16:creationId xmlns:a16="http://schemas.microsoft.com/office/drawing/2014/main" id="{FD99CC23-F2F4-450D-BB13-554CF10CA0EE}"/>
              </a:ext>
            </a:extLst>
          </p:cNvPr>
          <p:cNvSpPr>
            <a:spLocks xmlns:a="http://schemas.openxmlformats.org/drawingml/2006/main" noGrp="1"/>
          </p:cNvSpPr>
          <p:nvPr/>
        </p:nvSpPr>
        <p:spPr>
          <a:xfrm xmlns:a="http://schemas.openxmlformats.org/drawingml/2006/main">
            <a:off x="666750" y="3319463"/>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1" name="Rectangle 10">
            <a:extLst xmlns:a="http://schemas.openxmlformats.org/drawingml/2006/main">
              <a:ext uri="{FF2B5EF4-FFF2-40B4-BE49-F238E27FC236}">
                <a16:creationId xmlns:a16="http://schemas.microsoft.com/office/drawing/2014/main" id="{ED5239CC-6EC4-41AE-8D96-6CA74DCC30A2}"/>
              </a:ext>
            </a:extLst>
          </p:cNvPr>
          <p:cNvSpPr>
            <a:spLocks xmlns:a="http://schemas.openxmlformats.org/drawingml/2006/main" noGrp="1"/>
          </p:cNvSpPr>
          <p:nvPr/>
        </p:nvSpPr>
        <p:spPr>
          <a:xfrm xmlns:a="http://schemas.openxmlformats.org/drawingml/2006/main">
            <a:off x="666750" y="3552825"/>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7B2E2E"/>
                </a:solidFill>
                <a:latin typeface="Aptos"/>
                <a:ea typeface="Aptos"/>
                <a:cs typeface="Aptos"/>
              </a:defRPr>
            </a:pPr>
            <a:r>
              <a:rPr sz="1500" b="1">
                <a:solidFill>
                  <a:srgbClr val="7B2E2E"/>
                </a:solidFill>
                <a:latin typeface="Aptos"/>
                <a:ea typeface="Aptos"/>
                <a:cs typeface="Aptos"/>
              </a:rPr>
              <a:t>WHAT ENCOURAGED US?</a:t>
            </a:r>
          </a:p>
        </p:txBody>
      </p:sp>
      <p:sp>
        <p:nvSpPr>
          <p:cNvPr id="12" name="Rectangle 11">
            <a:extLst xmlns:a="http://schemas.openxmlformats.org/drawingml/2006/main">
              <a:ext uri="{FF2B5EF4-FFF2-40B4-BE49-F238E27FC236}">
                <a16:creationId xmlns:a16="http://schemas.microsoft.com/office/drawing/2014/main" id="{579F18E5-475C-4125-BFFD-44990AF49357}"/>
              </a:ext>
            </a:extLst>
          </p:cNvPr>
          <p:cNvSpPr>
            <a:spLocks xmlns:a="http://schemas.openxmlformats.org/drawingml/2006/main" noGrp="1"/>
          </p:cNvSpPr>
          <p:nvPr/>
        </p:nvSpPr>
        <p:spPr>
          <a:xfrm xmlns:a="http://schemas.openxmlformats.org/drawingml/2006/main">
            <a:off x="3619500" y="3505200"/>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God hears the daughters’ claim, provides refuge, appoints a shepherd, and sustains Israel in the wilderness.</a:t>
            </a:r>
          </a:p>
        </p:txBody>
      </p:sp>
      <p:sp>
        <p:nvSpPr>
          <p:cNvPr id="13" name="Rectangle 12">
            <a:extLst xmlns:a="http://schemas.openxmlformats.org/drawingml/2006/main">
              <a:ext uri="{FF2B5EF4-FFF2-40B4-BE49-F238E27FC236}">
                <a16:creationId xmlns:a16="http://schemas.microsoft.com/office/drawing/2014/main" id="{01578A73-9979-4D90-8228-76BA425EA0FC}"/>
              </a:ext>
            </a:extLst>
          </p:cNvPr>
          <p:cNvSpPr>
            <a:spLocks xmlns:a="http://schemas.openxmlformats.org/drawingml/2006/main" noGrp="1"/>
          </p:cNvSpPr>
          <p:nvPr/>
        </p:nvSpPr>
        <p:spPr>
          <a:xfrm xmlns:a="http://schemas.openxmlformats.org/drawingml/2006/main">
            <a:off x="666750" y="4248150"/>
            <a:ext cx="10096500" cy="9525"/>
          </a:xfrm>
          <a:prstGeom xmlns:a="http://schemas.openxmlformats.org/drawingml/2006/main" prst="rect">
            <a:avLst/>
          </a:prstGeom>
          <a:solidFill xmlns:a="http://schemas.openxmlformats.org/drawingml/2006/main">
            <a:srgbClr val="EAE0C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14" name="Rectangle 13">
            <a:extLst xmlns:a="http://schemas.openxmlformats.org/drawingml/2006/main">
              <a:ext uri="{FF2B5EF4-FFF2-40B4-BE49-F238E27FC236}">
                <a16:creationId xmlns:a16="http://schemas.microsoft.com/office/drawing/2014/main" id="{1BE7400D-1F4B-4EE1-AED9-B641C49E75B2}"/>
              </a:ext>
            </a:extLst>
          </p:cNvPr>
          <p:cNvSpPr>
            <a:spLocks xmlns:a="http://schemas.openxmlformats.org/drawingml/2006/main" noGrp="1"/>
          </p:cNvSpPr>
          <p:nvPr/>
        </p:nvSpPr>
        <p:spPr>
          <a:xfrm xmlns:a="http://schemas.openxmlformats.org/drawingml/2006/main">
            <a:off x="666750" y="4481513"/>
            <a:ext cx="280987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00" b="1">
                <a:solidFill>
                  <a:srgbClr val="536B57"/>
                </a:solidFill>
                <a:latin typeface="Aptos"/>
                <a:ea typeface="Aptos"/>
                <a:cs typeface="Aptos"/>
              </a:defRPr>
            </a:pPr>
            <a:r>
              <a:rPr sz="1500" b="1">
                <a:solidFill>
                  <a:srgbClr val="536B57"/>
                </a:solidFill>
                <a:latin typeface="Aptos"/>
                <a:ea typeface="Aptos"/>
                <a:cs typeface="Aptos"/>
              </a:rPr>
              <a:t>WHAT CONNECTS THE WEEK?</a:t>
            </a:r>
          </a:p>
        </p:txBody>
      </p:sp>
      <p:sp>
        <p:nvSpPr>
          <p:cNvPr id="15" name="Rectangle 14">
            <a:extLst xmlns:a="http://schemas.openxmlformats.org/drawingml/2006/main">
              <a:ext uri="{FF2B5EF4-FFF2-40B4-BE49-F238E27FC236}">
                <a16:creationId xmlns:a16="http://schemas.microsoft.com/office/drawing/2014/main" id="{A1EF5038-BDC1-4DCF-876A-1A7A3D1C88E4}"/>
              </a:ext>
            </a:extLst>
          </p:cNvPr>
          <p:cNvSpPr>
            <a:spLocks xmlns:a="http://schemas.openxmlformats.org/drawingml/2006/main" noGrp="1"/>
          </p:cNvSpPr>
          <p:nvPr/>
        </p:nvSpPr>
        <p:spPr>
          <a:xfrm xmlns:a="http://schemas.openxmlformats.org/drawingml/2006/main">
            <a:off x="3619500" y="4433888"/>
            <a:ext cx="71437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725" b="0">
                <a:solidFill>
                  <a:srgbClr val="17130F"/>
                </a:solidFill>
                <a:latin typeface="Aptos"/>
                <a:ea typeface="Aptos"/>
                <a:cs typeface="Aptos"/>
              </a:defRPr>
            </a:pPr>
            <a:r>
              <a:rPr sz="1725" b="0">
                <a:solidFill>
                  <a:srgbClr val="17130F"/>
                </a:solidFill>
                <a:latin typeface="Aptos"/>
                <a:ea typeface="Aptos"/>
                <a:cs typeface="Aptos"/>
              </a:rPr>
              <a:t>Numbers prepares Israel for inheritance. Deuteronomy recalls the journey so the new generation can obey.</a:t>
            </a:r>
          </a:p>
        </p:txBody>
      </p:sp>
      <p:sp>
        <p:nvSpPr>
          <p:cNvPr id="16" name="Rectangle 15">
            <a:extLst xmlns:a="http://schemas.openxmlformats.org/drawingml/2006/main">
              <a:ext uri="{FF2B5EF4-FFF2-40B4-BE49-F238E27FC236}">
                <a16:creationId xmlns:a16="http://schemas.microsoft.com/office/drawing/2014/main" id="{2CEA798F-A48E-4FCC-9F17-3803C4D04585}"/>
              </a:ext>
            </a:extLst>
          </p:cNvPr>
          <p:cNvSpPr>
            <a:spLocks xmlns:a="http://schemas.openxmlformats.org/drawingml/2006/main" noGrp="1"/>
          </p:cNvSpPr>
          <p:nvPr/>
        </p:nvSpPr>
        <p:spPr>
          <a:xfrm xmlns:a="http://schemas.openxmlformats.org/drawingml/2006/main">
            <a:off x="714375" y="5857875"/>
            <a:ext cx="10096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650" b="1">
                <a:solidFill>
                  <a:srgbClr val="7B2E2E"/>
                </a:solidFill>
                <a:latin typeface="Aptos"/>
                <a:ea typeface="Aptos"/>
                <a:cs typeface="Aptos"/>
              </a:defRPr>
            </a:pPr>
            <a:r>
              <a:rPr sz="1650" b="1">
                <a:solidFill>
                  <a:srgbClr val="7B2E2E"/>
                </a:solidFill>
                <a:latin typeface="Aptos"/>
                <a:ea typeface="Aptos"/>
                <a:cs typeface="Aptos"/>
              </a:rPr>
              <a:t>Invite three or four one-sentence responses.</a:t>
            </a:r>
          </a:p>
        </p:txBody>
      </p:sp>
    </p:spTree>
    <p:extLst>
      <p:ext uri="{BB962C8B-B14F-4D97-AF65-F5344CB8AC3E}">
        <p14:creationId xmlns:p14="http://schemas.microsoft.com/office/powerpoint/2010/main" val="1746232458"/>
      </p:ext>
    </p:extLst>
  </p:cSld>
</p:sld>
</file>

<file path=ppt/slides/slide1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11" name="Rectangle 10">
            <a:extLst xmlns:a="http://schemas.openxmlformats.org/drawingml/2006/main">
              <a:ext uri="{FF2B5EF4-FFF2-40B4-BE49-F238E27FC236}">
                <a16:creationId xmlns:a16="http://schemas.microsoft.com/office/drawing/2014/main" id="{774E876A-AA16-44E3-99C7-9D9C9FECBE10}"/>
              </a:ext>
            </a:extLst>
          </p:cNvPr>
          <p:cNvSpPr>
            <a:spLocks xmlns:a="http://schemas.openxmlformats.org/drawingml/2006/main" noGrp="1"/>
          </p:cNvSpPr>
          <p:nvPr/>
        </p:nvSpPr>
        <p:spPr>
          <a:xfrm xmlns:a="http://schemas.openxmlformats.org/drawingml/2006/main">
            <a:off x="0" y="0"/>
            <a:ext cx="190500" cy="6858000"/>
          </a:xfrm>
          <a:prstGeom xmlns:a="http://schemas.openxmlformats.org/drawingml/2006/main" prst="rect">
            <a:avLst/>
          </a:prstGeom>
          <a:solidFill xmlns:a="http://schemas.openxmlformats.org/drawingml/2006/main">
            <a:srgbClr val="7B2E2E"/>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2" name="Rectangle 1">
            <a:extLst xmlns:a="http://schemas.openxmlformats.org/drawingml/2006/main">
              <a:ext uri="{FF2B5EF4-FFF2-40B4-BE49-F238E27FC236}">
                <a16:creationId xmlns:a16="http://schemas.microsoft.com/office/drawing/2014/main" id="{BF736D64-2E8B-467A-B7AD-AA3193CB9B32}"/>
              </a:ext>
            </a:extLst>
          </p:cNvPr>
          <p:cNvSpPr>
            <a:spLocks xmlns:a="http://schemas.openxmlformats.org/drawingml/2006/main" noGrp="1"/>
          </p:cNvSpPr>
          <p:nvPr/>
        </p:nvSpPr>
        <p:spPr>
          <a:xfrm xmlns:a="http://schemas.openxmlformats.org/drawingml/2006/main">
            <a:off x="514350" y="323850"/>
            <a:ext cx="857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975" b="1">
                <a:solidFill>
                  <a:srgbClr val="7B2E2E"/>
                </a:solidFill>
                <a:latin typeface="Aptos"/>
                <a:ea typeface="Aptos"/>
                <a:cs typeface="Aptos"/>
              </a:defRPr>
            </a:pPr>
            <a:r>
              <a:rPr sz="975" b="1">
                <a:solidFill>
                  <a:srgbClr val="7B2E2E"/>
                </a:solidFill>
                <a:latin typeface="Aptos"/>
                <a:ea typeface="Aptos"/>
                <a:cs typeface="Aptos"/>
              </a:rPr>
              <a:t>APPLICATION AND PRAYER  •  5 MINUTES</a:t>
            </a:r>
          </a:p>
        </p:txBody>
      </p:sp>
      <p:sp>
        <p:nvSpPr>
          <p:cNvPr id="3" name="Rectangle 2">
            <a:extLst xmlns:a="http://schemas.openxmlformats.org/drawingml/2006/main">
              <a:ext uri="{FF2B5EF4-FFF2-40B4-BE49-F238E27FC236}">
                <a16:creationId xmlns:a16="http://schemas.microsoft.com/office/drawing/2014/main" id="{C8FAE3F9-1DBD-4229-9A2C-AF41D311BC36}"/>
              </a:ext>
            </a:extLst>
          </p:cNvPr>
          <p:cNvSpPr>
            <a:spLocks xmlns:a="http://schemas.openxmlformats.org/drawingml/2006/main" noGrp="1"/>
          </p:cNvSpPr>
          <p:nvPr/>
        </p:nvSpPr>
        <p:spPr>
          <a:xfrm xmlns:a="http://schemas.openxmlformats.org/drawingml/2006/main">
            <a:off x="514350" y="685800"/>
            <a:ext cx="11096625"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850" b="1">
                <a:solidFill>
                  <a:srgbClr val="17130F"/>
                </a:solidFill>
                <a:latin typeface="Aptos"/>
                <a:ea typeface="Aptos"/>
                <a:cs typeface="Aptos"/>
              </a:defRPr>
            </a:pPr>
            <a:r>
              <a:rPr sz="2850" b="1">
                <a:solidFill>
                  <a:srgbClr val="17130F"/>
                </a:solidFill>
                <a:latin typeface="Aptos"/>
                <a:ea typeface="Aptos"/>
                <a:cs typeface="Aptos"/>
              </a:rPr>
              <a:t>One practice for the coming week</a:t>
            </a:r>
          </a:p>
        </p:txBody>
      </p:sp>
      <p:sp>
        <p:nvSpPr>
          <p:cNvPr id="4" name="Rectangle 3">
            <a:extLst xmlns:a="http://schemas.openxmlformats.org/drawingml/2006/main">
              <a:ext uri="{FF2B5EF4-FFF2-40B4-BE49-F238E27FC236}">
                <a16:creationId xmlns:a16="http://schemas.microsoft.com/office/drawing/2014/main" id="{10F2A6AE-0949-4DF8-B262-32E0AFA9031A}"/>
              </a:ext>
            </a:extLst>
          </p:cNvPr>
          <p:cNvSpPr>
            <a:spLocks xmlns:a="http://schemas.openxmlformats.org/drawingml/2006/main" noGrp="1"/>
          </p:cNvSpPr>
          <p:nvPr/>
        </p:nvSpPr>
        <p:spPr>
          <a:xfrm xmlns:a="http://schemas.openxmlformats.org/drawingml/2006/main">
            <a:off x="514350" y="1457325"/>
            <a:ext cx="11144250" cy="19050"/>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5" name="Rectangle 4">
            <a:extLst xmlns:a="http://schemas.openxmlformats.org/drawingml/2006/main">
              <a:ext uri="{FF2B5EF4-FFF2-40B4-BE49-F238E27FC236}">
                <a16:creationId xmlns:a16="http://schemas.microsoft.com/office/drawing/2014/main" id="{2CEA32C2-8298-466C-A064-3F0035DD26D2}"/>
              </a:ext>
            </a:extLst>
          </p:cNvPr>
          <p:cNvSpPr>
            <a:spLocks xmlns:a="http://schemas.openxmlformats.org/drawingml/2006/main" noGrp="1"/>
          </p:cNvSpPr>
          <p:nvPr/>
        </p:nvSpPr>
        <p:spPr>
          <a:xfrm xmlns:a="http://schemas.openxmlformats.org/drawingml/2006/main">
            <a:off x="666750" y="1809750"/>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75" b="1">
                <a:solidFill>
                  <a:srgbClr val="7B2E2E"/>
                </a:solidFill>
                <a:latin typeface="Aptos"/>
                <a:ea typeface="Aptos"/>
                <a:cs typeface="Aptos"/>
              </a:defRPr>
            </a:pPr>
            <a:r>
              <a:rPr sz="1575" b="1">
                <a:solidFill>
                  <a:srgbClr val="7B2E2E"/>
                </a:solidFill>
                <a:latin typeface="Aptos"/>
                <a:ea typeface="Aptos"/>
                <a:cs typeface="Aptos"/>
              </a:rPr>
              <a:t>CHOOSE ONE PRACTICE</a:t>
            </a:r>
          </a:p>
        </p:txBody>
      </p:sp>
      <p:sp>
        <p:nvSpPr>
          <p:cNvPr id="6" name="Rectangle 5">
            <a:extLst xmlns:a="http://schemas.openxmlformats.org/drawingml/2006/main">
              <a:ext uri="{FF2B5EF4-FFF2-40B4-BE49-F238E27FC236}">
                <a16:creationId xmlns:a16="http://schemas.microsoft.com/office/drawing/2014/main" id="{FFB7B342-6D90-4621-B841-607B86B72E23}"/>
              </a:ext>
            </a:extLst>
          </p:cNvPr>
          <p:cNvSpPr>
            <a:spLocks xmlns:a="http://schemas.openxmlformats.org/drawingml/2006/main" noGrp="1"/>
          </p:cNvSpPr>
          <p:nvPr/>
        </p:nvSpPr>
        <p:spPr>
          <a:xfrm xmlns:a="http://schemas.openxmlformats.org/drawingml/2006/main">
            <a:off x="666750" y="2333625"/>
            <a:ext cx="4476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025" b="1">
                <a:solidFill>
                  <a:srgbClr val="17130F"/>
                </a:solidFill>
                <a:latin typeface="Aptos"/>
                <a:ea typeface="Aptos"/>
                <a:cs typeface="Aptos"/>
              </a:defRPr>
            </a:pPr>
            <a:r>
              <a:rPr sz="2025" b="1">
                <a:solidFill>
                  <a:srgbClr val="17130F"/>
                </a:solidFill>
                <a:latin typeface="Aptos"/>
                <a:ea typeface="Aptos"/>
                <a:cs typeface="Aptos"/>
              </a:rPr>
              <a:t>Keep a promise, support a shared responsibility, listen to a claim for fairness, or remember a specific way God has provided.</a:t>
            </a:r>
          </a:p>
        </p:txBody>
      </p:sp>
      <p:sp>
        <p:nvSpPr>
          <p:cNvPr id="7" name="Rectangle 6">
            <a:extLst xmlns:a="http://schemas.openxmlformats.org/drawingml/2006/main">
              <a:ext uri="{FF2B5EF4-FFF2-40B4-BE49-F238E27FC236}">
                <a16:creationId xmlns:a16="http://schemas.microsoft.com/office/drawing/2014/main" id="{7F2E8709-0166-4042-890F-95AB70BE9BDD}"/>
              </a:ext>
            </a:extLst>
          </p:cNvPr>
          <p:cNvSpPr>
            <a:spLocks xmlns:a="http://schemas.openxmlformats.org/drawingml/2006/main" noGrp="1"/>
          </p:cNvSpPr>
          <p:nvPr/>
        </p:nvSpPr>
        <p:spPr>
          <a:xfrm xmlns:a="http://schemas.openxmlformats.org/drawingml/2006/main">
            <a:off x="5810250" y="1714500"/>
            <a:ext cx="19050" cy="3190875"/>
          </a:xfrm>
          <a:prstGeom xmlns:a="http://schemas.openxmlformats.org/drawingml/2006/main" prst="rect">
            <a:avLst/>
          </a:prstGeom>
          <a:solidFill xmlns:a="http://schemas.openxmlformats.org/drawingml/2006/main">
            <a:srgbClr val="D9C7A3"/>
          </a:solidFill>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endParaRPr/>
          </a:p>
        </p:txBody>
      </p:sp>
      <p:sp>
        <p:nvSpPr>
          <p:cNvPr id="8" name="Rectangle 7">
            <a:extLst xmlns:a="http://schemas.openxmlformats.org/drawingml/2006/main">
              <a:ext uri="{FF2B5EF4-FFF2-40B4-BE49-F238E27FC236}">
                <a16:creationId xmlns:a16="http://schemas.microsoft.com/office/drawing/2014/main" id="{47D6A313-BCE1-432A-B645-FCBFD8C18409}"/>
              </a:ext>
            </a:extLst>
          </p:cNvPr>
          <p:cNvSpPr>
            <a:spLocks xmlns:a="http://schemas.openxmlformats.org/drawingml/2006/main" noGrp="1"/>
          </p:cNvSpPr>
          <p:nvPr/>
        </p:nvSpPr>
        <p:spPr>
          <a:xfrm xmlns:a="http://schemas.openxmlformats.org/drawingml/2006/main">
            <a:off x="6286500" y="1809750"/>
            <a:ext cx="4476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1575" b="1">
                <a:solidFill>
                  <a:srgbClr val="536B57"/>
                </a:solidFill>
                <a:latin typeface="Aptos"/>
                <a:ea typeface="Aptos"/>
                <a:cs typeface="Aptos"/>
              </a:defRPr>
            </a:pPr>
            <a:r>
              <a:rPr sz="1575" b="1">
                <a:solidFill>
                  <a:srgbClr val="536B57"/>
                </a:solidFill>
                <a:latin typeface="Aptos"/>
                <a:ea typeface="Aptos"/>
                <a:cs typeface="Aptos"/>
              </a:rPr>
              <a:t>REMEMBER GOD’S PROVISION</a:t>
            </a:r>
          </a:p>
        </p:txBody>
      </p:sp>
      <p:sp>
        <p:nvSpPr>
          <p:cNvPr id="9" name="Rectangle 8">
            <a:extLst xmlns:a="http://schemas.openxmlformats.org/drawingml/2006/main">
              <a:ext uri="{FF2B5EF4-FFF2-40B4-BE49-F238E27FC236}">
                <a16:creationId xmlns:a16="http://schemas.microsoft.com/office/drawing/2014/main" id="{E1C7A411-FAA2-403D-9E21-913AA5C04D71}"/>
              </a:ext>
            </a:extLst>
          </p:cNvPr>
          <p:cNvSpPr>
            <a:spLocks xmlns:a="http://schemas.openxmlformats.org/drawingml/2006/main" noGrp="1"/>
          </p:cNvSpPr>
          <p:nvPr/>
        </p:nvSpPr>
        <p:spPr>
          <a:xfrm xmlns:a="http://schemas.openxmlformats.org/drawingml/2006/main">
            <a:off x="6286500" y="2333625"/>
            <a:ext cx="4476750" cy="2095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l">
              <a:buNone/>
              <a:defRPr sz="2025" b="1">
                <a:solidFill>
                  <a:srgbClr val="17130F"/>
                </a:solidFill>
                <a:latin typeface="Aptos"/>
                <a:ea typeface="Aptos"/>
                <a:cs typeface="Aptos"/>
              </a:defRPr>
            </a:pPr>
            <a:r>
              <a:rPr sz="2025" b="1">
                <a:solidFill>
                  <a:srgbClr val="17130F"/>
                </a:solidFill>
                <a:latin typeface="Aptos"/>
                <a:ea typeface="Aptos"/>
                <a:cs typeface="Aptos"/>
              </a:rPr>
              <a:t>Close by reading Deuteronomy 2:7 aloud. Thank God for sustaining care and pray for trust, justice, and faithful obedience.</a:t>
            </a:r>
          </a:p>
        </p:txBody>
      </p:sp>
      <p:sp>
        <p:nvSpPr>
          <p:cNvPr id="10" name="Rectangle 9">
            <a:extLst xmlns:a="http://schemas.openxmlformats.org/drawingml/2006/main">
              <a:ext uri="{FF2B5EF4-FFF2-40B4-BE49-F238E27FC236}">
                <a16:creationId xmlns:a16="http://schemas.microsoft.com/office/drawing/2014/main" id="{4A3CB2A7-687D-4531-B44D-72C2BF23F475}"/>
              </a:ext>
            </a:extLst>
          </p:cNvPr>
          <p:cNvSpPr>
            <a:spLocks xmlns:a="http://schemas.openxmlformats.org/drawingml/2006/main" noGrp="1"/>
          </p:cNvSpPr>
          <p:nvPr/>
        </p:nvSpPr>
        <p:spPr>
          <a:xfrm xmlns:a="http://schemas.openxmlformats.org/drawingml/2006/main">
            <a:off x="714375" y="5810250"/>
            <a:ext cx="10287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noAutofit/>
          </a:bodyPr>
          <a:lstStyle xmlns:a="http://schemas.openxmlformats.org/drawingml/2006/main"/>
          <a:p xmlns:a="http://schemas.openxmlformats.org/drawingml/2006/main">
            <a:pPr algn="ctr">
              <a:buNone/>
              <a:defRPr sz="1650" b="1">
                <a:solidFill>
                  <a:srgbClr val="7B2E2E"/>
                </a:solidFill>
                <a:latin typeface="Aptos"/>
                <a:ea typeface="Aptos"/>
                <a:cs typeface="Aptos"/>
              </a:defRPr>
            </a:pPr>
            <a:r>
              <a:rPr sz="1650" b="1">
                <a:solidFill>
                  <a:srgbClr val="7B2E2E"/>
                </a:solidFill>
                <a:latin typeface="Aptos"/>
                <a:ea typeface="Aptos"/>
                <a:cs typeface="Aptos"/>
              </a:rPr>
              <a:t>God’s gifts call us to keep faith and care for the community.</a:t>
            </a:r>
          </a:p>
        </p:txBody>
      </p:sp>
    </p:spTree>
    <p:extLst>
      <p:ext uri="{BB962C8B-B14F-4D97-AF65-F5344CB8AC3E}">
        <p14:creationId xmlns:p14="http://schemas.microsoft.com/office/powerpoint/2010/main" val="1984800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2026-09-30T20:26:16.5020000Z</dcterms:created>
  <dcterms:modified xsi:type="dcterms:W3CDTF">2026-09-30T20:26:16.5020000Z</dcterms:modified>
</coreProperties>
</file>