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35F5502-D614-4E88-A24B-B1ABA369C042}">
  <a:tblStyle styleId="{035F5502-D614-4E88-A24B-B1ABA369C042}" styleName="Table_0">
    <a:wholeTbl>
      <a:tcTxStyle>
        <a:font>
          <a:latin typeface="Arial"/>
          <a:ea typeface="Arial"/>
          <a:cs typeface="Arial"/>
        </a:font>
        <a:srgbClr val="000000"/>
      </a:tcTxStyle>
      <a:tcStyle>
        <a:tcBdr>
          <a:left>
            <a:ln cap="flat" cmpd="sng">
              <a:solidFill>
                <a:srgbClr val="808080"/>
              </a:solidFill>
              <a:prstDash val="solid"/>
              <a:round/>
              <a:headEnd len="sm" w="sm" type="none"/>
              <a:tailEnd len="sm" w="sm" type="none"/>
            </a:ln>
          </a:left>
          <a:right>
            <a:ln cap="flat" cmpd="sng">
              <a:solidFill>
                <a:srgbClr val="808080"/>
              </a:solidFill>
              <a:prstDash val="solid"/>
              <a:round/>
              <a:headEnd len="sm" w="sm" type="none"/>
              <a:tailEnd len="sm" w="sm" type="none"/>
            </a:ln>
          </a:right>
          <a:top>
            <a:ln cap="flat" cmpd="sng">
              <a:solidFill>
                <a:srgbClr val="808080"/>
              </a:solidFill>
              <a:prstDash val="solid"/>
              <a:round/>
              <a:headEnd len="sm" w="sm" type="none"/>
              <a:tailEnd len="sm" w="sm" type="none"/>
            </a:ln>
          </a:top>
          <a:bottom>
            <a:ln cap="flat" cmpd="sng">
              <a:solidFill>
                <a:srgbClr val="808080"/>
              </a:solidFill>
              <a:prstDash val="solid"/>
              <a:round/>
              <a:headEnd len="sm" w="sm" type="none"/>
              <a:tailEnd len="sm" w="sm" type="none"/>
            </a:ln>
          </a:bottom>
          <a:insideH>
            <a:ln cap="flat" cmpd="sng">
              <a:solidFill>
                <a:srgbClr val="808080"/>
              </a:solidFill>
              <a:prstDash val="solid"/>
              <a:round/>
              <a:headEnd len="sm" w="sm" type="none"/>
              <a:tailEnd len="sm" w="sm" type="none"/>
            </a:ln>
          </a:insideH>
          <a:insideV>
            <a:ln cap="flat" cmpd="sng">
              <a:solidFill>
                <a:srgbClr val="80808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71d44ada14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371d44ada14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71d44ada14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71d44ada14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371d44ada1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371d44ada1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71d44ada14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71d44ada1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71d44ada14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71d44ada1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71d44ada14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71d44ada1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71d44ada14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71d44ada14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71d44ada14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71d44ada14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71d44ada14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71d44ada14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71d44ada14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371d44ada14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8" name="Google Shape;48;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1" name="Google Shape;4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title="HFS LOGO.jpg"/>
          <p:cNvPicPr preferRelativeResize="0"/>
          <p:nvPr/>
        </p:nvPicPr>
        <p:blipFill>
          <a:blip r:embed="rId1">
            <a:alphaModFix amt="30000"/>
          </a:blip>
          <a:stretch>
            <a:fillRect/>
          </a:stretch>
        </p:blipFill>
        <p:spPr>
          <a:xfrm>
            <a:off x="3148601" y="1148363"/>
            <a:ext cx="2846799" cy="284677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Behavior Management Protocol</a:t>
            </a:r>
            <a:endParaRPr/>
          </a:p>
        </p:txBody>
      </p:sp>
      <p:sp>
        <p:nvSpPr>
          <p:cNvPr id="56" name="Google Shape;56;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H. F. Stevens Middle School 25-26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3" name="Google Shape;113;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1200"/>
              </a:spcBef>
              <a:spcAft>
                <a:spcPts val="0"/>
              </a:spcAft>
              <a:buClr>
                <a:schemeClr val="dk1"/>
              </a:buClr>
              <a:buSzPts val="1100"/>
              <a:buFont typeface="Arial"/>
              <a:buNone/>
            </a:pPr>
            <a:r>
              <a:rPr b="1" lang="en" sz="2400">
                <a:solidFill>
                  <a:schemeClr val="dk1"/>
                </a:solidFill>
              </a:rPr>
              <a:t>Parent Action:</a:t>
            </a:r>
            <a:endParaRPr b="1" sz="2400">
              <a:solidFill>
                <a:schemeClr val="dk1"/>
              </a:solidFill>
            </a:endParaRPr>
          </a:p>
          <a:p>
            <a:pPr indent="-381000" lvl="0" marL="457200" rtl="0" algn="ctr">
              <a:spcBef>
                <a:spcPts val="1200"/>
              </a:spcBef>
              <a:spcAft>
                <a:spcPts val="0"/>
              </a:spcAft>
              <a:buClr>
                <a:schemeClr val="dk1"/>
              </a:buClr>
              <a:buSzPts val="2400"/>
              <a:buChar char="●"/>
            </a:pPr>
            <a:r>
              <a:rPr lang="en" sz="2400">
                <a:solidFill>
                  <a:schemeClr val="dk1"/>
                </a:solidFill>
              </a:rPr>
              <a:t>Participates in phone/zoom call with teacher and AP.</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Agrees to reinforce expectations at home.</a:t>
            </a:r>
            <a:endParaRPr sz="2400">
              <a:solidFill>
                <a:schemeClr val="dk1"/>
              </a:solidFill>
            </a:endParaRPr>
          </a:p>
          <a:p>
            <a:pPr indent="0" lvl="0" marL="0" rtl="0" algn="ctr">
              <a:spcBef>
                <a:spcPts val="1200"/>
              </a:spcBef>
              <a:spcAft>
                <a:spcPts val="0"/>
              </a:spcAft>
              <a:buClr>
                <a:schemeClr val="dk1"/>
              </a:buClr>
              <a:buSzPts val="1100"/>
              <a:buFont typeface="Arial"/>
              <a:buNone/>
            </a:pPr>
            <a:r>
              <a:rPr b="1" lang="en" sz="2400">
                <a:solidFill>
                  <a:schemeClr val="dk1"/>
                </a:solidFill>
              </a:rPr>
              <a:t>Student Action:</a:t>
            </a:r>
            <a:endParaRPr b="1" sz="2400">
              <a:solidFill>
                <a:schemeClr val="dk1"/>
              </a:solidFill>
            </a:endParaRPr>
          </a:p>
          <a:p>
            <a:pPr indent="-381000" lvl="0" marL="457200" rtl="0" algn="ctr">
              <a:spcBef>
                <a:spcPts val="1200"/>
              </a:spcBef>
              <a:spcAft>
                <a:spcPts val="0"/>
              </a:spcAft>
              <a:buClr>
                <a:schemeClr val="dk1"/>
              </a:buClr>
              <a:buSzPts val="2400"/>
              <a:buChar char="●"/>
            </a:pPr>
            <a:r>
              <a:rPr lang="en" sz="2400">
                <a:solidFill>
                  <a:schemeClr val="dk1"/>
                </a:solidFill>
              </a:rPr>
              <a:t>Completes consequence.</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Participates in re-entry conversation.</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Begins tracking behavior with weekly check-in.</a:t>
            </a:r>
            <a:endParaRPr sz="2400">
              <a:solidFill>
                <a:schemeClr val="dk1"/>
              </a:solidFill>
            </a:endParaRPr>
          </a:p>
          <a:p>
            <a:pPr indent="0" lvl="0" marL="0" rtl="0" algn="l">
              <a:spcBef>
                <a:spcPts val="1200"/>
              </a:spcBef>
              <a:spcAft>
                <a:spcPts val="0"/>
              </a:spcAft>
              <a:buClr>
                <a:schemeClr val="dk1"/>
              </a:buClr>
              <a:buSzPts val="1100"/>
              <a:buFont typeface="Arial"/>
              <a:buNone/>
            </a:pPr>
            <a:r>
              <a:t/>
            </a:r>
            <a:endParaRPr sz="2400"/>
          </a:p>
          <a:p>
            <a:pPr indent="0" lvl="0" marL="0" rtl="0" algn="l">
              <a:spcBef>
                <a:spcPts val="1200"/>
              </a:spcBef>
              <a:spcAft>
                <a:spcPts val="1200"/>
              </a:spcAft>
              <a:buNone/>
            </a:pPr>
            <a:r>
              <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1200"/>
              </a:spcBef>
              <a:spcAft>
                <a:spcPts val="1200"/>
              </a:spcAft>
              <a:buNone/>
            </a:pPr>
            <a:r>
              <a:rPr b="1" lang="en" sz="3600"/>
              <a:t>VIII. Final Notes</a:t>
            </a:r>
            <a:endParaRPr b="1" sz="3600"/>
          </a:p>
        </p:txBody>
      </p:sp>
      <p:sp>
        <p:nvSpPr>
          <p:cNvPr id="119" name="Google Shape;119;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81000" lvl="0" marL="457200" rtl="0" algn="ctr">
              <a:spcBef>
                <a:spcPts val="1200"/>
              </a:spcBef>
              <a:spcAft>
                <a:spcPts val="0"/>
              </a:spcAft>
              <a:buClr>
                <a:schemeClr val="dk1"/>
              </a:buClr>
              <a:buSzPts val="2400"/>
              <a:buChar char="●"/>
            </a:pPr>
            <a:r>
              <a:rPr lang="en" sz="2400">
                <a:solidFill>
                  <a:schemeClr val="dk1"/>
                </a:solidFill>
              </a:rPr>
              <a:t>Utilize restorative practices (circles, reflection sheets, student contracts).</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Relationships are key: connection before correction.</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Behavior management is a team effort – ask for help when needed!</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SEL Specialist Mr. Billingsley is available to assist with de-escalation and counseling support.</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lnSpc>
                <a:spcPct val="115000"/>
              </a:lnSpc>
              <a:spcBef>
                <a:spcPts val="1200"/>
              </a:spcBef>
              <a:spcAft>
                <a:spcPts val="1200"/>
              </a:spcAft>
              <a:buClr>
                <a:schemeClr val="dk1"/>
              </a:buClr>
              <a:buSzPts val="1100"/>
              <a:buFont typeface="Arial"/>
              <a:buNone/>
            </a:pPr>
            <a:r>
              <a:rPr b="1" lang="en" sz="2400"/>
              <a:t>Purpose:</a:t>
            </a:r>
            <a:endParaRPr sz="4100"/>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1200"/>
              </a:spcBef>
              <a:spcAft>
                <a:spcPts val="0"/>
              </a:spcAft>
              <a:buClr>
                <a:schemeClr val="dk1"/>
              </a:buClr>
              <a:buSzPts val="1100"/>
              <a:buFont typeface="Arial"/>
              <a:buNone/>
            </a:pPr>
            <a:br>
              <a:rPr b="1" lang="en" sz="2300">
                <a:solidFill>
                  <a:schemeClr val="dk1"/>
                </a:solidFill>
              </a:rPr>
            </a:br>
            <a:r>
              <a:rPr lang="en" sz="2300">
                <a:solidFill>
                  <a:schemeClr val="dk1"/>
                </a:solidFill>
              </a:rPr>
              <a:t>To create a safe, supportive, and consistent environment where students are held accountable through progressive discipline while allowing educators to teach and students to learn. This guide is specifically for new teachers and outlines expectations for behavior management, teacher responsibilities, administrative support, and communication with parents.</a:t>
            </a:r>
            <a:endParaRPr sz="2300">
              <a:solidFill>
                <a:schemeClr val="dk1"/>
              </a:solidFill>
            </a:endParaRPr>
          </a:p>
          <a:p>
            <a:pPr indent="0" lvl="0" marL="0" rtl="0" algn="l">
              <a:spcBef>
                <a:spcPts val="1200"/>
              </a:spcBef>
              <a:spcAft>
                <a:spcPts val="1200"/>
              </a:spcAft>
              <a:buNone/>
            </a:pPr>
            <a:r>
              <a:t/>
            </a:r>
            <a:endParaRPr sz="3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graphicFrame>
        <p:nvGraphicFramePr>
          <p:cNvPr id="69" name="Google Shape;69;p15"/>
          <p:cNvGraphicFramePr/>
          <p:nvPr/>
        </p:nvGraphicFramePr>
        <p:xfrm>
          <a:off x="152400" y="76200"/>
          <a:ext cx="3000000" cy="3000000"/>
        </p:xfrm>
        <a:graphic>
          <a:graphicData uri="http://schemas.openxmlformats.org/drawingml/2006/table">
            <a:tbl>
              <a:tblPr>
                <a:noFill/>
                <a:tableStyleId>{035F5502-D614-4E88-A24B-B1ABA369C042}</a:tableStyleId>
              </a:tblPr>
              <a:tblGrid>
                <a:gridCol w="606600"/>
                <a:gridCol w="2132075"/>
                <a:gridCol w="1944700"/>
                <a:gridCol w="2319400"/>
                <a:gridCol w="1677100"/>
              </a:tblGrid>
              <a:tr h="488950">
                <a:tc>
                  <a:txBody>
                    <a:bodyPr/>
                    <a:lstStyle/>
                    <a:p>
                      <a:pPr indent="0" lvl="0" marL="0" rtl="0" algn="ctr">
                        <a:lnSpc>
                          <a:spcPct val="115000"/>
                        </a:lnSpc>
                        <a:spcBef>
                          <a:spcPts val="0"/>
                        </a:spcBef>
                        <a:spcAft>
                          <a:spcPts val="0"/>
                        </a:spcAft>
                        <a:buNone/>
                      </a:pPr>
                      <a:r>
                        <a:rPr b="1" lang="en" sz="1100"/>
                        <a:t>Step</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Student Behavior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Teacher Response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Admin/Monitor Involvement</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b="1" lang="en" sz="1100"/>
                        <a:t>Parent Contact</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831850">
                <a:tc>
                  <a:txBody>
                    <a:bodyPr/>
                    <a:lstStyle/>
                    <a:p>
                      <a:pPr indent="0" lvl="0" marL="0" rtl="0" algn="l">
                        <a:lnSpc>
                          <a:spcPct val="115000"/>
                        </a:lnSpc>
                        <a:spcBef>
                          <a:spcPts val="0"/>
                        </a:spcBef>
                        <a:spcAft>
                          <a:spcPts val="0"/>
                        </a:spcAft>
                        <a:buNone/>
                      </a:pPr>
                      <a:r>
                        <a:rPr lang="en" sz="1100"/>
                        <a:t>1</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Minor Offense: Off-task, talking out, unprepared, minor disruption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Redirect, reteach expectation, proximity, positive narration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None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Optional for recurring behaviors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1003300">
                <a:tc>
                  <a:txBody>
                    <a:bodyPr/>
                    <a:lstStyle/>
                    <a:p>
                      <a:pPr indent="0" lvl="0" marL="0" rtl="0" algn="l">
                        <a:lnSpc>
                          <a:spcPct val="115000"/>
                        </a:lnSpc>
                        <a:spcBef>
                          <a:spcPts val="0"/>
                        </a:spcBef>
                        <a:spcAft>
                          <a:spcPts val="0"/>
                        </a:spcAft>
                        <a:buNone/>
                      </a:pPr>
                      <a:r>
                        <a:rPr lang="en" sz="1100"/>
                        <a:t>2</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Continued Minor Offenses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Provide student conference, assign seat change, brief restorative conversation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None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Recommended after repeated infractions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1003300">
                <a:tc>
                  <a:txBody>
                    <a:bodyPr/>
                    <a:lstStyle/>
                    <a:p>
                      <a:pPr indent="0" lvl="0" marL="0" rtl="0" algn="l">
                        <a:lnSpc>
                          <a:spcPct val="115000"/>
                        </a:lnSpc>
                        <a:spcBef>
                          <a:spcPts val="0"/>
                        </a:spcBef>
                        <a:spcAft>
                          <a:spcPts val="0"/>
                        </a:spcAft>
                        <a:buNone/>
                      </a:pPr>
                      <a:r>
                        <a:rPr lang="en" sz="1100"/>
                        <a:t>3</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Disruption continues OR moderate offense: defiance, classroom disruption, repeated behaviors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Call for Monitor Support using </a:t>
                      </a:r>
                      <a:r>
                        <a:rPr b="1" lang="en" sz="1100"/>
                        <a:t>Behavior Pickup Request</a:t>
                      </a:r>
                      <a:r>
                        <a:rPr lang="en" sz="1100"/>
                        <a:t> system</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Monitor escorts student for cooldown; documentation begins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Contact parent within 24 hours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1174750">
                <a:tc>
                  <a:txBody>
                    <a:bodyPr/>
                    <a:lstStyle/>
                    <a:p>
                      <a:pPr indent="0" lvl="0" marL="0" rtl="0" algn="l">
                        <a:lnSpc>
                          <a:spcPct val="115000"/>
                        </a:lnSpc>
                        <a:spcBef>
                          <a:spcPts val="0"/>
                        </a:spcBef>
                        <a:spcAft>
                          <a:spcPts val="0"/>
                        </a:spcAft>
                        <a:buNone/>
                      </a:pPr>
                      <a:r>
                        <a:rPr lang="en" sz="1100"/>
                        <a:t>4</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Major offense: refusal, profanity, property damage, insubordination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Submit referral; notify AP via email or phone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Admin responds; SEL Specialist Mr. Billingsley may assist with de-escalation; conference or ISS assigned</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Admin or teacher contacts parent</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660400">
                <a:tc>
                  <a:txBody>
                    <a:bodyPr/>
                    <a:lstStyle/>
                    <a:p>
                      <a:pPr indent="0" lvl="0" marL="0" rtl="0" algn="l">
                        <a:lnSpc>
                          <a:spcPct val="115000"/>
                        </a:lnSpc>
                        <a:spcBef>
                          <a:spcPts val="0"/>
                        </a:spcBef>
                        <a:spcAft>
                          <a:spcPts val="0"/>
                        </a:spcAft>
                        <a:buNone/>
                      </a:pPr>
                      <a:r>
                        <a:rPr lang="en" sz="1100"/>
                        <a:t>5</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Chronic offenses or severe incidents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Referral with supporting documentation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Admin considers OSS, behavior plan, or parent conference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Mandatory parent meeting</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1200"/>
              </a:spcBef>
              <a:spcAft>
                <a:spcPts val="0"/>
              </a:spcAft>
              <a:buClr>
                <a:schemeClr val="dk1"/>
              </a:buClr>
              <a:buSzPts val="990"/>
              <a:buFont typeface="Arial"/>
              <a:buNone/>
            </a:pPr>
            <a:r>
              <a:rPr b="1" lang="en" sz="1800"/>
              <a:t>II. Teacher Response Flowchart</a:t>
            </a:r>
            <a:endParaRPr b="1" sz="1800"/>
          </a:p>
          <a:p>
            <a:pPr indent="0" lvl="0" marL="0" rtl="0" algn="l">
              <a:spcBef>
                <a:spcPts val="1200"/>
              </a:spcBef>
              <a:spcAft>
                <a:spcPts val="0"/>
              </a:spcAft>
              <a:buSzPts val="990"/>
              <a:buNone/>
            </a:pPr>
            <a:r>
              <a:t/>
            </a:r>
            <a:endParaRPr b="1" sz="989"/>
          </a:p>
        </p:txBody>
      </p:sp>
      <p:sp>
        <p:nvSpPr>
          <p:cNvPr id="75" name="Google Shape;75;p16"/>
          <p:cNvSpPr txBox="1"/>
          <p:nvPr>
            <p:ph idx="1" type="body"/>
          </p:nvPr>
        </p:nvSpPr>
        <p:spPr>
          <a:xfrm>
            <a:off x="2906225" y="1152475"/>
            <a:ext cx="59262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Clr>
                <a:schemeClr val="dk1"/>
              </a:buClr>
              <a:buSzPct val="100000"/>
              <a:buFont typeface="Arial"/>
              <a:buNone/>
            </a:pPr>
            <a:r>
              <a:rPr b="1" lang="en" sz="1100">
                <a:solidFill>
                  <a:schemeClr val="dk1"/>
                </a:solidFill>
              </a:rPr>
              <a:t>Student Behavior Observed</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Redirection &amp; Reteach Expectations (Step 1)</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Student Complies? ------ No ------&gt; Conference/Seat Change/Restorative Talk (Step 2)</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Yes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                                 Behavior Continues?</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Continue Instruction &lt;-------- No ----------- Yes</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-----------------&gt; Call for Monitor Pickup (Step 3)</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Student Escorted for Cooldown</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De-escalation support from SEL Specialist if needed</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Referral Submitted if Necessary (Step 4)</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v</a:t>
            </a:r>
            <a:endParaRPr b="1" sz="1100">
              <a:solidFill>
                <a:schemeClr val="dk1"/>
              </a:solidFill>
            </a:endParaRPr>
          </a:p>
          <a:p>
            <a:pPr indent="0" lvl="0" marL="0" rtl="0" algn="l">
              <a:spcBef>
                <a:spcPts val="0"/>
              </a:spcBef>
              <a:spcAft>
                <a:spcPts val="0"/>
              </a:spcAft>
              <a:buClr>
                <a:schemeClr val="dk1"/>
              </a:buClr>
              <a:buSzPct val="100000"/>
              <a:buFont typeface="Arial"/>
              <a:buNone/>
            </a:pPr>
            <a:r>
              <a:rPr b="1" lang="en" sz="1100">
                <a:solidFill>
                  <a:schemeClr val="dk1"/>
                </a:solidFill>
              </a:rPr>
              <a:t>                          Admin Intervention + Parent Contact (Step 5)</a:t>
            </a:r>
            <a:endParaRPr b="1" sz="1100">
              <a:solidFill>
                <a:schemeClr val="dk1"/>
              </a:solidFill>
            </a:endParaRPr>
          </a:p>
          <a:p>
            <a:pPr indent="0" lvl="0" marL="0" rtl="0" algn="l">
              <a:spcBef>
                <a:spcPts val="0"/>
              </a:spcBef>
              <a:spcAft>
                <a:spcPts val="1200"/>
              </a:spcAft>
              <a:buNone/>
            </a:pPr>
            <a:r>
              <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lnSpc>
                <a:spcPct val="115000"/>
              </a:lnSpc>
              <a:spcBef>
                <a:spcPts val="1200"/>
              </a:spcBef>
              <a:spcAft>
                <a:spcPts val="1200"/>
              </a:spcAft>
              <a:buClr>
                <a:schemeClr val="dk1"/>
              </a:buClr>
              <a:buSzPts val="1100"/>
              <a:buFont typeface="Arial"/>
              <a:buNone/>
            </a:pPr>
            <a:r>
              <a:rPr b="1" lang="en" sz="2400"/>
              <a:t>III. Teacher Responsibilities</a:t>
            </a:r>
            <a:endParaRPr sz="4100"/>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1200"/>
              </a:spcBef>
              <a:spcAft>
                <a:spcPts val="0"/>
              </a:spcAft>
              <a:buClr>
                <a:schemeClr val="dk1"/>
              </a:buClr>
              <a:buSzPts val="1100"/>
              <a:buFont typeface="Arial"/>
              <a:buNone/>
            </a:pPr>
            <a:r>
              <a:t/>
            </a:r>
            <a:endParaRPr b="1" sz="1900">
              <a:solidFill>
                <a:schemeClr val="dk1"/>
              </a:solidFill>
            </a:endParaRPr>
          </a:p>
          <a:p>
            <a:pPr indent="-349250" lvl="0" marL="457200" rtl="0" algn="ctr">
              <a:spcBef>
                <a:spcPts val="1200"/>
              </a:spcBef>
              <a:spcAft>
                <a:spcPts val="0"/>
              </a:spcAft>
              <a:buClr>
                <a:schemeClr val="dk1"/>
              </a:buClr>
              <a:buSzPts val="1900"/>
              <a:buChar char="●"/>
            </a:pPr>
            <a:r>
              <a:rPr lang="en" sz="1900">
                <a:solidFill>
                  <a:schemeClr val="dk1"/>
                </a:solidFill>
              </a:rPr>
              <a:t>Teach and model classroom expectations during the first two weeks.</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Implement consistent routines and procedures.</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Log minor infractions and monitor patterns.</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Contact parents after repeated behaviors (at least by Step 3).</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Follow through with all consequences and documentation.</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Use support staff when needed (not removal unless behavior meets criteria).</a:t>
            </a:r>
            <a:endParaRPr sz="1900">
              <a:solidFill>
                <a:schemeClr val="dk1"/>
              </a:solidFill>
            </a:endParaRPr>
          </a:p>
          <a:p>
            <a:pPr indent="-349250" lvl="0" marL="457200" rtl="0" algn="ctr">
              <a:spcBef>
                <a:spcPts val="0"/>
              </a:spcBef>
              <a:spcAft>
                <a:spcPts val="0"/>
              </a:spcAft>
              <a:buClr>
                <a:schemeClr val="dk1"/>
              </a:buClr>
              <a:buSzPts val="1900"/>
              <a:buChar char="●"/>
            </a:pPr>
            <a:r>
              <a:rPr lang="en" sz="1900">
                <a:solidFill>
                  <a:schemeClr val="dk1"/>
                </a:solidFill>
              </a:rPr>
              <a:t>Do not send students to the RESET room independently.</a:t>
            </a:r>
            <a:endParaRPr sz="1900">
              <a:solidFill>
                <a:schemeClr val="dk1"/>
              </a:solidFill>
            </a:endParaRPr>
          </a:p>
          <a:p>
            <a:pPr indent="0" lvl="0" marL="0" rtl="0" algn="ctr">
              <a:spcBef>
                <a:spcPts val="1200"/>
              </a:spcBef>
              <a:spcAft>
                <a:spcPts val="1200"/>
              </a:spcAft>
              <a:buNone/>
            </a:pPr>
            <a:r>
              <a:t/>
            </a:r>
            <a:endParaRPr sz="2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ctr">
              <a:lnSpc>
                <a:spcPct val="115000"/>
              </a:lnSpc>
              <a:spcBef>
                <a:spcPts val="1200"/>
              </a:spcBef>
              <a:spcAft>
                <a:spcPts val="1200"/>
              </a:spcAft>
              <a:buNone/>
            </a:pPr>
            <a:r>
              <a:rPr b="1" lang="en" sz="2000"/>
              <a:t>IV. Administrative Response</a:t>
            </a:r>
            <a:endParaRPr b="1" sz="2000"/>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61950" lvl="0" marL="457200" rtl="0" algn="ctr">
              <a:spcBef>
                <a:spcPts val="1200"/>
              </a:spcBef>
              <a:spcAft>
                <a:spcPts val="0"/>
              </a:spcAft>
              <a:buClr>
                <a:schemeClr val="dk1"/>
              </a:buClr>
              <a:buSzPts val="2100"/>
              <a:buChar char="●"/>
            </a:pPr>
            <a:r>
              <a:rPr lang="en" sz="2100">
                <a:solidFill>
                  <a:schemeClr val="dk1"/>
                </a:solidFill>
              </a:rPr>
              <a:t>Support classroom teachers with behavior pickups and referrals.</a:t>
            </a:r>
            <a:endParaRPr sz="2100">
              <a:solidFill>
                <a:schemeClr val="dk1"/>
              </a:solidFill>
            </a:endParaRPr>
          </a:p>
          <a:p>
            <a:pPr indent="-361950" lvl="0" marL="457200" rtl="0" algn="ctr">
              <a:spcBef>
                <a:spcPts val="0"/>
              </a:spcBef>
              <a:spcAft>
                <a:spcPts val="0"/>
              </a:spcAft>
              <a:buClr>
                <a:schemeClr val="dk1"/>
              </a:buClr>
              <a:buSzPts val="2100"/>
              <a:buChar char="●"/>
            </a:pPr>
            <a:r>
              <a:rPr lang="en" sz="2100">
                <a:solidFill>
                  <a:schemeClr val="dk1"/>
                </a:solidFill>
              </a:rPr>
              <a:t>Ensure timely response to major referrals.</a:t>
            </a:r>
            <a:endParaRPr sz="2100">
              <a:solidFill>
                <a:schemeClr val="dk1"/>
              </a:solidFill>
            </a:endParaRPr>
          </a:p>
          <a:p>
            <a:pPr indent="-361950" lvl="0" marL="457200" rtl="0" algn="ctr">
              <a:spcBef>
                <a:spcPts val="0"/>
              </a:spcBef>
              <a:spcAft>
                <a:spcPts val="0"/>
              </a:spcAft>
              <a:buClr>
                <a:schemeClr val="dk1"/>
              </a:buClr>
              <a:buSzPts val="2100"/>
              <a:buChar char="●"/>
            </a:pPr>
            <a:r>
              <a:rPr lang="en" sz="2100">
                <a:solidFill>
                  <a:schemeClr val="dk1"/>
                </a:solidFill>
              </a:rPr>
              <a:t>Communicate with parents regarding major or repeated infractions.</a:t>
            </a:r>
            <a:endParaRPr sz="2100">
              <a:solidFill>
                <a:schemeClr val="dk1"/>
              </a:solidFill>
            </a:endParaRPr>
          </a:p>
          <a:p>
            <a:pPr indent="-361950" lvl="0" marL="457200" rtl="0" algn="ctr">
              <a:spcBef>
                <a:spcPts val="0"/>
              </a:spcBef>
              <a:spcAft>
                <a:spcPts val="0"/>
              </a:spcAft>
              <a:buClr>
                <a:schemeClr val="dk1"/>
              </a:buClr>
              <a:buSzPts val="2100"/>
              <a:buChar char="●"/>
            </a:pPr>
            <a:r>
              <a:rPr lang="en" sz="2100">
                <a:solidFill>
                  <a:schemeClr val="dk1"/>
                </a:solidFill>
              </a:rPr>
              <a:t>Assign appropriate consequences (ISS, OSS, behavior contract, etc.).</a:t>
            </a:r>
            <a:endParaRPr sz="2100">
              <a:solidFill>
                <a:schemeClr val="dk1"/>
              </a:solidFill>
            </a:endParaRPr>
          </a:p>
          <a:p>
            <a:pPr indent="-361950" lvl="0" marL="457200" rtl="0" algn="ctr">
              <a:spcBef>
                <a:spcPts val="0"/>
              </a:spcBef>
              <a:spcAft>
                <a:spcPts val="0"/>
              </a:spcAft>
              <a:buClr>
                <a:schemeClr val="dk1"/>
              </a:buClr>
              <a:buSzPts val="2100"/>
              <a:buChar char="●"/>
            </a:pPr>
            <a:r>
              <a:rPr lang="en" sz="2100">
                <a:solidFill>
                  <a:schemeClr val="dk1"/>
                </a:solidFill>
              </a:rPr>
              <a:t>Track data for repeated offenders.</a:t>
            </a:r>
            <a:endParaRPr sz="2100">
              <a:solidFill>
                <a:schemeClr val="dk1"/>
              </a:solidFill>
            </a:endParaRPr>
          </a:p>
          <a:p>
            <a:pPr indent="-361950" lvl="0" marL="457200" rtl="0" algn="ctr">
              <a:spcBef>
                <a:spcPts val="0"/>
              </a:spcBef>
              <a:spcAft>
                <a:spcPts val="0"/>
              </a:spcAft>
              <a:buClr>
                <a:schemeClr val="dk1"/>
              </a:buClr>
              <a:buSzPts val="2100"/>
              <a:buChar char="●"/>
            </a:pPr>
            <a:r>
              <a:rPr lang="en" sz="2100">
                <a:solidFill>
                  <a:schemeClr val="dk1"/>
                </a:solidFill>
              </a:rPr>
              <a:t>Involve SEL Specialist, Mr. Billingsley, for de-escalation and counseling support when needed.</a:t>
            </a:r>
            <a:endParaRPr sz="2100">
              <a:solidFill>
                <a:schemeClr val="dk1"/>
              </a:solidFill>
            </a:endParaRPr>
          </a:p>
          <a:p>
            <a:pPr indent="0" lvl="0" marL="0" rtl="0" algn="ctr">
              <a:spcBef>
                <a:spcPts val="1200"/>
              </a:spcBef>
              <a:spcAft>
                <a:spcPts val="1200"/>
              </a:spcAft>
              <a:buNone/>
            </a:pPr>
            <a:r>
              <a:t/>
            </a:r>
            <a:endParaRPr sz="28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Clr>
                <a:schemeClr val="dk1"/>
              </a:buClr>
              <a:buSzPct val="100000"/>
              <a:buFont typeface="Arial"/>
              <a:buNone/>
            </a:pPr>
            <a:r>
              <a:rPr b="1" lang="en" sz="1100"/>
              <a:t>V. Parent Contact Expectations</a:t>
            </a:r>
            <a:endParaRPr b="1" sz="1100"/>
          </a:p>
          <a:p>
            <a:pPr indent="0" lvl="0" marL="0" rtl="0" algn="l">
              <a:spcBef>
                <a:spcPts val="1200"/>
              </a:spcBef>
              <a:spcAft>
                <a:spcPts val="0"/>
              </a:spcAft>
              <a:buNone/>
            </a:pPr>
            <a:r>
              <a:t/>
            </a:r>
            <a:endParaRPr/>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graphicFrame>
        <p:nvGraphicFramePr>
          <p:cNvPr id="94" name="Google Shape;94;p19"/>
          <p:cNvGraphicFramePr/>
          <p:nvPr/>
        </p:nvGraphicFramePr>
        <p:xfrm>
          <a:off x="311700" y="1352375"/>
          <a:ext cx="3000000" cy="3000000"/>
        </p:xfrm>
        <a:graphic>
          <a:graphicData uri="http://schemas.openxmlformats.org/drawingml/2006/table">
            <a:tbl>
              <a:tblPr>
                <a:noFill/>
                <a:tableStyleId>{035F5502-D614-4E88-A24B-B1ABA369C042}</a:tableStyleId>
              </a:tblPr>
              <a:tblGrid>
                <a:gridCol w="2146875"/>
                <a:gridCol w="1530975"/>
                <a:gridCol w="1504125"/>
                <a:gridCol w="3338625"/>
              </a:tblGrid>
              <a:tr h="485875">
                <a:tc>
                  <a:txBody>
                    <a:bodyPr/>
                    <a:lstStyle/>
                    <a:p>
                      <a:pPr indent="0" lvl="0" marL="0" rtl="0" algn="l">
                        <a:lnSpc>
                          <a:spcPct val="115000"/>
                        </a:lnSpc>
                        <a:spcBef>
                          <a:spcPts val="0"/>
                        </a:spcBef>
                        <a:spcAft>
                          <a:spcPts val="0"/>
                        </a:spcAft>
                        <a:buNone/>
                      </a:pPr>
                      <a:r>
                        <a:rPr lang="en" sz="1100"/>
                        <a:t>Situation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Who Contacts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Timeline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Communication Method</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748250">
                <a:tc>
                  <a:txBody>
                    <a:bodyPr/>
                    <a:lstStyle/>
                    <a:p>
                      <a:pPr indent="0" lvl="0" marL="0" rtl="0" algn="l">
                        <a:lnSpc>
                          <a:spcPct val="115000"/>
                        </a:lnSpc>
                        <a:spcBef>
                          <a:spcPts val="0"/>
                        </a:spcBef>
                        <a:spcAft>
                          <a:spcPts val="0"/>
                        </a:spcAft>
                        <a:buNone/>
                      </a:pPr>
                      <a:r>
                        <a:rPr lang="en" sz="1100"/>
                        <a:t>Step 2 Behavior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Teacher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Within 24 hours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Email or phone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485875">
                <a:tc>
                  <a:txBody>
                    <a:bodyPr/>
                    <a:lstStyle/>
                    <a:p>
                      <a:pPr indent="0" lvl="0" marL="0" rtl="0" algn="l">
                        <a:lnSpc>
                          <a:spcPct val="115000"/>
                        </a:lnSpc>
                        <a:spcBef>
                          <a:spcPts val="0"/>
                        </a:spcBef>
                        <a:spcAft>
                          <a:spcPts val="0"/>
                        </a:spcAft>
                        <a:buNone/>
                      </a:pPr>
                      <a:r>
                        <a:rPr lang="en" sz="1100"/>
                        <a:t>Step 3 Monitor Pickup</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Teacher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Same day</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Phone call preferred</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748250">
                <a:tc>
                  <a:txBody>
                    <a:bodyPr/>
                    <a:lstStyle/>
                    <a:p>
                      <a:pPr indent="0" lvl="0" marL="0" rtl="0" algn="l">
                        <a:lnSpc>
                          <a:spcPct val="115000"/>
                        </a:lnSpc>
                        <a:spcBef>
                          <a:spcPts val="0"/>
                        </a:spcBef>
                        <a:spcAft>
                          <a:spcPts val="0"/>
                        </a:spcAft>
                        <a:buNone/>
                      </a:pPr>
                      <a:r>
                        <a:rPr lang="en" sz="1100"/>
                        <a:t>Step 4 Referral</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Admin/Teacher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Within 24 hours</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Phone + Email summary</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r h="748250">
                <a:tc>
                  <a:txBody>
                    <a:bodyPr/>
                    <a:lstStyle/>
                    <a:p>
                      <a:pPr indent="0" lvl="0" marL="0" rtl="0" algn="l">
                        <a:lnSpc>
                          <a:spcPct val="115000"/>
                        </a:lnSpc>
                        <a:spcBef>
                          <a:spcPts val="0"/>
                        </a:spcBef>
                        <a:spcAft>
                          <a:spcPts val="0"/>
                        </a:spcAft>
                        <a:buNone/>
                      </a:pPr>
                      <a:r>
                        <a:rPr lang="en" sz="1100"/>
                        <a:t>Step 5 Chronic Behavior</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Admin</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Same day</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 sz="1100"/>
                        <a:t>In-person meeting or virtual conference</a:t>
                      </a:r>
                      <a:endParaRPr sz="1100"/>
                    </a:p>
                  </a:txBody>
                  <a:tcPr marT="63500" marB="63500" marR="63500" marL="63500">
                    <a:lnL cap="flat" cmpd="sng">
                      <a:solidFill>
                        <a:srgbClr val="000000"/>
                      </a:solidFill>
                      <a:prstDash val="solid"/>
                      <a:round/>
                      <a:headEnd len="sm" w="sm" type="none"/>
                      <a:tailEnd len="sm" w="sm" type="none"/>
                    </a:lnL>
                    <a:lnR cap="flat" cmpd="sng">
                      <a:solidFill>
                        <a:srgbClr val="000000"/>
                      </a:solidFill>
                      <a:prstDash val="solid"/>
                      <a:round/>
                      <a:headEnd len="sm" w="sm" type="none"/>
                      <a:tailEnd len="sm" w="sm" type="none"/>
                    </a:lnR>
                    <a:lnT cap="flat" cmpd="sng">
                      <a:solidFill>
                        <a:srgbClr val="000000"/>
                      </a:solidFill>
                      <a:prstDash val="solid"/>
                      <a:round/>
                      <a:headEnd len="sm" w="sm" type="none"/>
                      <a:tailEnd len="sm" w="sm" type="none"/>
                    </a:lnT>
                    <a:lnB cap="flat" cmpd="sng">
                      <a:solidFill>
                        <a:srgbClr val="000000"/>
                      </a:solidFill>
                      <a:prstDash val="solid"/>
                      <a:round/>
                      <a:headEnd len="sm" w="sm" type="none"/>
                      <a:tailEnd len="sm" w="sm" type="none"/>
                    </a:lnB>
                  </a:tcPr>
                </a:tc>
              </a:tr>
            </a:tbl>
          </a:graphicData>
        </a:graphic>
      </p:graphicFrame>
      <p:sp>
        <p:nvSpPr>
          <p:cNvPr id="95" name="Google Shape;95;p19"/>
          <p:cNvSpPr txBox="1"/>
          <p:nvPr/>
        </p:nvSpPr>
        <p:spPr>
          <a:xfrm>
            <a:off x="1752600" y="1504775"/>
            <a:ext cx="3000000" cy="30000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1200"/>
              </a:spcBef>
              <a:spcAft>
                <a:spcPts val="1200"/>
              </a:spcAft>
              <a:buNone/>
            </a:pPr>
            <a:r>
              <a:t/>
            </a:r>
            <a:endParaRPr b="1" sz="11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lnSpc>
                <a:spcPct val="115000"/>
              </a:lnSpc>
              <a:spcBef>
                <a:spcPts val="1200"/>
              </a:spcBef>
              <a:spcAft>
                <a:spcPts val="0"/>
              </a:spcAft>
              <a:buClr>
                <a:schemeClr val="dk1"/>
              </a:buClr>
              <a:buSzPts val="990"/>
              <a:buFont typeface="Arial"/>
              <a:buNone/>
            </a:pPr>
            <a:r>
              <a:rPr b="1" lang="en" sz="1990"/>
              <a:t>VI. Progressive Discipline Notes</a:t>
            </a:r>
            <a:endParaRPr b="1" sz="1990"/>
          </a:p>
          <a:p>
            <a:pPr indent="0" lvl="0" marL="0" rtl="0" algn="l">
              <a:spcBef>
                <a:spcPts val="1200"/>
              </a:spcBef>
              <a:spcAft>
                <a:spcPts val="0"/>
              </a:spcAft>
              <a:buSzPts val="990"/>
              <a:buNone/>
            </a:pPr>
            <a:r>
              <a:t/>
            </a:r>
            <a:endParaRPr b="1" sz="989"/>
          </a:p>
        </p:txBody>
      </p:sp>
      <p:sp>
        <p:nvSpPr>
          <p:cNvPr id="101" name="Google Shape;101;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ctr">
              <a:spcBef>
                <a:spcPts val="1200"/>
              </a:spcBef>
              <a:spcAft>
                <a:spcPts val="0"/>
              </a:spcAft>
              <a:buClr>
                <a:schemeClr val="dk1"/>
              </a:buClr>
              <a:buSzPts val="2400"/>
              <a:buChar char="●"/>
            </a:pPr>
            <a:r>
              <a:rPr lang="en" sz="2400">
                <a:solidFill>
                  <a:schemeClr val="dk1"/>
                </a:solidFill>
              </a:rPr>
              <a:t>Discipline is </a:t>
            </a:r>
            <a:r>
              <a:rPr b="1" lang="en" sz="2400">
                <a:solidFill>
                  <a:schemeClr val="dk1"/>
                </a:solidFill>
              </a:rPr>
              <a:t>not</a:t>
            </a:r>
            <a:r>
              <a:rPr lang="en" sz="2400">
                <a:solidFill>
                  <a:schemeClr val="dk1"/>
                </a:solidFill>
              </a:rPr>
              <a:t> about punishment, but accountability.</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Restoration should follow every consequence to rebuild relationships.</a:t>
            </a:r>
            <a:endParaRPr sz="2400">
              <a:solidFill>
                <a:schemeClr val="dk1"/>
              </a:solidFill>
            </a:endParaRPr>
          </a:p>
          <a:p>
            <a:pPr indent="-381000" lvl="0" marL="457200" rtl="0" algn="ctr">
              <a:spcBef>
                <a:spcPts val="0"/>
              </a:spcBef>
              <a:spcAft>
                <a:spcPts val="0"/>
              </a:spcAft>
              <a:buClr>
                <a:schemeClr val="dk1"/>
              </a:buClr>
              <a:buSzPts val="2400"/>
              <a:buChar char="●"/>
            </a:pPr>
            <a:r>
              <a:rPr lang="en" sz="2400">
                <a:solidFill>
                  <a:schemeClr val="dk1"/>
                </a:solidFill>
              </a:rPr>
              <a:t>Document all interactions in our behavior tracking system (Skyward/SWIS/etc.).</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lnSpc>
                <a:spcPct val="115000"/>
              </a:lnSpc>
              <a:spcBef>
                <a:spcPts val="1200"/>
              </a:spcBef>
              <a:spcAft>
                <a:spcPts val="0"/>
              </a:spcAft>
              <a:buClr>
                <a:schemeClr val="dk1"/>
              </a:buClr>
              <a:buSzPct val="100000"/>
              <a:buFont typeface="Arial"/>
              <a:buNone/>
            </a:pPr>
            <a:r>
              <a:rPr b="1" lang="en" sz="1100"/>
              <a:t>VII. Example Scenario</a:t>
            </a:r>
            <a:endParaRPr b="1" sz="1100"/>
          </a:p>
          <a:p>
            <a:pPr indent="0" lvl="0" marL="0" rtl="0" algn="ctr">
              <a:lnSpc>
                <a:spcPct val="115000"/>
              </a:lnSpc>
              <a:spcBef>
                <a:spcPts val="1200"/>
              </a:spcBef>
              <a:spcAft>
                <a:spcPts val="0"/>
              </a:spcAft>
              <a:buClr>
                <a:schemeClr val="dk1"/>
              </a:buClr>
              <a:buSzPct val="100000"/>
              <a:buFont typeface="Arial"/>
              <a:buNone/>
            </a:pPr>
            <a:r>
              <a:rPr b="1" lang="en" sz="1100"/>
              <a:t>Scenario:</a:t>
            </a:r>
            <a:r>
              <a:rPr lang="en" sz="1100"/>
              <a:t> </a:t>
            </a:r>
            <a:r>
              <a:rPr i="1" lang="en" sz="1100"/>
              <a:t>Student Malik repeatedly interrupts instruction by yelling across the classroom, refuses redirection, and throws a pencil across the room when asked to quiet down.</a:t>
            </a:r>
            <a:endParaRPr i="1" sz="1100"/>
          </a:p>
          <a:p>
            <a:pPr indent="0" lvl="0" marL="0" rtl="0" algn="ctr">
              <a:spcBef>
                <a:spcPts val="1200"/>
              </a:spcBef>
              <a:spcAft>
                <a:spcPts val="0"/>
              </a:spcAft>
              <a:buNone/>
            </a:pPr>
            <a:r>
              <a:t/>
            </a:r>
            <a:endParaRPr/>
          </a:p>
          <a:p>
            <a:pPr indent="0" lvl="0" marL="0" rtl="0" algn="ctr">
              <a:spcBef>
                <a:spcPts val="0"/>
              </a:spcBef>
              <a:spcAft>
                <a:spcPts val="0"/>
              </a:spcAft>
              <a:buNone/>
            </a:pPr>
            <a:r>
              <a:t/>
            </a:r>
            <a:endParaRPr/>
          </a:p>
        </p:txBody>
      </p:sp>
      <p:sp>
        <p:nvSpPr>
          <p:cNvPr id="107" name="Google Shape;107;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1200"/>
              </a:spcBef>
              <a:spcAft>
                <a:spcPts val="0"/>
              </a:spcAft>
              <a:buNone/>
            </a:pPr>
            <a:r>
              <a:rPr b="1" lang="en" sz="1400">
                <a:solidFill>
                  <a:schemeClr val="dk1"/>
                </a:solidFill>
              </a:rPr>
              <a:t>Teacher Action:</a:t>
            </a:r>
            <a:endParaRPr b="1" sz="1400">
              <a:solidFill>
                <a:schemeClr val="dk1"/>
              </a:solidFill>
            </a:endParaRPr>
          </a:p>
          <a:p>
            <a:pPr indent="-317500" lvl="0" marL="457200" rtl="0" algn="ctr">
              <a:spcBef>
                <a:spcPts val="1200"/>
              </a:spcBef>
              <a:spcAft>
                <a:spcPts val="0"/>
              </a:spcAft>
              <a:buClr>
                <a:schemeClr val="dk1"/>
              </a:buClr>
              <a:buSzPts val="1400"/>
              <a:buChar char="●"/>
            </a:pPr>
            <a:r>
              <a:rPr lang="en" sz="1400">
                <a:solidFill>
                  <a:schemeClr val="dk1"/>
                </a:solidFill>
              </a:rPr>
              <a:t>Step 1: Redirection and proximity (ignored).</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Step 2: Seat change + brief conversation (refuses).</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Step 3: Teacher calls for Monitor Pickup using behavior pickup system.</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Step 4: Teacher submits referral and contacts parent by phone.</a:t>
            </a:r>
            <a:endParaRPr sz="1400">
              <a:solidFill>
                <a:schemeClr val="dk1"/>
              </a:solidFill>
            </a:endParaRPr>
          </a:p>
          <a:p>
            <a:pPr indent="0" lvl="0" marL="0" rtl="0" algn="ctr">
              <a:spcBef>
                <a:spcPts val="1200"/>
              </a:spcBef>
              <a:spcAft>
                <a:spcPts val="0"/>
              </a:spcAft>
              <a:buNone/>
            </a:pPr>
            <a:r>
              <a:rPr b="1" lang="en" sz="1400">
                <a:solidFill>
                  <a:schemeClr val="dk1"/>
                </a:solidFill>
              </a:rPr>
              <a:t>Admin Action:</a:t>
            </a:r>
            <a:endParaRPr b="1" sz="1400">
              <a:solidFill>
                <a:schemeClr val="dk1"/>
              </a:solidFill>
            </a:endParaRPr>
          </a:p>
          <a:p>
            <a:pPr indent="-317500" lvl="0" marL="457200" rtl="0" algn="ctr">
              <a:spcBef>
                <a:spcPts val="1200"/>
              </a:spcBef>
              <a:spcAft>
                <a:spcPts val="0"/>
              </a:spcAft>
              <a:buClr>
                <a:schemeClr val="dk1"/>
              </a:buClr>
              <a:buSzPts val="1400"/>
              <a:buChar char="●"/>
            </a:pPr>
            <a:r>
              <a:rPr lang="en" sz="1400">
                <a:solidFill>
                  <a:schemeClr val="dk1"/>
                </a:solidFill>
              </a:rPr>
              <a:t>Admin reviews documentation.</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Malik receives appropriate consequence per the discipline matrix</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SEL Specialist Mr. Billingsley supports Malik with a de-escalation conversation and emotional regulation tools.</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Parent contacted by AP with explanation and next steps.</a:t>
            </a:r>
            <a:endParaRPr sz="1400">
              <a:solidFill>
                <a:schemeClr val="dk1"/>
              </a:solidFill>
            </a:endParaRPr>
          </a:p>
          <a:p>
            <a:pPr indent="-317500" lvl="0" marL="457200" rtl="0" algn="ctr">
              <a:spcBef>
                <a:spcPts val="0"/>
              </a:spcBef>
              <a:spcAft>
                <a:spcPts val="0"/>
              </a:spcAft>
              <a:buClr>
                <a:schemeClr val="dk1"/>
              </a:buClr>
              <a:buSzPts val="1400"/>
              <a:buChar char="●"/>
            </a:pPr>
            <a:r>
              <a:rPr lang="en" sz="1400">
                <a:solidFill>
                  <a:schemeClr val="dk1"/>
                </a:solidFill>
              </a:rPr>
              <a:t>Admin schedules restorative conference with student and teacher.</a:t>
            </a:r>
            <a:endParaRPr sz="1400">
              <a:solidFill>
                <a:schemeClr val="dk1"/>
              </a:solidFill>
            </a:endParaRPr>
          </a:p>
          <a:p>
            <a:pPr indent="0" lvl="0" marL="0" rtl="0" algn="ctr">
              <a:spcBef>
                <a:spcPts val="1200"/>
              </a:spcBef>
              <a:spcAft>
                <a:spcPts val="1200"/>
              </a:spcAft>
              <a:buNone/>
            </a:pPr>
            <a:r>
              <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