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Gotham" panose="020B0604020202020204" charset="0"/>
      <p:regular r:id="rId20"/>
    </p:embeddedFont>
    <p:embeddedFont>
      <p:font typeface="Open Sans" panose="020F0502020204030204" pitchFamily="34" charset="0"/>
      <p:regular r:id="rId21"/>
    </p:embeddedFont>
    <p:embeddedFont>
      <p:font typeface="Open San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btw these QR codes expire in 14 days from 8/15</a:t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cyspitt@gmail.com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45988" y="7086262"/>
            <a:ext cx="3079012" cy="3079012"/>
            <a:chOff x="0" y="0"/>
            <a:chExt cx="4105350" cy="410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05402" cy="4105402"/>
            </a:xfrm>
            <a:custGeom>
              <a:avLst/>
              <a:gdLst/>
              <a:ahLst/>
              <a:cxnLst/>
              <a:rect l="l" t="t" r="r" b="b"/>
              <a:pathLst>
                <a:path w="4105402" h="4105402">
                  <a:moveTo>
                    <a:pt x="0" y="0"/>
                  </a:moveTo>
                  <a:lnTo>
                    <a:pt x="4105402" y="0"/>
                  </a:lnTo>
                  <a:lnTo>
                    <a:pt x="4105402" y="4105402"/>
                  </a:lnTo>
                  <a:lnTo>
                    <a:pt x="0" y="410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45562" y="441638"/>
            <a:ext cx="13996874" cy="7968525"/>
            <a:chOff x="0" y="0"/>
            <a:chExt cx="18662498" cy="10624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662523" cy="10624693"/>
            </a:xfrm>
            <a:custGeom>
              <a:avLst/>
              <a:gdLst/>
              <a:ahLst/>
              <a:cxnLst/>
              <a:rect l="l" t="t" r="r" b="b"/>
              <a:pathLst>
                <a:path w="18662523" h="10624693">
                  <a:moveTo>
                    <a:pt x="0" y="0"/>
                  </a:moveTo>
                  <a:lnTo>
                    <a:pt x="18662523" y="0"/>
                  </a:lnTo>
                  <a:lnTo>
                    <a:pt x="18662523" y="10624693"/>
                  </a:lnTo>
                  <a:lnTo>
                    <a:pt x="0" y="10624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695906" y="1942681"/>
            <a:ext cx="5575381" cy="7315619"/>
          </a:xfrm>
          <a:custGeom>
            <a:avLst/>
            <a:gdLst/>
            <a:ahLst/>
            <a:cxnLst/>
            <a:rect l="l" t="t" r="r" b="b"/>
            <a:pathLst>
              <a:path w="5575381" h="7315619">
                <a:moveTo>
                  <a:pt x="0" y="0"/>
                </a:moveTo>
                <a:lnTo>
                  <a:pt x="5575382" y="0"/>
                </a:lnTo>
                <a:lnTo>
                  <a:pt x="5575382" y="7315619"/>
                </a:lnTo>
                <a:lnTo>
                  <a:pt x="0" y="7315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60152" y="1753431"/>
            <a:ext cx="6733782" cy="3847059"/>
          </a:xfrm>
          <a:custGeom>
            <a:avLst/>
            <a:gdLst/>
            <a:ahLst/>
            <a:cxnLst/>
            <a:rect l="l" t="t" r="r" b="b"/>
            <a:pathLst>
              <a:path w="6733782" h="3847059">
                <a:moveTo>
                  <a:pt x="0" y="0"/>
                </a:moveTo>
                <a:lnTo>
                  <a:pt x="6733782" y="0"/>
                </a:lnTo>
                <a:lnTo>
                  <a:pt x="6733782" y="3847060"/>
                </a:lnTo>
                <a:lnTo>
                  <a:pt x="0" y="38470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99544" y="5914816"/>
            <a:ext cx="7576619" cy="3561792"/>
          </a:xfrm>
          <a:custGeom>
            <a:avLst/>
            <a:gdLst/>
            <a:ahLst/>
            <a:cxnLst/>
            <a:rect l="l" t="t" r="r" b="b"/>
            <a:pathLst>
              <a:path w="7576619" h="3561792">
                <a:moveTo>
                  <a:pt x="0" y="0"/>
                </a:moveTo>
                <a:lnTo>
                  <a:pt x="7576620" y="0"/>
                </a:lnTo>
                <a:lnTo>
                  <a:pt x="7576620" y="3561792"/>
                </a:lnTo>
                <a:lnTo>
                  <a:pt x="0" y="35617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249862" y="677990"/>
            <a:ext cx="7788275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  <a:spcBef>
                <a:spcPct val="0"/>
              </a:spcBef>
            </a:pPr>
            <a:r>
              <a:rPr lang="en-US" sz="5400" b="1">
                <a:solidFill>
                  <a:srgbClr val="9B9ED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Certification Pathways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53875" y="805052"/>
            <a:ext cx="16580250" cy="8676900"/>
            <a:chOff x="0" y="0"/>
            <a:chExt cx="22107000" cy="11569200"/>
          </a:xfrm>
        </p:grpSpPr>
        <p:sp>
          <p:nvSpPr>
            <p:cNvPr id="5" name="Freeform 5" descr="Diagram  Description automatically generated"/>
            <p:cNvSpPr/>
            <p:nvPr/>
          </p:nvSpPr>
          <p:spPr>
            <a:xfrm>
              <a:off x="0" y="0"/>
              <a:ext cx="22107017" cy="11569192"/>
            </a:xfrm>
            <a:custGeom>
              <a:avLst/>
              <a:gdLst/>
              <a:ahLst/>
              <a:cxnLst/>
              <a:rect l="l" t="t" r="r" b="b"/>
              <a:pathLst>
                <a:path w="22107017" h="11569192">
                  <a:moveTo>
                    <a:pt x="0" y="0"/>
                  </a:moveTo>
                  <a:lnTo>
                    <a:pt x="22107017" y="0"/>
                  </a:lnTo>
                  <a:lnTo>
                    <a:pt x="22107017" y="11569192"/>
                  </a:lnTo>
                  <a:lnTo>
                    <a:pt x="0" y="11569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00" y="711000"/>
            <a:ext cx="15773400" cy="2475946"/>
            <a:chOff x="0" y="0"/>
            <a:chExt cx="21031200" cy="33012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3301262"/>
            </a:xfrm>
            <a:custGeom>
              <a:avLst/>
              <a:gdLst/>
              <a:ahLst/>
              <a:cxnLst/>
              <a:rect l="l" t="t" r="r" b="b"/>
              <a:pathLst>
                <a:path w="21031200" h="3301262">
                  <a:moveTo>
                    <a:pt x="0" y="0"/>
                  </a:moveTo>
                  <a:lnTo>
                    <a:pt x="21031200" y="0"/>
                  </a:lnTo>
                  <a:lnTo>
                    <a:pt x="21031200" y="3301262"/>
                  </a:lnTo>
                  <a:lnTo>
                    <a:pt x="0" y="33012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1031200" cy="32155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776"/>
                </a:lnSpc>
              </a:pPr>
              <a:r>
                <a:rPr lang="en-US" sz="72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Examples of WiCyS National Opportunities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300" y="2246363"/>
            <a:ext cx="15902355" cy="6580160"/>
            <a:chOff x="0" y="0"/>
            <a:chExt cx="21031200" cy="870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31200" cy="8702400"/>
            </a:xfrm>
            <a:custGeom>
              <a:avLst/>
              <a:gdLst/>
              <a:ahLst/>
              <a:cxnLst/>
              <a:rect l="l" t="t" r="r" b="b"/>
              <a:pathLst>
                <a:path w="21031200" h="8702400">
                  <a:moveTo>
                    <a:pt x="0" y="0"/>
                  </a:moveTo>
                  <a:lnTo>
                    <a:pt x="21031200" y="0"/>
                  </a:lnTo>
                  <a:lnTo>
                    <a:pt x="21031200" y="8702400"/>
                  </a:lnTo>
                  <a:lnTo>
                    <a:pt x="0" y="8702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1031200" cy="8645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1165860" lvl="1" indent="-582930" algn="l">
                <a:lnSpc>
                  <a:spcPts val="5832"/>
                </a:lnSpc>
                <a:buFont typeface="Arial"/>
                <a:buChar char="•"/>
              </a:pP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Google Certification in Cybersecurity Scholarship</a:t>
              </a:r>
            </a:p>
            <a:p>
              <a:pPr marL="1165860" lvl="1" indent="-582930" algn="l">
                <a:lnSpc>
                  <a:spcPts val="5832"/>
                </a:lnSpc>
                <a:buFont typeface="Arial"/>
                <a:buChar char="•"/>
              </a:pP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ISC2 Certified in Cybersecurity Scholarship</a:t>
              </a:r>
            </a:p>
            <a:p>
              <a:pPr marL="1165860" lvl="1" indent="-582930" algn="l">
                <a:lnSpc>
                  <a:spcPts val="5832"/>
                </a:lnSpc>
                <a:buFont typeface="Arial"/>
                <a:buChar char="•"/>
              </a:pP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WiCyS Conference</a:t>
              </a:r>
            </a:p>
            <a:p>
              <a:pPr marL="1165860" lvl="1" indent="-582930" algn="l">
                <a:lnSpc>
                  <a:spcPts val="5832"/>
                </a:lnSpc>
                <a:buFont typeface="Arial"/>
                <a:buChar char="•"/>
              </a:pP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Virtual Career Fair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12" y="-209994"/>
            <a:ext cx="15773400" cy="1840500"/>
            <a:chOff x="0" y="0"/>
            <a:chExt cx="21031200" cy="245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454000"/>
            </a:xfrm>
            <a:custGeom>
              <a:avLst/>
              <a:gdLst/>
              <a:ahLst/>
              <a:cxnLst/>
              <a:rect l="l" t="t" r="r" b="b"/>
              <a:pathLst>
                <a:path w="21031200" h="2454000">
                  <a:moveTo>
                    <a:pt x="0" y="0"/>
                  </a:moveTo>
                  <a:lnTo>
                    <a:pt x="21031200" y="0"/>
                  </a:lnTo>
                  <a:lnTo>
                    <a:pt x="21031200" y="2454000"/>
                  </a:lnTo>
                  <a:lnTo>
                    <a:pt x="0" y="245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1031200" cy="2368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776"/>
                </a:lnSpc>
              </a:pPr>
              <a:r>
                <a:rPr lang="en-US" sz="72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Industry Guests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2353398"/>
            <a:ext cx="18288000" cy="566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130" lvl="1" indent="-408565" algn="l">
              <a:lnSpc>
                <a:spcPts val="4087"/>
              </a:lnSpc>
              <a:buFont typeface="Arial"/>
              <a:buChar char="•"/>
            </a:pPr>
            <a:r>
              <a:rPr lang="en-US" sz="378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Industry Speaker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Participate in an event in which you speak on your experiences and/or your niche within cyber. Speak on your own or as part of a panel.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Ex) Sheetz RISC Team talked about career paths</a:t>
            </a:r>
          </a:p>
          <a:p>
            <a:pPr algn="l">
              <a:lnSpc>
                <a:spcPts val="4087"/>
              </a:lnSpc>
            </a:pPr>
            <a:endParaRPr lang="en-US" sz="378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7130" lvl="1" indent="-408565" algn="l">
              <a:lnSpc>
                <a:spcPts val="4087"/>
              </a:lnSpc>
              <a:buFont typeface="Arial"/>
              <a:buChar char="•"/>
            </a:pPr>
            <a:r>
              <a:rPr lang="en-US" sz="378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Workshop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Lead students through a hands-on exercise. This could be a cybersecurity software, a threat simulation, CTF prep, an activity similar to your daily responsibilities, or any area of interest.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Ex) Diana Randall from PNC leading Burp Suite workshop</a:t>
            </a:r>
          </a:p>
          <a:p>
            <a:pPr algn="l">
              <a:lnSpc>
                <a:spcPts val="4087"/>
              </a:lnSpc>
              <a:spcBef>
                <a:spcPct val="0"/>
              </a:spcBef>
            </a:pPr>
            <a:endParaRPr lang="en-US" sz="378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12" y="-209994"/>
            <a:ext cx="15773400" cy="1840500"/>
            <a:chOff x="0" y="0"/>
            <a:chExt cx="21031200" cy="245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454000"/>
            </a:xfrm>
            <a:custGeom>
              <a:avLst/>
              <a:gdLst/>
              <a:ahLst/>
              <a:cxnLst/>
              <a:rect l="l" t="t" r="r" b="b"/>
              <a:pathLst>
                <a:path w="21031200" h="2454000">
                  <a:moveTo>
                    <a:pt x="0" y="0"/>
                  </a:moveTo>
                  <a:lnTo>
                    <a:pt x="21031200" y="0"/>
                  </a:lnTo>
                  <a:lnTo>
                    <a:pt x="21031200" y="2454000"/>
                  </a:lnTo>
                  <a:lnTo>
                    <a:pt x="0" y="245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1031200" cy="2368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776"/>
                </a:lnSpc>
              </a:pPr>
              <a:r>
                <a:rPr lang="en-US" sz="72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Industry Guests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2353398"/>
            <a:ext cx="18288000" cy="515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130" lvl="1" indent="-408565" algn="l">
              <a:lnSpc>
                <a:spcPts val="4087"/>
              </a:lnSpc>
              <a:buFont typeface="Arial"/>
              <a:buChar char="•"/>
            </a:pPr>
            <a:r>
              <a:rPr lang="en-US" sz="378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Mentorship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Communicate one on one with our members. Answer questions about resumes, personal projects, career development, etc.</a:t>
            </a:r>
          </a:p>
          <a:p>
            <a:pPr algn="l">
              <a:lnSpc>
                <a:spcPts val="4087"/>
              </a:lnSpc>
            </a:pPr>
            <a:endParaRPr lang="en-US" sz="378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7130" lvl="1" indent="-408565" algn="l">
              <a:lnSpc>
                <a:spcPts val="4087"/>
              </a:lnSpc>
              <a:buFont typeface="Arial"/>
              <a:buChar char="•"/>
            </a:pPr>
            <a:r>
              <a:rPr lang="en-US" sz="378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Resources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Provide access to any tools, training platforms, or materials that would be valuable to students learning cybersecurity.</a:t>
            </a:r>
          </a:p>
          <a:p>
            <a:pPr marL="1634260" lvl="2" indent="-544753" algn="l">
              <a:lnSpc>
                <a:spcPts val="4087"/>
              </a:lnSpc>
              <a:buFont typeface="Arial"/>
              <a:buChar char="⚬"/>
            </a:pPr>
            <a:r>
              <a:rPr lang="en-US" sz="378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Ex) MetaCTF providing 4 months free training access to members and hosting CTF competitions</a:t>
            </a:r>
          </a:p>
          <a:p>
            <a:pPr algn="l">
              <a:lnSpc>
                <a:spcPts val="4087"/>
              </a:lnSpc>
              <a:spcBef>
                <a:spcPct val="0"/>
              </a:spcBef>
            </a:pPr>
            <a:endParaRPr lang="en-US" sz="378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12" y="-209994"/>
            <a:ext cx="15773400" cy="1840500"/>
            <a:chOff x="0" y="0"/>
            <a:chExt cx="21031200" cy="245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454000"/>
            </a:xfrm>
            <a:custGeom>
              <a:avLst/>
              <a:gdLst/>
              <a:ahLst/>
              <a:cxnLst/>
              <a:rect l="l" t="t" r="r" b="b"/>
              <a:pathLst>
                <a:path w="21031200" h="2454000">
                  <a:moveTo>
                    <a:pt x="0" y="0"/>
                  </a:moveTo>
                  <a:lnTo>
                    <a:pt x="21031200" y="0"/>
                  </a:lnTo>
                  <a:lnTo>
                    <a:pt x="21031200" y="2454000"/>
                  </a:lnTo>
                  <a:lnTo>
                    <a:pt x="0" y="245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1031200" cy="2368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776"/>
                </a:lnSpc>
              </a:pPr>
              <a:r>
                <a:rPr lang="en-US" sz="72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Corporate Sponsorship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7794" y="1573762"/>
            <a:ext cx="14490502" cy="826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Annual Tier: $1,500</a:t>
            </a:r>
          </a:p>
          <a:p>
            <a:pPr marL="1554480" lvl="2" indent="-51816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Branding</a:t>
            </a:r>
          </a:p>
          <a:p>
            <a:pPr marL="1554480" lvl="2" indent="-518160" algn="l">
              <a:lnSpc>
                <a:spcPts val="3888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May host technical and social event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Access to student resume book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Access all other event tiers</a:t>
            </a:r>
          </a:p>
          <a:p>
            <a:pPr algn="l">
              <a:lnSpc>
                <a:spcPts val="3888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77240" lvl="1" indent="-388620" algn="l">
              <a:lnSpc>
                <a:spcPts val="3888"/>
              </a:lnSpc>
              <a:spcBef>
                <a:spcPct val="0"/>
              </a:spcBef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 Talk: $500 per event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Host one tech talk event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Branding: social media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Invitation to whole Pitt School of Computing and Information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Food included in cost</a:t>
            </a:r>
          </a:p>
          <a:p>
            <a:pPr algn="l">
              <a:lnSpc>
                <a:spcPts val="3888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77240" lvl="1" indent="-388620" algn="l">
              <a:lnSpc>
                <a:spcPts val="3888"/>
              </a:lnSpc>
              <a:spcBef>
                <a:spcPct val="0"/>
              </a:spcBef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Social Event: $250 per event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Host one social event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Exclusive to WiCyS@Pitt members</a:t>
            </a:r>
          </a:p>
          <a:p>
            <a:pPr marL="1554480" lvl="2" indent="-518160" algn="l">
              <a:lnSpc>
                <a:spcPts val="3888"/>
              </a:lnSpc>
              <a:spcBef>
                <a:spcPct val="0"/>
              </a:spcBef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Food included in cost</a:t>
            </a:r>
          </a:p>
          <a:p>
            <a:pPr algn="l">
              <a:lnSpc>
                <a:spcPts val="3888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00" y="711000"/>
            <a:ext cx="15773400" cy="1840500"/>
            <a:chOff x="0" y="0"/>
            <a:chExt cx="21031200" cy="245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454000"/>
            </a:xfrm>
            <a:custGeom>
              <a:avLst/>
              <a:gdLst/>
              <a:ahLst/>
              <a:cxnLst/>
              <a:rect l="l" t="t" r="r" b="b"/>
              <a:pathLst>
                <a:path w="21031200" h="2454000">
                  <a:moveTo>
                    <a:pt x="0" y="0"/>
                  </a:moveTo>
                  <a:lnTo>
                    <a:pt x="21031200" y="0"/>
                  </a:lnTo>
                  <a:lnTo>
                    <a:pt x="21031200" y="2454000"/>
                  </a:lnTo>
                  <a:lnTo>
                    <a:pt x="0" y="245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1031200" cy="23682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776"/>
                </a:lnSpc>
              </a:pPr>
              <a:r>
                <a:rPr lang="en-US" sz="72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Collaboration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300" y="1028700"/>
            <a:ext cx="15773400" cy="6526800"/>
            <a:chOff x="0" y="0"/>
            <a:chExt cx="21031200" cy="870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31200" cy="8702400"/>
            </a:xfrm>
            <a:custGeom>
              <a:avLst/>
              <a:gdLst/>
              <a:ahLst/>
              <a:cxnLst/>
              <a:rect l="l" t="t" r="r" b="b"/>
              <a:pathLst>
                <a:path w="21031200" h="8702400">
                  <a:moveTo>
                    <a:pt x="0" y="0"/>
                  </a:moveTo>
                  <a:lnTo>
                    <a:pt x="21031200" y="0"/>
                  </a:lnTo>
                  <a:lnTo>
                    <a:pt x="21031200" y="8702400"/>
                  </a:lnTo>
                  <a:lnTo>
                    <a:pt x="0" y="8702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1031200" cy="8645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Open to </a:t>
              </a:r>
              <a:r>
                <a:rPr lang="en-US" sz="5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all forms</a:t>
              </a: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of collaboration - Even those unlisted and even if sponsorship is not an option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85900" y="7710742"/>
            <a:ext cx="15773400" cy="2048617"/>
            <a:chOff x="0" y="0"/>
            <a:chExt cx="21031200" cy="27314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031200" cy="2731489"/>
            </a:xfrm>
            <a:custGeom>
              <a:avLst/>
              <a:gdLst/>
              <a:ahLst/>
              <a:cxnLst/>
              <a:rect l="l" t="t" r="r" b="b"/>
              <a:pathLst>
                <a:path w="21031200" h="2731489">
                  <a:moveTo>
                    <a:pt x="0" y="0"/>
                  </a:moveTo>
                  <a:lnTo>
                    <a:pt x="21031200" y="0"/>
                  </a:lnTo>
                  <a:lnTo>
                    <a:pt x="21031200" y="2731489"/>
                  </a:lnTo>
                  <a:lnTo>
                    <a:pt x="0" y="27314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21031200" cy="26743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***Site visit cost determined on case-by-case basis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375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832289" y="1128027"/>
            <a:ext cx="6681602" cy="6681602"/>
          </a:xfrm>
          <a:custGeom>
            <a:avLst/>
            <a:gdLst/>
            <a:ahLst/>
            <a:cxnLst/>
            <a:rect l="l" t="t" r="r" b="b"/>
            <a:pathLst>
              <a:path w="6681602" h="6681602">
                <a:moveTo>
                  <a:pt x="0" y="0"/>
                </a:moveTo>
                <a:lnTo>
                  <a:pt x="6681602" y="0"/>
                </a:lnTo>
                <a:lnTo>
                  <a:pt x="6681602" y="6681603"/>
                </a:lnTo>
                <a:lnTo>
                  <a:pt x="0" y="668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95766" y="1128027"/>
            <a:ext cx="6681602" cy="6681602"/>
          </a:xfrm>
          <a:custGeom>
            <a:avLst/>
            <a:gdLst/>
            <a:ahLst/>
            <a:cxnLst/>
            <a:rect l="l" t="t" r="r" b="b"/>
            <a:pathLst>
              <a:path w="6681602" h="6681602">
                <a:moveTo>
                  <a:pt x="0" y="0"/>
                </a:moveTo>
                <a:lnTo>
                  <a:pt x="6681603" y="0"/>
                </a:lnTo>
                <a:lnTo>
                  <a:pt x="6681603" y="6681603"/>
                </a:lnTo>
                <a:lnTo>
                  <a:pt x="0" y="6681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8772525"/>
            <a:ext cx="1617645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 at</a:t>
            </a:r>
          </a:p>
          <a:p>
            <a:pPr algn="ctr">
              <a:lnSpc>
                <a:spcPts val="5399"/>
              </a:lnSpc>
            </a:pPr>
            <a:r>
              <a:rPr lang="en-US" sz="4499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6" tooltip="mailto:wicyspitt@gmail.com"/>
              </a:rPr>
              <a:t>wicyspitt@gmail.com</a:t>
            </a:r>
            <a:r>
              <a:rPr lang="en-US" sz="4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| jwelton@pitt.edu | (412) 389-8915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860100" y="183712"/>
            <a:ext cx="10567800" cy="1143000"/>
            <a:chOff x="0" y="0"/>
            <a:chExt cx="14090400" cy="152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90400" cy="1524000"/>
            </a:xfrm>
            <a:custGeom>
              <a:avLst/>
              <a:gdLst/>
              <a:ahLst/>
              <a:cxnLst/>
              <a:rect l="l" t="t" r="r" b="b"/>
              <a:pathLst>
                <a:path w="14090400" h="1524000">
                  <a:moveTo>
                    <a:pt x="0" y="0"/>
                  </a:moveTo>
                  <a:lnTo>
                    <a:pt x="14090400" y="0"/>
                  </a:lnTo>
                  <a:lnTo>
                    <a:pt x="140904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090400" cy="1524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Meet Our Team!</a:t>
              </a:r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26000" y="7196804"/>
          <a:ext cx="16230600" cy="1238250"/>
        </p:xfrm>
        <a:graphic>
          <a:graphicData uri="http://schemas.openxmlformats.org/drawingml/2006/table">
            <a:tbl>
              <a:tblPr/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President</a:t>
                      </a:r>
                      <a:endParaRPr lang="en-US" sz="1100"/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Advaitha Agastheeswaran</a:t>
                      </a:r>
                    </a:p>
                  </a:txBody>
                  <a:tcPr marL="91425" marR="91425" marT="91425" marB="9142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Vice President</a:t>
                      </a:r>
                      <a:endParaRPr lang="en-US" sz="1100"/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Sarah Reyer</a:t>
                      </a:r>
                    </a:p>
                  </a:txBody>
                  <a:tcPr marL="91425" marR="91425" marT="91425" marB="9142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Business Manager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lang="en-US" sz="1100"/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Riley Collins</a:t>
                      </a:r>
                    </a:p>
                  </a:txBody>
                  <a:tcPr marL="91425" marR="91425" marT="91425" marB="9142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Faculty Advisor</a:t>
                      </a:r>
                      <a:endParaRPr lang="en-US" sz="1100"/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Mackenzie Ball</a:t>
                      </a:r>
                    </a:p>
                  </a:txBody>
                  <a:tcPr marL="91425" marR="91425" marT="91425" marB="9142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6000" y="1724024"/>
            <a:ext cx="4058998" cy="5197482"/>
            <a:chOff x="0" y="0"/>
            <a:chExt cx="5411998" cy="69299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11978" cy="6930009"/>
            </a:xfrm>
            <a:custGeom>
              <a:avLst/>
              <a:gdLst/>
              <a:ahLst/>
              <a:cxnLst/>
              <a:rect l="l" t="t" r="r" b="b"/>
              <a:pathLst>
                <a:path w="5411978" h="6930009">
                  <a:moveTo>
                    <a:pt x="0" y="0"/>
                  </a:moveTo>
                  <a:lnTo>
                    <a:pt x="5411978" y="0"/>
                  </a:lnTo>
                  <a:lnTo>
                    <a:pt x="5411978" y="6930009"/>
                  </a:lnTo>
                  <a:lnTo>
                    <a:pt x="0" y="693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059" r="-90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085000" y="1724024"/>
            <a:ext cx="4059000" cy="5197485"/>
            <a:chOff x="0" y="0"/>
            <a:chExt cx="5412000" cy="69299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11978" cy="6930009"/>
            </a:xfrm>
            <a:custGeom>
              <a:avLst/>
              <a:gdLst/>
              <a:ahLst/>
              <a:cxnLst/>
              <a:rect l="l" t="t" r="r" b="b"/>
              <a:pathLst>
                <a:path w="5411978" h="6930009">
                  <a:moveTo>
                    <a:pt x="0" y="0"/>
                  </a:moveTo>
                  <a:lnTo>
                    <a:pt x="5411978" y="0"/>
                  </a:lnTo>
                  <a:lnTo>
                    <a:pt x="5411978" y="6930009"/>
                  </a:lnTo>
                  <a:lnTo>
                    <a:pt x="0" y="693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447" t="-6758" r="-6847" b="-299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03000" y="2862525"/>
            <a:ext cx="4059000" cy="4059000"/>
            <a:chOff x="0" y="0"/>
            <a:chExt cx="5412000" cy="5412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11978" cy="5411978"/>
            </a:xfrm>
            <a:custGeom>
              <a:avLst/>
              <a:gdLst/>
              <a:ahLst/>
              <a:cxnLst/>
              <a:rect l="l" t="t" r="r" b="b"/>
              <a:pathLst>
                <a:path w="5411978" h="5411978">
                  <a:moveTo>
                    <a:pt x="0" y="0"/>
                  </a:moveTo>
                  <a:lnTo>
                    <a:pt x="5411978" y="0"/>
                  </a:lnTo>
                  <a:lnTo>
                    <a:pt x="5411978" y="5411978"/>
                  </a:lnTo>
                  <a:lnTo>
                    <a:pt x="0" y="5411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144000" y="1716170"/>
            <a:ext cx="4059000" cy="5213162"/>
            <a:chOff x="0" y="0"/>
            <a:chExt cx="5412000" cy="69508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11978" cy="6950837"/>
            </a:xfrm>
            <a:custGeom>
              <a:avLst/>
              <a:gdLst/>
              <a:ahLst/>
              <a:cxnLst/>
              <a:rect l="l" t="t" r="r" b="b"/>
              <a:pathLst>
                <a:path w="5411978" h="6950837">
                  <a:moveTo>
                    <a:pt x="0" y="0"/>
                  </a:moveTo>
                  <a:lnTo>
                    <a:pt x="5411978" y="0"/>
                  </a:lnTo>
                  <a:lnTo>
                    <a:pt x="5411978" y="6950837"/>
                  </a:lnTo>
                  <a:lnTo>
                    <a:pt x="0" y="6950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430" b="-371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71500" y="657225"/>
            <a:ext cx="17145000" cy="8972550"/>
            <a:chOff x="0" y="0"/>
            <a:chExt cx="22860000" cy="11963400"/>
          </a:xfrm>
        </p:grpSpPr>
        <p:sp>
          <p:nvSpPr>
            <p:cNvPr id="5" name="Freeform 5" descr="Graphical user interface  Description automatically generated with medium confidence"/>
            <p:cNvSpPr/>
            <p:nvPr/>
          </p:nvSpPr>
          <p:spPr>
            <a:xfrm>
              <a:off x="0" y="0"/>
              <a:ext cx="22860000" cy="11963400"/>
            </a:xfrm>
            <a:custGeom>
              <a:avLst/>
              <a:gdLst/>
              <a:ahLst/>
              <a:cxnLst/>
              <a:rect l="l" t="t" r="r" b="b"/>
              <a:pathLst>
                <a:path w="22860000" h="11963400">
                  <a:moveTo>
                    <a:pt x="0" y="0"/>
                  </a:moveTo>
                  <a:lnTo>
                    <a:pt x="22860000" y="0"/>
                  </a:lnTo>
                  <a:lnTo>
                    <a:pt x="22860000" y="11963400"/>
                  </a:lnTo>
                  <a:lnTo>
                    <a:pt x="0" y="11963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617261" y="-251926"/>
            <a:ext cx="3621738" cy="3121804"/>
            <a:chOff x="0" y="0"/>
            <a:chExt cx="4828984" cy="41624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29048" cy="4162298"/>
            </a:xfrm>
            <a:custGeom>
              <a:avLst/>
              <a:gdLst/>
              <a:ahLst/>
              <a:cxnLst/>
              <a:rect l="l" t="t" r="r" b="b"/>
              <a:pathLst>
                <a:path w="4829048" h="4162298">
                  <a:moveTo>
                    <a:pt x="0" y="2081149"/>
                  </a:moveTo>
                  <a:lnTo>
                    <a:pt x="638429" y="1776730"/>
                  </a:lnTo>
                  <a:lnTo>
                    <a:pt x="183769" y="1284859"/>
                  </a:lnTo>
                  <a:lnTo>
                    <a:pt x="908812" y="1214120"/>
                  </a:lnTo>
                  <a:lnTo>
                    <a:pt x="707136" y="609600"/>
                  </a:lnTo>
                  <a:lnTo>
                    <a:pt x="1408430" y="783336"/>
                  </a:lnTo>
                  <a:lnTo>
                    <a:pt x="1490472" y="158369"/>
                  </a:lnTo>
                  <a:lnTo>
                    <a:pt x="2061210" y="550291"/>
                  </a:lnTo>
                  <a:lnTo>
                    <a:pt x="2414524" y="0"/>
                  </a:lnTo>
                  <a:lnTo>
                    <a:pt x="2767838" y="550291"/>
                  </a:lnTo>
                  <a:lnTo>
                    <a:pt x="3338576" y="158369"/>
                  </a:lnTo>
                  <a:lnTo>
                    <a:pt x="3420618" y="783336"/>
                  </a:lnTo>
                  <a:lnTo>
                    <a:pt x="4121785" y="609600"/>
                  </a:lnTo>
                  <a:lnTo>
                    <a:pt x="3920236" y="1213993"/>
                  </a:lnTo>
                  <a:lnTo>
                    <a:pt x="4645279" y="1284732"/>
                  </a:lnTo>
                  <a:lnTo>
                    <a:pt x="4190619" y="1776603"/>
                  </a:lnTo>
                  <a:lnTo>
                    <a:pt x="4829048" y="2081149"/>
                  </a:lnTo>
                  <a:lnTo>
                    <a:pt x="4190619" y="2385695"/>
                  </a:lnTo>
                  <a:lnTo>
                    <a:pt x="4645279" y="2877566"/>
                  </a:lnTo>
                  <a:lnTo>
                    <a:pt x="3920236" y="2948305"/>
                  </a:lnTo>
                  <a:lnTo>
                    <a:pt x="4121912" y="3552698"/>
                  </a:lnTo>
                  <a:lnTo>
                    <a:pt x="3420618" y="3378962"/>
                  </a:lnTo>
                  <a:lnTo>
                    <a:pt x="3338576" y="4003929"/>
                  </a:lnTo>
                  <a:lnTo>
                    <a:pt x="2767838" y="3612007"/>
                  </a:lnTo>
                  <a:lnTo>
                    <a:pt x="2414524" y="4162298"/>
                  </a:lnTo>
                  <a:lnTo>
                    <a:pt x="2061210" y="3612007"/>
                  </a:lnTo>
                  <a:lnTo>
                    <a:pt x="1490472" y="4003929"/>
                  </a:lnTo>
                  <a:lnTo>
                    <a:pt x="1408430" y="3378962"/>
                  </a:lnTo>
                  <a:lnTo>
                    <a:pt x="707136" y="3552698"/>
                  </a:lnTo>
                  <a:lnTo>
                    <a:pt x="908812" y="2948305"/>
                  </a:lnTo>
                  <a:lnTo>
                    <a:pt x="183769" y="2877566"/>
                  </a:lnTo>
                  <a:lnTo>
                    <a:pt x="638429" y="2385695"/>
                  </a:lnTo>
                  <a:close/>
                </a:path>
              </a:pathLst>
            </a:custGeom>
            <a:solidFill>
              <a:srgbClr val="8129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828984" cy="4181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8"/>
                </a:lnSpc>
              </a:pPr>
              <a:r>
                <a:rPr lang="en-US" sz="3148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5.5K+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members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62000" y="862442"/>
            <a:ext cx="16268700" cy="1014871"/>
            <a:chOff x="-660400" y="0"/>
            <a:chExt cx="21691600" cy="26786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660400" y="84634"/>
              <a:ext cx="21031200" cy="25939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6415"/>
                </a:lnSpc>
              </a:pPr>
              <a:r>
                <a:rPr lang="en-US" sz="8000" b="1" dirty="0" err="1">
                  <a:solidFill>
                    <a:srgbClr val="9B9ED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WiCyS</a:t>
              </a:r>
              <a:r>
                <a:rPr lang="en-US" sz="8000" b="1" dirty="0">
                  <a:solidFill>
                    <a:srgbClr val="9B9ED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MISSION: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14412" y="7093290"/>
            <a:ext cx="16016288" cy="2165010"/>
            <a:chOff x="0" y="0"/>
            <a:chExt cx="21355050" cy="2886680"/>
          </a:xfrm>
        </p:grpSpPr>
        <p:sp>
          <p:nvSpPr>
            <p:cNvPr id="8" name="Freeform 8" descr="A picture containing text  Description automatically generated"/>
            <p:cNvSpPr/>
            <p:nvPr/>
          </p:nvSpPr>
          <p:spPr>
            <a:xfrm>
              <a:off x="0" y="0"/>
              <a:ext cx="21355050" cy="2886710"/>
            </a:xfrm>
            <a:custGeom>
              <a:avLst/>
              <a:gdLst/>
              <a:ahLst/>
              <a:cxnLst/>
              <a:rect l="l" t="t" r="r" b="b"/>
              <a:pathLst>
                <a:path w="21355050" h="2886710">
                  <a:moveTo>
                    <a:pt x="0" y="0"/>
                  </a:moveTo>
                  <a:lnTo>
                    <a:pt x="21355050" y="0"/>
                  </a:lnTo>
                  <a:lnTo>
                    <a:pt x="21355050" y="2886710"/>
                  </a:lnTo>
                  <a:lnTo>
                    <a:pt x="0" y="2886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628900"/>
            <a:ext cx="18288000" cy="4531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Help build a strong gender-diverse cybersecurity workforce by facilitating… </a:t>
            </a:r>
          </a:p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RECRUITMENT</a:t>
            </a:r>
          </a:p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RETENTION</a:t>
            </a:r>
          </a:p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ADVANCEMENT for women in the field</a:t>
            </a:r>
          </a:p>
          <a:p>
            <a:pPr algn="ctr">
              <a:lnSpc>
                <a:spcPts val="5940"/>
              </a:lnSpc>
              <a:spcBef>
                <a:spcPct val="0"/>
              </a:spcBef>
            </a:pPr>
            <a:endParaRPr lang="en-US" sz="55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10884" y="-3443044"/>
            <a:ext cx="17744852" cy="12701344"/>
            <a:chOff x="0" y="0"/>
            <a:chExt cx="25042552" cy="17924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42552" cy="17924864"/>
            </a:xfrm>
            <a:custGeom>
              <a:avLst/>
              <a:gdLst/>
              <a:ahLst/>
              <a:cxnLst/>
              <a:rect l="l" t="t" r="r" b="b"/>
              <a:pathLst>
                <a:path w="25042552" h="17924864">
                  <a:moveTo>
                    <a:pt x="0" y="0"/>
                  </a:moveTo>
                  <a:lnTo>
                    <a:pt x="25042552" y="0"/>
                  </a:lnTo>
                  <a:lnTo>
                    <a:pt x="25042552" y="17924864"/>
                  </a:lnTo>
                  <a:lnTo>
                    <a:pt x="0" y="179248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00050"/>
              <a:ext cx="25042552" cy="1832491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2420"/>
                </a:lnSpc>
              </a:pPr>
              <a:r>
                <a:rPr lang="en-US" sz="6900" b="1">
                  <a:solidFill>
                    <a:srgbClr val="9B9ED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WiCyS Chapter @ Pitt</a:t>
              </a:r>
            </a:p>
            <a:p>
              <a:pPr marL="651510" lvl="1" indent="-325755" algn="l">
                <a:lnSpc>
                  <a:spcPts val="6480"/>
                </a:lnSpc>
                <a:buFont typeface="Arial"/>
                <a:buChar char="•"/>
              </a:pPr>
              <a:r>
                <a:rPr lang="en-US" sz="3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Chapter of WiCyS National Organization</a:t>
              </a:r>
            </a:p>
            <a:p>
              <a:pPr marL="651510" lvl="1" indent="-325755" algn="l">
                <a:lnSpc>
                  <a:spcPts val="6480"/>
                </a:lnSpc>
                <a:buFont typeface="Arial"/>
                <a:buChar char="•"/>
              </a:pPr>
              <a:r>
                <a:rPr lang="en-US" sz="36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ALL </a:t>
              </a:r>
              <a:r>
                <a:rPr lang="en-US" sz="3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genders, allies, and advocates</a:t>
              </a:r>
            </a:p>
            <a:p>
              <a:pPr marL="651510" lvl="1" indent="-325755" algn="l">
                <a:lnSpc>
                  <a:spcPts val="6480"/>
                </a:lnSpc>
                <a:buFont typeface="Arial"/>
                <a:buChar char="•"/>
              </a:pPr>
              <a:r>
                <a:rPr lang="en-US" sz="3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Provides education, mentorship, and networking support to members through the WiCyS community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893004" y="5423555"/>
            <a:ext cx="6501992" cy="4493469"/>
          </a:xfrm>
          <a:custGeom>
            <a:avLst/>
            <a:gdLst/>
            <a:ahLst/>
            <a:cxnLst/>
            <a:rect l="l" t="t" r="r" b="b"/>
            <a:pathLst>
              <a:path w="6501992" h="4493469">
                <a:moveTo>
                  <a:pt x="0" y="0"/>
                </a:moveTo>
                <a:lnTo>
                  <a:pt x="6501992" y="0"/>
                </a:lnTo>
                <a:lnTo>
                  <a:pt x="6501992" y="4493468"/>
                </a:lnTo>
                <a:lnTo>
                  <a:pt x="0" y="44934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5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28965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3698" y="1228448"/>
            <a:ext cx="8550302" cy="10600219"/>
            <a:chOff x="0" y="0"/>
            <a:chExt cx="11400402" cy="14133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00403" cy="14133626"/>
            </a:xfrm>
            <a:custGeom>
              <a:avLst/>
              <a:gdLst/>
              <a:ahLst/>
              <a:cxnLst/>
              <a:rect l="l" t="t" r="r" b="b"/>
              <a:pathLst>
                <a:path w="11400403" h="14133626">
                  <a:moveTo>
                    <a:pt x="0" y="0"/>
                  </a:moveTo>
                  <a:lnTo>
                    <a:pt x="11400403" y="0"/>
                  </a:lnTo>
                  <a:lnTo>
                    <a:pt x="11400403" y="14133626"/>
                  </a:lnTo>
                  <a:lnTo>
                    <a:pt x="0" y="141336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14325"/>
              <a:ext cx="11400402" cy="144479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9720"/>
                </a:lnSpc>
              </a:pPr>
              <a:r>
                <a:rPr lang="en-US" sz="5400" b="1">
                  <a:solidFill>
                    <a:srgbClr val="9B9ED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Our Events</a:t>
              </a:r>
            </a:p>
            <a:p>
              <a:pPr marL="798821" lvl="1" indent="-399411" algn="just">
                <a:lnSpc>
                  <a:spcPts val="6659"/>
                </a:lnSpc>
                <a:buFont typeface="Arial"/>
                <a:buChar char="•"/>
              </a:pPr>
              <a:r>
                <a:rPr lang="en-US" sz="3699">
                  <a:solidFill>
                    <a:srgbClr val="9B9EDE"/>
                  </a:solidFill>
                  <a:latin typeface="Open Sans"/>
                  <a:ea typeface="Open Sans"/>
                  <a:cs typeface="Open Sans"/>
                  <a:sym typeface="Open Sans"/>
                </a:rPr>
                <a:t>CTF Hacking Competitions </a:t>
              </a:r>
            </a:p>
            <a:p>
              <a:pPr marL="798821" lvl="1" indent="-399411" algn="just">
                <a:lnSpc>
                  <a:spcPts val="6659"/>
                </a:lnSpc>
                <a:buFont typeface="Arial"/>
                <a:buChar char="•"/>
              </a:pPr>
              <a:r>
                <a:rPr lang="en-US" sz="3699">
                  <a:solidFill>
                    <a:srgbClr val="9B9EDE"/>
                  </a:solidFill>
                  <a:latin typeface="Open Sans"/>
                  <a:ea typeface="Open Sans"/>
                  <a:cs typeface="Open Sans"/>
                  <a:sym typeface="Open Sans"/>
                </a:rPr>
                <a:t>Guided Technical Workshops </a:t>
              </a:r>
            </a:p>
            <a:p>
              <a:pPr marL="798821" lvl="1" indent="-399411" algn="just">
                <a:lnSpc>
                  <a:spcPts val="6659"/>
                </a:lnSpc>
                <a:buFont typeface="Arial"/>
                <a:buChar char="•"/>
              </a:pPr>
              <a:r>
                <a:rPr lang="en-US" sz="3699">
                  <a:solidFill>
                    <a:srgbClr val="9B9EDE"/>
                  </a:solidFill>
                  <a:latin typeface="Open Sans"/>
                  <a:ea typeface="Open Sans"/>
                  <a:cs typeface="Open Sans"/>
                  <a:sym typeface="Open Sans"/>
                </a:rPr>
                <a:t>Industry Speakers &amp; Panels </a:t>
              </a:r>
            </a:p>
            <a:p>
              <a:pPr marL="798821" lvl="1" indent="-399411" algn="just">
                <a:lnSpc>
                  <a:spcPts val="6659"/>
                </a:lnSpc>
                <a:buFont typeface="Arial"/>
                <a:buChar char="•"/>
              </a:pPr>
              <a:r>
                <a:rPr lang="en-US" sz="3699">
                  <a:solidFill>
                    <a:srgbClr val="9B9EDE"/>
                  </a:solidFill>
                  <a:latin typeface="Open Sans"/>
                  <a:ea typeface="Open Sans"/>
                  <a:cs typeface="Open Sans"/>
                  <a:sym typeface="Open Sans"/>
                </a:rPr>
                <a:t>Cyber Law/Policy Competition </a:t>
              </a:r>
            </a:p>
            <a:p>
              <a:pPr algn="just">
                <a:lnSpc>
                  <a:spcPts val="6659"/>
                </a:lnSpc>
              </a:pPr>
              <a:endParaRPr lang="en-US" sz="3699">
                <a:solidFill>
                  <a:srgbClr val="9B9ED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3420"/>
                </a:lnSpc>
              </a:pPr>
              <a:endParaRPr lang="en-US" sz="3699">
                <a:solidFill>
                  <a:srgbClr val="9B9ED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3420"/>
                </a:lnSpc>
              </a:pPr>
              <a:endParaRPr lang="en-US" sz="3699">
                <a:solidFill>
                  <a:srgbClr val="9B9ED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3420"/>
                </a:lnSpc>
              </a:pPr>
              <a:endParaRPr lang="en-US" sz="3699">
                <a:solidFill>
                  <a:srgbClr val="9B9ED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7002544"/>
            <a:ext cx="18288000" cy="3293981"/>
          </a:xfrm>
          <a:custGeom>
            <a:avLst/>
            <a:gdLst/>
            <a:ahLst/>
            <a:cxnLst/>
            <a:rect l="l" t="t" r="r" b="b"/>
            <a:pathLst>
              <a:path w="18288000" h="3293981">
                <a:moveTo>
                  <a:pt x="0" y="0"/>
                </a:moveTo>
                <a:lnTo>
                  <a:pt x="18288000" y="0"/>
                </a:lnTo>
                <a:lnTo>
                  <a:pt x="18288000" y="3293981"/>
                </a:lnTo>
                <a:lnTo>
                  <a:pt x="0" y="329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17" r="-1367" b="-352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00" y="1750716"/>
            <a:ext cx="7319522" cy="477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9831" lvl="1" indent="-394916" algn="l">
              <a:lnSpc>
                <a:spcPts val="5487"/>
              </a:lnSpc>
              <a:buFont typeface="Arial"/>
              <a:buChar char="•"/>
            </a:pPr>
            <a:r>
              <a:rPr lang="en-US" sz="3658">
                <a:solidFill>
                  <a:srgbClr val="9B9EDE"/>
                </a:solidFill>
                <a:latin typeface="Gotham"/>
                <a:ea typeface="Gotham"/>
                <a:cs typeface="Gotham"/>
                <a:sym typeface="Gotham"/>
              </a:rPr>
              <a:t>Cyber Movie &amp; Trivia Night </a:t>
            </a:r>
          </a:p>
          <a:p>
            <a:pPr marL="789831" lvl="1" indent="-394916" algn="l">
              <a:lnSpc>
                <a:spcPts val="5487"/>
              </a:lnSpc>
              <a:buFont typeface="Arial"/>
              <a:buChar char="•"/>
            </a:pPr>
            <a:r>
              <a:rPr lang="en-US" sz="3658">
                <a:solidFill>
                  <a:srgbClr val="9B9EDE"/>
                </a:solidFill>
                <a:latin typeface="Gotham"/>
                <a:ea typeface="Gotham"/>
                <a:cs typeface="Gotham"/>
                <a:sym typeface="Gotham"/>
              </a:rPr>
              <a:t>Resume &amp; Interview Workshop</a:t>
            </a:r>
          </a:p>
          <a:p>
            <a:pPr marL="789831" lvl="1" indent="-394916" algn="l">
              <a:lnSpc>
                <a:spcPts val="5487"/>
              </a:lnSpc>
              <a:buFont typeface="Arial"/>
              <a:buChar char="•"/>
            </a:pPr>
            <a:r>
              <a:rPr lang="en-US" sz="3658">
                <a:solidFill>
                  <a:srgbClr val="9B9EDE"/>
                </a:solidFill>
                <a:latin typeface="Gotham"/>
                <a:ea typeface="Gotham"/>
                <a:cs typeface="Gotham"/>
                <a:sym typeface="Gotham"/>
              </a:rPr>
              <a:t>Cyber News </a:t>
            </a:r>
          </a:p>
          <a:p>
            <a:pPr marL="789831" lvl="1" indent="-394916" algn="l">
              <a:lnSpc>
                <a:spcPts val="5487"/>
              </a:lnSpc>
              <a:buFont typeface="Arial"/>
              <a:buChar char="•"/>
            </a:pPr>
            <a:r>
              <a:rPr lang="en-US" sz="3658">
                <a:solidFill>
                  <a:srgbClr val="9B9EDE"/>
                </a:solidFill>
                <a:latin typeface="Gotham"/>
                <a:ea typeface="Gotham"/>
                <a:cs typeface="Gotham"/>
                <a:sym typeface="Gotham"/>
              </a:rPr>
              <a:t>Cyber Safety Outreach </a:t>
            </a:r>
          </a:p>
          <a:p>
            <a:pPr marL="789831" lvl="1" indent="-394916" algn="l">
              <a:lnSpc>
                <a:spcPts val="5487"/>
              </a:lnSpc>
              <a:buFont typeface="Arial"/>
              <a:buChar char="•"/>
            </a:pPr>
            <a:r>
              <a:rPr lang="en-US" sz="3658">
                <a:solidFill>
                  <a:srgbClr val="9B9EDE"/>
                </a:solidFill>
                <a:latin typeface="Gotham"/>
                <a:ea typeface="Gotham"/>
                <a:cs typeface="Gotham"/>
                <a:sym typeface="Gotham"/>
              </a:rPr>
              <a:t>Executive Roundtables</a:t>
            </a:r>
          </a:p>
          <a:p>
            <a:pPr algn="l">
              <a:lnSpc>
                <a:spcPts val="5487"/>
              </a:lnSpc>
            </a:pPr>
            <a:endParaRPr lang="en-US" sz="3658">
              <a:solidFill>
                <a:srgbClr val="9B9EDE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46656" y="3604880"/>
            <a:ext cx="9056793" cy="5653420"/>
            <a:chOff x="0" y="0"/>
            <a:chExt cx="24384000" cy="15220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075" b="-100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9144000" y="1954598"/>
            <a:ext cx="4014272" cy="1216826"/>
          </a:xfrm>
          <a:custGeom>
            <a:avLst/>
            <a:gdLst/>
            <a:ahLst/>
            <a:cxnLst/>
            <a:rect l="l" t="t" r="r" b="b"/>
            <a:pathLst>
              <a:path w="4014272" h="1216826">
                <a:moveTo>
                  <a:pt x="0" y="0"/>
                </a:moveTo>
                <a:lnTo>
                  <a:pt x="4014272" y="0"/>
                </a:lnTo>
                <a:lnTo>
                  <a:pt x="4014272" y="1216826"/>
                </a:lnTo>
                <a:lnTo>
                  <a:pt x="0" y="121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175139" y="536258"/>
            <a:ext cx="4968861" cy="3839575"/>
          </a:xfrm>
          <a:custGeom>
            <a:avLst/>
            <a:gdLst/>
            <a:ahLst/>
            <a:cxnLst/>
            <a:rect l="l" t="t" r="r" b="b"/>
            <a:pathLst>
              <a:path w="4968861" h="3839575">
                <a:moveTo>
                  <a:pt x="0" y="0"/>
                </a:moveTo>
                <a:lnTo>
                  <a:pt x="4968861" y="0"/>
                </a:lnTo>
                <a:lnTo>
                  <a:pt x="4968861" y="3839574"/>
                </a:lnTo>
                <a:lnTo>
                  <a:pt x="0" y="3839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03450" y="3604880"/>
            <a:ext cx="7537894" cy="5653420"/>
          </a:xfrm>
          <a:custGeom>
            <a:avLst/>
            <a:gdLst/>
            <a:ahLst/>
            <a:cxnLst/>
            <a:rect l="l" t="t" r="r" b="b"/>
            <a:pathLst>
              <a:path w="7537894" h="5653420">
                <a:moveTo>
                  <a:pt x="0" y="0"/>
                </a:moveTo>
                <a:lnTo>
                  <a:pt x="7537894" y="0"/>
                </a:lnTo>
                <a:lnTo>
                  <a:pt x="7537894" y="5653420"/>
                </a:lnTo>
                <a:lnTo>
                  <a:pt x="0" y="565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527811" y="612458"/>
            <a:ext cx="7232377" cy="90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  <a:spcBef>
                <a:spcPct val="0"/>
              </a:spcBef>
            </a:pPr>
            <a:r>
              <a:rPr lang="en-US" sz="6499" b="1">
                <a:solidFill>
                  <a:srgbClr val="9B9ED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CTF Competition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748653" y="1891735"/>
            <a:ext cx="11015367" cy="8277875"/>
          </a:xfrm>
          <a:custGeom>
            <a:avLst/>
            <a:gdLst/>
            <a:ahLst/>
            <a:cxnLst/>
            <a:rect l="l" t="t" r="r" b="b"/>
            <a:pathLst>
              <a:path w="11015367" h="8277875">
                <a:moveTo>
                  <a:pt x="0" y="0"/>
                </a:moveTo>
                <a:lnTo>
                  <a:pt x="11015366" y="0"/>
                </a:lnTo>
                <a:lnTo>
                  <a:pt x="11015366" y="8277875"/>
                </a:lnTo>
                <a:lnTo>
                  <a:pt x="0" y="827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487216" y="677990"/>
            <a:ext cx="13313569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  <a:spcBef>
                <a:spcPct val="0"/>
              </a:spcBef>
            </a:pPr>
            <a:r>
              <a:rPr lang="en-US" sz="5400" b="1">
                <a:solidFill>
                  <a:srgbClr val="9B9ED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Sheetz - Careers in Cybersecurity Panel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914400"/>
            <a:ext cx="18288000" cy="11415712"/>
            <a:chOff x="0" y="0"/>
            <a:chExt cx="24384000" cy="15220950"/>
          </a:xfrm>
        </p:grpSpPr>
        <p:sp>
          <p:nvSpPr>
            <p:cNvPr id="3" name="Freeform 3" descr="Shape, arrow  Description automatically generated"/>
            <p:cNvSpPr/>
            <p:nvPr/>
          </p:nvSpPr>
          <p:spPr>
            <a:xfrm>
              <a:off x="0" y="0"/>
              <a:ext cx="24384000" cy="15220950"/>
            </a:xfrm>
            <a:custGeom>
              <a:avLst/>
              <a:gdLst/>
              <a:ahLst/>
              <a:cxnLst/>
              <a:rect l="l" t="t" r="r" b="b"/>
              <a:pathLst>
                <a:path w="24384000" h="15220950">
                  <a:moveTo>
                    <a:pt x="0" y="0"/>
                  </a:moveTo>
                  <a:lnTo>
                    <a:pt x="24384000" y="0"/>
                  </a:lnTo>
                  <a:lnTo>
                    <a:pt x="24384000" y="15220950"/>
                  </a:lnTo>
                  <a:lnTo>
                    <a:pt x="0" y="15220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2778602"/>
            <a:ext cx="7951493" cy="5837004"/>
          </a:xfrm>
          <a:custGeom>
            <a:avLst/>
            <a:gdLst/>
            <a:ahLst/>
            <a:cxnLst/>
            <a:rect l="l" t="t" r="r" b="b"/>
            <a:pathLst>
              <a:path w="7951493" h="5837004">
                <a:moveTo>
                  <a:pt x="0" y="0"/>
                </a:moveTo>
                <a:lnTo>
                  <a:pt x="7951493" y="0"/>
                </a:lnTo>
                <a:lnTo>
                  <a:pt x="7951493" y="5837004"/>
                </a:lnTo>
                <a:lnTo>
                  <a:pt x="0" y="5837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537085" y="3462114"/>
            <a:ext cx="8135901" cy="4498475"/>
          </a:xfrm>
          <a:custGeom>
            <a:avLst/>
            <a:gdLst/>
            <a:ahLst/>
            <a:cxnLst/>
            <a:rect l="l" t="t" r="r" b="b"/>
            <a:pathLst>
              <a:path w="8135901" h="4498475">
                <a:moveTo>
                  <a:pt x="0" y="0"/>
                </a:moveTo>
                <a:lnTo>
                  <a:pt x="8135901" y="0"/>
                </a:lnTo>
                <a:lnTo>
                  <a:pt x="8135901" y="4498475"/>
                </a:lnTo>
                <a:lnTo>
                  <a:pt x="0" y="449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528740" y="677990"/>
            <a:ext cx="9230519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  <a:spcBef>
                <a:spcPct val="0"/>
              </a:spcBef>
            </a:pPr>
            <a:r>
              <a:rPr lang="en-US" sz="5400" b="1">
                <a:solidFill>
                  <a:srgbClr val="9B9ED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PNC - Burp Suite Workshop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460</Words>
  <Application>Microsoft Office PowerPoint</Application>
  <PresentationFormat>Custom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Open Sans</vt:lpstr>
      <vt:lpstr>Open Sans Bold</vt:lpstr>
      <vt:lpstr>Arial</vt:lpstr>
      <vt:lpstr>Gotham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PGH CISO Group Peer Networking Session</dc:title>
  <cp:lastModifiedBy>Sarah Reyer</cp:lastModifiedBy>
  <cp:revision>2</cp:revision>
  <dcterms:created xsi:type="dcterms:W3CDTF">2006-08-16T00:00:00Z</dcterms:created>
  <dcterms:modified xsi:type="dcterms:W3CDTF">2025-10-26T02:19:48Z</dcterms:modified>
  <dc:identifier>DAG2pUpcKWA</dc:identifier>
</cp:coreProperties>
</file>