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10"/>
  </p:normalViewPr>
  <p:slideViewPr>
    <p:cSldViewPr snapToGrid="0" snapToObjects="1">
      <p:cViewPr varScale="1">
        <p:scale>
          <a:sx n="147" d="100"/>
          <a:sy n="147" d="100"/>
        </p:scale>
        <p:origin x="5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1969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be a bit too busy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be a bit too busy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be a bit too busy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be a bit too busy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be a bit too busy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be a bit too busy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be a bit too busy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be a bit too busy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be a bit too busy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be a bit too busy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be a bit too busy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sv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svg"/><Relationship Id="rId11" Type="http://schemas.openxmlformats.org/officeDocument/2006/relationships/image" Target="../media/image46.sv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.svg"/><Relationship Id="rId9" Type="http://schemas.openxmlformats.org/officeDocument/2006/relationships/image" Target="../media/image44.svg"/><Relationship Id="rId1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sv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5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svg"/><Relationship Id="rId11" Type="http://schemas.openxmlformats.org/officeDocument/2006/relationships/image" Target="../media/image46.sv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.svg"/><Relationship Id="rId9" Type="http://schemas.openxmlformats.org/officeDocument/2006/relationships/image" Target="../media/image44.svg"/><Relationship Id="rId1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4F0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images.unsplash.com/photo-1586783965334-e29d38a767b6?crop=entropy&amp;cs=tinysrgb&amp;fit=max&amp;fm=jpg&amp;ixid=M3wyMTIyMnwwfDF8c2VhcmNofDF8fGxpZ2h0JTIwYmx1ZSUyMHNreXxlbnwwfHx8fDE2ODY5Mjc1MDZ8MA&amp;ixlib=rb-4.0.3&amp;q=80&amp;w=1080"/>
          <p:cNvPicPr>
            <a:picLocks noChangeAspect="1"/>
          </p:cNvPicPr>
          <p:nvPr/>
        </p:nvPicPr>
        <p:blipFill>
          <a:blip r:embed="rId3">
            <a:alphaModFix amt="59000"/>
          </a:blip>
          <a:srcRect t="31250" b="3125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75684" y="2256960"/>
            <a:ext cx="8191128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4950"/>
              </a:lnSpc>
            </a:pPr>
            <a:r>
              <a:rPr lang="en-US" sz="3000" b="1" kern="0" spc="-24" dirty="0">
                <a:solidFill>
                  <a:srgbClr val="3C48F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The Rise of LLMs, and their Applications</a:t>
            </a:r>
            <a:endParaRPr lang="en-US" sz="4500" dirty="0"/>
          </a:p>
        </p:txBody>
      </p:sp>
      <p:sp>
        <p:nvSpPr>
          <p:cNvPr id="5" name="Text 1"/>
          <p:cNvSpPr/>
          <p:nvPr/>
        </p:nvSpPr>
        <p:spPr>
          <a:xfrm>
            <a:off x="3693412" y="3559430"/>
            <a:ext cx="1761828" cy="73149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8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Prasad Chalasani</a:t>
            </a:r>
            <a:endParaRPr lang="en-US" sz="1800" dirty="0"/>
          </a:p>
          <a:p>
            <a:pPr algn="l">
              <a:lnSpc>
                <a:spcPts val="2880"/>
              </a:lnSpc>
            </a:pP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3160680" y="4043651"/>
            <a:ext cx="2819252" cy="48763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920"/>
              </a:lnSpc>
            </a:pPr>
            <a:r>
              <a:rPr lang="en-US" sz="12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Co-Founder, </a:t>
            </a:r>
            <a:r>
              <a:rPr lang="en-US" sz="12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Langroid</a:t>
            </a:r>
            <a:endParaRPr lang="en-US" sz="1200" dirty="0"/>
          </a:p>
          <a:p>
            <a:pPr algn="ctr">
              <a:lnSpc>
                <a:spcPts val="1920"/>
              </a:lnSpc>
            </a:pPr>
            <a:r>
              <a:rPr lang="en-US" sz="12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Adjunct Professor @ UPitt/SCI, CMU/Tepper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161" y="477488"/>
            <a:ext cx="6427477" cy="335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640"/>
              </a:lnSpc>
            </a:pPr>
            <a:r>
              <a:rPr lang="en-US" sz="2400" b="1" kern="0" spc="-24" dirty="0">
                <a:solidFill>
                  <a:srgbClr val="3C48F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Next-word prediction →Intelligence? how?</a:t>
            </a:r>
            <a:endParaRPr lang="en-US" sz="2400" dirty="0"/>
          </a:p>
        </p:txBody>
      </p:sp>
      <p:sp>
        <p:nvSpPr>
          <p:cNvPr id="4" name="Text 1"/>
          <p:cNvSpPr/>
          <p:nvPr/>
        </p:nvSpPr>
        <p:spPr>
          <a:xfrm>
            <a:off x="187152" y="1890929"/>
            <a:ext cx="3036391" cy="548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160"/>
              </a:lnSpc>
            </a:pPr>
            <a:r>
              <a:rPr lang="en-US" sz="14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Training to </a:t>
            </a:r>
            <a:r>
              <a:rPr lang="en-US" sz="1400" b="1" kern="0" spc="12" dirty="0">
                <a:solidFill>
                  <a:srgbClr val="F93C3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predict </a:t>
            </a:r>
            <a:r>
              <a:rPr lang="en-US" sz="14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well</a:t>
            </a:r>
            <a:r>
              <a:rPr lang="en-US" sz="1400" b="1" kern="0" spc="12" dirty="0">
                <a:solidFill>
                  <a:srgbClr val="F93C3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14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on </a:t>
            </a:r>
            <a:endParaRPr lang="en-US" sz="1350" dirty="0"/>
          </a:p>
          <a:p>
            <a:pPr algn="ctr">
              <a:lnSpc>
                <a:spcPts val="2160"/>
              </a:lnSpc>
            </a:pPr>
            <a:r>
              <a:rPr lang="en-US" sz="14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Large amount of internet </a:t>
            </a:r>
            <a:r>
              <a:rPr lang="en-US" sz="1400" b="1" kern="0" spc="12" dirty="0">
                <a:solidFill>
                  <a:srgbClr val="F93C3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text + code </a:t>
            </a:r>
            <a:endParaRPr lang="en-US" sz="1350" dirty="0"/>
          </a:p>
        </p:txBody>
      </p:sp>
      <p:sp>
        <p:nvSpPr>
          <p:cNvPr id="5" name="Text 2"/>
          <p:cNvSpPr/>
          <p:nvPr/>
        </p:nvSpPr>
        <p:spPr>
          <a:xfrm rot="20523170">
            <a:off x="3304711" y="1981560"/>
            <a:ext cx="1936850" cy="0"/>
          </a:xfrm>
          <a:prstGeom prst="line">
            <a:avLst/>
          </a:prstGeom>
          <a:solidFill>
            <a:srgbClr val="F0F2F9"/>
          </a:solidFill>
          <a:ln w="21167">
            <a:solidFill>
              <a:srgbClr val="8C9AAA"/>
            </a:solidFill>
            <a:prstDash val="solid"/>
            <a:headEnd type="none"/>
            <a:tailEnd type="triangle"/>
          </a:ln>
        </p:spPr>
        <p:txBody>
          <a:bodyPr wrap="square" lIns="107603" tIns="2249" rIns="107603" bIns="2249" rtlCol="0" anchor="ctr"/>
          <a:lstStyle/>
          <a:p>
            <a:pPr algn="ctr">
              <a:lnSpc>
                <a:spcPts val="1920"/>
              </a:lnSpc>
            </a:pP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3640823" y="1573248"/>
            <a:ext cx="1106277" cy="2742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60"/>
              </a:lnSpc>
            </a:pPr>
            <a:r>
              <a:rPr lang="en-US" sz="14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forces LLM to </a:t>
            </a:r>
            <a:endParaRPr lang="en-US" sz="1350" dirty="0"/>
          </a:p>
        </p:txBody>
      </p:sp>
      <p:pic>
        <p:nvPicPr>
          <p:cNvPr id="7" name="Image 0" descr="https://external-media.api.pitch.com/provider/icons8/fluent-systems-filled/domain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37352" y="2559935"/>
            <a:ext cx="514350" cy="514350"/>
          </a:xfrm>
          <a:prstGeom prst="rect">
            <a:avLst/>
          </a:prstGeom>
        </p:spPr>
      </p:pic>
      <p:pic>
        <p:nvPicPr>
          <p:cNvPr id="8" name="Image 1" descr="https://external-media.api.pitch.com/provider/icons8/fluent/artificial-intelligence.sv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694144" y="1240297"/>
            <a:ext cx="746447" cy="746447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6135640" y="814477"/>
            <a:ext cx="1791742" cy="548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160"/>
              </a:lnSpc>
            </a:pPr>
            <a:r>
              <a:rPr lang="en-US" sz="1400" b="1" kern="0" spc="12" dirty="0">
                <a:solidFill>
                  <a:srgbClr val="3C48F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Understand</a:t>
            </a:r>
            <a:r>
              <a:rPr lang="en-US" sz="14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the world: "Intelligence"</a:t>
            </a:r>
            <a:endParaRPr lang="en-US" sz="1350" dirty="0"/>
          </a:p>
        </p:txBody>
      </p:sp>
      <p:sp>
        <p:nvSpPr>
          <p:cNvPr id="10" name="Text 5"/>
          <p:cNvSpPr/>
          <p:nvPr/>
        </p:nvSpPr>
        <p:spPr>
          <a:xfrm rot="3203327">
            <a:off x="6046449" y="2568992"/>
            <a:ext cx="1258860" cy="0"/>
          </a:xfrm>
          <a:prstGeom prst="line">
            <a:avLst/>
          </a:prstGeom>
          <a:solidFill>
            <a:srgbClr val="F0F2F9"/>
          </a:solidFill>
          <a:ln w="21167">
            <a:solidFill>
              <a:srgbClr val="8C9AAA"/>
            </a:solidFill>
            <a:prstDash val="solid"/>
            <a:headEnd type="none"/>
            <a:tailEnd type="triangle"/>
          </a:ln>
        </p:spPr>
        <p:txBody>
          <a:bodyPr wrap="square" lIns="69937" tIns="2249" rIns="69937" bIns="2249" rtlCol="0" anchor="ctr"/>
          <a:lstStyle/>
          <a:p>
            <a:pPr algn="ctr">
              <a:lnSpc>
                <a:spcPts val="1920"/>
              </a:lnSpc>
            </a:pPr>
            <a:endParaRPr lang="en-US" sz="1200" dirty="0"/>
          </a:p>
        </p:txBody>
      </p:sp>
      <p:sp>
        <p:nvSpPr>
          <p:cNvPr id="11" name="Text 6"/>
          <p:cNvSpPr/>
          <p:nvPr/>
        </p:nvSpPr>
        <p:spPr>
          <a:xfrm>
            <a:off x="6300626" y="3226159"/>
            <a:ext cx="1791742" cy="1920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60"/>
              </a:lnSpc>
            </a:pPr>
            <a:r>
              <a:rPr lang="en-US" sz="1400" b="1" kern="0" spc="12" dirty="0">
                <a:solidFill>
                  <a:srgbClr val="3C48F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Few-Shot Learning</a:t>
            </a:r>
            <a:endParaRPr lang="en-US" sz="1350" dirty="0"/>
          </a:p>
          <a:p>
            <a:pPr algn="l">
              <a:lnSpc>
                <a:spcPts val="2160"/>
              </a:lnSpc>
            </a:pPr>
            <a:r>
              <a:rPr lang="en-US" sz="1400" b="1" kern="0" spc="12" dirty="0">
                <a:solidFill>
                  <a:srgbClr val="3C48F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Question-answering</a:t>
            </a:r>
            <a:endParaRPr lang="en-US" sz="1350" dirty="0"/>
          </a:p>
          <a:p>
            <a:pPr algn="l">
              <a:lnSpc>
                <a:spcPts val="2160"/>
              </a:lnSpc>
            </a:pPr>
            <a:r>
              <a:rPr lang="en-US" sz="1400" b="1" kern="0" spc="12" dirty="0">
                <a:solidFill>
                  <a:srgbClr val="3C48F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Reasoning</a:t>
            </a:r>
            <a:endParaRPr lang="en-US" sz="1350" dirty="0"/>
          </a:p>
          <a:p>
            <a:pPr algn="l">
              <a:lnSpc>
                <a:spcPts val="2160"/>
              </a:lnSpc>
            </a:pPr>
            <a:r>
              <a:rPr lang="en-US" sz="1400" b="1" kern="0" spc="12" dirty="0">
                <a:solidFill>
                  <a:srgbClr val="3C48F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Planning</a:t>
            </a:r>
            <a:endParaRPr lang="en-US" sz="1350" dirty="0"/>
          </a:p>
          <a:p>
            <a:pPr algn="l">
              <a:lnSpc>
                <a:spcPts val="2160"/>
              </a:lnSpc>
            </a:pPr>
            <a:r>
              <a:rPr lang="en-US" sz="1400" b="1" kern="0" spc="12" dirty="0">
                <a:solidFill>
                  <a:srgbClr val="3C48F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Instruction-following</a:t>
            </a:r>
            <a:endParaRPr lang="en-US" sz="1350" dirty="0"/>
          </a:p>
          <a:p>
            <a:pPr algn="l">
              <a:lnSpc>
                <a:spcPts val="2160"/>
              </a:lnSpc>
            </a:pPr>
            <a:r>
              <a:rPr lang="en-US" sz="1400" b="1" kern="0" spc="12" dirty="0">
                <a:solidFill>
                  <a:srgbClr val="3C48F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Coding</a:t>
            </a:r>
            <a:endParaRPr lang="en-US" sz="1350" dirty="0"/>
          </a:p>
          <a:p>
            <a:pPr algn="l">
              <a:lnSpc>
                <a:spcPts val="2160"/>
              </a:lnSpc>
            </a:pPr>
            <a:endParaRPr lang="en-US" sz="1350" dirty="0"/>
          </a:p>
        </p:txBody>
      </p:sp>
      <p:sp>
        <p:nvSpPr>
          <p:cNvPr id="12" name="Text 7"/>
          <p:cNvSpPr/>
          <p:nvPr/>
        </p:nvSpPr>
        <p:spPr>
          <a:xfrm>
            <a:off x="6639516" y="2163321"/>
            <a:ext cx="1106277" cy="2742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60"/>
              </a:lnSpc>
            </a:pPr>
            <a:r>
              <a:rPr lang="en-US" sz="14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capabilities</a:t>
            </a:r>
            <a:endParaRPr lang="en-US" sz="13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892476" y="3597303"/>
            <a:ext cx="3228618" cy="1165027"/>
          </a:xfrm>
          <a:prstGeom prst="roundRect">
            <a:avLst>
              <a:gd name="adj" fmla="val 20000"/>
            </a:avLst>
          </a:prstGeom>
          <a:solidFill>
            <a:srgbClr val="000000">
              <a:alpha val="0"/>
            </a:srgbClr>
          </a:solidFill>
          <a:ln w="21167">
            <a:solidFill>
              <a:srgbClr val="8C9AAA"/>
            </a:solidFill>
          </a:ln>
        </p:spPr>
        <p:txBody>
          <a:bodyPr wrap="square" lIns="179368" tIns="137538" rIns="179368" bIns="137538" rtlCol="0" anchor="ctr"/>
          <a:lstStyle/>
          <a:p>
            <a:pPr algn="ctr">
              <a:lnSpc>
                <a:spcPts val="1920"/>
              </a:lnSpc>
            </a:pP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476161" y="477488"/>
            <a:ext cx="6427477" cy="335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640"/>
              </a:lnSpc>
            </a:pPr>
            <a:r>
              <a:rPr lang="en-US" sz="2400" b="1" kern="0" spc="-24" dirty="0">
                <a:solidFill>
                  <a:srgbClr val="3C48F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Next-word prediction →Intelligence? how?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187152" y="1890929"/>
            <a:ext cx="3036391" cy="548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160"/>
              </a:lnSpc>
            </a:pPr>
            <a:r>
              <a:rPr lang="en-US" sz="14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Training to </a:t>
            </a:r>
            <a:r>
              <a:rPr lang="en-US" sz="1400" b="1" kern="0" spc="12" dirty="0">
                <a:solidFill>
                  <a:srgbClr val="F93C3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predict </a:t>
            </a:r>
            <a:r>
              <a:rPr lang="en-US" sz="14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well</a:t>
            </a:r>
            <a:r>
              <a:rPr lang="en-US" sz="1400" b="1" kern="0" spc="12" dirty="0">
                <a:solidFill>
                  <a:srgbClr val="F93C3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14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on </a:t>
            </a:r>
            <a:endParaRPr lang="en-US" sz="1350" dirty="0"/>
          </a:p>
          <a:p>
            <a:pPr algn="ctr">
              <a:lnSpc>
                <a:spcPts val="2160"/>
              </a:lnSpc>
            </a:pPr>
            <a:r>
              <a:rPr lang="en-US" sz="14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Large amount of internet </a:t>
            </a:r>
            <a:r>
              <a:rPr lang="en-US" sz="1400" b="1" kern="0" spc="12" dirty="0">
                <a:solidFill>
                  <a:srgbClr val="F93C3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text + code </a:t>
            </a:r>
            <a:endParaRPr lang="en-US" sz="1350" dirty="0"/>
          </a:p>
        </p:txBody>
      </p:sp>
      <p:sp>
        <p:nvSpPr>
          <p:cNvPr id="6" name="Text 3"/>
          <p:cNvSpPr/>
          <p:nvPr/>
        </p:nvSpPr>
        <p:spPr>
          <a:xfrm rot="20523170">
            <a:off x="3304711" y="1981560"/>
            <a:ext cx="1936850" cy="0"/>
          </a:xfrm>
          <a:prstGeom prst="line">
            <a:avLst/>
          </a:prstGeom>
          <a:solidFill>
            <a:srgbClr val="F0F2F9"/>
          </a:solidFill>
          <a:ln w="21167">
            <a:solidFill>
              <a:srgbClr val="8C9AAA"/>
            </a:solidFill>
            <a:prstDash val="solid"/>
            <a:headEnd type="none"/>
            <a:tailEnd type="triangle"/>
          </a:ln>
        </p:spPr>
        <p:txBody>
          <a:bodyPr wrap="square" lIns="107603" tIns="2249" rIns="107603" bIns="2249" rtlCol="0" anchor="ctr"/>
          <a:lstStyle/>
          <a:p>
            <a:pPr algn="ctr">
              <a:lnSpc>
                <a:spcPts val="1920"/>
              </a:lnSpc>
            </a:pP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3640823" y="1573248"/>
            <a:ext cx="1106277" cy="2742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60"/>
              </a:lnSpc>
            </a:pPr>
            <a:r>
              <a:rPr lang="en-US" sz="14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forces LLM to </a:t>
            </a:r>
            <a:endParaRPr lang="en-US" sz="1350" dirty="0"/>
          </a:p>
        </p:txBody>
      </p:sp>
      <p:pic>
        <p:nvPicPr>
          <p:cNvPr id="8" name="Image 0" descr="https://external-media.api.pitch.com/provider/icons8/fluent-systems-filled/domain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37352" y="2559935"/>
            <a:ext cx="514350" cy="514350"/>
          </a:xfrm>
          <a:prstGeom prst="rect">
            <a:avLst/>
          </a:prstGeom>
        </p:spPr>
      </p:pic>
      <p:pic>
        <p:nvPicPr>
          <p:cNvPr id="9" name="Image 1" descr="https://external-media.api.pitch.com/provider/icons8/fluent/artificial-intelligence.sv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694144" y="1240297"/>
            <a:ext cx="746447" cy="7464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135640" y="814477"/>
            <a:ext cx="1791742" cy="548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160"/>
              </a:lnSpc>
            </a:pPr>
            <a:r>
              <a:rPr lang="en-US" sz="1400" b="1" kern="0" spc="12" dirty="0">
                <a:solidFill>
                  <a:srgbClr val="3C48F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Understand</a:t>
            </a:r>
            <a:r>
              <a:rPr lang="en-US" sz="14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the world: "Intelligence"</a:t>
            </a:r>
            <a:endParaRPr lang="en-US" sz="1350" dirty="0"/>
          </a:p>
        </p:txBody>
      </p:sp>
      <p:sp>
        <p:nvSpPr>
          <p:cNvPr id="11" name="Text 6"/>
          <p:cNvSpPr/>
          <p:nvPr/>
        </p:nvSpPr>
        <p:spPr>
          <a:xfrm rot="3203327">
            <a:off x="6046449" y="2568992"/>
            <a:ext cx="1258860" cy="0"/>
          </a:xfrm>
          <a:prstGeom prst="line">
            <a:avLst/>
          </a:prstGeom>
          <a:solidFill>
            <a:srgbClr val="F0F2F9"/>
          </a:solidFill>
          <a:ln w="21167">
            <a:solidFill>
              <a:srgbClr val="8C9AAA"/>
            </a:solidFill>
            <a:prstDash val="solid"/>
            <a:headEnd type="none"/>
            <a:tailEnd type="triangle"/>
          </a:ln>
        </p:spPr>
        <p:txBody>
          <a:bodyPr wrap="square" lIns="69937" tIns="2249" rIns="69937" bIns="2249" rtlCol="0" anchor="ctr"/>
          <a:lstStyle/>
          <a:p>
            <a:pPr algn="ctr">
              <a:lnSpc>
                <a:spcPts val="1920"/>
              </a:lnSpc>
            </a:pPr>
            <a:endParaRPr lang="en-US" sz="1200" dirty="0"/>
          </a:p>
        </p:txBody>
      </p:sp>
      <p:sp>
        <p:nvSpPr>
          <p:cNvPr id="12" name="Text 7"/>
          <p:cNvSpPr/>
          <p:nvPr/>
        </p:nvSpPr>
        <p:spPr>
          <a:xfrm>
            <a:off x="6300626" y="3226159"/>
            <a:ext cx="1791742" cy="1920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60"/>
              </a:lnSpc>
            </a:pPr>
            <a:r>
              <a:rPr lang="en-US" sz="1400" b="1" kern="0" spc="12" dirty="0">
                <a:solidFill>
                  <a:srgbClr val="3C48F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Few-Shot Learning</a:t>
            </a:r>
            <a:endParaRPr lang="en-US" sz="1350" dirty="0"/>
          </a:p>
          <a:p>
            <a:pPr algn="l">
              <a:lnSpc>
                <a:spcPts val="2160"/>
              </a:lnSpc>
            </a:pPr>
            <a:r>
              <a:rPr lang="en-US" sz="1400" b="1" kern="0" spc="12" dirty="0">
                <a:solidFill>
                  <a:srgbClr val="3C48F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Question-answering</a:t>
            </a:r>
            <a:endParaRPr lang="en-US" sz="1350" dirty="0"/>
          </a:p>
          <a:p>
            <a:pPr algn="l">
              <a:lnSpc>
                <a:spcPts val="2160"/>
              </a:lnSpc>
            </a:pPr>
            <a:r>
              <a:rPr lang="en-US" sz="1400" b="1" kern="0" spc="12" dirty="0">
                <a:solidFill>
                  <a:srgbClr val="3C48F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Reasoning</a:t>
            </a:r>
            <a:endParaRPr lang="en-US" sz="1350" dirty="0"/>
          </a:p>
          <a:p>
            <a:pPr algn="l">
              <a:lnSpc>
                <a:spcPts val="2160"/>
              </a:lnSpc>
            </a:pPr>
            <a:r>
              <a:rPr lang="en-US" sz="1400" b="1" kern="0" spc="12" dirty="0">
                <a:solidFill>
                  <a:srgbClr val="3C48F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Planning</a:t>
            </a:r>
            <a:endParaRPr lang="en-US" sz="1350" dirty="0"/>
          </a:p>
          <a:p>
            <a:pPr algn="l">
              <a:lnSpc>
                <a:spcPts val="2160"/>
              </a:lnSpc>
            </a:pPr>
            <a:r>
              <a:rPr lang="en-US" sz="1400" b="1" kern="0" spc="12" dirty="0">
                <a:solidFill>
                  <a:srgbClr val="3C48F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Instruction-following</a:t>
            </a:r>
            <a:endParaRPr lang="en-US" sz="1350" dirty="0"/>
          </a:p>
          <a:p>
            <a:pPr algn="l">
              <a:lnSpc>
                <a:spcPts val="2160"/>
              </a:lnSpc>
            </a:pPr>
            <a:r>
              <a:rPr lang="en-US" sz="1400" b="1" kern="0" spc="12" dirty="0">
                <a:solidFill>
                  <a:srgbClr val="3C48F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Coding</a:t>
            </a:r>
            <a:endParaRPr lang="en-US" sz="1350" dirty="0"/>
          </a:p>
          <a:p>
            <a:pPr algn="l">
              <a:lnSpc>
                <a:spcPts val="2160"/>
              </a:lnSpc>
            </a:pPr>
            <a:endParaRPr lang="en-US" sz="1350" dirty="0"/>
          </a:p>
        </p:txBody>
      </p:sp>
      <p:sp>
        <p:nvSpPr>
          <p:cNvPr id="13" name="Text 8"/>
          <p:cNvSpPr/>
          <p:nvPr/>
        </p:nvSpPr>
        <p:spPr>
          <a:xfrm>
            <a:off x="1145380" y="3803825"/>
            <a:ext cx="2578187" cy="73149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80"/>
              </a:lnSpc>
            </a:pPr>
            <a:r>
              <a:rPr lang="en-US" sz="18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Emergent</a:t>
            </a:r>
            <a:r>
              <a:rPr lang="en-US" sz="18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behavior, </a:t>
            </a:r>
            <a:endParaRPr lang="en-US" sz="1800" dirty="0"/>
          </a:p>
          <a:p>
            <a:pPr algn="ctr">
              <a:lnSpc>
                <a:spcPts val="2880"/>
              </a:lnSpc>
            </a:pPr>
            <a:r>
              <a:rPr lang="en-US" sz="18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Not well understood at all!</a:t>
            </a:r>
            <a:endParaRPr lang="en-US" sz="1800" dirty="0"/>
          </a:p>
        </p:txBody>
      </p:sp>
      <p:sp>
        <p:nvSpPr>
          <p:cNvPr id="14" name="Text 9"/>
          <p:cNvSpPr/>
          <p:nvPr/>
        </p:nvSpPr>
        <p:spPr>
          <a:xfrm>
            <a:off x="6639516" y="2163321"/>
            <a:ext cx="1106277" cy="2742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60"/>
              </a:lnSpc>
            </a:pPr>
            <a:r>
              <a:rPr lang="en-US" sz="14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capabilities</a:t>
            </a:r>
            <a:endParaRPr lang="en-US" sz="13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0F2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pitch-assets-ccb95893-de3f-4266-973c-20049231b248.s3.eu-west-1.amazonaws.com/8cc52423-9793-4c90-b812-4c76d756ec56?pitch-bytes=290085&amp;pitch-content-type=image%2Fjpe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1" descr="https://pitch-assets-ccb95893-de3f-4266-973c-20049231b248.s3.eu-west-1.amazonaws.com/0bfb6b30-d23a-48ff-b487-79e8e1c861b5?pitch-bytes=35413&amp;pitch-content-type=image%2Fsvg%2Bxml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750277" y="47625"/>
            <a:ext cx="2343150" cy="100965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475694" y="2160331"/>
            <a:ext cx="8191202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4950"/>
              </a:lnSpc>
            </a:pPr>
            <a:r>
              <a:rPr lang="en-US" sz="4500" b="1" kern="0" spc="-24" dirty="0">
                <a:solidFill>
                  <a:srgbClr val="3C48F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Limitations of LLMS</a:t>
            </a:r>
            <a:endParaRPr lang="en-US" sz="4500" dirty="0"/>
          </a:p>
        </p:txBody>
      </p:sp>
      <p:pic>
        <p:nvPicPr>
          <p:cNvPr id="6" name="Image 2" descr="https://pitch-assets-ccb95893-de3f-4266-973c-20049231b248.s3.eu-west-1.amazonaws.com/78cd02c3-7623-4b73-a4e4-ee213937dd2d?pitch-bytes=5826&amp;pitch-content-type=image%2Fsvg%2Bxml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52437" y="4048125"/>
            <a:ext cx="742950" cy="4762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161" y="477488"/>
            <a:ext cx="7116945" cy="335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640"/>
              </a:lnSpc>
            </a:pPr>
            <a:r>
              <a:rPr lang="en-US" sz="2400" b="1" kern="0" spc="-24" dirty="0">
                <a:solidFill>
                  <a:srgbClr val="3C48F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Limitations of LLMs: </a:t>
            </a:r>
            <a:r>
              <a:rPr lang="en-US" sz="2400" b="1" kern="0" spc="-24" dirty="0">
                <a:solidFill>
                  <a:srgbClr val="D2AC3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Brittleness/Hallucination</a:t>
            </a:r>
            <a:endParaRPr lang="en-US" sz="2400" dirty="0"/>
          </a:p>
        </p:txBody>
      </p:sp>
      <p:sp>
        <p:nvSpPr>
          <p:cNvPr id="4" name="Text 1"/>
          <p:cNvSpPr/>
          <p:nvPr/>
        </p:nvSpPr>
        <p:spPr>
          <a:xfrm>
            <a:off x="476250" y="975690"/>
            <a:ext cx="1883383" cy="2438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1920"/>
              </a:lnSpc>
            </a:pPr>
            <a:r>
              <a:rPr lang="en-US" sz="1200" b="1" kern="0" spc="12" dirty="0">
                <a:solidFill>
                  <a:srgbClr val="D2AC3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Deviation</a:t>
            </a:r>
            <a:r>
              <a:rPr lang="en-US" sz="12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from instructions</a:t>
            </a:r>
            <a:endParaRPr lang="en-US" sz="1200" dirty="0"/>
          </a:p>
        </p:txBody>
      </p:sp>
      <p:pic>
        <p:nvPicPr>
          <p:cNvPr id="5" name="Image 0" descr="https://pitch-assets-ccb95893-de3f-4266-973c-20049231b248.s3.eu-west-1.amazonaws.com/ce842bc2-20ba-4fdc-be78-6e9a7df48fff?pitch-bytes=168776&amp;pitch-content-type=image%2F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6449" y="1273181"/>
            <a:ext cx="1963165" cy="3686694"/>
          </a:xfrm>
          <a:prstGeom prst="rect">
            <a:avLst/>
          </a:prstGeom>
        </p:spPr>
      </p:pic>
      <p:pic>
        <p:nvPicPr>
          <p:cNvPr id="6" name="Image 1" descr="https://pitch-assets-ccb95893-de3f-4266-973c-20049231b248.s3.eu-west-1.amazonaws.com/02ed3fc5-91af-4f77-ac62-2651ff17cc55?pitch-bytes=128546&amp;pitch-content-type=image%2F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617204" y="1273833"/>
            <a:ext cx="6443678" cy="2114949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5176555" y="975690"/>
            <a:ext cx="1328179" cy="2438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1920"/>
              </a:lnSpc>
            </a:pPr>
            <a:r>
              <a:rPr lang="en-US" sz="1200" b="1" kern="0" spc="12" dirty="0">
                <a:solidFill>
                  <a:srgbClr val="D2AC3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Mistaken</a:t>
            </a:r>
            <a:r>
              <a:rPr lang="en-US" sz="12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reasoning</a:t>
            </a:r>
            <a:endParaRPr lang="en-US" sz="1200" dirty="0"/>
          </a:p>
        </p:txBody>
      </p:sp>
      <p:pic>
        <p:nvPicPr>
          <p:cNvPr id="8" name="Image 2" descr="https://pitch-assets-ccb95893-de3f-4266-973c-20049231b248.s3.eu-west-1.amazonaws.com/db5691b2-298a-4637-8b0d-083e111c489c?pitch-bytes=117634&amp;pitch-content-type=image%2F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617204" y="3655156"/>
            <a:ext cx="4174451" cy="1305523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7053225" y="4049476"/>
            <a:ext cx="1614525" cy="4876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920"/>
              </a:lnSpc>
            </a:pPr>
            <a:r>
              <a:rPr lang="en-US" sz="1200" b="1" kern="0" spc="12" dirty="0">
                <a:solidFill>
                  <a:srgbClr val="D2AC3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Made-up</a:t>
            </a:r>
            <a:r>
              <a:rPr lang="en-US" sz="12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citations</a:t>
            </a:r>
            <a:endParaRPr lang="en-US" sz="1200" dirty="0"/>
          </a:p>
          <a:p>
            <a:pPr algn="l">
              <a:lnSpc>
                <a:spcPts val="1920"/>
              </a:lnSpc>
            </a:pPr>
            <a:r>
              <a:rPr lang="en-US" sz="12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(Model: Mistral-7b)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161" y="477488"/>
            <a:ext cx="5413651" cy="335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640"/>
              </a:lnSpc>
            </a:pPr>
            <a:r>
              <a:rPr lang="en-US" sz="2400" b="1" kern="0" spc="-24" dirty="0">
                <a:solidFill>
                  <a:srgbClr val="3C48F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Limitations of LLMs: </a:t>
            </a:r>
            <a:r>
              <a:rPr lang="en-US" sz="2400" b="1" kern="0" spc="-24" dirty="0">
                <a:solidFill>
                  <a:srgbClr val="D2AC3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Knowledge Gaps</a:t>
            </a:r>
            <a:endParaRPr lang="en-US" sz="2400" dirty="0"/>
          </a:p>
        </p:txBody>
      </p:sp>
      <p:pic>
        <p:nvPicPr>
          <p:cNvPr id="4" name="Image 0" descr="https://pitch-assets-ccb95893-de3f-4266-973c-20049231b248.s3.eu-west-1.amazonaws.com/4ff02b7c-284b-4a07-a4da-26cc8df3e89c?pitch-bytes=147813&amp;pitch-content-type=image%2F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5281" y="1264650"/>
            <a:ext cx="5741577" cy="193847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98039" y="2109650"/>
            <a:ext cx="1938077" cy="2438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920"/>
              </a:lnSpc>
            </a:pPr>
            <a:r>
              <a:rPr lang="en-US" sz="12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GPT4: Last Update Apr 2023</a:t>
            </a:r>
            <a:endParaRPr lang="en-US" sz="1200" dirty="0"/>
          </a:p>
        </p:txBody>
      </p:sp>
      <p:sp>
        <p:nvSpPr>
          <p:cNvPr id="6" name="Text 2"/>
          <p:cNvSpPr/>
          <p:nvPr/>
        </p:nvSpPr>
        <p:spPr>
          <a:xfrm>
            <a:off x="6398039" y="4122420"/>
            <a:ext cx="2209949" cy="2438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920"/>
              </a:lnSpc>
            </a:pPr>
            <a:r>
              <a:rPr lang="en-US" sz="12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No access to specific documents</a:t>
            </a:r>
            <a:endParaRPr lang="en-US" sz="1200" dirty="0"/>
          </a:p>
        </p:txBody>
      </p:sp>
      <p:pic>
        <p:nvPicPr>
          <p:cNvPr id="7" name="Image 1" descr="https://pitch-assets-ccb95893-de3f-4266-973c-20049231b248.s3.eu-west-1.amazonaws.com/bf567de9-b7fa-4f4c-b0e0-7ba399c54847?pitch-bytes=147315&amp;pitch-content-type=image%2F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5281" y="3244177"/>
            <a:ext cx="5741577" cy="176709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398039" y="1867764"/>
            <a:ext cx="1387673" cy="2438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920"/>
              </a:lnSpc>
            </a:pPr>
            <a:r>
              <a:rPr lang="en-US" sz="1200" b="1" kern="0" spc="12" dirty="0">
                <a:solidFill>
                  <a:srgbClr val="D2AC3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Training cutoff date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161" y="477488"/>
            <a:ext cx="6399766" cy="335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640"/>
              </a:lnSpc>
            </a:pPr>
            <a:r>
              <a:rPr lang="en-US" sz="2400" b="1" kern="0" spc="-24" dirty="0">
                <a:solidFill>
                  <a:srgbClr val="3C48F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Limitations of LLMs: </a:t>
            </a:r>
            <a:r>
              <a:rPr lang="en-US" sz="2400" b="1" kern="0" spc="-24" dirty="0">
                <a:solidFill>
                  <a:srgbClr val="D2AC3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Limited Context Length</a:t>
            </a:r>
            <a:endParaRPr lang="en-US" sz="2400" dirty="0"/>
          </a:p>
        </p:txBody>
      </p:sp>
      <p:sp>
        <p:nvSpPr>
          <p:cNvPr id="4" name="Text 1"/>
          <p:cNvSpPr/>
          <p:nvPr/>
        </p:nvSpPr>
        <p:spPr>
          <a:xfrm>
            <a:off x="476250" y="3807274"/>
            <a:ext cx="4664832" cy="97527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1920"/>
              </a:lnSpc>
            </a:pPr>
            <a:r>
              <a:rPr lang="en-US" sz="12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But cannot do these:</a:t>
            </a:r>
            <a:endParaRPr lang="en-US" sz="1200" dirty="0"/>
          </a:p>
          <a:p>
            <a:pPr marL="190500" indent="-190500" algn="l">
              <a:lnSpc>
                <a:spcPts val="1920"/>
              </a:lnSpc>
              <a:buSzPct val="100000"/>
              <a:buChar char="•"/>
            </a:pPr>
            <a:r>
              <a:rPr lang="en-US" sz="12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Load 100,000 pdf documents into context and ask questions</a:t>
            </a:r>
            <a:endParaRPr lang="en-US" sz="1200" dirty="0"/>
          </a:p>
          <a:p>
            <a:pPr marL="190500" indent="-190500" algn="l">
              <a:lnSpc>
                <a:spcPts val="1920"/>
              </a:lnSpc>
              <a:buSzPct val="100000"/>
              <a:buChar char="•"/>
            </a:pPr>
            <a:r>
              <a:rPr lang="en-US" sz="12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Load millions of rows of a database into context and ask questions</a:t>
            </a:r>
            <a:endParaRPr lang="en-US" sz="1200" dirty="0"/>
          </a:p>
          <a:p>
            <a:pPr marL="190500" indent="-190500" algn="l">
              <a:lnSpc>
                <a:spcPts val="1920"/>
              </a:lnSpc>
              <a:buSzPct val="100000"/>
              <a:buChar char="•"/>
            </a:pPr>
            <a:r>
              <a:rPr lang="en-US" sz="12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Have single conversation over 6 months</a:t>
            </a:r>
            <a:endParaRPr lang="en-US" sz="1200" dirty="0"/>
          </a:p>
        </p:txBody>
      </p:sp>
      <p:pic>
        <p:nvPicPr>
          <p:cNvPr id="5" name="Image 0" descr="https://pitch-assets-ccb95893-de3f-4266-973c-20049231b248.s3.eu-west-1.amazonaws.com/c02bdd7e-411b-44d6-83e3-a96d15145738?pitch-bytes=177471&amp;pitch-content-type=image%2Fpng"/>
          <p:cNvPicPr>
            <a:picLocks noChangeAspect="1"/>
          </p:cNvPicPr>
          <p:nvPr/>
        </p:nvPicPr>
        <p:blipFill>
          <a:blip r:embed="rId3"/>
          <a:srcRect l="50" r="50"/>
          <a:stretch/>
        </p:blipFill>
        <p:spPr>
          <a:xfrm>
            <a:off x="475281" y="981818"/>
            <a:ext cx="5031038" cy="2186956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5573334" y="980229"/>
            <a:ext cx="835547" cy="1591521"/>
          </a:xfrm>
          <a:prstGeom prst="roundRect">
            <a:avLst>
              <a:gd name="adj" fmla="val 11250"/>
            </a:avLst>
          </a:prstGeom>
          <a:solidFill>
            <a:srgbClr val="000000">
              <a:alpha val="0"/>
            </a:srgbClr>
          </a:solidFill>
          <a:ln w="21167">
            <a:solidFill>
              <a:srgbClr val="8C9AA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3"/>
          <p:cNvSpPr/>
          <p:nvPr/>
        </p:nvSpPr>
        <p:spPr>
          <a:xfrm>
            <a:off x="5573334" y="2571751"/>
            <a:ext cx="835547" cy="597023"/>
          </a:xfrm>
          <a:prstGeom prst="roundRect">
            <a:avLst>
              <a:gd name="adj" fmla="val 15745"/>
            </a:avLst>
          </a:prstGeom>
          <a:solidFill>
            <a:srgbClr val="000000">
              <a:alpha val="0"/>
            </a:srgbClr>
          </a:solidFill>
          <a:ln w="21167">
            <a:solidFill>
              <a:srgbClr val="8C9AA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4"/>
          <p:cNvSpPr/>
          <p:nvPr/>
        </p:nvSpPr>
        <p:spPr>
          <a:xfrm>
            <a:off x="5675223" y="1652087"/>
            <a:ext cx="625301" cy="2438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1920"/>
              </a:lnSpc>
            </a:pPr>
            <a:r>
              <a:rPr lang="en-US" sz="12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input text</a:t>
            </a:r>
            <a:endParaRPr lang="en-US" sz="1200" dirty="0"/>
          </a:p>
        </p:txBody>
      </p:sp>
      <p:sp>
        <p:nvSpPr>
          <p:cNvPr id="9" name="Text 5"/>
          <p:cNvSpPr/>
          <p:nvPr/>
        </p:nvSpPr>
        <p:spPr>
          <a:xfrm>
            <a:off x="5628803" y="2749732"/>
            <a:ext cx="723007" cy="2438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1920"/>
              </a:lnSpc>
            </a:pPr>
            <a:r>
              <a:rPr lang="en-US" sz="12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output text</a:t>
            </a:r>
            <a:endParaRPr lang="en-US" sz="1200" dirty="0"/>
          </a:p>
        </p:txBody>
      </p:sp>
      <p:sp>
        <p:nvSpPr>
          <p:cNvPr id="10" name="Shape 6"/>
          <p:cNvSpPr/>
          <p:nvPr/>
        </p:nvSpPr>
        <p:spPr>
          <a:xfrm rot="5400000">
            <a:off x="5493548" y="2081240"/>
            <a:ext cx="2175499" cy="0"/>
          </a:xfrm>
          <a:prstGeom prst="line">
            <a:avLst/>
          </a:prstGeom>
          <a:solidFill>
            <a:srgbClr val="F0F2F9"/>
          </a:solidFill>
          <a:ln w="21167">
            <a:solidFill>
              <a:srgbClr val="8C9AAA"/>
            </a:solidFill>
            <a:prstDash val="solid"/>
            <a:headEnd type="triangle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7"/>
          <p:cNvSpPr/>
          <p:nvPr/>
        </p:nvSpPr>
        <p:spPr>
          <a:xfrm>
            <a:off x="6729606" y="1957129"/>
            <a:ext cx="1019287" cy="2438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1920"/>
              </a:lnSpc>
            </a:pPr>
            <a:r>
              <a:rPr lang="en-US" sz="12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Context</a:t>
            </a:r>
            <a:r>
              <a:rPr lang="en-US" sz="12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Length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3831" y="1245483"/>
            <a:ext cx="6928163" cy="1928729"/>
          </a:xfrm>
          <a:prstGeom prst="roundRect">
            <a:avLst>
              <a:gd name="adj" fmla="val 20000"/>
            </a:avLst>
          </a:prstGeom>
          <a:solidFill>
            <a:srgbClr val="000000">
              <a:alpha val="0"/>
            </a:srgbClr>
          </a:solidFill>
          <a:ln w="21167">
            <a:solidFill>
              <a:srgbClr val="8C9AAA"/>
            </a:solidFill>
          </a:ln>
        </p:spPr>
        <p:txBody>
          <a:bodyPr wrap="square" lIns="384898" tIns="227697" rIns="384898" bIns="227697" rtlCol="0" anchor="ctr"/>
          <a:lstStyle/>
          <a:p>
            <a:pPr algn="ctr">
              <a:lnSpc>
                <a:spcPts val="1920"/>
              </a:lnSpc>
            </a:pPr>
            <a:endParaRPr lang="en-US" sz="1200" dirty="0"/>
          </a:p>
        </p:txBody>
      </p:sp>
      <p:sp>
        <p:nvSpPr>
          <p:cNvPr id="4" name="Shape 1"/>
          <p:cNvSpPr/>
          <p:nvPr/>
        </p:nvSpPr>
        <p:spPr>
          <a:xfrm>
            <a:off x="4935165" y="1683151"/>
            <a:ext cx="2248979" cy="610082"/>
          </a:xfrm>
          <a:prstGeom prst="roundRect">
            <a:avLst>
              <a:gd name="adj" fmla="val 20000"/>
            </a:avLst>
          </a:prstGeom>
          <a:solidFill>
            <a:srgbClr val="000000">
              <a:alpha val="0"/>
            </a:srgbClr>
          </a:solidFill>
          <a:ln w="21167">
            <a:solidFill>
              <a:srgbClr val="8C9AA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476161" y="477488"/>
            <a:ext cx="8040310" cy="335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640"/>
              </a:lnSpc>
            </a:pPr>
            <a:r>
              <a:rPr lang="en-US" sz="2400" b="1" kern="0" spc="-24" dirty="0">
                <a:solidFill>
                  <a:srgbClr val="3C48F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Limitations of LLMs: </a:t>
            </a:r>
            <a:r>
              <a:rPr lang="en-US" sz="2400" b="1" kern="0" spc="-24" dirty="0">
                <a:solidFill>
                  <a:srgbClr val="D2AC3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Generation cost (Token cost, Latency)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1384744" y="1380202"/>
            <a:ext cx="2001478" cy="2438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1920"/>
              </a:lnSpc>
            </a:pPr>
            <a:r>
              <a:rPr lang="en-US" sz="12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API Cost for Proprietary LLMs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628771" y="2441217"/>
            <a:ext cx="3128032" cy="48763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1920"/>
              </a:lnSpc>
            </a:pPr>
            <a:r>
              <a:rPr lang="en-US" sz="12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output cost = 3 cents per 1000 tokens (~ 3 pages)</a:t>
            </a:r>
            <a:endParaRPr lang="en-US" sz="1200" dirty="0"/>
          </a:p>
          <a:p>
            <a:pPr algn="l">
              <a:lnSpc>
                <a:spcPts val="1920"/>
              </a:lnSpc>
            </a:pPr>
            <a:r>
              <a:rPr lang="en-US" sz="12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300,000 pages → $3,000 (say over a month).</a:t>
            </a:r>
            <a:endParaRPr lang="en-US" sz="1200" dirty="0"/>
          </a:p>
        </p:txBody>
      </p:sp>
      <p:pic>
        <p:nvPicPr>
          <p:cNvPr id="8" name="Image 0" descr="https://pitch-assets-ccb95893-de3f-4266-973c-20049231b248.s3.eu-west-1.amazonaws.com/c2443257-ebac-401c-827e-620eaaa07272?pitch-bytes=41428&amp;pitch-content-type=image%2F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7802" y="1737448"/>
            <a:ext cx="3657600" cy="55453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937584" y="1377044"/>
            <a:ext cx="2246561" cy="2438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1920"/>
              </a:lnSpc>
            </a:pPr>
            <a:r>
              <a:rPr lang="en-US" sz="12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GPU compute cost for Open LLMs</a:t>
            </a:r>
            <a:endParaRPr lang="en-US" sz="1200" dirty="0"/>
          </a:p>
        </p:txBody>
      </p:sp>
      <p:pic>
        <p:nvPicPr>
          <p:cNvPr id="10" name="Image 1" descr="https://external-media.api.pitch.com/provider/icons8/fluent/workstation.sv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022819" y="1731017"/>
            <a:ext cx="514350" cy="514350"/>
          </a:xfrm>
          <a:prstGeom prst="rect">
            <a:avLst/>
          </a:prstGeom>
        </p:spPr>
      </p:pic>
      <p:pic>
        <p:nvPicPr>
          <p:cNvPr id="11" name="Image 2" descr="https://external-media.api.pitch.com/provider/icons8/fluent/workstation.sv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539460" y="1737045"/>
            <a:ext cx="514350" cy="514350"/>
          </a:xfrm>
          <a:prstGeom prst="rect">
            <a:avLst/>
          </a:prstGeom>
        </p:spPr>
      </p:pic>
      <p:pic>
        <p:nvPicPr>
          <p:cNvPr id="12" name="Image 3" descr="https://external-media.api.pitch.com/provider/icons8/fluent/workstation.sv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056705" y="1730413"/>
            <a:ext cx="514350" cy="514350"/>
          </a:xfrm>
          <a:prstGeom prst="rect">
            <a:avLst/>
          </a:prstGeom>
        </p:spPr>
      </p:pic>
      <p:pic>
        <p:nvPicPr>
          <p:cNvPr id="13" name="Image 4" descr="https://external-media.api.pitch.com/provider/icons8/fluent/workstation.sv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573949" y="1737045"/>
            <a:ext cx="514350" cy="514350"/>
          </a:xfrm>
          <a:prstGeom prst="rect">
            <a:avLst/>
          </a:prstGeom>
        </p:spPr>
      </p:pic>
      <p:pic>
        <p:nvPicPr>
          <p:cNvPr id="14" name="Image 5" descr="https://external-media.api.pitch.com/provider/icons8/fluent/us-dollar-circled--v2.sv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590708" y="1843549"/>
            <a:ext cx="726754" cy="726754"/>
          </a:xfrm>
          <a:prstGeom prst="rect">
            <a:avLst/>
          </a:prstGeom>
        </p:spPr>
      </p:pic>
      <p:pic>
        <p:nvPicPr>
          <p:cNvPr id="15" name="Image 6" descr="https://external-media.api.pitch.com/provider/icons8/fluent/clock--v2.sv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643759" y="3779901"/>
            <a:ext cx="620652" cy="620652"/>
          </a:xfrm>
          <a:prstGeom prst="rect">
            <a:avLst/>
          </a:prstGeom>
        </p:spPr>
      </p:pic>
      <p:sp>
        <p:nvSpPr>
          <p:cNvPr id="16" name="Text 6"/>
          <p:cNvSpPr/>
          <p:nvPr/>
        </p:nvSpPr>
        <p:spPr>
          <a:xfrm>
            <a:off x="473831" y="3566452"/>
            <a:ext cx="6928163" cy="1047750"/>
          </a:xfrm>
          <a:prstGeom prst="roundRect">
            <a:avLst>
              <a:gd name="adj" fmla="val 20000"/>
            </a:avLst>
          </a:prstGeom>
          <a:solidFill>
            <a:srgbClr val="000000">
              <a:alpha val="0"/>
            </a:srgbClr>
          </a:solidFill>
          <a:ln w="21167">
            <a:solidFill>
              <a:srgbClr val="8C9AAA"/>
            </a:solidFill>
          </a:ln>
        </p:spPr>
        <p:txBody>
          <a:bodyPr wrap="square" lIns="384898" tIns="123693" rIns="384898" bIns="123693" rtlCol="0" anchor="ctr"/>
          <a:lstStyle/>
          <a:p>
            <a:pPr algn="ctr">
              <a:lnSpc>
                <a:spcPts val="1920"/>
              </a:lnSpc>
            </a:pPr>
            <a:r>
              <a:rPr lang="en-US" sz="1200" kern="0" spc="12" dirty="0">
                <a:solidFill>
                  <a:srgbClr val="3C48F9"/>
                </a:solidFill>
              </a:rPr>
              <a:t>Time-latency of generating text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958681" y="1961064"/>
            <a:ext cx="1624677" cy="444298"/>
          </a:xfrm>
          <a:prstGeom prst="roundRect">
            <a:avLst>
              <a:gd name="adj" fmla="val 20000"/>
            </a:avLst>
          </a:prstGeom>
          <a:solidFill>
            <a:srgbClr val="000000">
              <a:alpha val="0"/>
            </a:srgbClr>
          </a:solidFill>
          <a:ln w="21167">
            <a:solidFill>
              <a:srgbClr val="8C9AAA"/>
            </a:solidFill>
          </a:ln>
        </p:spPr>
        <p:txBody>
          <a:bodyPr wrap="square" lIns="90260" tIns="52452" rIns="90260" bIns="52452" rtlCol="0" anchor="ctr"/>
          <a:lstStyle/>
          <a:p>
            <a:pPr algn="ctr">
              <a:lnSpc>
                <a:spcPts val="1920"/>
              </a:lnSpc>
            </a:pPr>
            <a:r>
              <a:rPr lang="en-US" sz="1200" kern="0" spc="12" dirty="0">
                <a:solidFill>
                  <a:srgbClr val="3C48F9"/>
                </a:solidFill>
              </a:rPr>
              <a:t>GPT4 API Service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476161" y="477488"/>
            <a:ext cx="6166686" cy="335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640"/>
              </a:lnSpc>
            </a:pPr>
            <a:r>
              <a:rPr lang="en-US" sz="2400" b="1" kern="0" spc="-24" dirty="0">
                <a:solidFill>
                  <a:srgbClr val="3C48F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Limitations of Proprietary LLMs: </a:t>
            </a:r>
            <a:r>
              <a:rPr lang="en-US" sz="2400" b="1" kern="0" spc="-24" dirty="0">
                <a:solidFill>
                  <a:srgbClr val="D2AC3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Privacy</a:t>
            </a:r>
            <a:endParaRPr lang="en-US" sz="2400" dirty="0"/>
          </a:p>
        </p:txBody>
      </p:sp>
      <p:pic>
        <p:nvPicPr>
          <p:cNvPr id="5" name="Image 0" descr="https://pitch-assets-ccb95893-de3f-4266-973c-20049231b248.s3.eu-west-1.amazonaws.com/2e4cd9d8-a5fb-484f-80f2-c827b2cebd97?pitch-bytes=172058&amp;pitch-content-type=image%2F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5281" y="1209293"/>
            <a:ext cx="5553205" cy="1942287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 rot="1940101">
            <a:off x="6057409" y="1659940"/>
            <a:ext cx="855467" cy="0"/>
          </a:xfrm>
          <a:prstGeom prst="line">
            <a:avLst/>
          </a:prstGeom>
          <a:solidFill>
            <a:srgbClr val="F0F2F9"/>
          </a:solidFill>
          <a:ln w="21167">
            <a:solidFill>
              <a:srgbClr val="8C9AAA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3"/>
          <p:cNvSpPr/>
          <p:nvPr/>
        </p:nvSpPr>
        <p:spPr>
          <a:xfrm rot="8991307">
            <a:off x="6059680" y="2690906"/>
            <a:ext cx="843539" cy="0"/>
          </a:xfrm>
          <a:prstGeom prst="line">
            <a:avLst/>
          </a:prstGeom>
          <a:solidFill>
            <a:srgbClr val="F0F2F9"/>
          </a:solidFill>
          <a:ln w="21167">
            <a:solidFill>
              <a:srgbClr val="8C9AAA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4"/>
          <p:cNvSpPr/>
          <p:nvPr/>
        </p:nvSpPr>
        <p:spPr>
          <a:xfrm>
            <a:off x="6935178" y="2958462"/>
            <a:ext cx="1732545" cy="4876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920"/>
              </a:lnSpc>
            </a:pPr>
            <a:r>
              <a:rPr lang="en-US" sz="12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Potential for misuse of sensitive info about Joe Z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0F2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pitch-assets-ccb95893-de3f-4266-973c-20049231b248.s3.eu-west-1.amazonaws.com/8cc52423-9793-4c90-b812-4c76d756ec56?pitch-bytes=290085&amp;pitch-content-type=image%2Fjpe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1" descr="https://pitch-assets-ccb95893-de3f-4266-973c-20049231b248.s3.eu-west-1.amazonaws.com/0bfb6b30-d23a-48ff-b487-79e8e1c861b5?pitch-bytes=35413&amp;pitch-content-type=image%2Fsvg%2Bxml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750277" y="47625"/>
            <a:ext cx="2343150" cy="100965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475694" y="2160331"/>
            <a:ext cx="8191202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4950"/>
              </a:lnSpc>
            </a:pPr>
            <a:r>
              <a:rPr lang="en-US" sz="4500" b="1" kern="0" spc="-24" dirty="0">
                <a:solidFill>
                  <a:srgbClr val="3C48F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Using LLMs: </a:t>
            </a:r>
            <a:r>
              <a:rPr lang="en-US" sz="4500" b="1" kern="0" spc="-24" dirty="0">
                <a:solidFill>
                  <a:srgbClr val="D2AC3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Web-based Apps</a:t>
            </a:r>
            <a:endParaRPr lang="en-US" sz="4500" dirty="0"/>
          </a:p>
        </p:txBody>
      </p:sp>
      <p:pic>
        <p:nvPicPr>
          <p:cNvPr id="6" name="Image 2" descr="https://pitch-assets-ccb95893-de3f-4266-973c-20049231b248.s3.eu-west-1.amazonaws.com/78cd02c3-7623-4b73-a4e4-ee213937dd2d?pitch-bytes=5826&amp;pitch-content-type=image%2Fsvg%2Bxml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52437" y="4048125"/>
            <a:ext cx="742950" cy="4762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567" y="475687"/>
            <a:ext cx="8191426" cy="335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640"/>
              </a:lnSpc>
            </a:pPr>
            <a:r>
              <a:rPr lang="en-US" sz="2400" b="1" kern="0" spc="-24" dirty="0">
                <a:solidFill>
                  <a:srgbClr val="3C48F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Web-Apps: ChatGPT, Claude, Gemini…</a:t>
            </a:r>
            <a:endParaRPr lang="en-US" sz="2400" dirty="0"/>
          </a:p>
        </p:txBody>
      </p:sp>
      <p:sp>
        <p:nvSpPr>
          <p:cNvPr id="4" name="Text 1"/>
          <p:cNvSpPr/>
          <p:nvPr/>
        </p:nvSpPr>
        <p:spPr>
          <a:xfrm>
            <a:off x="374511" y="4068267"/>
            <a:ext cx="3833850" cy="97534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190500" indent="-190500" algn="l">
              <a:lnSpc>
                <a:spcPts val="3840"/>
              </a:lnSpc>
              <a:buSzPct val="100000"/>
              <a:buChar char="•"/>
            </a:pPr>
            <a:r>
              <a:rPr lang="en-US" sz="24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Manual</a:t>
            </a:r>
            <a:endParaRPr lang="en-US" sz="1350" dirty="0"/>
          </a:p>
          <a:p>
            <a:pPr marL="190500" indent="-190500" algn="l">
              <a:lnSpc>
                <a:spcPts val="3840"/>
              </a:lnSpc>
              <a:buSzPct val="100000"/>
              <a:buChar char="•"/>
            </a:pPr>
            <a:r>
              <a:rPr lang="en-US" sz="24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Not scalable for applications</a:t>
            </a:r>
            <a:endParaRPr lang="en-US" sz="1350" dirty="0"/>
          </a:p>
        </p:txBody>
      </p:sp>
      <p:pic>
        <p:nvPicPr>
          <p:cNvPr id="5" name="Image 0" descr="https://pitch-assets-ccb95893-de3f-4266-973c-20049231b248.s3.eu-west-1.amazonaws.com/fbe74475-3d61-4d62-bcd5-5c4b0d46e7ad?pitch-bytes=219342&amp;pitch-content-type=image%2F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95884" y="1204113"/>
            <a:ext cx="5748845" cy="27372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161" y="477488"/>
            <a:ext cx="8192244" cy="335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640"/>
              </a:lnSpc>
            </a:pPr>
            <a:r>
              <a:rPr lang="en-US" sz="2400" b="1" kern="0" spc="-24" dirty="0">
                <a:solidFill>
                  <a:srgbClr val="3C48F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 bit about me</a:t>
            </a:r>
            <a:endParaRPr lang="en-US" sz="2400" dirty="0"/>
          </a:p>
        </p:txBody>
      </p:sp>
      <p:sp>
        <p:nvSpPr>
          <p:cNvPr id="4" name="Text 1"/>
          <p:cNvSpPr/>
          <p:nvPr/>
        </p:nvSpPr>
        <p:spPr>
          <a:xfrm>
            <a:off x="476161" y="1142858"/>
            <a:ext cx="8142759" cy="32460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90500" indent="-190500" algn="l">
              <a:lnSpc>
                <a:spcPts val="2880"/>
              </a:lnSpc>
              <a:spcAft>
                <a:spcPts val="900"/>
              </a:spcAft>
              <a:buSzPct val="100000"/>
              <a:buChar char="•"/>
            </a:pPr>
            <a:r>
              <a:rPr lang="en-US" sz="18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IIT</a:t>
            </a:r>
            <a:r>
              <a:rPr lang="en-US" sz="18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BTech/CS, </a:t>
            </a:r>
            <a:r>
              <a:rPr lang="en-US" sz="18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CMU</a:t>
            </a:r>
            <a:r>
              <a:rPr lang="en-US" sz="18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PhD/ML</a:t>
            </a:r>
            <a:endParaRPr lang="en-US" sz="1800" dirty="0"/>
          </a:p>
          <a:p>
            <a:pPr marL="190500" indent="-190500" algn="l">
              <a:lnSpc>
                <a:spcPts val="2880"/>
              </a:lnSpc>
              <a:spcAft>
                <a:spcPts val="900"/>
              </a:spcAft>
              <a:buSzPct val="100000"/>
              <a:buChar char="•"/>
            </a:pPr>
            <a:r>
              <a:rPr lang="en-US" sz="18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Los Alamos</a:t>
            </a:r>
            <a:r>
              <a:rPr lang="en-US" sz="18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(Post Doc), </a:t>
            </a:r>
            <a:r>
              <a:rPr lang="en-US" sz="18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ASU</a:t>
            </a:r>
            <a:r>
              <a:rPr lang="en-US" sz="18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(Asst Prof)</a:t>
            </a:r>
            <a:endParaRPr lang="en-US" sz="1800" dirty="0"/>
          </a:p>
          <a:p>
            <a:pPr marL="190500" indent="-190500" algn="l">
              <a:lnSpc>
                <a:spcPts val="2880"/>
              </a:lnSpc>
              <a:spcAft>
                <a:spcPts val="900"/>
              </a:spcAft>
              <a:buSzPct val="100000"/>
              <a:buChar char="•"/>
            </a:pPr>
            <a:r>
              <a:rPr lang="en-US" sz="18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10 years quant </a:t>
            </a:r>
            <a:r>
              <a:rPr lang="en-US" sz="18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finance</a:t>
            </a:r>
            <a:r>
              <a:rPr lang="en-US" sz="18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, algo-trading (</a:t>
            </a:r>
            <a:r>
              <a:rPr lang="en-US" sz="18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Goldman</a:t>
            </a:r>
            <a:r>
              <a:rPr lang="en-US" sz="18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18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Sachs</a:t>
            </a:r>
            <a:r>
              <a:rPr lang="en-US" sz="18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, Hedge funds)</a:t>
            </a:r>
            <a:endParaRPr lang="en-US" sz="1800" dirty="0"/>
          </a:p>
          <a:p>
            <a:pPr marL="190500" indent="-190500" algn="l">
              <a:lnSpc>
                <a:spcPts val="2880"/>
              </a:lnSpc>
              <a:spcAft>
                <a:spcPts val="900"/>
              </a:spcAft>
              <a:buSzPct val="100000"/>
              <a:buChar char="•"/>
            </a:pPr>
            <a:r>
              <a:rPr lang="en-US" sz="18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8 years </a:t>
            </a:r>
            <a:r>
              <a:rPr lang="en-US" sz="18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Yahoo</a:t>
            </a:r>
            <a:r>
              <a:rPr lang="en-US" sz="18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+ </a:t>
            </a:r>
            <a:r>
              <a:rPr lang="en-US" sz="18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MediaMath</a:t>
            </a:r>
            <a:r>
              <a:rPr lang="en-US" sz="18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leading ML/DS teams</a:t>
            </a:r>
            <a:endParaRPr lang="en-US" sz="1800" dirty="0"/>
          </a:p>
          <a:p>
            <a:pPr marL="190500" indent="-190500" algn="l">
              <a:lnSpc>
                <a:spcPts val="2880"/>
              </a:lnSpc>
              <a:spcAft>
                <a:spcPts val="900"/>
              </a:spcAft>
              <a:buSzPct val="100000"/>
              <a:buChar char="•"/>
            </a:pPr>
            <a:r>
              <a:rPr lang="en-US" sz="18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Since 2019 - Founded AI/ML </a:t>
            </a:r>
            <a:r>
              <a:rPr lang="en-US" sz="18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startups</a:t>
            </a:r>
            <a:endParaRPr lang="en-US" sz="1800" dirty="0"/>
          </a:p>
          <a:p>
            <a:pPr marL="190500" indent="-190500" algn="l">
              <a:lnSpc>
                <a:spcPts val="2880"/>
              </a:lnSpc>
              <a:spcAft>
                <a:spcPts val="900"/>
              </a:spcAft>
              <a:buSzPct val="100000"/>
              <a:buChar char="•"/>
            </a:pPr>
            <a:r>
              <a:rPr lang="en-US" sz="18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Since Apr 2023 - Building </a:t>
            </a:r>
            <a:r>
              <a:rPr lang="en-US" sz="18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Langroid</a:t>
            </a:r>
            <a:r>
              <a:rPr lang="en-US" sz="18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LLM Framework</a:t>
            </a:r>
            <a:endParaRPr lang="en-US" sz="1800" dirty="0"/>
          </a:p>
          <a:p>
            <a:pPr marL="190500" indent="-190500" algn="l">
              <a:lnSpc>
                <a:spcPts val="2880"/>
              </a:lnSpc>
              <a:spcAft>
                <a:spcPts val="900"/>
              </a:spcAft>
              <a:buSzPct val="100000"/>
              <a:buChar char="•"/>
            </a:pPr>
            <a:r>
              <a:rPr lang="en-US" sz="18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Now: </a:t>
            </a:r>
            <a:r>
              <a:rPr lang="en-US" sz="18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Adjunct Prof</a:t>
            </a:r>
            <a:r>
              <a:rPr lang="en-US" sz="18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of AI @UPitt/SCI, @CMU/Tepper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0F2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pitch-assets-ccb95893-de3f-4266-973c-20049231b248.s3.eu-west-1.amazonaws.com/8cc52423-9793-4c90-b812-4c76d756ec56?pitch-bytes=290085&amp;pitch-content-type=image%2Fjpe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1" descr="https://pitch-assets-ccb95893-de3f-4266-973c-20049231b248.s3.eu-west-1.amazonaws.com/0bfb6b30-d23a-48ff-b487-79e8e1c861b5?pitch-bytes=35413&amp;pitch-content-type=image%2Fsvg%2Bxml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750277" y="47625"/>
            <a:ext cx="2343150" cy="100965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475694" y="2160331"/>
            <a:ext cx="8191202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4950"/>
              </a:lnSpc>
            </a:pPr>
            <a:r>
              <a:rPr lang="en-US" sz="4500" b="1" kern="0" spc="-24" dirty="0">
                <a:solidFill>
                  <a:srgbClr val="3C48F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Using LLMs </a:t>
            </a:r>
            <a:r>
              <a:rPr lang="en-US" sz="4500" b="1" kern="0" spc="-24" dirty="0">
                <a:solidFill>
                  <a:srgbClr val="D2AC3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via API</a:t>
            </a:r>
            <a:endParaRPr lang="en-US" sz="4500" dirty="0"/>
          </a:p>
        </p:txBody>
      </p:sp>
      <p:pic>
        <p:nvPicPr>
          <p:cNvPr id="6" name="Image 2" descr="https://pitch-assets-ccb95893-de3f-4266-973c-20049231b248.s3.eu-west-1.amazonaws.com/78cd02c3-7623-4b73-a4e4-ee213937dd2d?pitch-bytes=5826&amp;pitch-content-type=image%2Fsvg%2Bxml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52437" y="4048125"/>
            <a:ext cx="742950" cy="4762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567" y="475687"/>
            <a:ext cx="8191426" cy="335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640"/>
              </a:lnSpc>
            </a:pPr>
            <a:r>
              <a:rPr lang="en-US" sz="2400" b="1" kern="0" spc="-24" dirty="0">
                <a:solidFill>
                  <a:srgbClr val="3C48F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Using LLM via </a:t>
            </a:r>
            <a:r>
              <a:rPr lang="en-US" sz="2400" b="1" kern="0" spc="-24" dirty="0">
                <a:solidFill>
                  <a:srgbClr val="D2AC3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API calls</a:t>
            </a:r>
            <a:endParaRPr lang="en-US" sz="2400" dirty="0"/>
          </a:p>
        </p:txBody>
      </p:sp>
      <p:pic>
        <p:nvPicPr>
          <p:cNvPr id="4" name="Image 0" descr="https://pitch-assets-ccb95893-de3f-4266-973c-20049231b248.s3.eu-west-1.amazonaws.com/ac447446-81e4-47f1-8c14-74e04d2acf81?pitch-bytes=60008&amp;pitch-content-type=image%2F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08621" y="1497075"/>
            <a:ext cx="6322965" cy="317072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567" y="475687"/>
            <a:ext cx="8191426" cy="335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640"/>
              </a:lnSpc>
            </a:pPr>
            <a:r>
              <a:rPr lang="en-US" sz="2400" b="1" kern="0" spc="-24" dirty="0">
                <a:solidFill>
                  <a:srgbClr val="3C48F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Remote LLM APIs: Privacy, Security, Confidentiality Concerns</a:t>
            </a:r>
            <a:endParaRPr lang="en-US" sz="2400" dirty="0"/>
          </a:p>
        </p:txBody>
      </p:sp>
      <p:sp>
        <p:nvSpPr>
          <p:cNvPr id="4" name="Text 1"/>
          <p:cNvSpPr/>
          <p:nvPr/>
        </p:nvSpPr>
        <p:spPr>
          <a:xfrm>
            <a:off x="476250" y="1102344"/>
            <a:ext cx="5696322" cy="103621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190500" indent="-190500" algn="l">
              <a:lnSpc>
                <a:spcPts val="2160"/>
              </a:lnSpc>
              <a:buSzPct val="100000"/>
              <a:buChar char="•"/>
            </a:pPr>
            <a:r>
              <a:rPr lang="en-US" sz="14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Your prompts in API call may contain sensitive/confidential information</a:t>
            </a:r>
            <a:endParaRPr lang="en-US" sz="1200" dirty="0"/>
          </a:p>
          <a:p>
            <a:pPr marL="190500" indent="-190500" algn="l">
              <a:lnSpc>
                <a:spcPts val="2160"/>
              </a:lnSpc>
              <a:buSzPct val="100000"/>
              <a:buChar char="•"/>
            </a:pPr>
            <a:r>
              <a:rPr lang="en-US" sz="14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Contractual agreement with provider protects your data from being misused</a:t>
            </a:r>
            <a:endParaRPr lang="en-US" sz="1200" dirty="0"/>
          </a:p>
          <a:p>
            <a:pPr algn="l">
              <a:lnSpc>
                <a:spcPts val="1920"/>
              </a:lnSpc>
            </a:pPr>
            <a:endParaRPr lang="en-US" sz="1200" dirty="0"/>
          </a:p>
          <a:p>
            <a:pPr algn="l">
              <a:lnSpc>
                <a:spcPts val="1920"/>
              </a:lnSpc>
            </a:pPr>
            <a:endParaRPr lang="en-US" sz="1200" dirty="0"/>
          </a:p>
        </p:txBody>
      </p:sp>
      <p:pic>
        <p:nvPicPr>
          <p:cNvPr id="5" name="Image 0" descr="https://pitch-assets-ccb95893-de3f-4266-973c-20049231b248.s3.eu-west-1.amazonaws.com/4f4c749a-7e02-44bd-b8c1-2437ce2b2457?pitch-bytes=50570&amp;pitch-content-type=image%2F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21562" y="1914826"/>
            <a:ext cx="5607566" cy="275106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567" y="475687"/>
            <a:ext cx="8191426" cy="335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640"/>
              </a:lnSpc>
            </a:pPr>
            <a:r>
              <a:rPr lang="en-US" sz="2400" b="1" kern="0" spc="-24" dirty="0">
                <a:solidFill>
                  <a:srgbClr val="3C48F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Local LLMs: 100% Private, but Weaker Models</a:t>
            </a:r>
            <a:endParaRPr lang="en-US" sz="2400" dirty="0"/>
          </a:p>
        </p:txBody>
      </p:sp>
      <p:sp>
        <p:nvSpPr>
          <p:cNvPr id="4" name="Text 1"/>
          <p:cNvSpPr/>
          <p:nvPr/>
        </p:nvSpPr>
        <p:spPr>
          <a:xfrm>
            <a:off x="476250" y="988635"/>
            <a:ext cx="5416211" cy="187769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190500" indent="-190500" algn="l">
              <a:lnSpc>
                <a:spcPts val="2160"/>
              </a:lnSpc>
              <a:buSzPct val="100000"/>
              <a:buChar char="•"/>
            </a:pPr>
            <a:r>
              <a:rPr lang="en-US" sz="14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Open-Weight LLMs:</a:t>
            </a:r>
            <a:endParaRPr lang="en-US" sz="1200" dirty="0"/>
          </a:p>
          <a:p>
            <a:pPr marL="381000" lvl="1" indent="-190500" algn="l">
              <a:lnSpc>
                <a:spcPts val="2160"/>
              </a:lnSpc>
              <a:buSzPct val="100000"/>
              <a:buChar char="•"/>
            </a:pPr>
            <a:r>
              <a:rPr lang="en-US" sz="14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Not as "smart" Proprietary LLMs</a:t>
            </a:r>
            <a:endParaRPr lang="en-US" sz="1200" dirty="0"/>
          </a:p>
          <a:p>
            <a:pPr marL="381000" lvl="1" indent="-190500" algn="l">
              <a:lnSpc>
                <a:spcPts val="2160"/>
              </a:lnSpc>
              <a:buSzPct val="100000"/>
              <a:buChar char="•"/>
            </a:pPr>
            <a:r>
              <a:rPr lang="en-US" sz="14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Training/Fine-tuning is expensive</a:t>
            </a:r>
            <a:endParaRPr lang="en-US" sz="1200" dirty="0"/>
          </a:p>
          <a:p>
            <a:pPr marL="381000" lvl="1" indent="-190500" algn="l">
              <a:lnSpc>
                <a:spcPts val="2160"/>
              </a:lnSpc>
              <a:buSzPct val="100000"/>
              <a:buChar char="•"/>
            </a:pPr>
            <a:r>
              <a:rPr lang="en-US" sz="14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Running big LLMs requires multiple GPUs.</a:t>
            </a:r>
            <a:endParaRPr lang="en-US" sz="1200" dirty="0"/>
          </a:p>
          <a:p>
            <a:pPr marL="190500" indent="-190500" algn="l">
              <a:lnSpc>
                <a:spcPts val="2160"/>
              </a:lnSpc>
              <a:buSzPct val="100000"/>
              <a:buChar char="•"/>
            </a:pPr>
            <a:r>
              <a:rPr lang="en-US" sz="14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Open LLMs suitable for </a:t>
            </a:r>
            <a:r>
              <a:rPr lang="en-US" sz="14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narrow</a:t>
            </a:r>
            <a:r>
              <a:rPr lang="en-US" sz="14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tasks (no need for Proprietary LLMs)</a:t>
            </a:r>
            <a:endParaRPr lang="en-US" sz="1400" dirty="0"/>
          </a:p>
          <a:p>
            <a:pPr algn="l">
              <a:lnSpc>
                <a:spcPts val="1920"/>
              </a:lnSpc>
            </a:pPr>
            <a:endParaRPr lang="en-US" sz="1200" dirty="0"/>
          </a:p>
          <a:p>
            <a:pPr algn="l">
              <a:lnSpc>
                <a:spcPts val="1920"/>
              </a:lnSpc>
            </a:pPr>
            <a:endParaRPr lang="en-US" sz="1200" dirty="0"/>
          </a:p>
        </p:txBody>
      </p:sp>
      <p:pic>
        <p:nvPicPr>
          <p:cNvPr id="5" name="Image 0" descr="https://pitch-assets-ccb95893-de3f-4266-973c-20049231b248.s3.eu-west-1.amazonaws.com/025b6806-f129-4aa5-862f-a3a5154bc324?pitch-bytes=70129&amp;pitch-content-type=image%2F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536895" y="2804573"/>
            <a:ext cx="4647099" cy="1917605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 rot="7729690">
            <a:off x="6126087" y="2829069"/>
            <a:ext cx="829732" cy="0"/>
          </a:xfrm>
          <a:prstGeom prst="line">
            <a:avLst/>
          </a:prstGeom>
          <a:solidFill>
            <a:srgbClr val="F0F2F9"/>
          </a:solidFill>
          <a:ln w="21167">
            <a:solidFill>
              <a:srgbClr val="8C9AAA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3"/>
          <p:cNvSpPr/>
          <p:nvPr/>
        </p:nvSpPr>
        <p:spPr>
          <a:xfrm>
            <a:off x="6275386" y="1988074"/>
            <a:ext cx="2069158" cy="4876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920"/>
              </a:lnSpc>
            </a:pPr>
            <a:r>
              <a:rPr lang="en-US" sz="12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Examples: </a:t>
            </a:r>
            <a:endParaRPr lang="en-US" sz="1200" dirty="0"/>
          </a:p>
          <a:p>
            <a:pPr algn="l">
              <a:lnSpc>
                <a:spcPts val="1920"/>
              </a:lnSpc>
            </a:pPr>
            <a:r>
              <a:rPr lang="en-US" sz="12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DeepSeek-R1, LLama3.3</a:t>
            </a:r>
            <a:endParaRPr lang="en-US" sz="1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567" y="475687"/>
            <a:ext cx="8191426" cy="335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640"/>
              </a:lnSpc>
            </a:pPr>
            <a:r>
              <a:rPr lang="en-US" sz="2400" b="1" kern="0" spc="-24" dirty="0">
                <a:solidFill>
                  <a:srgbClr val="3C48F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LLM-Powered Agents using External Information</a:t>
            </a:r>
            <a:endParaRPr lang="en-US" sz="2400" dirty="0"/>
          </a:p>
        </p:txBody>
      </p:sp>
      <p:pic>
        <p:nvPicPr>
          <p:cNvPr id="4" name="Image 0" descr="https://pitch-assets-ccb95893-de3f-4266-973c-20049231b248.s3.eu-west-1.amazonaws.com/abde41b3-6919-48c3-9e33-95c42f5973ce?pitch-bytes=109154&amp;pitch-content-type=image%2F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03301" y="1391702"/>
            <a:ext cx="5337397" cy="327611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567" y="475687"/>
            <a:ext cx="8191426" cy="335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640"/>
              </a:lnSpc>
            </a:pPr>
            <a:r>
              <a:rPr lang="en-US" sz="2400" b="1" kern="0" spc="-24" dirty="0">
                <a:solidFill>
                  <a:srgbClr val="3C48F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LLM-Based Multi-Agent Systems for Complex Tasks</a:t>
            </a:r>
            <a:endParaRPr lang="en-US" sz="2400" dirty="0"/>
          </a:p>
        </p:txBody>
      </p:sp>
      <p:pic>
        <p:nvPicPr>
          <p:cNvPr id="4" name="Image 0" descr="https://pitch-assets-ccb95893-de3f-4266-973c-20049231b248.s3.eu-west-1.amazonaws.com/f97c5ba1-16c1-42f8-b546-2d4928cdc21e?pitch-bytes=88666&amp;pitch-content-type=image%2Fpng"/>
          <p:cNvPicPr>
            <a:picLocks noChangeAspect="1"/>
          </p:cNvPicPr>
          <p:nvPr/>
        </p:nvPicPr>
        <p:blipFill>
          <a:blip r:embed="rId3"/>
          <a:srcRect l="1693" r="804"/>
          <a:stretch/>
        </p:blipFill>
        <p:spPr>
          <a:xfrm>
            <a:off x="1204940" y="1069592"/>
            <a:ext cx="5938946" cy="343835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0F2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pitch-assets-ccb95893-de3f-4266-973c-20049231b248.s3.eu-west-1.amazonaws.com/8cc52423-9793-4c90-b812-4c76d756ec56?pitch-bytes=290085&amp;pitch-content-type=image%2Fjpe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1" descr="https://pitch-assets-ccb95893-de3f-4266-973c-20049231b248.s3.eu-west-1.amazonaws.com/0bfb6b30-d23a-48ff-b487-79e8e1c861b5?pitch-bytes=35413&amp;pitch-content-type=image%2Fsvg%2Bxml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750277" y="47625"/>
            <a:ext cx="2343150" cy="100965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475694" y="2160331"/>
            <a:ext cx="8191202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4950"/>
              </a:lnSpc>
            </a:pPr>
            <a:r>
              <a:rPr lang="en-US" sz="4500" b="1" kern="0" spc="-24" dirty="0">
                <a:solidFill>
                  <a:srgbClr val="3C48F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LLMs: Business Applications</a:t>
            </a:r>
            <a:endParaRPr lang="en-US" sz="4500" dirty="0"/>
          </a:p>
        </p:txBody>
      </p:sp>
      <p:pic>
        <p:nvPicPr>
          <p:cNvPr id="6" name="Image 2" descr="https://pitch-assets-ccb95893-de3f-4266-973c-20049231b248.s3.eu-west-1.amazonaws.com/78cd02c3-7623-4b73-a4e4-ee213937dd2d?pitch-bytes=5826&amp;pitch-content-type=image%2Fsvg%2Bxml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52437" y="4048125"/>
            <a:ext cx="742950" cy="4762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567" y="475687"/>
            <a:ext cx="8191426" cy="335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640"/>
              </a:lnSpc>
            </a:pPr>
            <a:r>
              <a:rPr lang="en-US" sz="2400" b="1" kern="0" spc="-24" dirty="0">
                <a:solidFill>
                  <a:srgbClr val="3C48F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LLM Agents for Customer Support/Service</a:t>
            </a:r>
            <a:endParaRPr lang="en-US" sz="2400" dirty="0"/>
          </a:p>
        </p:txBody>
      </p:sp>
      <p:pic>
        <p:nvPicPr>
          <p:cNvPr id="4" name="Image 0" descr="https://pitch-assets-ccb95893-de3f-4266-973c-20049231b248.s3.eu-west-1.amazonaws.com/5db9c6c7-82a0-47fc-85c8-0eb0953d1425?pitch-bytes=70303&amp;pitch-content-type=image%2F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78697" y="1755334"/>
            <a:ext cx="6388621" cy="245190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567" y="475687"/>
            <a:ext cx="8191426" cy="335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640"/>
              </a:lnSpc>
            </a:pPr>
            <a:r>
              <a:rPr lang="en-US" sz="2400" b="1" kern="0" spc="-24" dirty="0">
                <a:solidFill>
                  <a:srgbClr val="3C48F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LLMs for Content Generation</a:t>
            </a:r>
            <a:endParaRPr lang="en-US" sz="2400" dirty="0"/>
          </a:p>
        </p:txBody>
      </p:sp>
      <p:pic>
        <p:nvPicPr>
          <p:cNvPr id="4" name="Image 0" descr="https://pitch-assets-ccb95893-de3f-4266-973c-20049231b248.s3.eu-west-1.amazonaws.com/d1ae7e16-93c4-4568-b402-f3e2dbc039fa?pitch-bytes=66438&amp;pitch-content-type=image%2Fpng"/>
          <p:cNvPicPr>
            <a:picLocks noChangeAspect="1"/>
          </p:cNvPicPr>
          <p:nvPr/>
        </p:nvPicPr>
        <p:blipFill>
          <a:blip r:embed="rId3"/>
          <a:srcRect t="2436" b="487"/>
          <a:stretch/>
        </p:blipFill>
        <p:spPr>
          <a:xfrm>
            <a:off x="1378697" y="1821165"/>
            <a:ext cx="6388621" cy="245190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567" y="475687"/>
            <a:ext cx="8191426" cy="335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640"/>
              </a:lnSpc>
            </a:pPr>
            <a:r>
              <a:rPr lang="en-US" sz="2400" b="1" kern="0" spc="-24" dirty="0">
                <a:solidFill>
                  <a:srgbClr val="3C48F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LLMs for Data Analysis</a:t>
            </a:r>
            <a:endParaRPr lang="en-US" sz="2400" dirty="0"/>
          </a:p>
        </p:txBody>
      </p:sp>
      <p:pic>
        <p:nvPicPr>
          <p:cNvPr id="4" name="Image 0" descr="https://pitch-assets-ccb95893-de3f-4266-973c-20049231b248.s3.eu-west-1.amazonaws.com/72c8b023-9d2f-46a3-998d-44b47aa81008?pitch-bytes=70956&amp;pitch-content-type=image%2Fpng"/>
          <p:cNvPicPr>
            <a:picLocks noChangeAspect="1"/>
          </p:cNvPicPr>
          <p:nvPr/>
        </p:nvPicPr>
        <p:blipFill>
          <a:blip r:embed="rId3"/>
          <a:srcRect t="2414" b="151"/>
          <a:stretch/>
        </p:blipFill>
        <p:spPr>
          <a:xfrm>
            <a:off x="929848" y="1594988"/>
            <a:ext cx="7289815" cy="279777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76250" y="862958"/>
            <a:ext cx="2069604" cy="2438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1920"/>
              </a:lnSpc>
            </a:pPr>
            <a:r>
              <a:rPr lang="en-US" sz="12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mention the text-as-data course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161" y="477488"/>
            <a:ext cx="8192244" cy="3352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640"/>
              </a:lnSpc>
            </a:pPr>
            <a:r>
              <a:rPr lang="en-US" sz="2400" b="1" kern="0" spc="-24" dirty="0">
                <a:solidFill>
                  <a:srgbClr val="3C48F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Agenda</a:t>
            </a:r>
            <a:endParaRPr lang="en-US" sz="2400" dirty="0"/>
          </a:p>
        </p:txBody>
      </p:sp>
      <p:sp>
        <p:nvSpPr>
          <p:cNvPr id="4" name="Text 1"/>
          <p:cNvSpPr/>
          <p:nvPr/>
        </p:nvSpPr>
        <p:spPr>
          <a:xfrm>
            <a:off x="476161" y="1142858"/>
            <a:ext cx="8520671" cy="24078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90500" indent="-190500" algn="l">
              <a:lnSpc>
                <a:spcPts val="3840"/>
              </a:lnSpc>
              <a:spcAft>
                <a:spcPts val="1200"/>
              </a:spcAft>
              <a:buSzPct val="100000"/>
              <a:buChar char="•"/>
            </a:pPr>
            <a:r>
              <a:rPr lang="en-US" sz="24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LLMs: next-word prediction and why that is useful</a:t>
            </a:r>
            <a:endParaRPr lang="en-US" sz="2400" dirty="0"/>
          </a:p>
          <a:p>
            <a:pPr marL="190500" indent="-190500" algn="l">
              <a:lnSpc>
                <a:spcPts val="3840"/>
              </a:lnSpc>
              <a:spcAft>
                <a:spcPts val="1200"/>
              </a:spcAft>
              <a:buSzPct val="100000"/>
              <a:buChar char="•"/>
            </a:pPr>
            <a:r>
              <a:rPr lang="en-US" sz="24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LLM Capabilities</a:t>
            </a:r>
            <a:endParaRPr lang="en-US" sz="2400" dirty="0"/>
          </a:p>
          <a:p>
            <a:pPr marL="190500" indent="-190500" algn="l">
              <a:lnSpc>
                <a:spcPts val="3840"/>
              </a:lnSpc>
              <a:spcAft>
                <a:spcPts val="1200"/>
              </a:spcAft>
              <a:buSzPct val="100000"/>
              <a:buChar char="•"/>
            </a:pPr>
            <a:r>
              <a:rPr lang="en-US" sz="24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Using LLMs: Web-Apps, APIs, LLM-powered Agents</a:t>
            </a:r>
            <a:endParaRPr lang="en-US" sz="2400" dirty="0"/>
          </a:p>
          <a:p>
            <a:pPr marL="190500" indent="-190500" algn="l">
              <a:lnSpc>
                <a:spcPts val="3840"/>
              </a:lnSpc>
              <a:spcAft>
                <a:spcPts val="1200"/>
              </a:spcAft>
              <a:buSzPct val="100000"/>
              <a:buChar char="•"/>
            </a:pPr>
            <a:r>
              <a:rPr lang="en-US" sz="24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LLM Applications in Industry</a:t>
            </a:r>
            <a:endParaRPr lang="en-US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567" y="475687"/>
            <a:ext cx="8191426" cy="335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640"/>
              </a:lnSpc>
            </a:pPr>
            <a:r>
              <a:rPr lang="en-US" sz="2400" b="1" kern="0" spc="-24" dirty="0">
                <a:solidFill>
                  <a:srgbClr val="3C48F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LLMs for Knowledge Management</a:t>
            </a:r>
            <a:endParaRPr lang="en-US" sz="2400" dirty="0"/>
          </a:p>
        </p:txBody>
      </p:sp>
      <p:pic>
        <p:nvPicPr>
          <p:cNvPr id="4" name="Image 0" descr="https://pitch-assets-ccb95893-de3f-4266-973c-20049231b248.s3.eu-west-1.amazonaws.com/936b3812-3767-4a85-a815-8fe2ea62d7d2?pitch-bytes=115120&amp;pitch-content-type=image%2Fpng"/>
          <p:cNvPicPr>
            <a:picLocks noChangeAspect="1"/>
          </p:cNvPicPr>
          <p:nvPr/>
        </p:nvPicPr>
        <p:blipFill>
          <a:blip r:embed="rId3"/>
          <a:srcRect t="2981" b="9938"/>
          <a:stretch/>
        </p:blipFill>
        <p:spPr>
          <a:xfrm>
            <a:off x="929848" y="1594988"/>
            <a:ext cx="7289815" cy="279777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567" y="475687"/>
            <a:ext cx="8191426" cy="335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640"/>
              </a:lnSpc>
            </a:pPr>
            <a:r>
              <a:rPr lang="en-US" sz="2400" b="1" kern="0" spc="-24" dirty="0">
                <a:solidFill>
                  <a:srgbClr val="3C48F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LLM-Assisted Software Development</a:t>
            </a:r>
            <a:endParaRPr lang="en-US" sz="2400" dirty="0"/>
          </a:p>
        </p:txBody>
      </p:sp>
      <p:pic>
        <p:nvPicPr>
          <p:cNvPr id="4" name="Image 0" descr="https://pitch-assets-ccb95893-de3f-4266-973c-20049231b248.s3.eu-west-1.amazonaws.com/f8fda9cb-9c16-4985-983a-038abd59f885?pitch-bytes=97986&amp;pitch-content-type=image%2Fpng"/>
          <p:cNvPicPr>
            <a:picLocks noChangeAspect="1"/>
          </p:cNvPicPr>
          <p:nvPr/>
        </p:nvPicPr>
        <p:blipFill>
          <a:blip r:embed="rId3"/>
          <a:srcRect t="2776" b="3123"/>
          <a:stretch/>
        </p:blipFill>
        <p:spPr>
          <a:xfrm>
            <a:off x="929848" y="1594988"/>
            <a:ext cx="7289815" cy="279777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F0F2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pitch-assets-ccb95893-de3f-4266-973c-20049231b248.s3.eu-west-1.amazonaws.com/8cc52423-9793-4c90-b812-4c76d756ec56?pitch-bytes=290085&amp;pitch-content-type=image%2Fjpe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1" descr="https://pitch-assets-ccb95893-de3f-4266-973c-20049231b248.s3.eu-west-1.amazonaws.com/0bfb6b30-d23a-48ff-b487-79e8e1c861b5?pitch-bytes=35413&amp;pitch-content-type=image%2Fsvg%2Bxml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750277" y="47625"/>
            <a:ext cx="2343150" cy="100965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453262" y="2254235"/>
            <a:ext cx="8191240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4950"/>
              </a:lnSpc>
            </a:pPr>
            <a:r>
              <a:rPr lang="en-US" sz="4500" b="1" kern="0" spc="-24" dirty="0">
                <a:solidFill>
                  <a:srgbClr val="3C48F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Example 2-Agent System:</a:t>
            </a:r>
            <a:endParaRPr lang="en-US" sz="4500" dirty="0"/>
          </a:p>
        </p:txBody>
      </p:sp>
      <p:pic>
        <p:nvPicPr>
          <p:cNvPr id="6" name="Image 2" descr="https://pitch-assets-ccb95893-de3f-4266-973c-20049231b248.s3.eu-west-1.amazonaws.com/78cd02c3-7623-4b73-a4e4-ee213937dd2d?pitch-bytes=5826&amp;pitch-content-type=image%2Fsvg%2Bxml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52437" y="4048125"/>
            <a:ext cx="742950" cy="47625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868544" y="3204875"/>
            <a:ext cx="7406878" cy="4876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840"/>
              </a:lnSpc>
            </a:pPr>
            <a:r>
              <a:rPr lang="en-US" sz="2400" b="1" kern="0" spc="12" dirty="0">
                <a:solidFill>
                  <a:srgbClr val="3C48F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Structured Information Extraction from Clinical Notes</a:t>
            </a:r>
            <a:endParaRPr lang="en-US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567" y="476567"/>
            <a:ext cx="8191909" cy="335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640"/>
              </a:lnSpc>
            </a:pPr>
            <a:r>
              <a:rPr lang="en-US" sz="2400" b="1" kern="0" spc="-24" dirty="0">
                <a:solidFill>
                  <a:srgbClr val="3C48F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Clinical Note → Structured Info</a:t>
            </a:r>
            <a:endParaRPr lang="en-US" sz="2400" dirty="0"/>
          </a:p>
        </p:txBody>
      </p:sp>
      <p:pic>
        <p:nvPicPr>
          <p:cNvPr id="4" name="Image 0" descr="https://pitch-assets-ccb95893-de3f-4266-973c-20049231b248.s3.eu-west-1.amazonaws.com/1387dea3-466d-4db2-b5fb-e69713c612ee?pitch-bytes=292828&amp;pitch-content-type=image%2Fpng"/>
          <p:cNvPicPr>
            <a:picLocks noChangeAspect="1"/>
          </p:cNvPicPr>
          <p:nvPr/>
        </p:nvPicPr>
        <p:blipFill>
          <a:blip r:embed="rId3"/>
          <a:srcRect t="349" b="349"/>
          <a:stretch/>
        </p:blipFill>
        <p:spPr>
          <a:xfrm>
            <a:off x="472211" y="1010401"/>
            <a:ext cx="5409310" cy="3331049"/>
          </a:xfrm>
          <a:prstGeom prst="rect">
            <a:avLst/>
          </a:prstGeom>
        </p:spPr>
      </p:pic>
      <p:pic>
        <p:nvPicPr>
          <p:cNvPr id="5" name="Image 1" descr="https://external-media.api.pitch.com/provider/icons8/fluent/arrow.sv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884002" y="2567387"/>
            <a:ext cx="514350" cy="514350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613402" y="2274826"/>
            <a:ext cx="2266243" cy="10971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4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Allergies: </a:t>
            </a:r>
            <a:r>
              <a:rPr lang="en-US" sz="1400" b="0" kern="0" spc="12" dirty="0">
                <a:solidFill>
                  <a:srgbClr val="D2AC3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Erythromycin</a:t>
            </a:r>
            <a:endParaRPr lang="en-US" sz="1350" dirty="0"/>
          </a:p>
          <a:p>
            <a:pPr algn="l">
              <a:lnSpc>
                <a:spcPts val="2160"/>
              </a:lnSpc>
            </a:pPr>
            <a:r>
              <a:rPr lang="en-US" sz="14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Chief complaint: </a:t>
            </a:r>
            <a:r>
              <a:rPr lang="en-US" sz="1400" b="0" kern="0" spc="12" dirty="0">
                <a:solidFill>
                  <a:srgbClr val="D2AC3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Shoulder pain</a:t>
            </a:r>
            <a:endParaRPr lang="en-US" sz="1350" dirty="0"/>
          </a:p>
          <a:p>
            <a:pPr algn="l">
              <a:lnSpc>
                <a:spcPts val="2160"/>
              </a:lnSpc>
            </a:pPr>
            <a:r>
              <a:rPr lang="en-US" sz="14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Family History: </a:t>
            </a:r>
            <a:r>
              <a:rPr lang="en-US" sz="1400" b="0" kern="0" spc="12" dirty="0">
                <a:solidFill>
                  <a:srgbClr val="D2AC3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Diabetes</a:t>
            </a:r>
            <a:endParaRPr lang="en-US" sz="1350" dirty="0"/>
          </a:p>
          <a:p>
            <a:pPr algn="l">
              <a:lnSpc>
                <a:spcPts val="2160"/>
              </a:lnSpc>
            </a:pPr>
            <a:r>
              <a:rPr lang="en-US" sz="14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Smoking: </a:t>
            </a:r>
            <a:r>
              <a:rPr lang="en-US" sz="1400" b="0" kern="0" spc="12" dirty="0">
                <a:solidFill>
                  <a:srgbClr val="D2AC3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1 pk/day</a:t>
            </a:r>
            <a:endParaRPr lang="en-US" sz="1350" dirty="0"/>
          </a:p>
        </p:txBody>
      </p:sp>
      <p:sp>
        <p:nvSpPr>
          <p:cNvPr id="7" name="Text 2"/>
          <p:cNvSpPr/>
          <p:nvPr/>
        </p:nvSpPr>
        <p:spPr>
          <a:xfrm>
            <a:off x="395429" y="1010401"/>
            <a:ext cx="5486093" cy="3453895"/>
          </a:xfrm>
          <a:prstGeom prst="roundRect">
            <a:avLst>
              <a:gd name="adj" fmla="val -26474"/>
            </a:avLst>
          </a:prstGeom>
          <a:solidFill>
            <a:srgbClr val="000000">
              <a:alpha val="0"/>
            </a:srgbClr>
          </a:solidFill>
          <a:ln w="21167">
            <a:solidFill>
              <a:srgbClr val="8C9AAA"/>
            </a:solidFill>
          </a:ln>
        </p:spPr>
        <p:txBody>
          <a:bodyPr wrap="square" lIns="304783" tIns="407752" rIns="304783" bIns="407752" rtlCol="0" anchor="ctr"/>
          <a:lstStyle/>
          <a:p>
            <a:pPr algn="ctr">
              <a:lnSpc>
                <a:spcPts val="1920"/>
              </a:lnSpc>
            </a:pPr>
            <a:endParaRPr lang="en-US" sz="1200" dirty="0"/>
          </a:p>
        </p:txBody>
      </p:sp>
      <p:sp>
        <p:nvSpPr>
          <p:cNvPr id="8" name="Shape 3"/>
          <p:cNvSpPr/>
          <p:nvPr/>
        </p:nvSpPr>
        <p:spPr>
          <a:xfrm>
            <a:off x="6541374" y="2274534"/>
            <a:ext cx="2460319" cy="1097453"/>
          </a:xfrm>
          <a:prstGeom prst="roundRect">
            <a:avLst>
              <a:gd name="adj" fmla="val -83320"/>
            </a:avLst>
          </a:prstGeom>
          <a:solidFill>
            <a:srgbClr val="000000">
              <a:alpha val="0"/>
            </a:srgbClr>
          </a:solidFill>
          <a:ln w="21167">
            <a:solidFill>
              <a:srgbClr val="8C9AA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567" y="476567"/>
            <a:ext cx="8191909" cy="335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640"/>
              </a:lnSpc>
            </a:pPr>
            <a:r>
              <a:rPr lang="en-US" sz="2400" b="1" kern="0" spc="-24" dirty="0">
                <a:solidFill>
                  <a:srgbClr val="3C48F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Langroid: Human-Agent Q/A on Clinical Note</a:t>
            </a:r>
            <a:endParaRPr lang="en-US" sz="2400" dirty="0"/>
          </a:p>
        </p:txBody>
      </p:sp>
      <p:sp>
        <p:nvSpPr>
          <p:cNvPr id="4" name="Text 1"/>
          <p:cNvSpPr/>
          <p:nvPr/>
        </p:nvSpPr>
        <p:spPr>
          <a:xfrm>
            <a:off x="5570101" y="1258520"/>
            <a:ext cx="3181839" cy="1983332"/>
          </a:xfrm>
          <a:prstGeom prst="roundRect">
            <a:avLst>
              <a:gd name="adj" fmla="val 18048"/>
            </a:avLst>
          </a:prstGeom>
          <a:solidFill>
            <a:srgbClr val="F0F2F9"/>
          </a:solidFill>
          <a:ln w="21167">
            <a:solidFill>
              <a:srgbClr val="8C9AAA"/>
            </a:solidFill>
          </a:ln>
          <a:effectLst>
            <a:outerShdw blurRad="127000" dist="38100" dir="3600000" algn="bl" rotWithShape="0">
              <a:srgbClr val="000000">
                <a:alpha val="20000"/>
              </a:srgbClr>
            </a:outerShdw>
          </a:effectLst>
        </p:spPr>
        <p:txBody>
          <a:bodyPr wrap="square" lIns="176769" tIns="234143" rIns="176769" bIns="234143" rtlCol="0" anchor="ctr"/>
          <a:lstStyle/>
          <a:p>
            <a:pPr algn="ctr">
              <a:lnSpc>
                <a:spcPts val="1920"/>
              </a:lnSpc>
            </a:pPr>
            <a:endParaRPr lang="en-US" sz="1200" dirty="0"/>
          </a:p>
        </p:txBody>
      </p:sp>
      <p:pic>
        <p:nvPicPr>
          <p:cNvPr id="5" name="Image 0" descr="https://external-media.api.pitch.com/provider/icons8/fluent/artificial-intelligence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5400000">
            <a:off x="5891945" y="1688304"/>
            <a:ext cx="670251" cy="67025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548394" y="1378962"/>
            <a:ext cx="1113606" cy="2438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920"/>
              </a:lnSpc>
            </a:pPr>
            <a:r>
              <a:rPr lang="en-US" sz="1200" b="1" kern="0" spc="12" dirty="0">
                <a:solidFill>
                  <a:srgbClr val="3C48F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Retrieval Agent</a:t>
            </a:r>
            <a:endParaRPr lang="en-US" sz="1200" dirty="0"/>
          </a:p>
        </p:txBody>
      </p:sp>
      <p:sp>
        <p:nvSpPr>
          <p:cNvPr id="7" name="Shape 3"/>
          <p:cNvSpPr/>
          <p:nvPr/>
        </p:nvSpPr>
        <p:spPr>
          <a:xfrm>
            <a:off x="4355694" y="1840337"/>
            <a:ext cx="855284" cy="0"/>
          </a:xfrm>
          <a:prstGeom prst="line">
            <a:avLst/>
          </a:prstGeom>
          <a:solidFill>
            <a:srgbClr val="F0F2F9">
              <a:alpha val="60000"/>
            </a:srgbClr>
          </a:solidFill>
          <a:ln w="21167">
            <a:solidFill>
              <a:srgbClr val="8C9AAA">
                <a:alpha val="60000"/>
              </a:srgbClr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4"/>
          <p:cNvSpPr/>
          <p:nvPr/>
        </p:nvSpPr>
        <p:spPr>
          <a:xfrm>
            <a:off x="4363575" y="2836275"/>
            <a:ext cx="855660" cy="0"/>
          </a:xfrm>
          <a:prstGeom prst="line">
            <a:avLst/>
          </a:prstGeom>
          <a:solidFill>
            <a:srgbClr val="F0F2F9">
              <a:alpha val="60000"/>
            </a:srgbClr>
          </a:solidFill>
          <a:ln w="21167">
            <a:solidFill>
              <a:srgbClr val="8C9AAA">
                <a:alpha val="60000"/>
              </a:srgbClr>
            </a:solidFill>
            <a:prstDash val="solid"/>
            <a:headEnd type="triangle"/>
            <a:tailEnd type="none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1" descr="https://external-media.api.pitch.com/provider/icons8/fluent/database.sv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662386" y="1661588"/>
            <a:ext cx="514350" cy="51435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644703" y="1776473"/>
            <a:ext cx="278606" cy="2438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1920"/>
              </a:lnSpc>
            </a:pPr>
            <a:r>
              <a:rPr lang="en-US" sz="12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LLM</a:t>
            </a:r>
            <a:endParaRPr lang="en-US" sz="1200" dirty="0"/>
          </a:p>
        </p:txBody>
      </p:sp>
      <p:sp>
        <p:nvSpPr>
          <p:cNvPr id="11" name="Text 6"/>
          <p:cNvSpPr/>
          <p:nvPr/>
        </p:nvSpPr>
        <p:spPr>
          <a:xfrm>
            <a:off x="7820401" y="2125282"/>
            <a:ext cx="645430" cy="2438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1920"/>
              </a:lnSpc>
            </a:pPr>
            <a:r>
              <a:rPr lang="en-US" sz="12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Vector-DB</a:t>
            </a:r>
            <a:endParaRPr lang="en-US" sz="1200" dirty="0"/>
          </a:p>
        </p:txBody>
      </p:sp>
      <p:pic>
        <p:nvPicPr>
          <p:cNvPr id="12" name="Image 2" descr="https://external-media.api.pitch.com/provider/icons8/80/fluent/feed-out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158104" y="2681496"/>
            <a:ext cx="390480" cy="390480"/>
          </a:xfrm>
          <a:prstGeom prst="rect">
            <a:avLst/>
          </a:prstGeom>
        </p:spPr>
      </p:pic>
      <p:pic>
        <p:nvPicPr>
          <p:cNvPr id="13" name="Image 3" descr="https://external-media.api.pitch.com/provider/icons8/fluent/documents.sv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403469" y="3891756"/>
            <a:ext cx="514350" cy="514350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6917798" y="4027573"/>
            <a:ext cx="1834121" cy="2438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920"/>
              </a:lnSpc>
            </a:pPr>
            <a:r>
              <a:rPr lang="en-US" sz="12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Unstructured Clinical Note</a:t>
            </a:r>
            <a:endParaRPr lang="en-US" sz="1200" dirty="0"/>
          </a:p>
        </p:txBody>
      </p:sp>
      <p:sp>
        <p:nvSpPr>
          <p:cNvPr id="15" name="Shape 8"/>
          <p:cNvSpPr/>
          <p:nvPr/>
        </p:nvSpPr>
        <p:spPr>
          <a:xfrm rot="17665447">
            <a:off x="6549219" y="3428782"/>
            <a:ext cx="785769" cy="0"/>
          </a:xfrm>
          <a:prstGeom prst="line">
            <a:avLst/>
          </a:prstGeom>
          <a:solidFill>
            <a:srgbClr val="F0F2F9">
              <a:alpha val="60000"/>
            </a:srgbClr>
          </a:solidFill>
          <a:ln w="21167">
            <a:solidFill>
              <a:srgbClr val="8C9AAA">
                <a:alpha val="60000"/>
              </a:srgbClr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9"/>
          <p:cNvSpPr/>
          <p:nvPr/>
        </p:nvSpPr>
        <p:spPr>
          <a:xfrm>
            <a:off x="7663034" y="2827503"/>
            <a:ext cx="955253" cy="2438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1920"/>
              </a:lnSpc>
            </a:pPr>
            <a:r>
              <a:rPr lang="en-US" sz="12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Chunk+Embed</a:t>
            </a:r>
            <a:endParaRPr lang="en-US" sz="1200" dirty="0"/>
          </a:p>
        </p:txBody>
      </p:sp>
      <p:sp>
        <p:nvSpPr>
          <p:cNvPr id="17" name="Shape 10"/>
          <p:cNvSpPr/>
          <p:nvPr/>
        </p:nvSpPr>
        <p:spPr>
          <a:xfrm rot="17510885">
            <a:off x="7307580" y="2416122"/>
            <a:ext cx="517553" cy="0"/>
          </a:xfrm>
          <a:prstGeom prst="line">
            <a:avLst/>
          </a:prstGeom>
          <a:solidFill>
            <a:srgbClr val="F0F2F9">
              <a:alpha val="60000"/>
            </a:srgbClr>
          </a:solidFill>
          <a:ln w="21167">
            <a:solidFill>
              <a:srgbClr val="8C9AAA">
                <a:alpha val="60000"/>
              </a:srgbClr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1"/>
          <p:cNvSpPr/>
          <p:nvPr/>
        </p:nvSpPr>
        <p:spPr>
          <a:xfrm rot="20406860">
            <a:off x="7217095" y="2098103"/>
            <a:ext cx="458693" cy="0"/>
          </a:xfrm>
          <a:prstGeom prst="line">
            <a:avLst/>
          </a:prstGeom>
          <a:solidFill>
            <a:srgbClr val="F0F2F9">
              <a:alpha val="60000"/>
            </a:srgbClr>
          </a:solidFill>
          <a:ln w="21167">
            <a:solidFill>
              <a:srgbClr val="8C9AAA">
                <a:alpha val="60000"/>
              </a:srgbClr>
            </a:solidFill>
            <a:prstDash val="solid"/>
            <a:headEnd type="triangle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2"/>
          <p:cNvSpPr/>
          <p:nvPr/>
        </p:nvSpPr>
        <p:spPr>
          <a:xfrm rot="2585718">
            <a:off x="6490190" y="2123086"/>
            <a:ext cx="429942" cy="0"/>
          </a:xfrm>
          <a:prstGeom prst="line">
            <a:avLst/>
          </a:prstGeom>
          <a:solidFill>
            <a:srgbClr val="F0F2F9">
              <a:alpha val="60000"/>
            </a:srgbClr>
          </a:solidFill>
          <a:ln w="21167">
            <a:solidFill>
              <a:srgbClr val="8C9AAA">
                <a:alpha val="60000"/>
              </a:srgbClr>
            </a:solidFill>
            <a:prstDash val="solid"/>
            <a:headEnd type="triangle"/>
            <a:tailEnd type="triangle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Image 4" descr="https://external-media.api.pitch.com/provider/icons8/fluent/change.sv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868635" y="2123808"/>
            <a:ext cx="359562" cy="359562"/>
          </a:xfrm>
          <a:prstGeom prst="rect">
            <a:avLst/>
          </a:prstGeom>
        </p:spPr>
      </p:pic>
      <p:sp>
        <p:nvSpPr>
          <p:cNvPr id="21" name="Text 13"/>
          <p:cNvSpPr/>
          <p:nvPr/>
        </p:nvSpPr>
        <p:spPr>
          <a:xfrm>
            <a:off x="4283881" y="1442555"/>
            <a:ext cx="881509" cy="2438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1920"/>
              </a:lnSpc>
            </a:pPr>
            <a:r>
              <a:rPr lang="en-US" sz="1200" b="0" kern="0" spc="12" dirty="0">
                <a:solidFill>
                  <a:srgbClr val="D2AC3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any allergies?</a:t>
            </a:r>
            <a:endParaRPr lang="en-US" sz="1200" dirty="0"/>
          </a:p>
        </p:txBody>
      </p:sp>
      <p:sp>
        <p:nvSpPr>
          <p:cNvPr id="22" name="Text 14"/>
          <p:cNvSpPr/>
          <p:nvPr/>
        </p:nvSpPr>
        <p:spPr>
          <a:xfrm>
            <a:off x="4283881" y="2430104"/>
            <a:ext cx="877379" cy="2438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1920"/>
              </a:lnSpc>
            </a:pPr>
            <a:r>
              <a:rPr lang="en-US" sz="1200" b="0" kern="0" spc="12" dirty="0">
                <a:solidFill>
                  <a:srgbClr val="D2AC3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erythromycin</a:t>
            </a:r>
            <a:endParaRPr lang="en-US" sz="1200" dirty="0"/>
          </a:p>
        </p:txBody>
      </p:sp>
      <p:pic>
        <p:nvPicPr>
          <p:cNvPr id="23" name="Image 5" descr="https://external-media.api.pitch.com/provider/icons8/fluent/circled.svg"/>
          <p:cNvPicPr>
            <a:picLocks noChangeAspect="1"/>
          </p:cNvPicPr>
          <p:nvPr/>
        </p:nvPicPr>
        <p:blipFill>
          <a:blip r:embed="rId12">
            <a:alphaModFix amt="60000"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354379" y="4404415"/>
            <a:ext cx="514350" cy="514350"/>
          </a:xfrm>
          <a:prstGeom prst="rect">
            <a:avLst/>
          </a:prstGeom>
        </p:spPr>
      </p:pic>
      <p:sp>
        <p:nvSpPr>
          <p:cNvPr id="24" name="Text 15"/>
          <p:cNvSpPr/>
          <p:nvPr/>
        </p:nvSpPr>
        <p:spPr>
          <a:xfrm>
            <a:off x="6532478" y="4492523"/>
            <a:ext cx="154856" cy="33527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400" b="1" kern="0" spc="-24" dirty="0">
                <a:solidFill>
                  <a:srgbClr val="8C9AAA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1</a:t>
            </a:r>
            <a:endParaRPr lang="en-US" sz="2400" dirty="0"/>
          </a:p>
        </p:txBody>
      </p:sp>
      <p:sp>
        <p:nvSpPr>
          <p:cNvPr id="25" name="Text 16"/>
          <p:cNvSpPr/>
          <p:nvPr/>
        </p:nvSpPr>
        <p:spPr>
          <a:xfrm>
            <a:off x="7061117" y="3543594"/>
            <a:ext cx="395176" cy="2438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1920"/>
              </a:lnSpc>
            </a:pPr>
            <a:r>
              <a:rPr lang="en-US" sz="12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Ingest</a:t>
            </a:r>
            <a:endParaRPr lang="en-US" sz="1200" dirty="0"/>
          </a:p>
        </p:txBody>
      </p:sp>
      <p:pic>
        <p:nvPicPr>
          <p:cNvPr id="26" name="Image 6" descr="https://pitch-assets-ccb95893-de3f-4266-973c-20049231b248.s3.eu-west-1.amazonaws.com/dc2009b8-fc15-4dae-8e59-288ba0199620?pitch-bytes=48616&amp;pitch-content-type=image%2Fpng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3800510" y="1556734"/>
            <a:ext cx="386960" cy="386960"/>
          </a:xfrm>
          <a:prstGeom prst="rect">
            <a:avLst/>
          </a:prstGeom>
        </p:spPr>
      </p:pic>
      <p:pic>
        <p:nvPicPr>
          <p:cNvPr id="27" name="Image 7" descr="https://external-media.api.pitch.com/provider/icons8/fluent/circled.svg"/>
          <p:cNvPicPr>
            <a:picLocks noChangeAspect="1"/>
          </p:cNvPicPr>
          <p:nvPr/>
        </p:nvPicPr>
        <p:blipFill>
          <a:blip r:embed="rId12">
            <a:alphaModFix amt="60000"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560540" y="1016684"/>
            <a:ext cx="514350" cy="514350"/>
          </a:xfrm>
          <a:prstGeom prst="rect">
            <a:avLst/>
          </a:prstGeom>
        </p:spPr>
      </p:pic>
      <p:sp>
        <p:nvSpPr>
          <p:cNvPr id="28" name="Text 17"/>
          <p:cNvSpPr/>
          <p:nvPr/>
        </p:nvSpPr>
        <p:spPr>
          <a:xfrm>
            <a:off x="4738639" y="1104792"/>
            <a:ext cx="154856" cy="33527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400" b="1" kern="0" spc="-24" dirty="0">
                <a:solidFill>
                  <a:srgbClr val="8C9AAA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567" y="476567"/>
            <a:ext cx="8191909" cy="335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640"/>
              </a:lnSpc>
            </a:pPr>
            <a:r>
              <a:rPr lang="en-US" sz="2400" b="1" kern="0" spc="-24" dirty="0">
                <a:solidFill>
                  <a:srgbClr val="3C48F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Langroid: Two-Agent Information Extraction from Clinical Note</a:t>
            </a:r>
            <a:endParaRPr lang="en-US" sz="2400" dirty="0"/>
          </a:p>
        </p:txBody>
      </p:sp>
      <p:sp>
        <p:nvSpPr>
          <p:cNvPr id="4" name="Text 1"/>
          <p:cNvSpPr/>
          <p:nvPr/>
        </p:nvSpPr>
        <p:spPr>
          <a:xfrm>
            <a:off x="5570101" y="1258520"/>
            <a:ext cx="3181839" cy="1983332"/>
          </a:xfrm>
          <a:prstGeom prst="roundRect">
            <a:avLst>
              <a:gd name="adj" fmla="val 18048"/>
            </a:avLst>
          </a:prstGeom>
          <a:solidFill>
            <a:srgbClr val="F0F2F9"/>
          </a:solidFill>
          <a:ln w="21167">
            <a:solidFill>
              <a:srgbClr val="8C9AAA"/>
            </a:solidFill>
          </a:ln>
          <a:effectLst>
            <a:outerShdw blurRad="127000" dist="38100" dir="3600000" algn="bl" rotWithShape="0">
              <a:srgbClr val="000000">
                <a:alpha val="20000"/>
              </a:srgbClr>
            </a:outerShdw>
          </a:effectLst>
        </p:spPr>
        <p:txBody>
          <a:bodyPr wrap="square" lIns="176769" tIns="234143" rIns="176769" bIns="234143" rtlCol="0" anchor="ctr"/>
          <a:lstStyle/>
          <a:p>
            <a:pPr algn="ctr">
              <a:lnSpc>
                <a:spcPts val="1920"/>
              </a:lnSpc>
            </a:pPr>
            <a:endParaRPr lang="en-US" sz="1200" dirty="0"/>
          </a:p>
        </p:txBody>
      </p:sp>
      <p:pic>
        <p:nvPicPr>
          <p:cNvPr id="5" name="Image 0" descr="https://external-media.api.pitch.com/provider/icons8/fluent/artificial-intelligence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5400000">
            <a:off x="5891945" y="1688304"/>
            <a:ext cx="670251" cy="67025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548394" y="1378962"/>
            <a:ext cx="1113606" cy="2438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920"/>
              </a:lnSpc>
            </a:pPr>
            <a:r>
              <a:rPr lang="en-US" sz="1200" b="1" kern="0" spc="12" dirty="0">
                <a:solidFill>
                  <a:srgbClr val="3C48F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Retrieval Agent</a:t>
            </a:r>
            <a:endParaRPr lang="en-US" sz="1200" dirty="0"/>
          </a:p>
        </p:txBody>
      </p:sp>
      <p:sp>
        <p:nvSpPr>
          <p:cNvPr id="7" name="Shape 3"/>
          <p:cNvSpPr/>
          <p:nvPr/>
        </p:nvSpPr>
        <p:spPr>
          <a:xfrm>
            <a:off x="4355694" y="1840337"/>
            <a:ext cx="855284" cy="0"/>
          </a:xfrm>
          <a:prstGeom prst="line">
            <a:avLst/>
          </a:prstGeom>
          <a:solidFill>
            <a:srgbClr val="F0F2F9">
              <a:alpha val="60000"/>
            </a:srgbClr>
          </a:solidFill>
          <a:ln w="21167">
            <a:solidFill>
              <a:srgbClr val="8C9AAA">
                <a:alpha val="60000"/>
              </a:srgbClr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4"/>
          <p:cNvSpPr/>
          <p:nvPr/>
        </p:nvSpPr>
        <p:spPr>
          <a:xfrm>
            <a:off x="4363575" y="2836275"/>
            <a:ext cx="855660" cy="0"/>
          </a:xfrm>
          <a:prstGeom prst="line">
            <a:avLst/>
          </a:prstGeom>
          <a:solidFill>
            <a:srgbClr val="F0F2F9">
              <a:alpha val="60000"/>
            </a:srgbClr>
          </a:solidFill>
          <a:ln w="21167">
            <a:solidFill>
              <a:srgbClr val="8C9AAA">
                <a:alpha val="60000"/>
              </a:srgbClr>
            </a:solidFill>
            <a:prstDash val="solid"/>
            <a:headEnd type="triangle"/>
            <a:tailEnd type="none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1" descr="https://external-media.api.pitch.com/provider/icons8/fluent/database.sv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662386" y="1661588"/>
            <a:ext cx="514350" cy="51435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644703" y="1776473"/>
            <a:ext cx="278606" cy="2438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1920"/>
              </a:lnSpc>
            </a:pPr>
            <a:r>
              <a:rPr lang="en-US" sz="12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LLM</a:t>
            </a:r>
            <a:endParaRPr lang="en-US" sz="1200" dirty="0"/>
          </a:p>
        </p:txBody>
      </p:sp>
      <p:sp>
        <p:nvSpPr>
          <p:cNvPr id="11" name="Text 6"/>
          <p:cNvSpPr/>
          <p:nvPr/>
        </p:nvSpPr>
        <p:spPr>
          <a:xfrm>
            <a:off x="7820401" y="2125282"/>
            <a:ext cx="645430" cy="2438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1920"/>
              </a:lnSpc>
            </a:pPr>
            <a:r>
              <a:rPr lang="en-US" sz="12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Vector-DB</a:t>
            </a:r>
            <a:endParaRPr lang="en-US" sz="1200" dirty="0"/>
          </a:p>
        </p:txBody>
      </p:sp>
      <p:pic>
        <p:nvPicPr>
          <p:cNvPr id="12" name="Image 2" descr="https://external-media.api.pitch.com/provider/icons8/80/fluent/feed-out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158104" y="2681496"/>
            <a:ext cx="390480" cy="390480"/>
          </a:xfrm>
          <a:prstGeom prst="rect">
            <a:avLst/>
          </a:prstGeom>
        </p:spPr>
      </p:pic>
      <p:pic>
        <p:nvPicPr>
          <p:cNvPr id="13" name="Image 3" descr="https://external-media.api.pitch.com/provider/icons8/fluent/documents.sv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403469" y="3891756"/>
            <a:ext cx="514350" cy="514350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6917798" y="4027573"/>
            <a:ext cx="1834121" cy="2438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920"/>
              </a:lnSpc>
            </a:pPr>
            <a:r>
              <a:rPr lang="en-US" sz="12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Unstructured Clinical Note</a:t>
            </a:r>
            <a:endParaRPr lang="en-US" sz="1200" dirty="0"/>
          </a:p>
        </p:txBody>
      </p:sp>
      <p:sp>
        <p:nvSpPr>
          <p:cNvPr id="15" name="Shape 8"/>
          <p:cNvSpPr/>
          <p:nvPr/>
        </p:nvSpPr>
        <p:spPr>
          <a:xfrm rot="17665447">
            <a:off x="6549219" y="3428782"/>
            <a:ext cx="785769" cy="0"/>
          </a:xfrm>
          <a:prstGeom prst="line">
            <a:avLst/>
          </a:prstGeom>
          <a:solidFill>
            <a:srgbClr val="F0F2F9">
              <a:alpha val="60000"/>
            </a:srgbClr>
          </a:solidFill>
          <a:ln w="21167">
            <a:solidFill>
              <a:srgbClr val="8C9AAA">
                <a:alpha val="60000"/>
              </a:srgbClr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9"/>
          <p:cNvSpPr/>
          <p:nvPr/>
        </p:nvSpPr>
        <p:spPr>
          <a:xfrm>
            <a:off x="7663034" y="2827503"/>
            <a:ext cx="955253" cy="2438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1920"/>
              </a:lnSpc>
            </a:pPr>
            <a:r>
              <a:rPr lang="en-US" sz="12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Chunk+Embed</a:t>
            </a:r>
            <a:endParaRPr lang="en-US" sz="1200" dirty="0"/>
          </a:p>
        </p:txBody>
      </p:sp>
      <p:sp>
        <p:nvSpPr>
          <p:cNvPr id="17" name="Shape 10"/>
          <p:cNvSpPr/>
          <p:nvPr/>
        </p:nvSpPr>
        <p:spPr>
          <a:xfrm rot="17510885">
            <a:off x="7307580" y="2416122"/>
            <a:ext cx="517553" cy="0"/>
          </a:xfrm>
          <a:prstGeom prst="line">
            <a:avLst/>
          </a:prstGeom>
          <a:solidFill>
            <a:srgbClr val="F0F2F9">
              <a:alpha val="60000"/>
            </a:srgbClr>
          </a:solidFill>
          <a:ln w="21167">
            <a:solidFill>
              <a:srgbClr val="8C9AAA">
                <a:alpha val="60000"/>
              </a:srgbClr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1"/>
          <p:cNvSpPr/>
          <p:nvPr/>
        </p:nvSpPr>
        <p:spPr>
          <a:xfrm rot="20406860">
            <a:off x="7217095" y="2098103"/>
            <a:ext cx="458693" cy="0"/>
          </a:xfrm>
          <a:prstGeom prst="line">
            <a:avLst/>
          </a:prstGeom>
          <a:solidFill>
            <a:srgbClr val="F0F2F9">
              <a:alpha val="60000"/>
            </a:srgbClr>
          </a:solidFill>
          <a:ln w="21167">
            <a:solidFill>
              <a:srgbClr val="8C9AAA">
                <a:alpha val="60000"/>
              </a:srgbClr>
            </a:solidFill>
            <a:prstDash val="solid"/>
            <a:headEnd type="triangle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2"/>
          <p:cNvSpPr/>
          <p:nvPr/>
        </p:nvSpPr>
        <p:spPr>
          <a:xfrm rot="2585718">
            <a:off x="6490190" y="2123086"/>
            <a:ext cx="429942" cy="0"/>
          </a:xfrm>
          <a:prstGeom prst="line">
            <a:avLst/>
          </a:prstGeom>
          <a:solidFill>
            <a:srgbClr val="F0F2F9">
              <a:alpha val="60000"/>
            </a:srgbClr>
          </a:solidFill>
          <a:ln w="21167">
            <a:solidFill>
              <a:srgbClr val="8C9AAA">
                <a:alpha val="60000"/>
              </a:srgbClr>
            </a:solidFill>
            <a:prstDash val="solid"/>
            <a:headEnd type="triangle"/>
            <a:tailEnd type="triangle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Image 4" descr="https://external-media.api.pitch.com/provider/icons8/fluent/change.sv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868635" y="2123808"/>
            <a:ext cx="359562" cy="359562"/>
          </a:xfrm>
          <a:prstGeom prst="rect">
            <a:avLst/>
          </a:prstGeom>
        </p:spPr>
      </p:pic>
      <p:sp>
        <p:nvSpPr>
          <p:cNvPr id="21" name="Text 13"/>
          <p:cNvSpPr/>
          <p:nvPr/>
        </p:nvSpPr>
        <p:spPr>
          <a:xfrm>
            <a:off x="4283881" y="1442555"/>
            <a:ext cx="881509" cy="2438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1920"/>
              </a:lnSpc>
            </a:pPr>
            <a:r>
              <a:rPr lang="en-US" sz="1200" b="0" kern="0" spc="12" dirty="0">
                <a:solidFill>
                  <a:srgbClr val="D2AC3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any allergies?</a:t>
            </a:r>
            <a:endParaRPr lang="en-US" sz="1200" dirty="0"/>
          </a:p>
        </p:txBody>
      </p:sp>
      <p:sp>
        <p:nvSpPr>
          <p:cNvPr id="22" name="Text 14"/>
          <p:cNvSpPr/>
          <p:nvPr/>
        </p:nvSpPr>
        <p:spPr>
          <a:xfrm>
            <a:off x="4283881" y="2430104"/>
            <a:ext cx="877379" cy="2438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1920"/>
              </a:lnSpc>
            </a:pPr>
            <a:r>
              <a:rPr lang="en-US" sz="1200" b="0" kern="0" spc="12" dirty="0">
                <a:solidFill>
                  <a:srgbClr val="D2AC3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erythromycin</a:t>
            </a:r>
            <a:endParaRPr lang="en-US" sz="1200" dirty="0"/>
          </a:p>
        </p:txBody>
      </p:sp>
      <p:pic>
        <p:nvPicPr>
          <p:cNvPr id="23" name="Image 5" descr="https://external-media.api.pitch.com/provider/icons8/fluent/circled.svg"/>
          <p:cNvPicPr>
            <a:picLocks noChangeAspect="1"/>
          </p:cNvPicPr>
          <p:nvPr/>
        </p:nvPicPr>
        <p:blipFill>
          <a:blip r:embed="rId12">
            <a:alphaModFix amt="60000"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354379" y="4404415"/>
            <a:ext cx="514350" cy="514350"/>
          </a:xfrm>
          <a:prstGeom prst="rect">
            <a:avLst/>
          </a:prstGeom>
        </p:spPr>
      </p:pic>
      <p:sp>
        <p:nvSpPr>
          <p:cNvPr id="24" name="Text 15"/>
          <p:cNvSpPr/>
          <p:nvPr/>
        </p:nvSpPr>
        <p:spPr>
          <a:xfrm>
            <a:off x="6532478" y="4492523"/>
            <a:ext cx="154856" cy="33527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400" b="1" kern="0" spc="-24" dirty="0">
                <a:solidFill>
                  <a:srgbClr val="8C9AAA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1</a:t>
            </a:r>
            <a:endParaRPr lang="en-US" sz="2400" dirty="0"/>
          </a:p>
        </p:txBody>
      </p:sp>
      <p:sp>
        <p:nvSpPr>
          <p:cNvPr id="25" name="Text 16"/>
          <p:cNvSpPr/>
          <p:nvPr/>
        </p:nvSpPr>
        <p:spPr>
          <a:xfrm>
            <a:off x="7061117" y="3543594"/>
            <a:ext cx="395176" cy="2438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1920"/>
              </a:lnSpc>
            </a:pPr>
            <a:r>
              <a:rPr lang="en-US" sz="12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Ingest</a:t>
            </a:r>
            <a:endParaRPr lang="en-US" sz="1200" dirty="0"/>
          </a:p>
        </p:txBody>
      </p:sp>
      <p:sp>
        <p:nvSpPr>
          <p:cNvPr id="26" name="Text 17"/>
          <p:cNvSpPr/>
          <p:nvPr/>
        </p:nvSpPr>
        <p:spPr>
          <a:xfrm>
            <a:off x="2676792" y="1689844"/>
            <a:ext cx="1539647" cy="1284574"/>
          </a:xfrm>
          <a:prstGeom prst="roundRect">
            <a:avLst>
              <a:gd name="adj" fmla="val 13484"/>
            </a:avLst>
          </a:prstGeom>
          <a:solidFill>
            <a:srgbClr val="F0F2F9"/>
          </a:solidFill>
          <a:ln w="21167">
            <a:solidFill>
              <a:srgbClr val="8C9AAA"/>
            </a:solidFill>
          </a:ln>
          <a:effectLst>
            <a:outerShdw blurRad="127000" dist="38100" dir="3600000" algn="bl" rotWithShape="0">
              <a:srgbClr val="000000">
                <a:alpha val="20000"/>
              </a:srgbClr>
            </a:outerShdw>
          </a:effectLst>
        </p:spPr>
        <p:txBody>
          <a:bodyPr wrap="square" lIns="85536" tIns="151651" rIns="85536" bIns="151651" rtlCol="0" anchor="ctr"/>
          <a:lstStyle/>
          <a:p>
            <a:pPr algn="ctr">
              <a:lnSpc>
                <a:spcPts val="1920"/>
              </a:lnSpc>
            </a:pPr>
            <a:endParaRPr lang="en-US" sz="1200" dirty="0"/>
          </a:p>
        </p:txBody>
      </p:sp>
      <p:pic>
        <p:nvPicPr>
          <p:cNvPr id="27" name="Image 6" descr="https://external-media.api.pitch.com/provider/icons8/fluent/artificial-intelligence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5400000">
            <a:off x="3111335" y="1958629"/>
            <a:ext cx="670251" cy="670251"/>
          </a:xfrm>
          <a:prstGeom prst="rect">
            <a:avLst/>
          </a:prstGeom>
        </p:spPr>
      </p:pic>
      <p:sp>
        <p:nvSpPr>
          <p:cNvPr id="28" name="Text 18"/>
          <p:cNvSpPr/>
          <p:nvPr/>
        </p:nvSpPr>
        <p:spPr>
          <a:xfrm>
            <a:off x="3310214" y="2627173"/>
            <a:ext cx="278606" cy="2438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1920"/>
              </a:lnSpc>
            </a:pPr>
            <a:r>
              <a:rPr lang="en-US" sz="12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LLM</a:t>
            </a:r>
            <a:endParaRPr lang="en-US" sz="1200" dirty="0"/>
          </a:p>
        </p:txBody>
      </p:sp>
      <p:sp>
        <p:nvSpPr>
          <p:cNvPr id="29" name="Text 19"/>
          <p:cNvSpPr/>
          <p:nvPr/>
        </p:nvSpPr>
        <p:spPr>
          <a:xfrm>
            <a:off x="2893712" y="1746664"/>
            <a:ext cx="1113606" cy="2438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920"/>
              </a:lnSpc>
            </a:pPr>
            <a:r>
              <a:rPr lang="en-US" sz="1200" b="1" kern="0" spc="12" dirty="0">
                <a:solidFill>
                  <a:srgbClr val="3C48F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Extractor Agent</a:t>
            </a:r>
            <a:endParaRPr lang="en-US" sz="1200" dirty="0"/>
          </a:p>
        </p:txBody>
      </p:sp>
      <p:sp>
        <p:nvSpPr>
          <p:cNvPr id="30" name="Text 20"/>
          <p:cNvSpPr/>
          <p:nvPr/>
        </p:nvSpPr>
        <p:spPr>
          <a:xfrm>
            <a:off x="653349" y="1305705"/>
            <a:ext cx="1070335" cy="12190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1920"/>
              </a:lnSpc>
            </a:pPr>
            <a:r>
              <a:rPr lang="en-US" sz="12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Find this info:</a:t>
            </a:r>
            <a:endParaRPr lang="en-US" sz="1200" dirty="0"/>
          </a:p>
          <a:p>
            <a:pPr algn="l">
              <a:lnSpc>
                <a:spcPts val="1920"/>
              </a:lnSpc>
            </a:pPr>
            <a:r>
              <a:rPr lang="en-US" sz="12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Allergies:</a:t>
            </a:r>
            <a:endParaRPr lang="en-US" sz="1200" dirty="0"/>
          </a:p>
          <a:p>
            <a:pPr algn="l">
              <a:lnSpc>
                <a:spcPts val="1920"/>
              </a:lnSpc>
            </a:pPr>
            <a:r>
              <a:rPr lang="en-US" sz="12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Chief complaint:</a:t>
            </a:r>
            <a:endParaRPr lang="en-US" sz="1200" dirty="0"/>
          </a:p>
          <a:p>
            <a:pPr algn="l">
              <a:lnSpc>
                <a:spcPts val="1920"/>
              </a:lnSpc>
            </a:pPr>
            <a:r>
              <a:rPr lang="en-US" sz="12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Family History:</a:t>
            </a:r>
            <a:endParaRPr lang="en-US" sz="1200" dirty="0"/>
          </a:p>
          <a:p>
            <a:pPr algn="l">
              <a:lnSpc>
                <a:spcPts val="1920"/>
              </a:lnSpc>
            </a:pPr>
            <a:r>
              <a:rPr lang="en-US" sz="12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Smoking:</a:t>
            </a:r>
            <a:endParaRPr lang="en-US" sz="1200" dirty="0"/>
          </a:p>
        </p:txBody>
      </p:sp>
      <p:sp>
        <p:nvSpPr>
          <p:cNvPr id="31" name="Shape 21"/>
          <p:cNvSpPr/>
          <p:nvPr/>
        </p:nvSpPr>
        <p:spPr>
          <a:xfrm rot="1308720">
            <a:off x="1808372" y="2037094"/>
            <a:ext cx="745273" cy="0"/>
          </a:xfrm>
          <a:prstGeom prst="line">
            <a:avLst/>
          </a:prstGeom>
          <a:solidFill>
            <a:srgbClr val="F0F2F9">
              <a:alpha val="60000"/>
            </a:srgbClr>
          </a:solidFill>
          <a:ln w="21167">
            <a:solidFill>
              <a:srgbClr val="8C9AAA">
                <a:alpha val="60000"/>
              </a:srgbClr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32" name="Shape 22"/>
          <p:cNvSpPr/>
          <p:nvPr/>
        </p:nvSpPr>
        <p:spPr>
          <a:xfrm rot="8591920">
            <a:off x="1949857" y="3191036"/>
            <a:ext cx="635023" cy="0"/>
          </a:xfrm>
          <a:prstGeom prst="line">
            <a:avLst/>
          </a:prstGeom>
          <a:solidFill>
            <a:srgbClr val="F0F2F9">
              <a:alpha val="60000"/>
            </a:srgbClr>
          </a:solidFill>
          <a:ln w="21167">
            <a:solidFill>
              <a:srgbClr val="8C9AAA">
                <a:alpha val="60000"/>
              </a:srgbClr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n-US"/>
          </a:p>
        </p:txBody>
      </p:sp>
      <p:pic>
        <p:nvPicPr>
          <p:cNvPr id="33" name="Image 7" descr="https://external-media.api.pitch.com/provider/icons8/fluent/circled.svg"/>
          <p:cNvPicPr>
            <a:picLocks noChangeAspect="1"/>
          </p:cNvPicPr>
          <p:nvPr/>
        </p:nvPicPr>
        <p:blipFill>
          <a:blip r:embed="rId12">
            <a:alphaModFix amt="60000"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834978" y="1108608"/>
            <a:ext cx="514350" cy="514350"/>
          </a:xfrm>
          <a:prstGeom prst="rect">
            <a:avLst/>
          </a:prstGeom>
        </p:spPr>
      </p:pic>
      <p:sp>
        <p:nvSpPr>
          <p:cNvPr id="34" name="Text 23"/>
          <p:cNvSpPr/>
          <p:nvPr/>
        </p:nvSpPr>
        <p:spPr>
          <a:xfrm>
            <a:off x="2013076" y="1196715"/>
            <a:ext cx="154856" cy="33527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400" b="1" kern="0" spc="-24" dirty="0">
                <a:solidFill>
                  <a:srgbClr val="8C9AAA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2</a:t>
            </a:r>
            <a:endParaRPr lang="en-US" sz="2400" dirty="0"/>
          </a:p>
        </p:txBody>
      </p:sp>
      <p:pic>
        <p:nvPicPr>
          <p:cNvPr id="35" name="Image 8" descr="https://pitch-assets-ccb95893-de3f-4266-973c-20049231b248.s3.eu-west-1.amazonaws.com/dc2009b8-fc15-4dae-8e59-288ba0199620?pitch-bytes=48616&amp;pitch-content-type=image%2Fpng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266577" y="1307185"/>
            <a:ext cx="386960" cy="386960"/>
          </a:xfrm>
          <a:prstGeom prst="rect">
            <a:avLst/>
          </a:prstGeom>
        </p:spPr>
      </p:pic>
      <p:pic>
        <p:nvPicPr>
          <p:cNvPr id="36" name="Image 9" descr="https://external-media.api.pitch.com/provider/icons8/fluent/circled.svg"/>
          <p:cNvPicPr>
            <a:picLocks noChangeAspect="1"/>
          </p:cNvPicPr>
          <p:nvPr/>
        </p:nvPicPr>
        <p:blipFill>
          <a:blip r:embed="rId12">
            <a:alphaModFix amt="60000"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560540" y="1016684"/>
            <a:ext cx="514350" cy="514350"/>
          </a:xfrm>
          <a:prstGeom prst="rect">
            <a:avLst/>
          </a:prstGeom>
        </p:spPr>
      </p:pic>
      <p:sp>
        <p:nvSpPr>
          <p:cNvPr id="37" name="Text 24"/>
          <p:cNvSpPr/>
          <p:nvPr/>
        </p:nvSpPr>
        <p:spPr>
          <a:xfrm>
            <a:off x="4738639" y="1104792"/>
            <a:ext cx="154856" cy="33527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400" b="1" kern="0" spc="-24" dirty="0">
                <a:solidFill>
                  <a:srgbClr val="8C9AAA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3</a:t>
            </a:r>
            <a:endParaRPr lang="en-US" sz="2400" dirty="0"/>
          </a:p>
        </p:txBody>
      </p:sp>
      <p:pic>
        <p:nvPicPr>
          <p:cNvPr id="38" name="Image 10" descr="https://external-media.api.pitch.com/provider/icons8/fluent/circled.svg"/>
          <p:cNvPicPr>
            <a:picLocks noChangeAspect="1"/>
          </p:cNvPicPr>
          <p:nvPr/>
        </p:nvPicPr>
        <p:blipFill>
          <a:blip r:embed="rId12">
            <a:alphaModFix amt="60000"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536390" y="2932575"/>
            <a:ext cx="514350" cy="514350"/>
          </a:xfrm>
          <a:prstGeom prst="rect">
            <a:avLst/>
          </a:prstGeom>
        </p:spPr>
      </p:pic>
      <p:sp>
        <p:nvSpPr>
          <p:cNvPr id="39" name="Text 25"/>
          <p:cNvSpPr/>
          <p:nvPr/>
        </p:nvSpPr>
        <p:spPr>
          <a:xfrm>
            <a:off x="4714489" y="3020682"/>
            <a:ext cx="154856" cy="33527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400" b="1" kern="0" spc="-24" dirty="0">
                <a:solidFill>
                  <a:srgbClr val="8C9AAA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4</a:t>
            </a:r>
            <a:endParaRPr lang="en-US" sz="2400" dirty="0"/>
          </a:p>
        </p:txBody>
      </p:sp>
      <p:sp>
        <p:nvSpPr>
          <p:cNvPr id="40" name="Text 26"/>
          <p:cNvSpPr/>
          <p:nvPr/>
        </p:nvSpPr>
        <p:spPr>
          <a:xfrm>
            <a:off x="266951" y="3582473"/>
            <a:ext cx="2014463" cy="97527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1920"/>
              </a:lnSpc>
            </a:pPr>
            <a:r>
              <a:rPr lang="en-US" sz="12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Allergies: </a:t>
            </a:r>
            <a:r>
              <a:rPr lang="en-US" sz="1200" b="0" kern="0" spc="12" dirty="0">
                <a:solidFill>
                  <a:srgbClr val="D2AC3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Erythromycin</a:t>
            </a:r>
            <a:endParaRPr lang="en-US" sz="1200" dirty="0"/>
          </a:p>
          <a:p>
            <a:pPr algn="l">
              <a:lnSpc>
                <a:spcPts val="1920"/>
              </a:lnSpc>
            </a:pPr>
            <a:r>
              <a:rPr lang="en-US" sz="12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Chief complaint: </a:t>
            </a:r>
            <a:r>
              <a:rPr lang="en-US" sz="1200" b="0" kern="0" spc="12" dirty="0">
                <a:solidFill>
                  <a:srgbClr val="D2AC3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Shoulder pain</a:t>
            </a:r>
            <a:endParaRPr lang="en-US" sz="1200" dirty="0"/>
          </a:p>
          <a:p>
            <a:pPr algn="l">
              <a:lnSpc>
                <a:spcPts val="1920"/>
              </a:lnSpc>
            </a:pPr>
            <a:r>
              <a:rPr lang="en-US" sz="12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Family History: </a:t>
            </a:r>
            <a:r>
              <a:rPr lang="en-US" sz="1200" b="0" kern="0" spc="12" dirty="0">
                <a:solidFill>
                  <a:srgbClr val="D2AC3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Diabetes</a:t>
            </a:r>
            <a:endParaRPr lang="en-US" sz="1200" dirty="0"/>
          </a:p>
          <a:p>
            <a:pPr algn="l">
              <a:lnSpc>
                <a:spcPts val="1920"/>
              </a:lnSpc>
            </a:pPr>
            <a:r>
              <a:rPr lang="en-US" sz="12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Smoking: </a:t>
            </a:r>
            <a:r>
              <a:rPr lang="en-US" sz="1200" b="0" kern="0" spc="12" dirty="0">
                <a:solidFill>
                  <a:srgbClr val="D2AC3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1 pk/day</a:t>
            </a:r>
            <a:endParaRPr lang="en-US" sz="1200" dirty="0"/>
          </a:p>
        </p:txBody>
      </p:sp>
      <p:pic>
        <p:nvPicPr>
          <p:cNvPr id="41" name="Image 11" descr="https://external-media.api.pitch.com/provider/icons8/fluent/replace.sv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4524124" y="1920127"/>
            <a:ext cx="514350" cy="514350"/>
          </a:xfrm>
          <a:prstGeom prst="rect">
            <a:avLst/>
          </a:prstGeom>
        </p:spPr>
      </p:pic>
      <p:sp>
        <p:nvSpPr>
          <p:cNvPr id="42" name="Text 27"/>
          <p:cNvSpPr/>
          <p:nvPr/>
        </p:nvSpPr>
        <p:spPr>
          <a:xfrm>
            <a:off x="266951" y="3310145"/>
            <a:ext cx="1047452" cy="2438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1920"/>
              </a:lnSpc>
            </a:pPr>
            <a:r>
              <a:rPr lang="en-US" sz="12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Structured Info</a:t>
            </a:r>
            <a:endParaRPr lang="en-US" sz="1200" dirty="0"/>
          </a:p>
        </p:txBody>
      </p:sp>
      <p:pic>
        <p:nvPicPr>
          <p:cNvPr id="43" name="Image 12" descr="https://external-media.api.pitch.com/provider/icons8/fluent/circled.svg"/>
          <p:cNvPicPr>
            <a:picLocks noChangeAspect="1"/>
          </p:cNvPicPr>
          <p:nvPr/>
        </p:nvPicPr>
        <p:blipFill>
          <a:blip r:embed="rId12">
            <a:alphaModFix amt="60000"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2206578" y="3170700"/>
            <a:ext cx="514350" cy="514350"/>
          </a:xfrm>
          <a:prstGeom prst="rect">
            <a:avLst/>
          </a:prstGeom>
        </p:spPr>
      </p:pic>
      <p:sp>
        <p:nvSpPr>
          <p:cNvPr id="44" name="Text 28"/>
          <p:cNvSpPr/>
          <p:nvPr/>
        </p:nvSpPr>
        <p:spPr>
          <a:xfrm>
            <a:off x="2384677" y="3258807"/>
            <a:ext cx="154856" cy="33527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400" b="1" kern="0" spc="-24" dirty="0">
                <a:solidFill>
                  <a:srgbClr val="8C9AAA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solidFill>
          <a:srgbClr val="F0F2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images.unsplash.com/photo-1602045486350-4e53a69865c6?crop=entropy&amp;cs=tinysrgb&amp;fit=max&amp;fm=jpg&amp;ixid=M3wyMTIyMnwwfDF8c2VhcmNofDR8fHRoYW5rJTIweW91fGVufDB8fHx8MTcwMTEzNTgyNHww&amp;ixlib=rb-4.0.3&amp;q=80&amp;w=1080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46530" y="1186164"/>
            <a:ext cx="2458716" cy="152409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3779384" y="3046793"/>
            <a:ext cx="1599158" cy="2438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1920"/>
              </a:lnSpc>
            </a:pPr>
            <a:r>
              <a:rPr lang="en-US" sz="12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pchalasani@gmail.com</a:t>
            </a:r>
            <a:endParaRPr lang="en-US" sz="1200" dirty="0"/>
          </a:p>
        </p:txBody>
      </p:sp>
      <p:sp>
        <p:nvSpPr>
          <p:cNvPr id="5" name="Text 1"/>
          <p:cNvSpPr/>
          <p:nvPr/>
        </p:nvSpPr>
        <p:spPr>
          <a:xfrm>
            <a:off x="3154062" y="3430329"/>
            <a:ext cx="2835697" cy="4876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920"/>
              </a:lnSpc>
            </a:pPr>
            <a:r>
              <a:rPr lang="en-US" sz="12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Try the LLM quiz:</a:t>
            </a:r>
            <a:endParaRPr lang="en-US" sz="1200" dirty="0"/>
          </a:p>
          <a:p>
            <a:pPr algn="ctr">
              <a:lnSpc>
                <a:spcPts val="1920"/>
              </a:lnSpc>
            </a:pPr>
            <a:r>
              <a:rPr lang="en-US" sz="1200" b="1" kern="0" spc="12" dirty="0">
                <a:solidFill>
                  <a:srgbClr val="3C48F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https://tinyurl.com/pchalasani-llm-quiz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161" y="477488"/>
            <a:ext cx="8192244" cy="335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640"/>
              </a:lnSpc>
            </a:pPr>
            <a:r>
              <a:rPr lang="en-US" sz="2400" b="1" kern="0" spc="-24" dirty="0">
                <a:solidFill>
                  <a:srgbClr val="3C48F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What is a Language Model?</a:t>
            </a:r>
            <a:endParaRPr lang="en-US" sz="2400" dirty="0"/>
          </a:p>
        </p:txBody>
      </p:sp>
      <p:pic>
        <p:nvPicPr>
          <p:cNvPr id="4" name="Image 0" descr="https://external-media.api.pitch.com/provider/icons8/fluent/artificial-intelligence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5400000">
            <a:off x="5234225" y="2085894"/>
            <a:ext cx="444741" cy="44474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190650" y="1397177"/>
            <a:ext cx="3336392" cy="365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880"/>
              </a:lnSpc>
            </a:pPr>
            <a:r>
              <a:rPr lang="en-US" sz="18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Next "word" (token) predictor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476250" y="2189080"/>
            <a:ext cx="1544762" cy="2438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1920"/>
              </a:lnSpc>
            </a:pPr>
            <a:r>
              <a:rPr lang="en-US" sz="12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 giraffe is a tall, African</a:t>
            </a:r>
            <a:endParaRPr lang="en-US" sz="1200" dirty="0"/>
          </a:p>
        </p:txBody>
      </p:sp>
      <p:sp>
        <p:nvSpPr>
          <p:cNvPr id="7" name="Text 3"/>
          <p:cNvSpPr/>
          <p:nvPr/>
        </p:nvSpPr>
        <p:spPr>
          <a:xfrm>
            <a:off x="6321245" y="2188940"/>
            <a:ext cx="605210" cy="2438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1920"/>
              </a:lnSpc>
            </a:pPr>
            <a:r>
              <a:rPr lang="en-US" sz="12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mammal</a:t>
            </a:r>
            <a:endParaRPr lang="en-US" sz="1200" dirty="0"/>
          </a:p>
        </p:txBody>
      </p:sp>
      <p:sp>
        <p:nvSpPr>
          <p:cNvPr id="8" name="Shape 4"/>
          <p:cNvSpPr/>
          <p:nvPr/>
        </p:nvSpPr>
        <p:spPr>
          <a:xfrm>
            <a:off x="2269239" y="2307782"/>
            <a:ext cx="2732658" cy="0"/>
          </a:xfrm>
          <a:prstGeom prst="line">
            <a:avLst/>
          </a:prstGeom>
          <a:solidFill>
            <a:srgbClr val="F0F2F9"/>
          </a:solidFill>
          <a:ln w="21167">
            <a:solidFill>
              <a:srgbClr val="8C9AAA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5"/>
          <p:cNvSpPr/>
          <p:nvPr/>
        </p:nvSpPr>
        <p:spPr>
          <a:xfrm>
            <a:off x="5870055" y="2307080"/>
            <a:ext cx="331563" cy="0"/>
          </a:xfrm>
          <a:prstGeom prst="line">
            <a:avLst/>
          </a:prstGeom>
          <a:solidFill>
            <a:srgbClr val="F0F2F9"/>
          </a:solidFill>
          <a:ln w="21167">
            <a:solidFill>
              <a:srgbClr val="8C9AAA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6"/>
          <p:cNvSpPr/>
          <p:nvPr/>
        </p:nvSpPr>
        <p:spPr>
          <a:xfrm>
            <a:off x="5334509" y="1881118"/>
            <a:ext cx="252375" cy="14856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1170"/>
              </a:lnSpc>
            </a:pPr>
            <a:r>
              <a:rPr lang="en-US" sz="1000" b="1" kern="0" spc="96" dirty="0">
                <a:solidFill>
                  <a:srgbClr val="F93C3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LLM</a:t>
            </a:r>
            <a:endParaRPr lang="en-US" sz="975" dirty="0"/>
          </a:p>
        </p:txBody>
      </p:sp>
      <p:sp>
        <p:nvSpPr>
          <p:cNvPr id="11" name="Shape 7"/>
          <p:cNvSpPr/>
          <p:nvPr/>
        </p:nvSpPr>
        <p:spPr>
          <a:xfrm>
            <a:off x="341204" y="2073427"/>
            <a:ext cx="1770566" cy="498323"/>
          </a:xfrm>
          <a:prstGeom prst="roundRect">
            <a:avLst>
              <a:gd name="adj" fmla="val 20000"/>
            </a:avLst>
          </a:prstGeom>
          <a:solidFill>
            <a:srgbClr val="000000">
              <a:alpha val="0"/>
            </a:srgbClr>
          </a:solidFill>
          <a:ln w="21167">
            <a:solidFill>
              <a:srgbClr val="F4F0F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8"/>
          <p:cNvSpPr/>
          <p:nvPr/>
        </p:nvSpPr>
        <p:spPr>
          <a:xfrm rot="8466784">
            <a:off x="1169882" y="1804820"/>
            <a:ext cx="716210" cy="0"/>
          </a:xfrm>
          <a:prstGeom prst="line">
            <a:avLst/>
          </a:prstGeom>
          <a:solidFill>
            <a:srgbClr val="F0F2F9"/>
          </a:solidFill>
          <a:ln w="21167">
            <a:solidFill>
              <a:srgbClr val="8C9AAA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9"/>
          <p:cNvSpPr/>
          <p:nvPr/>
        </p:nvSpPr>
        <p:spPr>
          <a:xfrm>
            <a:off x="1623472" y="1274101"/>
            <a:ext cx="489235" cy="2438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1920"/>
              </a:lnSpc>
            </a:pPr>
            <a:r>
              <a:rPr lang="en-US" sz="1200" b="0" kern="0" spc="12" dirty="0">
                <a:solidFill>
                  <a:srgbClr val="8C9AAA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Prompt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161" y="477488"/>
            <a:ext cx="8192244" cy="3352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640"/>
              </a:lnSpc>
            </a:pPr>
            <a:r>
              <a:rPr lang="en-US" sz="2400" b="1" kern="0" spc="-24" dirty="0">
                <a:solidFill>
                  <a:srgbClr val="3C48F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What is a Language Model?</a:t>
            </a:r>
            <a:endParaRPr lang="en-US" sz="2400" dirty="0"/>
          </a:p>
        </p:txBody>
      </p:sp>
      <p:pic>
        <p:nvPicPr>
          <p:cNvPr id="4" name="Image 0" descr="https://external-media.api.pitch.com/provider/icons8/fluent/artificial-intelligence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5400000">
            <a:off x="5234225" y="2085894"/>
            <a:ext cx="444741" cy="44474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190650" y="1397177"/>
            <a:ext cx="3336392" cy="365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880"/>
              </a:lnSpc>
            </a:pPr>
            <a:r>
              <a:rPr lang="en-US" sz="18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Next "word" (token) predictor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476250" y="2189080"/>
            <a:ext cx="1544762" cy="2438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1920"/>
              </a:lnSpc>
            </a:pPr>
            <a:r>
              <a:rPr lang="en-US" sz="12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 giraffe is a tall, African</a:t>
            </a:r>
            <a:endParaRPr lang="en-US" sz="1200" dirty="0"/>
          </a:p>
        </p:txBody>
      </p:sp>
      <p:sp>
        <p:nvSpPr>
          <p:cNvPr id="7" name="Text 3"/>
          <p:cNvSpPr/>
          <p:nvPr/>
        </p:nvSpPr>
        <p:spPr>
          <a:xfrm>
            <a:off x="6321245" y="2188940"/>
            <a:ext cx="605210" cy="2438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1920"/>
              </a:lnSpc>
            </a:pPr>
            <a:r>
              <a:rPr lang="en-US" sz="12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mammal</a:t>
            </a:r>
            <a:endParaRPr lang="en-US" sz="1200" dirty="0"/>
          </a:p>
        </p:txBody>
      </p:sp>
      <p:sp>
        <p:nvSpPr>
          <p:cNvPr id="8" name="Shape 4"/>
          <p:cNvSpPr/>
          <p:nvPr/>
        </p:nvSpPr>
        <p:spPr>
          <a:xfrm>
            <a:off x="2269239" y="2307782"/>
            <a:ext cx="2732658" cy="0"/>
          </a:xfrm>
          <a:prstGeom prst="line">
            <a:avLst/>
          </a:prstGeom>
          <a:solidFill>
            <a:srgbClr val="F0F2F9"/>
          </a:solidFill>
          <a:ln w="21167">
            <a:solidFill>
              <a:srgbClr val="8C9AAA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5"/>
          <p:cNvSpPr/>
          <p:nvPr/>
        </p:nvSpPr>
        <p:spPr>
          <a:xfrm>
            <a:off x="5870055" y="2307080"/>
            <a:ext cx="331563" cy="0"/>
          </a:xfrm>
          <a:prstGeom prst="line">
            <a:avLst/>
          </a:prstGeom>
          <a:solidFill>
            <a:srgbClr val="F0F2F9"/>
          </a:solidFill>
          <a:ln w="21167">
            <a:solidFill>
              <a:srgbClr val="8C9AAA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6"/>
          <p:cNvSpPr/>
          <p:nvPr/>
        </p:nvSpPr>
        <p:spPr>
          <a:xfrm>
            <a:off x="475547" y="2854581"/>
            <a:ext cx="2204665" cy="2438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920"/>
              </a:lnSpc>
            </a:pPr>
            <a:r>
              <a:rPr lang="en-US" sz="12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 giraffe is a tall, African </a:t>
            </a:r>
            <a:r>
              <a:rPr lang="en-US" sz="12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mammal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6320542" y="2854441"/>
            <a:ext cx="467134" cy="2438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1920"/>
              </a:lnSpc>
            </a:pPr>
            <a:r>
              <a:rPr lang="en-US" sz="12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known</a:t>
            </a:r>
            <a:endParaRPr lang="en-US" sz="1200" dirty="0"/>
          </a:p>
        </p:txBody>
      </p:sp>
      <p:sp>
        <p:nvSpPr>
          <p:cNvPr id="12" name="Shape 8"/>
          <p:cNvSpPr/>
          <p:nvPr/>
        </p:nvSpPr>
        <p:spPr>
          <a:xfrm>
            <a:off x="3078709" y="2973283"/>
            <a:ext cx="1922485" cy="0"/>
          </a:xfrm>
          <a:prstGeom prst="line">
            <a:avLst/>
          </a:prstGeom>
          <a:solidFill>
            <a:srgbClr val="F0F2F9"/>
          </a:solidFill>
          <a:ln w="21167">
            <a:solidFill>
              <a:srgbClr val="8C9AAA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5869352" y="2972581"/>
            <a:ext cx="331563" cy="0"/>
          </a:xfrm>
          <a:prstGeom prst="line">
            <a:avLst/>
          </a:prstGeom>
          <a:solidFill>
            <a:srgbClr val="F0F2F9"/>
          </a:solidFill>
          <a:ln w="21167">
            <a:solidFill>
              <a:srgbClr val="8C9AAA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0"/>
          <p:cNvSpPr/>
          <p:nvPr/>
        </p:nvSpPr>
        <p:spPr>
          <a:xfrm rot="10418029">
            <a:off x="2373160" y="2674729"/>
            <a:ext cx="4150052" cy="0"/>
          </a:xfrm>
          <a:prstGeom prst="line">
            <a:avLst/>
          </a:prstGeom>
          <a:solidFill>
            <a:srgbClr val="F0F2F9"/>
          </a:solidFill>
          <a:ln w="21167">
            <a:solidFill>
              <a:srgbClr val="FFC859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1"/>
          <p:cNvSpPr/>
          <p:nvPr/>
        </p:nvSpPr>
        <p:spPr>
          <a:xfrm>
            <a:off x="6319840" y="3400529"/>
            <a:ext cx="232321" cy="2438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1920"/>
              </a:lnSpc>
            </a:pPr>
            <a:r>
              <a:rPr lang="en-US" sz="12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for</a:t>
            </a:r>
            <a:r>
              <a:rPr lang="en-US" sz="12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endParaRPr lang="en-US" sz="1200" dirty="0"/>
          </a:p>
        </p:txBody>
      </p:sp>
      <p:sp>
        <p:nvSpPr>
          <p:cNvPr id="16" name="Shape 12"/>
          <p:cNvSpPr/>
          <p:nvPr/>
        </p:nvSpPr>
        <p:spPr>
          <a:xfrm>
            <a:off x="3286057" y="3519371"/>
            <a:ext cx="1714434" cy="0"/>
          </a:xfrm>
          <a:prstGeom prst="line">
            <a:avLst/>
          </a:prstGeom>
          <a:solidFill>
            <a:srgbClr val="F0F2F9"/>
          </a:solidFill>
          <a:ln w="21167">
            <a:solidFill>
              <a:srgbClr val="8C9AAA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3"/>
          <p:cNvSpPr/>
          <p:nvPr/>
        </p:nvSpPr>
        <p:spPr>
          <a:xfrm>
            <a:off x="5868650" y="3518668"/>
            <a:ext cx="331563" cy="0"/>
          </a:xfrm>
          <a:prstGeom prst="line">
            <a:avLst/>
          </a:prstGeom>
          <a:solidFill>
            <a:srgbClr val="F0F2F9"/>
          </a:solidFill>
          <a:ln w="21167">
            <a:solidFill>
              <a:srgbClr val="8C9AAA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4"/>
          <p:cNvSpPr/>
          <p:nvPr/>
        </p:nvSpPr>
        <p:spPr>
          <a:xfrm rot="10506338">
            <a:off x="2856442" y="3250128"/>
            <a:ext cx="3546608" cy="0"/>
          </a:xfrm>
          <a:prstGeom prst="line">
            <a:avLst/>
          </a:prstGeom>
          <a:solidFill>
            <a:srgbClr val="F0F2F9"/>
          </a:solidFill>
          <a:ln w="21167">
            <a:solidFill>
              <a:srgbClr val="FFC859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5"/>
          <p:cNvSpPr/>
          <p:nvPr/>
        </p:nvSpPr>
        <p:spPr>
          <a:xfrm>
            <a:off x="475547" y="3401231"/>
            <a:ext cx="2971428" cy="2438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920"/>
              </a:lnSpc>
            </a:pPr>
            <a:r>
              <a:rPr lang="en-US" sz="12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 giraffe is a tall, African mammal </a:t>
            </a:r>
            <a:r>
              <a:rPr lang="en-US" sz="12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known</a:t>
            </a:r>
            <a:endParaRPr lang="en-US" sz="1200" dirty="0"/>
          </a:p>
        </p:txBody>
      </p:sp>
      <p:pic>
        <p:nvPicPr>
          <p:cNvPr id="20" name="Image 1" descr="https://external-media.api.pitch.com/provider/icons8/fluent/artificial-intelligence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5400000">
            <a:off x="5233523" y="2751395"/>
            <a:ext cx="444741" cy="444741"/>
          </a:xfrm>
          <a:prstGeom prst="rect">
            <a:avLst/>
          </a:prstGeom>
        </p:spPr>
      </p:pic>
      <p:pic>
        <p:nvPicPr>
          <p:cNvPr id="21" name="Image 2" descr="https://external-media.api.pitch.com/provider/icons8/fluent/artificial-intelligence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5400000">
            <a:off x="5233523" y="3298184"/>
            <a:ext cx="444741" cy="444741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6319137" y="3952901"/>
            <a:ext cx="232990" cy="2438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920"/>
              </a:lnSpc>
            </a:pPr>
            <a:r>
              <a:rPr lang="en-US" sz="12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its</a:t>
            </a:r>
            <a:endParaRPr lang="en-US" sz="1200" dirty="0"/>
          </a:p>
        </p:txBody>
      </p:sp>
      <p:sp>
        <p:nvSpPr>
          <p:cNvPr id="23" name="Shape 17"/>
          <p:cNvSpPr/>
          <p:nvPr/>
        </p:nvSpPr>
        <p:spPr>
          <a:xfrm rot="10394450">
            <a:off x="3278980" y="3824553"/>
            <a:ext cx="3050602" cy="0"/>
          </a:xfrm>
          <a:prstGeom prst="line">
            <a:avLst/>
          </a:prstGeom>
          <a:solidFill>
            <a:srgbClr val="F0F2F9"/>
          </a:solidFill>
          <a:ln w="21167">
            <a:solidFill>
              <a:srgbClr val="FFC859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18"/>
          <p:cNvSpPr/>
          <p:nvPr/>
        </p:nvSpPr>
        <p:spPr>
          <a:xfrm>
            <a:off x="474844" y="3953603"/>
            <a:ext cx="2971428" cy="2438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920"/>
              </a:lnSpc>
            </a:pPr>
            <a:r>
              <a:rPr lang="en-US" sz="12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 giraffe is a tall, African mammal known </a:t>
            </a:r>
            <a:r>
              <a:rPr lang="en-US" sz="12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for</a:t>
            </a:r>
            <a:r>
              <a:rPr lang="en-US" sz="12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endParaRPr lang="en-US" sz="1200" dirty="0"/>
          </a:p>
        </p:txBody>
      </p:sp>
      <p:pic>
        <p:nvPicPr>
          <p:cNvPr id="25" name="Image 3" descr="https://external-media.api.pitch.com/provider/icons8/fluent/artificial-intelligence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5400000">
            <a:off x="5232820" y="3850556"/>
            <a:ext cx="444741" cy="444741"/>
          </a:xfrm>
          <a:prstGeom prst="rect">
            <a:avLst/>
          </a:prstGeom>
        </p:spPr>
      </p:pic>
      <p:sp>
        <p:nvSpPr>
          <p:cNvPr id="26" name="Shape 19"/>
          <p:cNvSpPr/>
          <p:nvPr/>
        </p:nvSpPr>
        <p:spPr>
          <a:xfrm>
            <a:off x="3718765" y="4071743"/>
            <a:ext cx="1281023" cy="0"/>
          </a:xfrm>
          <a:prstGeom prst="line">
            <a:avLst/>
          </a:prstGeom>
          <a:solidFill>
            <a:srgbClr val="F0F2F9"/>
          </a:solidFill>
          <a:ln w="21167">
            <a:solidFill>
              <a:srgbClr val="8C9AAA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27" name="Shape 20"/>
          <p:cNvSpPr/>
          <p:nvPr/>
        </p:nvSpPr>
        <p:spPr>
          <a:xfrm>
            <a:off x="5867947" y="4071040"/>
            <a:ext cx="331563" cy="0"/>
          </a:xfrm>
          <a:prstGeom prst="line">
            <a:avLst/>
          </a:prstGeom>
          <a:solidFill>
            <a:srgbClr val="F0F2F9"/>
          </a:solidFill>
          <a:ln w="21167">
            <a:solidFill>
              <a:srgbClr val="8C9AAA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1"/>
          <p:cNvSpPr/>
          <p:nvPr/>
        </p:nvSpPr>
        <p:spPr>
          <a:xfrm>
            <a:off x="5334509" y="1881118"/>
            <a:ext cx="252375" cy="14856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1170"/>
              </a:lnSpc>
            </a:pPr>
            <a:r>
              <a:rPr lang="en-US" sz="1000" b="1" kern="0" spc="96" dirty="0">
                <a:solidFill>
                  <a:srgbClr val="F93C3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LLM</a:t>
            </a:r>
            <a:endParaRPr lang="en-US" sz="975" dirty="0"/>
          </a:p>
        </p:txBody>
      </p:sp>
      <p:sp>
        <p:nvSpPr>
          <p:cNvPr id="29" name="Text 22"/>
          <p:cNvSpPr/>
          <p:nvPr/>
        </p:nvSpPr>
        <p:spPr>
          <a:xfrm>
            <a:off x="2518856" y="1399551"/>
            <a:ext cx="1670856" cy="365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880"/>
              </a:lnSpc>
            </a:pPr>
            <a:r>
              <a:rPr lang="en-US" sz="1800" b="1" kern="0" spc="12" dirty="0">
                <a:solidFill>
                  <a:srgbClr val="D2AC3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Auto-regressive</a:t>
            </a:r>
            <a:endParaRPr lang="en-US" sz="1800" dirty="0"/>
          </a:p>
        </p:txBody>
      </p:sp>
      <p:sp>
        <p:nvSpPr>
          <p:cNvPr id="30" name="Text 23"/>
          <p:cNvSpPr/>
          <p:nvPr/>
        </p:nvSpPr>
        <p:spPr>
          <a:xfrm>
            <a:off x="2385467" y="4619668"/>
            <a:ext cx="1726964" cy="2438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920"/>
              </a:lnSpc>
            </a:pPr>
            <a:r>
              <a:rPr lang="en-US" sz="1200" b="1" kern="0" spc="12" dirty="0">
                <a:solidFill>
                  <a:srgbClr val="8C9AAA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 giraffe is a tall, African</a:t>
            </a:r>
            <a:endParaRPr lang="en-US" sz="1200" dirty="0"/>
          </a:p>
        </p:txBody>
      </p:sp>
      <p:sp>
        <p:nvSpPr>
          <p:cNvPr id="31" name="Text 24"/>
          <p:cNvSpPr/>
          <p:nvPr/>
        </p:nvSpPr>
        <p:spPr>
          <a:xfrm>
            <a:off x="4109597" y="4619668"/>
            <a:ext cx="2902223" cy="2438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920"/>
              </a:lnSpc>
            </a:pPr>
            <a:r>
              <a:rPr lang="en-US" sz="1200" b="1" kern="0" spc="12" dirty="0">
                <a:solidFill>
                  <a:srgbClr val="F93C3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mammal known for its long neck and legs</a:t>
            </a:r>
            <a:endParaRPr lang="en-US" sz="1200" dirty="0"/>
          </a:p>
        </p:txBody>
      </p:sp>
      <p:sp>
        <p:nvSpPr>
          <p:cNvPr id="32" name="Shape 25"/>
          <p:cNvSpPr/>
          <p:nvPr/>
        </p:nvSpPr>
        <p:spPr>
          <a:xfrm>
            <a:off x="2270925" y="4579879"/>
            <a:ext cx="1783829" cy="326102"/>
          </a:xfrm>
          <a:prstGeom prst="roundRect">
            <a:avLst>
              <a:gd name="adj" fmla="val 20000"/>
            </a:avLst>
          </a:prstGeom>
          <a:solidFill>
            <a:srgbClr val="000000">
              <a:alpha val="0"/>
            </a:srgbClr>
          </a:solidFill>
          <a:ln w="21167">
            <a:solidFill>
              <a:srgbClr val="F4F0F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26"/>
          <p:cNvSpPr/>
          <p:nvPr/>
        </p:nvSpPr>
        <p:spPr>
          <a:xfrm>
            <a:off x="794554" y="4622929"/>
            <a:ext cx="487561" cy="2438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1920"/>
              </a:lnSpc>
            </a:pPr>
            <a:r>
              <a:rPr lang="en-US" sz="1200" b="0" kern="0" spc="12" dirty="0">
                <a:solidFill>
                  <a:srgbClr val="8C9AAA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prompt</a:t>
            </a:r>
            <a:endParaRPr lang="en-US" sz="1200" dirty="0"/>
          </a:p>
        </p:txBody>
      </p:sp>
      <p:sp>
        <p:nvSpPr>
          <p:cNvPr id="34" name="Shape 27"/>
          <p:cNvSpPr/>
          <p:nvPr/>
        </p:nvSpPr>
        <p:spPr>
          <a:xfrm>
            <a:off x="1468533" y="4746830"/>
            <a:ext cx="685120" cy="0"/>
          </a:xfrm>
          <a:prstGeom prst="line">
            <a:avLst/>
          </a:prstGeom>
          <a:solidFill>
            <a:srgbClr val="F0F2F9">
              <a:alpha val="57000"/>
            </a:srgbClr>
          </a:solidFill>
          <a:ln w="21167">
            <a:solidFill>
              <a:srgbClr val="3C48F9">
                <a:alpha val="57000"/>
              </a:srgbClr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35" name="Shape 28"/>
          <p:cNvSpPr/>
          <p:nvPr/>
        </p:nvSpPr>
        <p:spPr>
          <a:xfrm rot="8134830">
            <a:off x="6931898" y="4384241"/>
            <a:ext cx="557350" cy="0"/>
          </a:xfrm>
          <a:prstGeom prst="line">
            <a:avLst/>
          </a:prstGeom>
          <a:solidFill>
            <a:srgbClr val="F0F2F9">
              <a:alpha val="57000"/>
            </a:srgbClr>
          </a:solidFill>
          <a:ln w="21167">
            <a:solidFill>
              <a:srgbClr val="3C48F9">
                <a:alpha val="57000"/>
              </a:srgbClr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36" name="Shape 29"/>
          <p:cNvSpPr/>
          <p:nvPr/>
        </p:nvSpPr>
        <p:spPr>
          <a:xfrm>
            <a:off x="4113835" y="4579276"/>
            <a:ext cx="2897985" cy="326102"/>
          </a:xfrm>
          <a:prstGeom prst="roundRect">
            <a:avLst>
              <a:gd name="adj" fmla="val 20000"/>
            </a:avLst>
          </a:prstGeom>
          <a:solidFill>
            <a:srgbClr val="000000">
              <a:alpha val="0"/>
            </a:srgbClr>
          </a:solidFill>
          <a:ln w="21167">
            <a:solidFill>
              <a:srgbClr val="F4F0F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7" name="Text 30"/>
          <p:cNvSpPr/>
          <p:nvPr/>
        </p:nvSpPr>
        <p:spPr>
          <a:xfrm>
            <a:off x="7215768" y="3953163"/>
            <a:ext cx="593006" cy="2438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1920"/>
              </a:lnSpc>
            </a:pPr>
            <a:r>
              <a:rPr lang="en-US" sz="1200" b="0" kern="0" spc="12" dirty="0">
                <a:solidFill>
                  <a:srgbClr val="8C9AAA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response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161" y="477488"/>
            <a:ext cx="5487993" cy="335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640"/>
              </a:lnSpc>
            </a:pPr>
            <a:r>
              <a:rPr lang="en-US" sz="2400" b="1" kern="0" spc="-24" dirty="0">
                <a:solidFill>
                  <a:srgbClr val="3C48F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Inside a Language Model: Transformer </a:t>
            </a:r>
            <a:endParaRPr lang="en-US" sz="2400" dirty="0"/>
          </a:p>
        </p:txBody>
      </p:sp>
      <p:graphicFrame>
        <p:nvGraphicFramePr>
          <p:cNvPr id="7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72990" y="1909513"/>
          <a:ext cx="5491164" cy="2933700"/>
        </p:xfrm>
        <a:graphic>
          <a:graphicData uri="http://schemas.openxmlformats.org/drawingml/2006/table">
            <a:tbl>
              <a:tblPr/>
              <a:tblGrid>
                <a:gridCol w="1372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2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2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27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l"/>
                      <a:r>
                        <a:rPr lang="en-US" sz="1500" b="1" dirty="0">
                          <a:solidFill>
                            <a:srgbClr val="2E2E2E"/>
                          </a:solidFill>
                          <a:latin typeface="Source Sans Pro" pitchFamily="34" charset="0"/>
                          <a:ea typeface="Source Sans Pro" pitchFamily="34" charset="-122"/>
                          <a:cs typeface="Source Sans Pro" pitchFamily="34" charset="-120"/>
                        </a:rPr>
                        <a:t>Model</a:t>
                      </a:r>
                      <a:endParaRPr lang="en-US" sz="1500" dirty="0"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1" dirty="0">
                          <a:solidFill>
                            <a:srgbClr val="2E2E2E"/>
                          </a:solidFill>
                          <a:latin typeface="Source Sans Pro" pitchFamily="34" charset="0"/>
                          <a:ea typeface="Source Sans Pro" pitchFamily="34" charset="-122"/>
                          <a:cs typeface="Source Sans Pro" pitchFamily="34" charset="-120"/>
                        </a:rPr>
                        <a:t># Parameters</a:t>
                      </a:r>
                      <a:endParaRPr lang="en-US" sz="1500" dirty="0"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1" dirty="0">
                          <a:solidFill>
                            <a:srgbClr val="2E2E2E"/>
                          </a:solidFill>
                          <a:latin typeface="Source Sans Pro" pitchFamily="34" charset="0"/>
                          <a:ea typeface="Source Sans Pro" pitchFamily="34" charset="-122"/>
                          <a:cs typeface="Source Sans Pro" pitchFamily="34" charset="-120"/>
                        </a:rPr>
                        <a:t>From</a:t>
                      </a:r>
                      <a:endParaRPr lang="en-US" sz="1500" dirty="0"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1" dirty="0">
                          <a:solidFill>
                            <a:srgbClr val="2E2E2E"/>
                          </a:solidFill>
                          <a:latin typeface="Source Sans Pro" pitchFamily="34" charset="0"/>
                          <a:ea typeface="Source Sans Pro" pitchFamily="34" charset="-122"/>
                          <a:cs typeface="Source Sans Pro" pitchFamily="34" charset="-120"/>
                        </a:rPr>
                        <a:t>Open?</a:t>
                      </a:r>
                      <a:endParaRPr lang="en-US" sz="1500" dirty="0"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rgbClr val="2E2E2E"/>
                          </a:solidFill>
                          <a:latin typeface="Source Sans Pro" pitchFamily="34" charset="0"/>
                          <a:ea typeface="Source Sans Pro" pitchFamily="34" charset="-122"/>
                          <a:cs typeface="Source Sans Pro" pitchFamily="34" charset="-120"/>
                        </a:rPr>
                        <a:t>GPT2</a:t>
                      </a:r>
                      <a:endParaRPr lang="en-US" sz="1500" dirty="0"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rgbClr val="2E2E2E"/>
                          </a:solidFill>
                          <a:latin typeface="Source Sans Pro" pitchFamily="34" charset="0"/>
                          <a:ea typeface="Source Sans Pro" pitchFamily="34" charset="-122"/>
                          <a:cs typeface="Source Sans Pro" pitchFamily="34" charset="-120"/>
                        </a:rPr>
                        <a:t>1.5 B</a:t>
                      </a:r>
                      <a:endParaRPr lang="en-US" sz="1500" dirty="0"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rgbClr val="2E2E2E"/>
                          </a:solidFill>
                          <a:latin typeface="Source Sans Pro" pitchFamily="34" charset="0"/>
                          <a:ea typeface="Source Sans Pro" pitchFamily="34" charset="-122"/>
                          <a:cs typeface="Source Sans Pro" pitchFamily="34" charset="-120"/>
                        </a:rPr>
                        <a:t>OpenAI</a:t>
                      </a:r>
                      <a:endParaRPr lang="en-US" sz="1500" dirty="0"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rgbClr val="2E2E2E"/>
                          </a:solidFill>
                          <a:latin typeface="Source Sans Pro" pitchFamily="34" charset="0"/>
                          <a:ea typeface="Source Sans Pro" pitchFamily="34" charset="-122"/>
                          <a:cs typeface="Source Sans Pro" pitchFamily="34" charset="-120"/>
                        </a:rPr>
                        <a:t>No</a:t>
                      </a:r>
                      <a:endParaRPr lang="en-US" sz="1500" dirty="0"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rgbClr val="2E2E2E"/>
                          </a:solidFill>
                          <a:latin typeface="Source Sans Pro" pitchFamily="34" charset="0"/>
                          <a:ea typeface="Source Sans Pro" pitchFamily="34" charset="-122"/>
                          <a:cs typeface="Source Sans Pro" pitchFamily="34" charset="-120"/>
                        </a:rPr>
                        <a:t>GPT3</a:t>
                      </a:r>
                      <a:endParaRPr lang="en-US" sz="1500" dirty="0"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rgbClr val="2E2E2E"/>
                          </a:solidFill>
                          <a:latin typeface="Source Sans Pro" pitchFamily="34" charset="0"/>
                          <a:ea typeface="Source Sans Pro" pitchFamily="34" charset="-122"/>
                          <a:cs typeface="Source Sans Pro" pitchFamily="34" charset="-120"/>
                        </a:rPr>
                        <a:t>175B</a:t>
                      </a:r>
                      <a:endParaRPr lang="en-US" sz="1500" dirty="0"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rgbClr val="2E2E2E"/>
                          </a:solidFill>
                          <a:latin typeface="Source Sans Pro" pitchFamily="34" charset="0"/>
                          <a:ea typeface="Source Sans Pro" pitchFamily="34" charset="-122"/>
                          <a:cs typeface="Source Sans Pro" pitchFamily="34" charset="-120"/>
                        </a:rPr>
                        <a:t>OpenAI</a:t>
                      </a:r>
                      <a:endParaRPr lang="en-US" sz="1500" dirty="0"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rgbClr val="2E2E2E"/>
                          </a:solidFill>
                          <a:latin typeface="Source Sans Pro" pitchFamily="34" charset="0"/>
                          <a:ea typeface="Source Sans Pro" pitchFamily="34" charset="-122"/>
                          <a:cs typeface="Source Sans Pro" pitchFamily="34" charset="-120"/>
                        </a:rPr>
                        <a:t>No</a:t>
                      </a:r>
                      <a:endParaRPr lang="en-US" sz="1500" dirty="0"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rgbClr val="2E2E2E"/>
                          </a:solidFill>
                          <a:latin typeface="Source Sans Pro" pitchFamily="34" charset="0"/>
                          <a:ea typeface="Source Sans Pro" pitchFamily="34" charset="-122"/>
                          <a:cs typeface="Source Sans Pro" pitchFamily="34" charset="-120"/>
                        </a:rPr>
                        <a:t>GPT4</a:t>
                      </a:r>
                      <a:endParaRPr lang="en-US" sz="1500" dirty="0"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rgbClr val="2E2E2E"/>
                          </a:solidFill>
                          <a:latin typeface="Source Sans Pro" pitchFamily="34" charset="0"/>
                          <a:ea typeface="Source Sans Pro" pitchFamily="34" charset="-122"/>
                          <a:cs typeface="Source Sans Pro" pitchFamily="34" charset="-120"/>
                        </a:rPr>
                        <a:t>???</a:t>
                      </a:r>
                      <a:endParaRPr lang="en-US" sz="1500" dirty="0"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rgbClr val="2E2E2E"/>
                          </a:solidFill>
                          <a:latin typeface="Source Sans Pro" pitchFamily="34" charset="0"/>
                          <a:ea typeface="Source Sans Pro" pitchFamily="34" charset="-122"/>
                          <a:cs typeface="Source Sans Pro" pitchFamily="34" charset="-120"/>
                        </a:rPr>
                        <a:t>OpenAI</a:t>
                      </a:r>
                      <a:endParaRPr lang="en-US" sz="1500" dirty="0"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rgbClr val="2E2E2E"/>
                          </a:solidFill>
                          <a:latin typeface="Source Sans Pro" pitchFamily="34" charset="0"/>
                          <a:ea typeface="Source Sans Pro" pitchFamily="34" charset="-122"/>
                          <a:cs typeface="Source Sans Pro" pitchFamily="34" charset="-120"/>
                        </a:rPr>
                        <a:t>No</a:t>
                      </a:r>
                      <a:endParaRPr lang="en-US" sz="1500" dirty="0"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rgbClr val="2E2E2E"/>
                          </a:solidFill>
                          <a:latin typeface="Source Sans Pro" pitchFamily="34" charset="0"/>
                          <a:ea typeface="Source Sans Pro" pitchFamily="34" charset="-122"/>
                          <a:cs typeface="Source Sans Pro" pitchFamily="34" charset="-120"/>
                        </a:rPr>
                        <a:t>Claude 3.5</a:t>
                      </a:r>
                      <a:endParaRPr lang="en-US" sz="1500" dirty="0"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rgbClr val="2E2E2E"/>
                          </a:solidFill>
                          <a:latin typeface="Source Sans Pro" pitchFamily="34" charset="0"/>
                          <a:ea typeface="Source Sans Pro" pitchFamily="34" charset="-122"/>
                          <a:cs typeface="Source Sans Pro" pitchFamily="34" charset="-120"/>
                        </a:rPr>
                        <a:t>?? </a:t>
                      </a:r>
                      <a:endParaRPr lang="en-US" sz="1500" dirty="0"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rgbClr val="2E2E2E"/>
                          </a:solidFill>
                          <a:latin typeface="Source Sans Pro" pitchFamily="34" charset="0"/>
                          <a:ea typeface="Source Sans Pro" pitchFamily="34" charset="-122"/>
                          <a:cs typeface="Source Sans Pro" pitchFamily="34" charset="-120"/>
                        </a:rPr>
                        <a:t>Anthropic</a:t>
                      </a:r>
                      <a:endParaRPr lang="en-US" sz="1500" dirty="0"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rgbClr val="2E2E2E"/>
                          </a:solidFill>
                          <a:latin typeface="Source Sans Pro" pitchFamily="34" charset="0"/>
                          <a:ea typeface="Source Sans Pro" pitchFamily="34" charset="-122"/>
                          <a:cs typeface="Source Sans Pro" pitchFamily="34" charset="-120"/>
                        </a:rPr>
                        <a:t>No</a:t>
                      </a:r>
                      <a:endParaRPr lang="en-US" sz="1500" dirty="0"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rgbClr val="2E2E2E"/>
                          </a:solidFill>
                          <a:latin typeface="Source Sans Pro" pitchFamily="34" charset="0"/>
                          <a:ea typeface="Source Sans Pro" pitchFamily="34" charset="-122"/>
                          <a:cs typeface="Source Sans Pro" pitchFamily="34" charset="-120"/>
                        </a:rPr>
                        <a:t>LLama 3</a:t>
                      </a:r>
                      <a:endParaRPr lang="en-US" sz="1500" dirty="0"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rgbClr val="2E2E2E"/>
                          </a:solidFill>
                          <a:latin typeface="Source Sans Pro" pitchFamily="34" charset="0"/>
                          <a:ea typeface="Source Sans Pro" pitchFamily="34" charset="-122"/>
                          <a:cs typeface="Source Sans Pro" pitchFamily="34" charset="-120"/>
                        </a:rPr>
                        <a:t>8B - 405B</a:t>
                      </a:r>
                      <a:endParaRPr lang="en-US" sz="1500" dirty="0"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rgbClr val="2E2E2E"/>
                          </a:solidFill>
                          <a:latin typeface="Source Sans Pro" pitchFamily="34" charset="0"/>
                          <a:ea typeface="Source Sans Pro" pitchFamily="34" charset="-122"/>
                          <a:cs typeface="Source Sans Pro" pitchFamily="34" charset="-120"/>
                        </a:rPr>
                        <a:t>Meta</a:t>
                      </a:r>
                      <a:endParaRPr lang="en-US" sz="1500" dirty="0"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rgbClr val="2E2E2E"/>
                          </a:solidFill>
                          <a:latin typeface="Source Sans Pro" pitchFamily="34" charset="0"/>
                          <a:ea typeface="Source Sans Pro" pitchFamily="34" charset="-122"/>
                          <a:cs typeface="Source Sans Pro" pitchFamily="34" charset="-120"/>
                        </a:rPr>
                        <a:t>Yes</a:t>
                      </a:r>
                      <a:endParaRPr lang="en-US" sz="1500" dirty="0"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rgbClr val="2E2E2E"/>
                          </a:solidFill>
                          <a:latin typeface="Source Sans Pro" pitchFamily="34" charset="0"/>
                          <a:ea typeface="Source Sans Pro" pitchFamily="34" charset="-122"/>
                          <a:cs typeface="Source Sans Pro" pitchFamily="34" charset="-120"/>
                        </a:rPr>
                        <a:t>DeepSeek</a:t>
                      </a:r>
                      <a:endParaRPr lang="en-US" sz="1500" dirty="0"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rgbClr val="2E2E2E"/>
                          </a:solidFill>
                          <a:latin typeface="Source Sans Pro" pitchFamily="34" charset="0"/>
                          <a:ea typeface="Source Sans Pro" pitchFamily="34" charset="-122"/>
                          <a:cs typeface="Source Sans Pro" pitchFamily="34" charset="-120"/>
                        </a:rPr>
                        <a:t>670B</a:t>
                      </a:r>
                      <a:endParaRPr lang="en-US" sz="1500" dirty="0"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rgbClr val="2E2E2E"/>
                          </a:solidFill>
                          <a:latin typeface="Source Sans Pro" pitchFamily="34" charset="0"/>
                          <a:ea typeface="Source Sans Pro" pitchFamily="34" charset="-122"/>
                          <a:cs typeface="Source Sans Pro" pitchFamily="34" charset="-120"/>
                        </a:rPr>
                        <a:t>DeepSeek</a:t>
                      </a:r>
                      <a:endParaRPr lang="en-US" sz="1500" dirty="0"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rgbClr val="2E2E2E"/>
                          </a:solidFill>
                          <a:latin typeface="Source Sans Pro" pitchFamily="34" charset="0"/>
                          <a:ea typeface="Source Sans Pro" pitchFamily="34" charset="-122"/>
                          <a:cs typeface="Source Sans Pro" pitchFamily="34" charset="-120"/>
                        </a:rPr>
                        <a:t>Yes</a:t>
                      </a:r>
                      <a:endParaRPr lang="en-US" sz="1500" dirty="0"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9AAA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 1"/>
          <p:cNvSpPr/>
          <p:nvPr/>
        </p:nvSpPr>
        <p:spPr>
          <a:xfrm>
            <a:off x="476250" y="1061898"/>
            <a:ext cx="3096518" cy="5485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4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GPT = </a:t>
            </a:r>
            <a:r>
              <a:rPr lang="en-US" sz="14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G</a:t>
            </a:r>
            <a:r>
              <a:rPr lang="en-US" sz="14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enerative </a:t>
            </a:r>
            <a:r>
              <a:rPr lang="en-US" sz="14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</a:t>
            </a:r>
            <a:r>
              <a:rPr lang="en-US" sz="14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re-trained </a:t>
            </a:r>
            <a:r>
              <a:rPr lang="en-US" sz="14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</a:t>
            </a:r>
            <a:r>
              <a:rPr lang="en-US" sz="14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ransformer </a:t>
            </a:r>
            <a:endParaRPr lang="en-US" sz="1350" dirty="0"/>
          </a:p>
          <a:p>
            <a:pPr algn="l">
              <a:lnSpc>
                <a:spcPts val="2160"/>
              </a:lnSpc>
            </a:pPr>
            <a:r>
              <a:rPr lang="en-US" sz="1400" b="0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All models have similar architecture</a:t>
            </a:r>
            <a:endParaRPr lang="en-US" sz="13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161" y="477488"/>
            <a:ext cx="6427477" cy="335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640"/>
              </a:lnSpc>
            </a:pPr>
            <a:r>
              <a:rPr lang="en-US" sz="2400" b="1" kern="0" spc="-24" dirty="0">
                <a:solidFill>
                  <a:srgbClr val="3C48F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How is an LLM built? "Compressing the internet"</a:t>
            </a:r>
            <a:endParaRPr lang="en-US" sz="2400" dirty="0"/>
          </a:p>
        </p:txBody>
      </p:sp>
      <p:pic>
        <p:nvPicPr>
          <p:cNvPr id="4" name="Image 0" descr="https://pitch-assets-ccb95893-de3f-4266-973c-20049231b248.s3.eu-west-1.amazonaws.com/d7ec2d40-e069-4ce6-ad97-2172bdd684d0?pitch-bytes=1915077&amp;pitch-content-type=image%2F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5281" y="1284117"/>
            <a:ext cx="7965423" cy="338427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57946" y="4848395"/>
            <a:ext cx="2142679" cy="18666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1470"/>
              </a:lnSpc>
            </a:pPr>
            <a:r>
              <a:rPr lang="en-US" sz="1100" b="0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Slide Credit: Andrej Karpathy Nov 2023</a:t>
            </a:r>
            <a:endParaRPr lang="en-US" sz="1050" dirty="0"/>
          </a:p>
        </p:txBody>
      </p:sp>
      <p:sp>
        <p:nvSpPr>
          <p:cNvPr id="6" name="Text 2"/>
          <p:cNvSpPr/>
          <p:nvPr/>
        </p:nvSpPr>
        <p:spPr>
          <a:xfrm>
            <a:off x="1420420" y="1048461"/>
            <a:ext cx="474129" cy="36574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8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Data</a:t>
            </a:r>
            <a:endParaRPr lang="en-US" sz="1800" dirty="0"/>
          </a:p>
        </p:txBody>
      </p:sp>
      <p:sp>
        <p:nvSpPr>
          <p:cNvPr id="7" name="Text 3"/>
          <p:cNvSpPr/>
          <p:nvPr/>
        </p:nvSpPr>
        <p:spPr>
          <a:xfrm>
            <a:off x="4575576" y="1045303"/>
            <a:ext cx="850627" cy="36574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8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Training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7681826" y="1048777"/>
            <a:ext cx="417909" cy="36574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8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LLM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161" y="477488"/>
            <a:ext cx="6427478" cy="335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640"/>
              </a:lnSpc>
            </a:pPr>
            <a:r>
              <a:rPr lang="en-US" sz="2400" b="1" kern="0" spc="-24" dirty="0">
                <a:solidFill>
                  <a:srgbClr val="3C48F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Next-word prediction →Intelligence? how?</a:t>
            </a:r>
            <a:endParaRPr lang="en-US" sz="2400" dirty="0"/>
          </a:p>
        </p:txBody>
      </p:sp>
      <p:sp>
        <p:nvSpPr>
          <p:cNvPr id="4" name="Text 1"/>
          <p:cNvSpPr/>
          <p:nvPr/>
        </p:nvSpPr>
        <p:spPr>
          <a:xfrm>
            <a:off x="187152" y="1890929"/>
            <a:ext cx="3036391" cy="548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160"/>
              </a:lnSpc>
            </a:pPr>
            <a:r>
              <a:rPr lang="en-US" sz="14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Training to </a:t>
            </a:r>
            <a:r>
              <a:rPr lang="en-US" sz="1400" b="1" kern="0" spc="12" dirty="0">
                <a:solidFill>
                  <a:srgbClr val="F93C3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predict </a:t>
            </a:r>
            <a:r>
              <a:rPr lang="en-US" sz="14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well</a:t>
            </a:r>
            <a:r>
              <a:rPr lang="en-US" sz="1400" b="1" kern="0" spc="12" dirty="0">
                <a:solidFill>
                  <a:srgbClr val="F93C3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14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on </a:t>
            </a:r>
            <a:endParaRPr lang="en-US" sz="1350" dirty="0"/>
          </a:p>
          <a:p>
            <a:pPr algn="ctr">
              <a:lnSpc>
                <a:spcPts val="2160"/>
              </a:lnSpc>
            </a:pPr>
            <a:r>
              <a:rPr lang="en-US" sz="14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Large amount of internet </a:t>
            </a:r>
            <a:r>
              <a:rPr lang="en-US" sz="1400" b="1" kern="0" spc="12" dirty="0">
                <a:solidFill>
                  <a:srgbClr val="F93C3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text + code </a:t>
            </a:r>
            <a:endParaRPr lang="en-US" sz="1350" dirty="0"/>
          </a:p>
        </p:txBody>
      </p:sp>
      <p:sp>
        <p:nvSpPr>
          <p:cNvPr id="5" name="Text 2"/>
          <p:cNvSpPr/>
          <p:nvPr/>
        </p:nvSpPr>
        <p:spPr>
          <a:xfrm rot="20523170">
            <a:off x="3304711" y="1981560"/>
            <a:ext cx="1936850" cy="0"/>
          </a:xfrm>
          <a:prstGeom prst="line">
            <a:avLst/>
          </a:prstGeom>
          <a:solidFill>
            <a:srgbClr val="F0F2F9"/>
          </a:solidFill>
          <a:ln w="21167">
            <a:solidFill>
              <a:srgbClr val="8C9AAA"/>
            </a:solidFill>
            <a:prstDash val="solid"/>
            <a:headEnd type="none"/>
            <a:tailEnd type="triangle"/>
          </a:ln>
        </p:spPr>
        <p:txBody>
          <a:bodyPr wrap="square" lIns="107603" tIns="2249" rIns="107603" bIns="2249" rtlCol="0" anchor="ctr"/>
          <a:lstStyle/>
          <a:p>
            <a:pPr algn="ctr">
              <a:lnSpc>
                <a:spcPts val="1920"/>
              </a:lnSpc>
            </a:pP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3640823" y="1573248"/>
            <a:ext cx="1106277" cy="2742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60"/>
              </a:lnSpc>
            </a:pPr>
            <a:r>
              <a:rPr lang="en-US" sz="14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forces LLM to </a:t>
            </a:r>
            <a:endParaRPr lang="en-US" sz="1350" dirty="0"/>
          </a:p>
        </p:txBody>
      </p:sp>
      <p:pic>
        <p:nvPicPr>
          <p:cNvPr id="7" name="Image 0" descr="https://external-media.api.pitch.com/provider/icons8/fluent-systems-filled/domain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37352" y="2559935"/>
            <a:ext cx="514350" cy="5143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161" y="477488"/>
            <a:ext cx="6427477" cy="335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640"/>
              </a:lnSpc>
            </a:pPr>
            <a:r>
              <a:rPr lang="en-US" sz="2400" b="1" kern="0" spc="-24" dirty="0">
                <a:solidFill>
                  <a:srgbClr val="3C48F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Next-word prediction →Intelligence? how?</a:t>
            </a:r>
            <a:endParaRPr lang="en-US" sz="2400" dirty="0"/>
          </a:p>
        </p:txBody>
      </p:sp>
      <p:sp>
        <p:nvSpPr>
          <p:cNvPr id="4" name="Text 1"/>
          <p:cNvSpPr/>
          <p:nvPr/>
        </p:nvSpPr>
        <p:spPr>
          <a:xfrm>
            <a:off x="187152" y="1890929"/>
            <a:ext cx="3036391" cy="548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160"/>
              </a:lnSpc>
            </a:pPr>
            <a:r>
              <a:rPr lang="en-US" sz="14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Training to </a:t>
            </a:r>
            <a:r>
              <a:rPr lang="en-US" sz="1400" b="1" kern="0" spc="12" dirty="0">
                <a:solidFill>
                  <a:srgbClr val="F93C3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predict </a:t>
            </a:r>
            <a:r>
              <a:rPr lang="en-US" sz="14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well</a:t>
            </a:r>
            <a:r>
              <a:rPr lang="en-US" sz="1400" b="1" kern="0" spc="12" dirty="0">
                <a:solidFill>
                  <a:srgbClr val="F93C3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14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on </a:t>
            </a:r>
            <a:endParaRPr lang="en-US" sz="1350" dirty="0"/>
          </a:p>
          <a:p>
            <a:pPr algn="ctr">
              <a:lnSpc>
                <a:spcPts val="2160"/>
              </a:lnSpc>
            </a:pPr>
            <a:r>
              <a:rPr lang="en-US" sz="14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Large amount of internet </a:t>
            </a:r>
            <a:r>
              <a:rPr lang="en-US" sz="1400" b="1" kern="0" spc="12" dirty="0">
                <a:solidFill>
                  <a:srgbClr val="F93C3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text + code </a:t>
            </a:r>
            <a:endParaRPr lang="en-US" sz="1350" dirty="0"/>
          </a:p>
        </p:txBody>
      </p:sp>
      <p:sp>
        <p:nvSpPr>
          <p:cNvPr id="5" name="Text 2"/>
          <p:cNvSpPr/>
          <p:nvPr/>
        </p:nvSpPr>
        <p:spPr>
          <a:xfrm rot="20523170">
            <a:off x="3304711" y="1981560"/>
            <a:ext cx="1936850" cy="0"/>
          </a:xfrm>
          <a:prstGeom prst="line">
            <a:avLst/>
          </a:prstGeom>
          <a:solidFill>
            <a:srgbClr val="F0F2F9"/>
          </a:solidFill>
          <a:ln w="21167">
            <a:solidFill>
              <a:srgbClr val="8C9AAA"/>
            </a:solidFill>
            <a:prstDash val="solid"/>
            <a:headEnd type="none"/>
            <a:tailEnd type="triangle"/>
          </a:ln>
        </p:spPr>
        <p:txBody>
          <a:bodyPr wrap="square" lIns="107603" tIns="2249" rIns="107603" bIns="2249" rtlCol="0" anchor="ctr"/>
          <a:lstStyle/>
          <a:p>
            <a:pPr algn="ctr">
              <a:lnSpc>
                <a:spcPts val="1920"/>
              </a:lnSpc>
            </a:pP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3640823" y="1573248"/>
            <a:ext cx="1106277" cy="2742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60"/>
              </a:lnSpc>
            </a:pPr>
            <a:r>
              <a:rPr lang="en-US" sz="14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forces LLM to </a:t>
            </a:r>
            <a:endParaRPr lang="en-US" sz="1350" dirty="0"/>
          </a:p>
        </p:txBody>
      </p:sp>
      <p:pic>
        <p:nvPicPr>
          <p:cNvPr id="7" name="Image 0" descr="https://external-media.api.pitch.com/provider/icons8/fluent-systems-filled/domain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37352" y="2559935"/>
            <a:ext cx="514350" cy="514350"/>
          </a:xfrm>
          <a:prstGeom prst="rect">
            <a:avLst/>
          </a:prstGeom>
        </p:spPr>
      </p:pic>
      <p:pic>
        <p:nvPicPr>
          <p:cNvPr id="8" name="Image 1" descr="https://external-media.api.pitch.com/provider/icons8/fluent/artificial-intelligence.sv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694144" y="1240297"/>
            <a:ext cx="746447" cy="746447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6135640" y="814477"/>
            <a:ext cx="1791742" cy="548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160"/>
              </a:lnSpc>
            </a:pPr>
            <a:r>
              <a:rPr lang="en-US" sz="1400" b="1" kern="0" spc="12" dirty="0">
                <a:solidFill>
                  <a:srgbClr val="3C48F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Understand</a:t>
            </a:r>
            <a:r>
              <a:rPr lang="en-US" sz="1400" b="1" kern="0" spc="12" dirty="0">
                <a:solidFill>
                  <a:srgbClr val="2E2E2E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the world: "Intelligence"</a:t>
            </a:r>
            <a:endParaRPr lang="en-US" sz="13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996</Words>
  <Application>Microsoft Macintosh PowerPoint</Application>
  <PresentationFormat>On-screen Show (16:9)</PresentationFormat>
  <Paragraphs>257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ciso-talk</dc:title>
  <dc:subject>PptxGenJS Presentation</dc:subject>
  <dc:creator>Pitch Software GmbH</dc:creator>
  <cp:lastModifiedBy>Thais Safe</cp:lastModifiedBy>
  <cp:revision>3</cp:revision>
  <dcterms:created xsi:type="dcterms:W3CDTF">2025-02-16T20:57:33Z</dcterms:created>
  <dcterms:modified xsi:type="dcterms:W3CDTF">2025-02-17T18:13:58Z</dcterms:modified>
</cp:coreProperties>
</file>