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8" r:id="rId5"/>
    <p:sldId id="316" r:id="rId6"/>
    <p:sldId id="271" r:id="rId7"/>
    <p:sldId id="270" r:id="rId8"/>
    <p:sldId id="324" r:id="rId9"/>
    <p:sldId id="295" r:id="rId10"/>
    <p:sldId id="308" r:id="rId11"/>
    <p:sldId id="264" r:id="rId12"/>
    <p:sldId id="325" r:id="rId13"/>
    <p:sldId id="326" r:id="rId14"/>
    <p:sldId id="327" r:id="rId15"/>
    <p:sldId id="317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A91136-9B5A-00A6-24C5-F0760AAD9943}" name="Lipschultz, Wesley Philip" initials="LP" userId="S::wpl4@pitt.edu::7ebdf472-5a62-4b04-bb5d-bdeeeda595c5" providerId="AD"/>
  <p188:author id="{BB646344-71B9-7F23-B9C8-B12D4BCBF35B}" name="Dias Safe Carneiro, Thais" initials="DT" userId="S::thd35@pitt.edu::870c4bca-ef40-4fc8-bc63-ebd898f916d2" providerId="AD"/>
  <p188:author id="{2273298A-D1B8-EA6E-E433-788AB9F5CE63}" name="Smith, Jane Elizabeth" initials="SE" userId="S::jeb286@pitt.edu::2ef9f67b-6b4d-45e2-9033-e1b3a20942c1" providerId="AD"/>
  <p188:author id="{BF6B468A-06B3-436E-DB4B-94DD6D2B4A5C}" name="Kleebank, Amy Beth Porta" initials="AK" userId="S::ABP6@pitt.edu::5be01ee1-48e6-46d6-be50-2525d80167c4" providerId="AD"/>
  <p188:author id="{CA3E08EC-ED29-1A47-CA00-5BE4ECB32C81}" name="Bakalarski, Alexa Ann" initials="BA" userId="S::aab144@pitt.edu::51cc0a61-28f9-4156-b9dc-cb3fe047851d" providerId="AD"/>
  <p188:author id="{792829F3-A632-72E7-F435-C2CC4CF5C576}" name="Urho-Young, Ink" initials="UI" userId="S::iyoung@pitt.edu::8d3f7657-7113-4c21-b7fc-b7a46dd3c1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81C"/>
    <a:srgbClr val="003FB2"/>
    <a:srgbClr val="0035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77"/>
    <p:restoredTop sz="94646"/>
  </p:normalViewPr>
  <p:slideViewPr>
    <p:cSldViewPr snapToGrid="0">
      <p:cViewPr varScale="1">
        <p:scale>
          <a:sx n="104" d="100"/>
          <a:sy n="104" d="100"/>
        </p:scale>
        <p:origin x="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66EB6-5CED-A94F-9826-4F32D30A995C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62234-8E85-3048-BD62-BA07D5F3E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53C49-8089-4D76-C0B3-95E99C4EA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963729-D00E-B445-AA13-A3E8A812F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BBD6D-E232-355F-D193-23B0DD2B4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17259-E93A-2706-9F46-D43F43EA9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62234-8E85-3048-BD62-BA07D5F3E4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4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E8ABA-AE08-E5E6-68B0-E78899935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2535E9-7BEC-EC27-9E75-0629D5E60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C750A4-0104-10DE-3B41-09D52D878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Pitt MDS at the bottom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49009-806B-9141-5937-EC2B0A76F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62234-8E85-3048-BD62-BA07D5F3E4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31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780C6-E3DE-8F9A-0187-7F9E6B269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3C97E7-F91E-0758-59B3-6E88E9C04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F357BC-CFE3-996D-9816-860D903EB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F5628-DB6A-79DC-1A3B-9FDCA1825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62234-8E85-3048-BD62-BA07D5F3E4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62234-8E85-3048-BD62-BA07D5F3E4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70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62234-8E85-3048-BD62-BA07D5F3E4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0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62234-8E85-3048-BD62-BA07D5F3E4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6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62234-8E85-3048-BD62-BA07D5F3E4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25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5F319-6866-6A65-B123-C25178B1C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922BC-4C98-1F39-82B6-A5E393442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788C3-B447-5EDE-30CE-4D75F6750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 bullet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D5C97-F13C-A96C-CA60-73FF4D6CA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62234-8E85-3048-BD62-BA07D5F3E4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06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62234-8E85-3048-BD62-BA07D5F3E4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43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56383-5443-2C77-BB79-E35740D55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DD84B5-D8B5-EA2D-F71A-67AF30093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C0BDA-4A91-8293-DCEF-AD2F60DDE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CE45E-C36A-D640-5D32-B74C5F0F7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62234-8E85-3048-BD62-BA07D5F3E4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47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9B169-9CDB-670C-11BE-752A6E7E7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67BD1-A0B7-29EF-9A33-9FE739522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DDFE0-2C54-13D4-62DB-7F1E90362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D2C79-549B-58FD-385D-57F6ABEA4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62234-8E85-3048-BD62-BA07D5F3E4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1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9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4356B0-B0B0-3A0A-5623-7F81EC3AE1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497" y="1447706"/>
            <a:ext cx="5667389" cy="170173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3CF571-A52A-8618-8E9D-64108C70C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497" y="3803430"/>
            <a:ext cx="5194300" cy="4940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Name of the School/Program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874DB6C-44A5-51FC-6003-E9E351FCB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497" y="4580828"/>
            <a:ext cx="5194300" cy="4940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DE21C43-B50B-E877-E9D2-104879FB5B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497" y="5358226"/>
            <a:ext cx="5194300" cy="494092"/>
          </a:xfr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Month, Day Year</a:t>
            </a:r>
          </a:p>
        </p:txBody>
      </p:sp>
    </p:spTree>
    <p:extLst>
      <p:ext uri="{BB962C8B-B14F-4D97-AF65-F5344CB8AC3E}">
        <p14:creationId xmlns:p14="http://schemas.microsoft.com/office/powerpoint/2010/main" val="205598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Services &amp; Resources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36E50-F5AD-61D1-E7FD-66BC04A4D4D7}"/>
              </a:ext>
            </a:extLst>
          </p:cNvPr>
          <p:cNvSpPr txBox="1"/>
          <p:nvPr userDrawn="1"/>
        </p:nvSpPr>
        <p:spPr>
          <a:xfrm>
            <a:off x="450659" y="661420"/>
            <a:ext cx="5466047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Student Services &amp;</a:t>
            </a:r>
          </a:p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6A39E-7998-C49B-343F-417B9243C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9273600" y="2576325"/>
            <a:ext cx="5375061" cy="8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8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Campus Hou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36E50-F5AD-61D1-E7FD-66BC04A4D4D7}"/>
              </a:ext>
            </a:extLst>
          </p:cNvPr>
          <p:cNvSpPr txBox="1"/>
          <p:nvPr userDrawn="1"/>
        </p:nvSpPr>
        <p:spPr>
          <a:xfrm>
            <a:off x="450659" y="661420"/>
            <a:ext cx="5466047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Off-campus Housing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6A39E-7998-C49B-343F-417B9243C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9273603" y="2576325"/>
            <a:ext cx="5375055" cy="8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5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missions Proc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339BA-E9FF-2FE2-AE5D-C9084F43C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0659" y="2152510"/>
            <a:ext cx="5278809" cy="4386505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4"/>
              </a:buCl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Requirements and websites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36E50-F5AD-61D1-E7FD-66BC04A4D4D7}"/>
              </a:ext>
            </a:extLst>
          </p:cNvPr>
          <p:cNvSpPr txBox="1"/>
          <p:nvPr userDrawn="1"/>
        </p:nvSpPr>
        <p:spPr>
          <a:xfrm>
            <a:off x="450659" y="661420"/>
            <a:ext cx="5466047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Admissions Process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3496CD-B8EA-3ED6-1297-9BC5A0A68A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9273600" y="2576325"/>
            <a:ext cx="5375061" cy="8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6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Suppo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339BA-E9FF-2FE2-AE5D-C9084F43C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0659" y="1577998"/>
            <a:ext cx="5278809" cy="4386505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4"/>
              </a:buCl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What are the options centrally?</a:t>
            </a:r>
          </a:p>
          <a:p>
            <a:pPr lvl="0"/>
            <a:r>
              <a:rPr lang="en-US" err="1"/>
              <a:t>PittFund$Me</a:t>
            </a:r>
            <a:r>
              <a:rPr lang="en-US"/>
              <a:t> (is this an option for graduate students?)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36E50-F5AD-61D1-E7FD-66BC04A4D4D7}"/>
              </a:ext>
            </a:extLst>
          </p:cNvPr>
          <p:cNvSpPr txBox="1"/>
          <p:nvPr userDrawn="1"/>
        </p:nvSpPr>
        <p:spPr>
          <a:xfrm>
            <a:off x="450659" y="661420"/>
            <a:ext cx="5466047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Financial Support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C24064-9EC6-9CF3-D556-F20CD53BBE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9273603" y="2576325"/>
            <a:ext cx="5375055" cy="8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7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D2E052B-5CD2-54D4-DE7C-DFEAE6F5B2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510" y="761605"/>
            <a:ext cx="5961715" cy="99996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Custom Headline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A950B-FD11-AD60-1CA5-5B4EB72676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510" y="2118169"/>
            <a:ext cx="6841970" cy="555584"/>
          </a:xfrm>
        </p:spPr>
        <p:txBody>
          <a:bodyPr lIns="0" tIns="0" rIns="0" bIns="0">
            <a:normAutofit/>
          </a:bodyPr>
          <a:lstStyle>
            <a:lvl1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Text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E131A6-C9C5-49DC-9476-D138CC298B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9273600" y="2576325"/>
            <a:ext cx="5375061" cy="8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01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Slide 1 w/Photo">
    <p:bg>
      <p:bgPr>
        <a:solidFill>
          <a:srgbClr val="0035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B18578B-8888-4641-0E0B-C4B1C81364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16688" y="0"/>
            <a:ext cx="5675312" cy="68580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to add a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D2E052B-5CD2-54D4-DE7C-DFEAE6F5B2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510" y="761605"/>
            <a:ext cx="5961715" cy="99996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Custom Headline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A950B-FD11-AD60-1CA5-5B4EB72676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510" y="2118169"/>
            <a:ext cx="5961715" cy="555584"/>
          </a:xfrm>
        </p:spPr>
        <p:txBody>
          <a:bodyPr lIns="0" tIns="0" rIns="0" bIns="0">
            <a:normAutofit/>
          </a:bodyPr>
          <a:lstStyle>
            <a:lvl1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Text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74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D2E052B-5CD2-54D4-DE7C-DFEAE6F5B2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510" y="761605"/>
            <a:ext cx="5961715" cy="99996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Custom Headline Here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4970C57-516D-22F2-51E9-B3220B0E00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510" y="2152511"/>
            <a:ext cx="8423882" cy="45179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A950B-FD11-AD60-1CA5-5B4EB72676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510" y="2640882"/>
            <a:ext cx="8423882" cy="555584"/>
          </a:xfrm>
        </p:spPr>
        <p:txBody>
          <a:bodyPr lIns="0" tIns="0" rIns="0" bIns="0">
            <a:normAutofit/>
          </a:bodyPr>
          <a:lstStyle>
            <a:lvl1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Text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726CDD6-524C-4551-6AA2-E2BF5FD8A7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510" y="3657220"/>
            <a:ext cx="8423882" cy="45179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332E2D3-5ACE-8C35-F350-D5381C072E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510" y="4145591"/>
            <a:ext cx="8423882" cy="555584"/>
          </a:xfrm>
        </p:spPr>
        <p:txBody>
          <a:bodyPr lIns="0" tIns="0" rIns="0" bIns="0">
            <a:normAutofit/>
          </a:bodyPr>
          <a:lstStyle>
            <a:lvl1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Text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15BA8B-4C91-8B9E-3F27-0D5EE47A8C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4545" b="-9051"/>
          <a:stretch/>
        </p:blipFill>
        <p:spPr>
          <a:xfrm rot="5400000">
            <a:off x="9949868" y="1239558"/>
            <a:ext cx="4386505" cy="12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41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Slide 2 w/Photo">
    <p:bg>
      <p:bgPr>
        <a:solidFill>
          <a:srgbClr val="0035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B18578B-8888-4641-0E0B-C4B1C81364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16688" y="0"/>
            <a:ext cx="5675312" cy="68580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to add a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D2E052B-5CD2-54D4-DE7C-DFEAE6F5B2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510" y="761605"/>
            <a:ext cx="5961715" cy="99996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Custom Headline Here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4970C57-516D-22F2-51E9-B3220B0E00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510" y="2152511"/>
            <a:ext cx="5961715" cy="451794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A950B-FD11-AD60-1CA5-5B4EB72676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510" y="2604306"/>
            <a:ext cx="5961715" cy="555584"/>
          </a:xfrm>
        </p:spPr>
        <p:txBody>
          <a:bodyPr>
            <a:normAutofit/>
          </a:bodyPr>
          <a:lstStyle>
            <a:lvl1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Text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726CDD6-524C-4551-6AA2-E2BF5FD8A7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510" y="3657220"/>
            <a:ext cx="5961715" cy="451794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332E2D3-5ACE-8C35-F350-D5381C072E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510" y="4109015"/>
            <a:ext cx="5961715" cy="555584"/>
          </a:xfrm>
        </p:spPr>
        <p:txBody>
          <a:bodyPr>
            <a:normAutofit/>
          </a:bodyPr>
          <a:lstStyle>
            <a:lvl1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Text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13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339BA-E9FF-2FE2-AE5D-C9084F43C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510" y="1712672"/>
            <a:ext cx="5163062" cy="370363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Contact Information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36E50-F5AD-61D1-E7FD-66BC04A4D4D7}"/>
              </a:ext>
            </a:extLst>
          </p:cNvPr>
          <p:cNvSpPr txBox="1"/>
          <p:nvPr userDrawn="1"/>
        </p:nvSpPr>
        <p:spPr>
          <a:xfrm>
            <a:off x="427510" y="661420"/>
            <a:ext cx="376224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sz="4800" b="1" i="0">
                <a:solidFill>
                  <a:srgbClr val="00359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7422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with 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36E50-F5AD-61D1-E7FD-66BC04A4D4D7}"/>
              </a:ext>
            </a:extLst>
          </p:cNvPr>
          <p:cNvSpPr txBox="1"/>
          <p:nvPr userDrawn="1"/>
        </p:nvSpPr>
        <p:spPr>
          <a:xfrm>
            <a:off x="427510" y="661420"/>
            <a:ext cx="5296322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US" sz="4400" b="1" i="0">
                <a:solidFill>
                  <a:srgbClr val="FFB81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Connect with Us</a:t>
            </a:r>
          </a:p>
        </p:txBody>
      </p:sp>
    </p:spTree>
    <p:extLst>
      <p:ext uri="{BB962C8B-B14F-4D97-AF65-F5344CB8AC3E}">
        <p14:creationId xmlns:p14="http://schemas.microsoft.com/office/powerpoint/2010/main" val="193365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4356B0-B0B0-3A0A-5623-7F81EC3AE1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9370" y="989263"/>
            <a:ext cx="3865752" cy="116076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3CF571-A52A-8618-8E9D-64108C70C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497" y="3036051"/>
            <a:ext cx="5194300" cy="4940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of the School/Program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874DB6C-44A5-51FC-6003-E9E351FCB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497" y="4048148"/>
            <a:ext cx="5194300" cy="4940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DE21C43-B50B-E877-E9D2-104879FB5B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497" y="4718197"/>
            <a:ext cx="5194300" cy="494092"/>
          </a:xfr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</p:spTree>
    <p:extLst>
      <p:ext uri="{BB962C8B-B14F-4D97-AF65-F5344CB8AC3E}">
        <p14:creationId xmlns:p14="http://schemas.microsoft.com/office/powerpoint/2010/main" val="3240389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7611" y="5964503"/>
            <a:ext cx="1913329" cy="5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02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17612" y="5964503"/>
            <a:ext cx="1913326" cy="5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0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Choose Pittsburgh?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AACF90-9E20-8D32-CC28-791ED4416C44}"/>
              </a:ext>
            </a:extLst>
          </p:cNvPr>
          <p:cNvSpPr txBox="1"/>
          <p:nvPr userDrawn="1"/>
        </p:nvSpPr>
        <p:spPr>
          <a:xfrm>
            <a:off x="427510" y="531245"/>
            <a:ext cx="11982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Why choose the </a:t>
            </a:r>
          </a:p>
          <a:p>
            <a:r>
              <a:rPr lang="en-US" sz="3600" b="1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University of Pittsburgh? </a:t>
            </a:r>
          </a:p>
        </p:txBody>
      </p:sp>
    </p:spTree>
    <p:extLst>
      <p:ext uri="{BB962C8B-B14F-4D97-AF65-F5344CB8AC3E}">
        <p14:creationId xmlns:p14="http://schemas.microsoft.com/office/powerpoint/2010/main" val="167355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ool 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68BA-44C9-A2D8-9043-CB3E4E367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510" y="2004359"/>
            <a:ext cx="5232510" cy="4419590"/>
          </a:xfrm>
        </p:spPr>
        <p:txBody>
          <a:bodyPr lIns="0" tIns="0" rIns="0" bIns="0">
            <a:normAutofit/>
          </a:bodyPr>
          <a:lstStyle>
            <a:lvl1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Overview of the School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499069-B2CA-16CF-4159-CA332BA0F3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510" y="761605"/>
            <a:ext cx="6739772" cy="99996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School Intro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FFB11-39F8-9BA3-E393-722E4F009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8937938" y="2432649"/>
            <a:ext cx="6327539" cy="73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Programs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339BA-E9FF-2FE2-AE5D-C9084F43C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0659" y="2471495"/>
            <a:ext cx="4185349" cy="3874441"/>
          </a:xfrm>
        </p:spPr>
        <p:txBody>
          <a:bodyPr lIns="0" tIns="0" rIns="0" bIns="0">
            <a:normAutofit/>
          </a:bodyPr>
          <a:lstStyle>
            <a:lvl1pPr marL="342900" indent="-342900">
              <a:buClr>
                <a:srgbClr val="141B4D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Overview of the Offerings and rankings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36E50-F5AD-61D1-E7FD-66BC04A4D4D7}"/>
              </a:ext>
            </a:extLst>
          </p:cNvPr>
          <p:cNvSpPr txBox="1"/>
          <p:nvPr userDrawn="1"/>
        </p:nvSpPr>
        <p:spPr>
          <a:xfrm>
            <a:off x="450659" y="1023583"/>
            <a:ext cx="5371407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rgbClr val="00359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Programs Designed to Meet Your Needs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ED45FA-4AE7-710F-08F6-804CF7025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1326" r="-2097"/>
          <a:stretch/>
        </p:blipFill>
        <p:spPr>
          <a:xfrm rot="5400000">
            <a:off x="249201" y="115317"/>
            <a:ext cx="1025922" cy="7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11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Programs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339BA-E9FF-2FE2-AE5D-C9084F43C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0659" y="2471495"/>
            <a:ext cx="4762907" cy="3965881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Overview of the Offerings</a:t>
            </a:r>
          </a:p>
          <a:p>
            <a:pPr lvl="0"/>
            <a:r>
              <a:rPr lang="en-US"/>
              <a:t>Rankings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36E50-F5AD-61D1-E7FD-66BC04A4D4D7}"/>
              </a:ext>
            </a:extLst>
          </p:cNvPr>
          <p:cNvSpPr txBox="1"/>
          <p:nvPr userDrawn="1"/>
        </p:nvSpPr>
        <p:spPr>
          <a:xfrm>
            <a:off x="450659" y="1023583"/>
            <a:ext cx="5371407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Programs Designed to Meet Your Needs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ED45FA-4AE7-710F-08F6-804CF7025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1326" r="-2097"/>
          <a:stretch/>
        </p:blipFill>
        <p:spPr>
          <a:xfrm rot="5400000">
            <a:off x="249201" y="115317"/>
            <a:ext cx="1025922" cy="7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9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ess is always in progr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339BA-E9FF-2FE2-AE5D-C9084F43C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0659" y="2152510"/>
            <a:ext cx="4762907" cy="4386505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4"/>
              </a:buCl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relevant alumni spotlight/notable careers/faculty/research spotlight or delete the slide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36E50-F5AD-61D1-E7FD-66BC04A4D4D7}"/>
              </a:ext>
            </a:extLst>
          </p:cNvPr>
          <p:cNvSpPr txBox="1"/>
          <p:nvPr userDrawn="1"/>
        </p:nvSpPr>
        <p:spPr>
          <a:xfrm>
            <a:off x="450659" y="661420"/>
            <a:ext cx="4762907" cy="10259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Progress is always</a:t>
            </a:r>
          </a:p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 progress.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ED45FA-4AE7-710F-08F6-804CF7025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710" r="-2098"/>
          <a:stretch/>
        </p:blipFill>
        <p:spPr>
          <a:xfrm>
            <a:off x="3505036" y="1216823"/>
            <a:ext cx="1009090" cy="410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BB9A0A-1246-860C-318E-12D02F26C4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54545" b="-9051"/>
          <a:stretch/>
        </p:blipFill>
        <p:spPr>
          <a:xfrm rot="5400000">
            <a:off x="9949868" y="1239558"/>
            <a:ext cx="4386505" cy="12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Dates and Deadli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339BA-E9FF-2FE2-AE5D-C9084F43C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0659" y="1689522"/>
            <a:ext cx="5278809" cy="4386505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4"/>
              </a:buCl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Deadlines, dates, etc.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36E50-F5AD-61D1-E7FD-66BC04A4D4D7}"/>
              </a:ext>
            </a:extLst>
          </p:cNvPr>
          <p:cNvSpPr txBox="1"/>
          <p:nvPr userDrawn="1"/>
        </p:nvSpPr>
        <p:spPr>
          <a:xfrm>
            <a:off x="450659" y="661420"/>
            <a:ext cx="4118820" cy="5129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Important Dates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6A39E-7998-C49B-343F-417B9243C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5101" y="524402"/>
            <a:ext cx="4060621" cy="64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1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Services &amp; Resourc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A0996-D686-57C1-9513-6CACAF53F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17611" y="5964503"/>
            <a:ext cx="1913329" cy="574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36E50-F5AD-61D1-E7FD-66BC04A4D4D7}"/>
              </a:ext>
            </a:extLst>
          </p:cNvPr>
          <p:cNvSpPr txBox="1"/>
          <p:nvPr userDrawn="1"/>
        </p:nvSpPr>
        <p:spPr>
          <a:xfrm>
            <a:off x="450659" y="661420"/>
            <a:ext cx="5466047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Student Services &amp;</a:t>
            </a:r>
          </a:p>
          <a:p>
            <a:pPr lvl="0">
              <a:lnSpc>
                <a:spcPts val="4020"/>
              </a:lnSpc>
            </a:pPr>
            <a:r>
              <a:rPr lang="en-US" sz="36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6A39E-7998-C49B-343F-417B9243C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6200000">
            <a:off x="9273600" y="2576325"/>
            <a:ext cx="5375061" cy="8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1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B6BF53-F635-D133-5D2A-17BE38F6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5D20D-C13B-AA4E-0F0F-D19F70426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E00A6-B53E-5F53-C167-A3FE4C430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9EE09-5131-F141-A619-33E0DA800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6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2" r:id="rId3"/>
    <p:sldLayoutId id="2147483662" r:id="rId4"/>
    <p:sldLayoutId id="2147483676" r:id="rId5"/>
    <p:sldLayoutId id="2147483671" r:id="rId6"/>
    <p:sldLayoutId id="2147483664" r:id="rId7"/>
    <p:sldLayoutId id="2147483668" r:id="rId8"/>
    <p:sldLayoutId id="2147483674" r:id="rId9"/>
    <p:sldLayoutId id="2147483679" r:id="rId10"/>
    <p:sldLayoutId id="2147483680" r:id="rId11"/>
    <p:sldLayoutId id="2147483673" r:id="rId12"/>
    <p:sldLayoutId id="2147483675" r:id="rId13"/>
    <p:sldLayoutId id="2147483669" r:id="rId14"/>
    <p:sldLayoutId id="2147483667" r:id="rId15"/>
    <p:sldLayoutId id="2147483670" r:id="rId16"/>
    <p:sldLayoutId id="2147483666" r:id="rId17"/>
    <p:sldLayoutId id="2147483665" r:id="rId18"/>
    <p:sldLayoutId id="2147483678" r:id="rId19"/>
    <p:sldLayoutId id="2147483677" r:id="rId20"/>
    <p:sldLayoutId id="214748366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png"/><Relationship Id="rId3" Type="http://schemas.openxmlformats.org/officeDocument/2006/relationships/hyperlink" Target="https://twitter.com/PittTweet" TargetMode="External"/><Relationship Id="rId7" Type="http://schemas.openxmlformats.org/officeDocument/2006/relationships/hyperlink" Target="https://www.youtube.com/user/pittweb" TargetMode="External"/><Relationship Id="rId12" Type="http://schemas.openxmlformats.org/officeDocument/2006/relationships/image" Target="../media/image49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acebook.com/upitt/" TargetMode="External"/><Relationship Id="rId11" Type="http://schemas.openxmlformats.org/officeDocument/2006/relationships/image" Target="../media/image48.emf"/><Relationship Id="rId5" Type="http://schemas.openxmlformats.org/officeDocument/2006/relationships/hyperlink" Target="https://www.tiktok.com/@pittofficial?lang=en" TargetMode="External"/><Relationship Id="rId10" Type="http://schemas.openxmlformats.org/officeDocument/2006/relationships/image" Target="../media/image47.emf"/><Relationship Id="rId4" Type="http://schemas.openxmlformats.org/officeDocument/2006/relationships/hyperlink" Target="https://www.instagram.com/pittofficial/" TargetMode="External"/><Relationship Id="rId9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svgsilh.com/image/312323.html" TargetMode="Externa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8FAA5C-1D27-70BA-387A-0ABD9284A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107" y="2629938"/>
            <a:ext cx="5194300" cy="494092"/>
          </a:xfrm>
        </p:spPr>
        <p:txBody>
          <a:bodyPr/>
          <a:lstStyle/>
          <a:p>
            <a:r>
              <a:rPr lang="en-US" b="1" i="0" u="none" strike="noStrike" dirty="0">
                <a:effectLst/>
              </a:rPr>
              <a:t>School of Computing and Information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206F9-B6A4-E1D5-D054-F8952CB74F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924" y="3540210"/>
            <a:ext cx="5801634" cy="1431844"/>
          </a:xfrm>
        </p:spPr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en-US" b="1" dirty="0"/>
              <a:t>MASTER OF DATA SCIENCE (MDS)</a:t>
            </a:r>
          </a:p>
          <a:p>
            <a:pPr algn="ctr"/>
            <a:br>
              <a:rPr lang="en-US" b="1" dirty="0"/>
            </a:br>
            <a:endParaRPr lang="en-US" b="1" dirty="0"/>
          </a:p>
          <a:p>
            <a:pPr algn="ctr"/>
            <a:r>
              <a:rPr lang="en-US" b="1" dirty="0">
                <a:solidFill>
                  <a:srgbClr val="FFB81C"/>
                </a:solidFill>
              </a:rPr>
              <a:t>WELCOME!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E06D1-5008-67D6-C5A1-1D11005421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8897" y="5388234"/>
            <a:ext cx="3175687" cy="615553"/>
          </a:xfrm>
        </p:spPr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February 20</a:t>
            </a:r>
            <a:r>
              <a:rPr lang="en-US" baseline="30000" dirty="0">
                <a:latin typeface="Arial"/>
                <a:cs typeface="Arial"/>
              </a:rPr>
              <a:t>th</a:t>
            </a:r>
            <a:r>
              <a:rPr lang="en-US" dirty="0">
                <a:latin typeface="Arial"/>
                <a:cs typeface="Arial"/>
              </a:rPr>
              <a:t>, 2025 </a:t>
            </a:r>
            <a:br>
              <a:rPr lang="en-US" dirty="0">
                <a:latin typeface="Arial"/>
                <a:cs typeface="Arial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00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08CB4-C7BE-BD38-813A-3FB1EE449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733ED-667E-0749-E336-9AF951A23C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85915" y="549202"/>
            <a:ext cx="8047315" cy="55558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B81C"/>
                </a:solidFill>
                <a:latin typeface="Arial"/>
                <a:cs typeface="Arial"/>
              </a:rPr>
              <a:t>MDS Employment Status</a:t>
            </a:r>
            <a:endParaRPr lang="en-US" b="1" dirty="0">
              <a:solidFill>
                <a:srgbClr val="FFB81C"/>
              </a:solidFill>
            </a:endParaRPr>
          </a:p>
        </p:txBody>
      </p:sp>
      <p:pic>
        <p:nvPicPr>
          <p:cNvPr id="3074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C91430DF-35A7-F8BE-2129-1035C762A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33" y="1104786"/>
            <a:ext cx="8368873" cy="49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C95B0B-0344-4FBE-7F51-CB2E41A2FC96}"/>
              </a:ext>
            </a:extLst>
          </p:cNvPr>
          <p:cNvSpPr txBox="1"/>
          <p:nvPr/>
        </p:nvSpPr>
        <p:spPr>
          <a:xfrm>
            <a:off x="284205" y="6190735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 of Computing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1049592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0A2EA-1917-1076-E723-703C8C02E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82D61-1318-F341-2588-8C934EF04C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90499" y="516702"/>
            <a:ext cx="9922289" cy="55558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B81C"/>
                </a:solidFill>
                <a:latin typeface="Arial"/>
                <a:cs typeface="Arial"/>
              </a:rPr>
              <a:t>MDS Students Work Experience </a:t>
            </a:r>
            <a:endParaRPr lang="en-US" b="1" dirty="0">
              <a:solidFill>
                <a:srgbClr val="FFB81C"/>
              </a:solidFill>
            </a:endParaRPr>
          </a:p>
        </p:txBody>
      </p:sp>
      <p:pic>
        <p:nvPicPr>
          <p:cNvPr id="5122" name="Picture 2" descr="A graph with colorful bars&#10;&#10;Description automatically generated">
            <a:extLst>
              <a:ext uri="{FF2B5EF4-FFF2-40B4-BE49-F238E27FC236}">
                <a16:creationId xmlns:a16="http://schemas.microsoft.com/office/drawing/2014/main" id="{FF85CCDC-3E1A-A220-6656-832BC506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65" y="1279389"/>
            <a:ext cx="8022890" cy="462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928C7-E859-F9CA-FCFA-0EC2E939B171}"/>
              </a:ext>
            </a:extLst>
          </p:cNvPr>
          <p:cNvSpPr txBox="1"/>
          <p:nvPr/>
        </p:nvSpPr>
        <p:spPr>
          <a:xfrm>
            <a:off x="284205" y="6190735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 of Computing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4987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E6079-E2BD-4524-8BD2-D137DE474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755D0E-DAA3-65E1-B26B-CF2C0F3563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510" y="716337"/>
            <a:ext cx="5961715" cy="99996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>
                <a:solidFill>
                  <a:srgbClr val="FFC000"/>
                </a:solidFill>
                <a:latin typeface="Arial"/>
                <a:cs typeface="Arial"/>
              </a:rPr>
              <a:t>MDS Requirements: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E7177E-0314-8BBB-2358-EFD2869529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1685" y="1743171"/>
            <a:ext cx="5014053" cy="906904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2800">
                <a:latin typeface="Calibri"/>
                <a:cs typeface="Arial"/>
              </a:rPr>
              <a:t>PBA Course completion: grade B (minimum)</a:t>
            </a:r>
            <a:endParaRPr lang="en-US" sz="2800">
              <a:latin typeface="Calibri"/>
            </a:endParaRP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CC85DF-2DE9-376F-8978-026A9ABA5CEA}"/>
              </a:ext>
            </a:extLst>
          </p:cNvPr>
          <p:cNvSpPr txBox="1"/>
          <p:nvPr/>
        </p:nvSpPr>
        <p:spPr>
          <a:xfrm>
            <a:off x="1622958" y="3220154"/>
            <a:ext cx="52660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/>
                <a:cs typeface="Arial"/>
              </a:rPr>
              <a:t>Bachelor's Degree verification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465D2-0DEB-355D-C468-ED068DDFADD4}"/>
              </a:ext>
            </a:extLst>
          </p:cNvPr>
          <p:cNvSpPr txBox="1"/>
          <p:nvPr/>
        </p:nvSpPr>
        <p:spPr>
          <a:xfrm>
            <a:off x="1622079" y="4616245"/>
            <a:ext cx="469271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Calibri"/>
              </a:rPr>
              <a:t>International Students: </a:t>
            </a:r>
            <a:br>
              <a:rPr lang="en-US" sz="2800">
                <a:cs typeface="Calibri"/>
              </a:rPr>
            </a:br>
            <a:r>
              <a:rPr lang="en-US" sz="2800">
                <a:solidFill>
                  <a:schemeClr val="bg1"/>
                </a:solidFill>
                <a:cs typeface="Calibri"/>
              </a:rPr>
              <a:t>English proficiency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F08E0-B1CF-BC47-3F5C-24C5994593F3}"/>
              </a:ext>
            </a:extLst>
          </p:cNvPr>
          <p:cNvSpPr txBox="1"/>
          <p:nvPr/>
        </p:nvSpPr>
        <p:spPr>
          <a:xfrm>
            <a:off x="8351822" y="1719570"/>
            <a:ext cx="312344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libri"/>
                <a:cs typeface="Arial"/>
              </a:rPr>
              <a:t>Letters</a:t>
            </a:r>
            <a:r>
              <a:rPr lang="en-US">
                <a:cs typeface="Calibri"/>
              </a:rPr>
              <a:t> </a:t>
            </a:r>
            <a:r>
              <a:rPr lang="en-US" sz="2800">
                <a:solidFill>
                  <a:schemeClr val="bg1"/>
                </a:solidFill>
                <a:latin typeface="Calibri"/>
                <a:cs typeface="Arial"/>
              </a:rPr>
              <a:t>of recommendation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8FADC0-AAFB-5EC5-531B-391B73C4B291}"/>
              </a:ext>
            </a:extLst>
          </p:cNvPr>
          <p:cNvSpPr txBox="1"/>
          <p:nvPr/>
        </p:nvSpPr>
        <p:spPr>
          <a:xfrm>
            <a:off x="8351821" y="3220154"/>
            <a:ext cx="279148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libri"/>
                <a:cs typeface="Arial"/>
              </a:rPr>
              <a:t>STEM Background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69BC4E-A914-605D-4FC9-B5D93F9C9DAC}"/>
              </a:ext>
            </a:extLst>
          </p:cNvPr>
          <p:cNvSpPr txBox="1"/>
          <p:nvPr/>
        </p:nvSpPr>
        <p:spPr>
          <a:xfrm>
            <a:off x="8351821" y="4551833"/>
            <a:ext cx="319889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libri"/>
                <a:cs typeface="Arial"/>
              </a:rPr>
              <a:t>SAT exams or applications process</a:t>
            </a:r>
          </a:p>
        </p:txBody>
      </p:sp>
      <p:pic>
        <p:nvPicPr>
          <p:cNvPr id="3" name="Picture 2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08D82500-22B1-B4C3-3FF2-099E5010A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91" y="1783935"/>
            <a:ext cx="837270" cy="825376"/>
          </a:xfrm>
          <a:prstGeom prst="rect">
            <a:avLst/>
          </a:prstGeom>
        </p:spPr>
      </p:pic>
      <p:pic>
        <p:nvPicPr>
          <p:cNvPr id="9" name="Picture 8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946E4A66-06DA-A796-7B34-447A7778D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438" y="1769557"/>
            <a:ext cx="826684" cy="854132"/>
          </a:xfrm>
          <a:prstGeom prst="rect">
            <a:avLst/>
          </a:prstGeom>
        </p:spPr>
      </p:pic>
      <p:pic>
        <p:nvPicPr>
          <p:cNvPr id="21" name="Picture 20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8972E9F1-593B-3CEA-811D-A0CB17D9C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438" y="3165534"/>
            <a:ext cx="826684" cy="854132"/>
          </a:xfrm>
          <a:prstGeom prst="rect">
            <a:avLst/>
          </a:prstGeom>
        </p:spPr>
      </p:pic>
      <p:pic>
        <p:nvPicPr>
          <p:cNvPr id="22" name="Picture 21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E7147129-4A84-3D0D-A0CF-1C47374B1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438" y="4601820"/>
            <a:ext cx="826684" cy="854132"/>
          </a:xfrm>
          <a:prstGeom prst="rect">
            <a:avLst/>
          </a:prstGeom>
        </p:spPr>
      </p:pic>
      <p:pic>
        <p:nvPicPr>
          <p:cNvPr id="23" name="Picture 22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817423D7-598E-14F4-25C6-52EF4BC92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91" y="3069076"/>
            <a:ext cx="837270" cy="825376"/>
          </a:xfrm>
          <a:prstGeom prst="rect">
            <a:avLst/>
          </a:prstGeom>
        </p:spPr>
      </p:pic>
      <p:pic>
        <p:nvPicPr>
          <p:cNvPr id="24" name="Picture 23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3DFD1A7C-323B-9BCA-2171-C18C3C72A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91" y="4616198"/>
            <a:ext cx="837270" cy="825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4F0943-E45E-6316-F26B-39985C5ADB20}"/>
              </a:ext>
            </a:extLst>
          </p:cNvPr>
          <p:cNvSpPr txBox="1"/>
          <p:nvPr/>
        </p:nvSpPr>
        <p:spPr>
          <a:xfrm>
            <a:off x="284205" y="6190735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 of Computing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250511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0D4572E-1C27-5B39-076D-335F9BE5BBA9}"/>
              </a:ext>
            </a:extLst>
          </p:cNvPr>
          <p:cNvSpPr txBox="1">
            <a:spLocks/>
          </p:cNvSpPr>
          <p:nvPr/>
        </p:nvSpPr>
        <p:spPr>
          <a:xfrm>
            <a:off x="1050951" y="2020268"/>
            <a:ext cx="5163062" cy="400843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100"/>
              </a:lnSpc>
            </a:pPr>
            <a:r>
              <a:rPr lang="en-US" sz="2000" b="0" dirty="0">
                <a:latin typeface="Arial"/>
                <a:cs typeface="Arial"/>
              </a:rPr>
              <a:t>https://</a:t>
            </a:r>
            <a:r>
              <a:rPr lang="en-US" sz="2000" b="0" dirty="0" err="1">
                <a:latin typeface="Arial"/>
                <a:cs typeface="Arial"/>
              </a:rPr>
              <a:t>www.sci.pitt.edu</a:t>
            </a:r>
            <a:r>
              <a:rPr lang="en-US" sz="2000" b="0" dirty="0">
                <a:latin typeface="Arial"/>
                <a:cs typeface="Arial"/>
              </a:rPr>
              <a:t>/academics/masters-degrees/data-science</a:t>
            </a:r>
          </a:p>
          <a:p>
            <a:pPr>
              <a:lnSpc>
                <a:spcPts val="3100"/>
              </a:lnSpc>
            </a:pPr>
            <a:r>
              <a:rPr lang="en-US" sz="2000" b="0" dirty="0">
                <a:latin typeface="Arial"/>
                <a:cs typeface="Arial"/>
              </a:rPr>
              <a:t>https://</a:t>
            </a:r>
            <a:r>
              <a:rPr lang="en-US" sz="2000" b="0" dirty="0" err="1">
                <a:latin typeface="Arial"/>
                <a:cs typeface="Arial"/>
              </a:rPr>
              <a:t>www.coursera.org</a:t>
            </a:r>
            <a:r>
              <a:rPr lang="en-US" sz="2000" b="0" dirty="0">
                <a:latin typeface="Arial"/>
                <a:cs typeface="Arial"/>
              </a:rPr>
              <a:t>/degrees/master-of-data-science-university-of-</a:t>
            </a:r>
            <a:r>
              <a:rPr lang="en-US" sz="2000" b="0" dirty="0" err="1">
                <a:latin typeface="Arial"/>
                <a:cs typeface="Arial"/>
              </a:rPr>
              <a:t>pittsburgh</a:t>
            </a:r>
            <a:br>
              <a:rPr lang="en-US" sz="2000" b="0" dirty="0"/>
            </a:br>
            <a:r>
              <a:rPr lang="en-US" sz="2000" b="0" dirty="0" err="1">
                <a:latin typeface="Arial"/>
                <a:cs typeface="Arial"/>
              </a:rPr>
              <a:t>twitter.com</a:t>
            </a:r>
            <a:r>
              <a:rPr lang="en-US" sz="2000" b="0" dirty="0">
                <a:latin typeface="Arial"/>
                <a:cs typeface="Arial"/>
              </a:rPr>
              <a:t>/</a:t>
            </a:r>
            <a:r>
              <a:rPr lang="en-US" sz="2000" b="0" dirty="0" err="1">
                <a:latin typeface="Arial"/>
                <a:cs typeface="Arial"/>
              </a:rPr>
              <a:t>SciPitt</a:t>
            </a:r>
            <a:endParaRPr lang="en-US" sz="2000" b="0" dirty="0">
              <a:latin typeface="Arial"/>
              <a:cs typeface="Arial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19C46CB-3F5B-1AE0-C140-CE361AB1464A}"/>
              </a:ext>
            </a:extLst>
          </p:cNvPr>
          <p:cNvSpPr txBox="1">
            <a:spLocks/>
          </p:cNvSpPr>
          <p:nvPr/>
        </p:nvSpPr>
        <p:spPr>
          <a:xfrm>
            <a:off x="473512" y="1313572"/>
            <a:ext cx="5415149" cy="66239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Arial"/>
                <a:cs typeface="Arial"/>
              </a:rPr>
              <a:t>University of Pittsburgh – Coursera Master of Data Science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693611-1757-C93C-34DC-D7567AB8CE81}"/>
              </a:ext>
            </a:extLst>
          </p:cNvPr>
          <p:cNvSpPr txBox="1">
            <a:spLocks/>
          </p:cNvSpPr>
          <p:nvPr/>
        </p:nvSpPr>
        <p:spPr>
          <a:xfrm>
            <a:off x="758633" y="4390649"/>
            <a:ext cx="4251368" cy="662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University of Pittsburgh: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C6587FE-A050-2DD5-A5FB-6B64E2745D40}"/>
              </a:ext>
            </a:extLst>
          </p:cNvPr>
          <p:cNvSpPr txBox="1">
            <a:spLocks/>
          </p:cNvSpPr>
          <p:nvPr/>
        </p:nvSpPr>
        <p:spPr>
          <a:xfrm>
            <a:off x="1198082" y="4696419"/>
            <a:ext cx="5163062" cy="20240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000" b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twitter.com/pitttweet</a:t>
            </a:r>
            <a:br>
              <a:rPr lang="en-US" sz="2000" b="0"/>
            </a:br>
            <a:r>
              <a:rPr lang="en-US" sz="2000" b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instagram.com/pittofficial</a:t>
            </a:r>
            <a:br>
              <a:rPr lang="en-US" sz="2000" b="0"/>
            </a:br>
            <a:r>
              <a:rPr lang="en-US" sz="2000" b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tiktok.com/@pittofficial</a:t>
            </a:r>
            <a:br>
              <a:rPr lang="en-US" sz="2000" b="0"/>
            </a:br>
            <a:r>
              <a:rPr lang="en-US" sz="2000" b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facebook.com/upitt</a:t>
            </a:r>
            <a:br>
              <a:rPr lang="en-US" sz="2000" b="0"/>
            </a:br>
            <a:r>
              <a:rPr lang="en-US" sz="2000" b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youtube.com/user/pittweb</a:t>
            </a:r>
            <a:endParaRPr lang="en-US" sz="2000" b="0"/>
          </a:p>
          <a:p>
            <a:endParaRPr lang="en-US" b="0"/>
          </a:p>
          <a:p>
            <a:endParaRPr lang="en-US" b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B1422E-50EA-AF86-0E7C-81F4341047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633" y="2288473"/>
            <a:ext cx="292318" cy="292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29951F-904C-AD58-5175-6E7247909E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762" y="5068606"/>
            <a:ext cx="292318" cy="292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18662-64F5-C7D3-2126-BE11918864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724" y="5447723"/>
            <a:ext cx="292318" cy="292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53D2F3-372B-F32C-4228-84994BA50E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365" y="5784344"/>
            <a:ext cx="292318" cy="290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47B0C7-D581-CC3C-7FBA-D4BB8700AE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365" y="6163103"/>
            <a:ext cx="292318" cy="292318"/>
          </a:xfrm>
          <a:prstGeom prst="rect">
            <a:avLst/>
          </a:prstGeom>
        </p:spPr>
      </p:pic>
      <p:pic>
        <p:nvPicPr>
          <p:cNvPr id="14" name="Picture 13" descr="A yellow circle with black x in it&#10;&#10;Description automatically generated">
            <a:extLst>
              <a:ext uri="{FF2B5EF4-FFF2-40B4-BE49-F238E27FC236}">
                <a16:creationId xmlns:a16="http://schemas.microsoft.com/office/drawing/2014/main" id="{CFABB179-41ED-2B38-EEC4-ADB329584E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633" y="4717325"/>
            <a:ext cx="292318" cy="292318"/>
          </a:xfrm>
          <a:prstGeom prst="rect">
            <a:avLst/>
          </a:prstGeom>
        </p:spPr>
      </p:pic>
      <p:pic>
        <p:nvPicPr>
          <p:cNvPr id="15" name="Picture 14" descr="A yellow circle with black x in it&#10;&#10;Description automatically generated">
            <a:extLst>
              <a:ext uri="{FF2B5EF4-FFF2-40B4-BE49-F238E27FC236}">
                <a16:creationId xmlns:a16="http://schemas.microsoft.com/office/drawing/2014/main" id="{1085EC89-78E4-1B73-5659-384370CF8B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633" y="3097447"/>
            <a:ext cx="292318" cy="2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8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9E8E7F-D26B-CF3A-9649-89CB087A6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A34E25-F8C2-192C-94C6-BA347D22D2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4667" y="565117"/>
            <a:ext cx="6326858" cy="99996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MDS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DD538-AB2F-CDC2-3C55-9B55571F94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667" y="1206731"/>
            <a:ext cx="5202952" cy="1863923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Clr>
                <a:schemeClr val="bg1"/>
              </a:buClr>
            </a:pPr>
            <a:r>
              <a:rPr lang="en-US" sz="2800" b="1" dirty="0">
                <a:latin typeface="Calibri"/>
                <a:cs typeface="Arial"/>
              </a:rPr>
              <a:t>Designed for: adult learners </a:t>
            </a:r>
            <a:br>
              <a:rPr lang="en-US" sz="2800" b="1" dirty="0">
                <a:latin typeface="Calibri"/>
                <a:cs typeface="Arial"/>
              </a:rPr>
            </a:br>
            <a:r>
              <a:rPr lang="en-US" sz="2800" b="1" dirty="0">
                <a:latin typeface="Calibri"/>
                <a:cs typeface="Arial"/>
              </a:rPr>
              <a:t>and working professionals (upskill and reskill)</a:t>
            </a:r>
            <a:endParaRPr lang="en-US" sz="2800" b="1" dirty="0">
              <a:latin typeface="Calibri"/>
              <a:ea typeface="Calibri"/>
              <a:cs typeface="Arial"/>
            </a:endParaRPr>
          </a:p>
          <a:p>
            <a:pPr>
              <a:buClr>
                <a:schemeClr val="bg1"/>
              </a:buClr>
            </a:pPr>
            <a:r>
              <a:rPr lang="en-US" sz="2800" b="1" dirty="0">
                <a:latin typeface="Calibri"/>
                <a:cs typeface="Arial"/>
              </a:rPr>
              <a:t>No STEM background required (all backgrounds are welcome!);</a:t>
            </a:r>
            <a:endParaRPr lang="en-US" sz="2800" b="1" dirty="0">
              <a:latin typeface="Calibri"/>
              <a:ea typeface="Calibri"/>
              <a:cs typeface="Arial"/>
            </a:endParaRPr>
          </a:p>
          <a:p>
            <a:pPr>
              <a:buClr>
                <a:schemeClr val="bg1"/>
              </a:buClr>
            </a:pPr>
            <a:r>
              <a:rPr lang="en-US" sz="2800" b="1" dirty="0">
                <a:latin typeface="Calibri"/>
                <a:cs typeface="Arial"/>
              </a:rPr>
              <a:t>Faculty: classes delivered by </a:t>
            </a:r>
            <a:br>
              <a:rPr lang="en-US" sz="2800" b="1" dirty="0">
                <a:latin typeface="Calibri"/>
                <a:cs typeface="Arial"/>
              </a:rPr>
            </a:br>
            <a:r>
              <a:rPr lang="en-US" sz="2800" b="1" dirty="0">
                <a:latin typeface="Calibri"/>
                <a:cs typeface="Arial"/>
              </a:rPr>
              <a:t>the same faculty who teach </a:t>
            </a:r>
            <a:br>
              <a:rPr lang="en-US" sz="2800" b="1" dirty="0">
                <a:latin typeface="Calibri"/>
                <a:cs typeface="Arial"/>
              </a:rPr>
            </a:br>
            <a:r>
              <a:rPr lang="en-US" sz="2800" b="1" dirty="0">
                <a:latin typeface="Calibri"/>
                <a:cs typeface="Arial"/>
              </a:rPr>
              <a:t>on campus</a:t>
            </a:r>
          </a:p>
          <a:p>
            <a:pPr>
              <a:buClr>
                <a:schemeClr val="bg1"/>
              </a:buClr>
            </a:pPr>
            <a:r>
              <a:rPr lang="en-US" sz="2800" b="1" dirty="0">
                <a:latin typeface="Calibri"/>
                <a:cs typeface="Arial"/>
              </a:rPr>
              <a:t>Flexible: 100% online and asynchronous (self-paced)</a:t>
            </a:r>
          </a:p>
          <a:p>
            <a:pPr>
              <a:buClr>
                <a:schemeClr val="bg1"/>
              </a:buClr>
            </a:pPr>
            <a:r>
              <a:rPr lang="en-US" sz="2800" b="1" dirty="0">
                <a:latin typeface="Calibri"/>
                <a:cs typeface="Arial"/>
              </a:rPr>
              <a:t>Partnership with Coursera</a:t>
            </a:r>
          </a:p>
          <a:p>
            <a:pPr>
              <a:buClr>
                <a:schemeClr val="bg1"/>
              </a:buClr>
            </a:pPr>
            <a:endParaRPr lang="en-US" sz="2800" b="1" dirty="0">
              <a:latin typeface="Calibri"/>
              <a:ea typeface="Calibri"/>
              <a:cs typeface="Arial"/>
            </a:endParaRPr>
          </a:p>
          <a:p>
            <a:pPr>
              <a:buClr>
                <a:schemeClr val="bg1"/>
              </a:buClr>
            </a:pPr>
            <a:endParaRPr lang="en-US" sz="2800" dirty="0"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24EDF-4193-ED47-8357-8412020389C1}"/>
              </a:ext>
            </a:extLst>
          </p:cNvPr>
          <p:cNvSpPr txBox="1"/>
          <p:nvPr/>
        </p:nvSpPr>
        <p:spPr>
          <a:xfrm>
            <a:off x="284205" y="6190735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 of Computing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2353832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95EBF8D-E8C0-71F9-CF75-D22658B7CB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4205" y="666220"/>
            <a:ext cx="5961715" cy="999960"/>
          </a:xfrm>
        </p:spPr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MDS Features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F299F58-9360-B2C5-5C9D-99833DB316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399" y="1870301"/>
            <a:ext cx="5961715" cy="55558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chemeClr val="bg1"/>
              </a:buClr>
            </a:pPr>
            <a:r>
              <a:rPr lang="en-US" sz="2500" b="1" dirty="0">
                <a:latin typeface="Calibri"/>
                <a:ea typeface="Calibri"/>
                <a:cs typeface="Arial"/>
              </a:rPr>
              <a:t>Curriculum: 10 courses, 3 credits each (total of 30 credits, including a capstone).</a:t>
            </a:r>
          </a:p>
          <a:p>
            <a:pPr>
              <a:buClr>
                <a:schemeClr val="bg1"/>
              </a:buClr>
            </a:pPr>
            <a:r>
              <a:rPr lang="en-US" sz="2500" b="1" dirty="0">
                <a:latin typeface="Calibri"/>
                <a:ea typeface="Calibri"/>
                <a:cs typeface="Arial"/>
              </a:rPr>
              <a:t>Time to complete: 20-36 months.</a:t>
            </a:r>
          </a:p>
          <a:p>
            <a:pPr algn="just">
              <a:buClr>
                <a:schemeClr val="bg1"/>
              </a:buClr>
            </a:pPr>
            <a:r>
              <a:rPr lang="en-US" sz="2500" b="1" dirty="0">
                <a:latin typeface="Calibri"/>
                <a:ea typeface="Calibri"/>
                <a:cs typeface="Arial"/>
              </a:rPr>
              <a:t>PBA course as a gateway: Performance-Based Admission as a non-degree seeking student until completion of this course with B or better grade + degree verification. </a:t>
            </a:r>
            <a:endParaRPr lang="en-US" sz="2500" b="1" dirty="0">
              <a:latin typeface="Calibri"/>
              <a:ea typeface="Calibri"/>
            </a:endParaRPr>
          </a:p>
          <a:p>
            <a:pPr>
              <a:buClr>
                <a:schemeClr val="bg1"/>
              </a:buClr>
            </a:pPr>
            <a:endParaRPr lang="en-US" sz="1500" dirty="0"/>
          </a:p>
          <a:p>
            <a:pPr marL="0" indent="0">
              <a:buClr>
                <a:schemeClr val="bg1"/>
              </a:buClr>
              <a:buNone/>
            </a:pPr>
            <a:endParaRPr lang="en-US" sz="1500" dirty="0"/>
          </a:p>
          <a:p>
            <a:pPr>
              <a:buClr>
                <a:schemeClr val="bg1"/>
              </a:buClr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0F94C7-0251-C689-41AC-09AA3A8BD6FC}"/>
              </a:ext>
            </a:extLst>
          </p:cNvPr>
          <p:cNvSpPr txBox="1"/>
          <p:nvPr/>
        </p:nvSpPr>
        <p:spPr>
          <a:xfrm>
            <a:off x="284205" y="6190735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 of Computing and Information</a:t>
            </a:r>
          </a:p>
        </p:txBody>
      </p:sp>
      <p:pic>
        <p:nvPicPr>
          <p:cNvPr id="7" name="Graphic 6" descr="Playbook outline">
            <a:extLst>
              <a:ext uri="{FF2B5EF4-FFF2-40B4-BE49-F238E27FC236}">
                <a16:creationId xmlns:a16="http://schemas.microsoft.com/office/drawing/2014/main" id="{A948DEBB-D34D-8305-80D1-4F96643EC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2235" y="1666180"/>
            <a:ext cx="3025516" cy="30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10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80B93-A3C2-F3F2-503D-022259C479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510" y="505090"/>
            <a:ext cx="9834090" cy="99996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Arial Black"/>
              </a:rPr>
              <a:t>PBA AS A GATEWAY TO THE MDS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97565-D85D-385E-A438-53DFAA952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510" y="1474085"/>
            <a:ext cx="6176490" cy="4172823"/>
          </a:xfrm>
        </p:spPr>
        <p:txBody>
          <a:bodyPr vert="horz" lIns="0" tIns="0" rIns="0" bIns="0" rtlCol="0" anchor="t">
            <a:normAutofit/>
          </a:bodyPr>
          <a:lstStyle/>
          <a:p>
            <a:pPr marL="13970" indent="-13970" algn="just">
              <a:spcBef>
                <a:spcPts val="300"/>
              </a:spcBef>
              <a:buNone/>
            </a:pPr>
            <a:r>
              <a:rPr lang="en-US" b="1" dirty="0">
                <a:latin typeface="Calibri"/>
                <a:cs typeface="Arial"/>
              </a:rPr>
              <a:t>Complete and pass a 3-credit course (Data-Centric Computing) with a minimum grade of B or better.</a:t>
            </a:r>
            <a:endParaRPr lang="en-US" b="1" dirty="0">
              <a:latin typeface="Calibri"/>
              <a:ea typeface="Calibri"/>
            </a:endParaRPr>
          </a:p>
          <a:p>
            <a:pPr marL="0" indent="0" algn="ctr">
              <a:spcBef>
                <a:spcPts val="300"/>
              </a:spcBef>
              <a:buNone/>
            </a:pPr>
            <a:r>
              <a:rPr lang="en-US" sz="3700" b="1" dirty="0">
                <a:latin typeface="Calibri"/>
                <a:cs typeface="Arial"/>
              </a:rPr>
              <a:t>+</a:t>
            </a:r>
            <a:endParaRPr lang="en-US" sz="3700" b="1" dirty="0">
              <a:latin typeface="Calibri"/>
              <a:ea typeface="Calibri"/>
              <a:cs typeface="Arial"/>
            </a:endParaRPr>
          </a:p>
          <a:p>
            <a:pPr marL="0" indent="0" algn="just">
              <a:spcBef>
                <a:spcPts val="300"/>
              </a:spcBef>
              <a:buNone/>
            </a:pPr>
            <a:r>
              <a:rPr lang="en-US" b="1" dirty="0">
                <a:latin typeface="Calibri"/>
                <a:cs typeface="Arial"/>
              </a:rPr>
              <a:t>Bachelor’s degree verification (English language proficiency verification).</a:t>
            </a:r>
            <a:endParaRPr lang="en-US" b="1" dirty="0">
              <a:latin typeface="Calibri"/>
              <a:ea typeface="Calibri"/>
              <a:cs typeface="Arial"/>
            </a:endParaRPr>
          </a:p>
          <a:p>
            <a:pPr marL="0" indent="0" algn="ctr">
              <a:spcBef>
                <a:spcPts val="300"/>
              </a:spcBef>
              <a:buNone/>
            </a:pPr>
            <a:r>
              <a:rPr lang="en-US" sz="3700" b="1" dirty="0">
                <a:latin typeface="Calibri"/>
                <a:cs typeface="Arial"/>
              </a:rPr>
              <a:t>=</a:t>
            </a:r>
            <a:endParaRPr lang="en-US" sz="3700" b="1" dirty="0">
              <a:latin typeface="Calibri"/>
              <a:ea typeface="Calibri"/>
              <a:cs typeface="Arial"/>
            </a:endParaRPr>
          </a:p>
          <a:p>
            <a:pPr marL="0" indent="0" algn="just">
              <a:spcBef>
                <a:spcPts val="300"/>
              </a:spcBef>
              <a:buNone/>
            </a:pPr>
            <a:r>
              <a:rPr lang="en-US" b="1" dirty="0">
                <a:latin typeface="Calibri"/>
                <a:cs typeface="Arial"/>
              </a:rPr>
              <a:t>Gain eligibility into the Master of Data Science (MDS) program as a degree-seeking student.  </a:t>
            </a:r>
            <a:endParaRPr lang="en-US" b="1" dirty="0">
              <a:latin typeface="Calibri"/>
              <a:ea typeface="Calibri"/>
              <a:cs typeface="Arial"/>
            </a:endParaRPr>
          </a:p>
          <a:p>
            <a:pPr algn="just"/>
            <a:endParaRPr lang="en-US" dirty="0">
              <a:latin typeface="Arial Black"/>
            </a:endParaRPr>
          </a:p>
          <a:p>
            <a:pPr algn="just"/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08C4EAE-97E6-0B95-4223-3DA93CB8F8B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6597" r="6597"/>
          <a:stretch>
            <a:fillRect/>
          </a:stretch>
        </p:blipFill>
        <p:spPr>
          <a:xfrm>
            <a:off x="7082971" y="1146629"/>
            <a:ext cx="4833938" cy="41728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BA7CC2-85AC-AB93-AE00-6E4E8F24246D}"/>
              </a:ext>
            </a:extLst>
          </p:cNvPr>
          <p:cNvSpPr txBox="1"/>
          <p:nvPr/>
        </p:nvSpPr>
        <p:spPr>
          <a:xfrm>
            <a:off x="7376313" y="5316048"/>
            <a:ext cx="4238171" cy="661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I</a:t>
            </a:r>
            <a:r>
              <a:rPr lang="en-US" sz="800">
                <a:solidFill>
                  <a:schemeClr val="bg1"/>
                </a:solidFill>
              </a:rPr>
              <a:t>mage rights: https://www.freestock.com/free-photos/3d-man-walking-colourful-puzzle-isolated-58398490"&gt;Image used under license from Freestock.com</a:t>
            </a:r>
            <a:endParaRPr lang="en-US" sz="80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B115D9-6B21-A082-D7FA-4A8A45CF7523}"/>
              </a:ext>
            </a:extLst>
          </p:cNvPr>
          <p:cNvSpPr txBox="1"/>
          <p:nvPr/>
        </p:nvSpPr>
        <p:spPr>
          <a:xfrm>
            <a:off x="284205" y="6190735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 of Computing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2948370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80B93-A3C2-F3F2-503D-022259C479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66103" y="1282942"/>
            <a:ext cx="6459793" cy="99996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THE MDS STUDY FLOW: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97565-D85D-385E-A438-53DFAA952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510" y="1312592"/>
            <a:ext cx="11336980" cy="50945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300"/>
              </a:spcBef>
              <a:buNone/>
            </a:pPr>
            <a:r>
              <a:rPr lang="en-US" sz="3200" b="1" dirty="0">
                <a:latin typeface="Calibri"/>
                <a:cs typeface="Arial"/>
              </a:rPr>
              <a:t>+</a:t>
            </a:r>
            <a:endParaRPr lang="en-US" sz="3200" b="1" dirty="0">
              <a:latin typeface="Calibri"/>
              <a:ea typeface="Calibri"/>
              <a:cs typeface="Arial"/>
            </a:endParaRPr>
          </a:p>
          <a:p>
            <a:endParaRPr lang="en-US" dirty="0">
              <a:latin typeface="Arial Black"/>
            </a:endParaRPr>
          </a:p>
          <a:p>
            <a:endParaRPr lang="en-US" dirty="0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F72D88BD-2E16-08A3-8FCC-47682062519A}"/>
              </a:ext>
            </a:extLst>
          </p:cNvPr>
          <p:cNvSpPr/>
          <p:nvPr/>
        </p:nvSpPr>
        <p:spPr>
          <a:xfrm>
            <a:off x="1454426" y="2603030"/>
            <a:ext cx="1283109" cy="939668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149309AE-9AA0-F704-B371-B5FE73F82DC3}"/>
              </a:ext>
            </a:extLst>
          </p:cNvPr>
          <p:cNvSpPr/>
          <p:nvPr/>
        </p:nvSpPr>
        <p:spPr>
          <a:xfrm>
            <a:off x="2604790" y="2579850"/>
            <a:ext cx="2276129" cy="986028"/>
          </a:xfrm>
          <a:prstGeom prst="chevron">
            <a:avLst/>
          </a:prstGeom>
          <a:solidFill>
            <a:srgbClr val="FFB8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CAD2DF5F-1EC7-2E5F-5E1D-69DB629CA44A}"/>
              </a:ext>
            </a:extLst>
          </p:cNvPr>
          <p:cNvSpPr/>
          <p:nvPr/>
        </p:nvSpPr>
        <p:spPr>
          <a:xfrm>
            <a:off x="6907559" y="2556670"/>
            <a:ext cx="1714913" cy="986028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E13D6B-DC35-ABC2-79CE-1F12ED786920}"/>
              </a:ext>
            </a:extLst>
          </p:cNvPr>
          <p:cNvSpPr txBox="1"/>
          <p:nvPr/>
        </p:nvSpPr>
        <p:spPr>
          <a:xfrm>
            <a:off x="1066343" y="3677368"/>
            <a:ext cx="1767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PBA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Bachelors Degree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/>
                </a:solidFill>
              </a:rPr>
              <a:t>ESL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F5BBB-B146-9FB1-04D7-4F18E24556E3}"/>
              </a:ext>
            </a:extLst>
          </p:cNvPr>
          <p:cNvSpPr txBox="1"/>
          <p:nvPr/>
        </p:nvSpPr>
        <p:spPr>
          <a:xfrm>
            <a:off x="2749371" y="3660358"/>
            <a:ext cx="403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MANDATORY                     ELECTIVES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F73776-D202-0E2B-1A9A-23521193851F}"/>
              </a:ext>
            </a:extLst>
          </p:cNvPr>
          <p:cNvSpPr txBox="1"/>
          <p:nvPr/>
        </p:nvSpPr>
        <p:spPr>
          <a:xfrm>
            <a:off x="7038185" y="3673346"/>
            <a:ext cx="124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CAPSTONE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E05A7BCF-C5CB-D9E3-0824-DEB5BC349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51643" y="2556670"/>
            <a:ext cx="2374014" cy="1229665"/>
          </a:xfrm>
          <a:prstGeom prst="rect">
            <a:avLst/>
          </a:prstGeom>
        </p:spPr>
      </p:pic>
      <p:sp>
        <p:nvSpPr>
          <p:cNvPr id="2" name="Chevron 1">
            <a:extLst>
              <a:ext uri="{FF2B5EF4-FFF2-40B4-BE49-F238E27FC236}">
                <a16:creationId xmlns:a16="http://schemas.microsoft.com/office/drawing/2014/main" id="{8C2CBA72-4B00-A7A0-A62A-4AC3B0AE13F1}"/>
              </a:ext>
            </a:extLst>
          </p:cNvPr>
          <p:cNvSpPr/>
          <p:nvPr/>
        </p:nvSpPr>
        <p:spPr>
          <a:xfrm>
            <a:off x="4756175" y="2568900"/>
            <a:ext cx="2276129" cy="98602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D4A75-7164-CE24-3DA2-AE927EA72A56}"/>
              </a:ext>
            </a:extLst>
          </p:cNvPr>
          <p:cNvSpPr txBox="1"/>
          <p:nvPr/>
        </p:nvSpPr>
        <p:spPr>
          <a:xfrm>
            <a:off x="284205" y="6190735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 of Computing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1840581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7D2132-E5CC-83D1-6DCC-FF2D9808C1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8608" y="250180"/>
            <a:ext cx="10714784" cy="99996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dirty="0">
                <a:latin typeface="Arial Black"/>
              </a:rPr>
              <a:t>MDS Curriculum: knowledge built step by step 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27D6F-B41F-54D4-D8ED-8B78B7891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8608" y="750160"/>
            <a:ext cx="10340574" cy="5252404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Calibri"/>
                <a:cs typeface="Arial"/>
              </a:rPr>
              <a:t>GATEWAY</a:t>
            </a: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alibri"/>
                <a:cs typeface="Arial"/>
              </a:rPr>
              <a:t> Introduction to Data-Centric Computation  (PBA course)</a:t>
            </a:r>
          </a:p>
          <a:p>
            <a:pPr lvl="1" indent="-62547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B81C"/>
                </a:solidFill>
                <a:latin typeface="Calibri"/>
              </a:rPr>
              <a:t>MANDATORY COURSES</a:t>
            </a: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B81C"/>
                </a:solidFill>
                <a:latin typeface="Calibri"/>
                <a:cs typeface="Arial"/>
              </a:rPr>
              <a:t> Mathematical and Statistical Foundations for Data Science  </a:t>
            </a:r>
            <a:endParaRPr lang="en-US" sz="2000" b="1" dirty="0">
              <a:solidFill>
                <a:srgbClr val="FFB81C"/>
              </a:solidFill>
              <a:latin typeface="Calibri"/>
            </a:endParaRP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B81C"/>
                </a:solidFill>
                <a:latin typeface="Calibri"/>
                <a:cs typeface="Arial"/>
              </a:rPr>
              <a:t> Managing, Querying, and Preserving Data  </a:t>
            </a:r>
            <a:endParaRPr lang="en-US" sz="2000" b="1" dirty="0">
              <a:solidFill>
                <a:srgbClr val="FFB81C"/>
              </a:solidFill>
              <a:latin typeface="Calibri"/>
            </a:endParaRP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B81C"/>
                </a:solidFill>
                <a:latin typeface="Calibri"/>
                <a:cs typeface="Arial"/>
              </a:rPr>
              <a:t> Applied Predictive Modeling  </a:t>
            </a:r>
            <a:endParaRPr lang="en-US" sz="2000" b="1" dirty="0">
              <a:solidFill>
                <a:srgbClr val="FFB81C"/>
              </a:solidFill>
              <a:latin typeface="Calibri"/>
            </a:endParaRP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B81C"/>
                </a:solidFill>
                <a:latin typeface="Calibri"/>
                <a:cs typeface="Arial"/>
              </a:rPr>
              <a:t> The Art of Data Visualization  </a:t>
            </a:r>
            <a:endParaRPr lang="en-US" sz="2000" b="1" dirty="0">
              <a:solidFill>
                <a:srgbClr val="FFB81C"/>
              </a:solidFill>
              <a:latin typeface="Calibri"/>
            </a:endParaRP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B81C"/>
                </a:solidFill>
                <a:latin typeface="Calibri"/>
                <a:cs typeface="Arial"/>
              </a:rPr>
              <a:t> Responsible Data Science </a:t>
            </a:r>
            <a:endParaRPr lang="en-US" sz="2000" b="1" dirty="0">
              <a:solidFill>
                <a:srgbClr val="FFB81C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rgbClr val="92D050"/>
                </a:solidFill>
                <a:latin typeface="Calibri"/>
                <a:cs typeface="Arial"/>
              </a:rPr>
              <a:t>ELECTIVES COURSES (Select 3)</a:t>
            </a:r>
            <a:endParaRPr lang="en-US" sz="2000" dirty="0">
              <a:latin typeface="Calibri"/>
              <a:cs typeface="Arial"/>
            </a:endParaRP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92D050"/>
                </a:solidFill>
                <a:latin typeface="Calibri"/>
                <a:cs typeface="Arial"/>
              </a:rPr>
              <a:t>Applied Bayesian Data Analysis </a:t>
            </a:r>
            <a:endParaRPr lang="en-US" sz="2000" b="1" dirty="0">
              <a:solidFill>
                <a:srgbClr val="92D050"/>
              </a:solidFill>
              <a:latin typeface="Calibri"/>
            </a:endParaRP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92D050"/>
                </a:solidFill>
                <a:latin typeface="Calibri"/>
                <a:cs typeface="Arial"/>
              </a:rPr>
              <a:t>Applied Deep Learning  </a:t>
            </a:r>
            <a:endParaRPr lang="en-US" sz="2000" b="1" dirty="0">
              <a:solidFill>
                <a:srgbClr val="92D050"/>
              </a:solidFill>
              <a:latin typeface="Calibri"/>
            </a:endParaRP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92D050"/>
                </a:solidFill>
                <a:latin typeface="Calibri"/>
                <a:cs typeface="Arial"/>
              </a:rPr>
              <a:t>Cloud Computing  </a:t>
            </a:r>
            <a:endParaRPr lang="en-US" sz="2000" b="1" dirty="0">
              <a:solidFill>
                <a:srgbClr val="92D050"/>
              </a:solidFill>
              <a:latin typeface="Calibri"/>
            </a:endParaRP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92D050"/>
                </a:solidFill>
                <a:latin typeface="Calibri"/>
                <a:cs typeface="Arial"/>
              </a:rPr>
              <a:t>Text as Data </a:t>
            </a:r>
            <a:endParaRPr lang="en-US" sz="2000" b="1" dirty="0">
              <a:solidFill>
                <a:srgbClr val="92D05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Arial"/>
              </a:rPr>
              <a:t>CAPSTONE  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</a:endParaRP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Arial"/>
              </a:rPr>
              <a:t>Case Studies in Data Science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14213-BEFD-C073-CB1D-6B9DCBCAC0B5}"/>
              </a:ext>
            </a:extLst>
          </p:cNvPr>
          <p:cNvSpPr txBox="1"/>
          <p:nvPr/>
        </p:nvSpPr>
        <p:spPr>
          <a:xfrm>
            <a:off x="348393" y="6264724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 of Computing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147449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AE3A25-DDB0-F82A-05A5-6B0E6B9DB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71EF6F-55E4-5F76-62AD-F9022AD9B3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3846" y="1122043"/>
            <a:ext cx="9143854" cy="3773228"/>
          </a:xfrm>
        </p:spPr>
        <p:txBody>
          <a:bodyPr vert="horz" lIns="0" tIns="0" rIns="0" bIns="0" rtlCol="0" anchor="t">
            <a:noAutofit/>
          </a:bodyPr>
          <a:lstStyle/>
          <a:p>
            <a:pPr marL="349250"/>
            <a:endParaRPr lang="en-US" sz="24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349250"/>
            <a:endParaRPr lang="en-US" sz="24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349250"/>
            <a:r>
              <a:rPr lang="en-US" sz="2400" dirty="0">
                <a:solidFill>
                  <a:schemeClr val="bg1"/>
                </a:solidFill>
                <a:latin typeface="Calibri"/>
                <a:cs typeface="Arial"/>
              </a:rPr>
              <a:t>Full Degree Tuition:</a:t>
            </a:r>
          </a:p>
          <a:p>
            <a:pPr marL="69215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cs typeface="Arial"/>
              </a:rPr>
              <a:t> $15,000 (approximately $500 tuition/per credit)</a:t>
            </a:r>
          </a:p>
          <a:p>
            <a:pPr marL="349250"/>
            <a:endParaRPr lang="en-US" sz="24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349250"/>
            <a:r>
              <a:rPr lang="en-US" sz="2400" dirty="0">
                <a:solidFill>
                  <a:schemeClr val="bg1"/>
                </a:solidFill>
                <a:latin typeface="Calibri"/>
                <a:cs typeface="Arial"/>
              </a:rPr>
              <a:t>Fees:</a:t>
            </a:r>
          </a:p>
          <a:p>
            <a:pPr marL="69215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cs typeface="Arial"/>
              </a:rPr>
              <a:t>Computing and Network Fee: $ 100/ per term</a:t>
            </a:r>
          </a:p>
          <a:p>
            <a:pPr marL="69215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/>
                <a:cs typeface="Arial"/>
              </a:rPr>
              <a:t>Program  Administration Fee: $   75 (one-time payment)</a:t>
            </a:r>
          </a:p>
          <a:p>
            <a:pPr marL="69215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  <a:p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13DB4-DEA4-A6DD-791A-2112CE915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747" y="566459"/>
            <a:ext cx="8047315" cy="55558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B81C"/>
                </a:solidFill>
                <a:latin typeface="Arial"/>
                <a:cs typeface="Arial"/>
              </a:rPr>
              <a:t>MDS Accessible &amp; Affordable </a:t>
            </a:r>
            <a:endParaRPr lang="en-US" sz="3600" b="1" dirty="0">
              <a:solidFill>
                <a:srgbClr val="FFB81C"/>
              </a:solidFill>
            </a:endParaRPr>
          </a:p>
          <a:p>
            <a:endParaRPr lang="en-US" b="1" dirty="0">
              <a:solidFill>
                <a:srgbClr val="FFB81C"/>
              </a:solidFill>
            </a:endParaRPr>
          </a:p>
          <a:p>
            <a:endParaRPr lang="en-US" b="1" dirty="0">
              <a:solidFill>
                <a:srgbClr val="FFB81C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B81C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4EC03B8-BA51-E7D5-6886-C8EA7EBD17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54300" y="2857500"/>
            <a:ext cx="6883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7E5567ED-2216-F625-2A62-3DF6E011FB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13BC0BFF-CEE5-98A7-9024-A7BFDF7F05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C7EFD8-6643-2AC9-31B4-568E010AD5EE}"/>
              </a:ext>
            </a:extLst>
          </p:cNvPr>
          <p:cNvSpPr txBox="1"/>
          <p:nvPr/>
        </p:nvSpPr>
        <p:spPr>
          <a:xfrm>
            <a:off x="284205" y="6190735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 of Computing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919290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0A7EB-8960-03AE-7B12-9236F8D38E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0747" y="1772988"/>
            <a:ext cx="7887496" cy="331366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/>
              </a:rPr>
              <a:t>Students will have access to the same resources as on-campus students:</a:t>
            </a:r>
            <a:endParaRPr lang="en-US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Arial"/>
              </a:rPr>
              <a:t>Live faculty office hours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Arial"/>
              </a:rPr>
              <a:t>Teaching assistants and academic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Arial"/>
              </a:rPr>
              <a:t>Student services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cs typeface="Arial"/>
              </a:rPr>
              <a:t>Career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135E7-88B5-18EE-2C18-8C47DE0AAE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747" y="566459"/>
            <a:ext cx="8047315" cy="55558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B81C"/>
                </a:solidFill>
                <a:latin typeface="Arial"/>
                <a:cs typeface="Arial"/>
              </a:rPr>
              <a:t>MDS Student Resources </a:t>
            </a:r>
            <a:endParaRPr lang="en-US" sz="3600" b="1" dirty="0">
              <a:solidFill>
                <a:srgbClr val="FFB81C"/>
              </a:solidFill>
            </a:endParaRPr>
          </a:p>
          <a:p>
            <a:endParaRPr lang="en-US" b="1" dirty="0">
              <a:solidFill>
                <a:srgbClr val="FFB81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08076-207B-F6AA-4BFF-2D1749183D92}"/>
              </a:ext>
            </a:extLst>
          </p:cNvPr>
          <p:cNvSpPr txBox="1"/>
          <p:nvPr/>
        </p:nvSpPr>
        <p:spPr>
          <a:xfrm>
            <a:off x="284205" y="6190735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 of Computing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3352197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7FE79-6181-7906-A4CD-50292A589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C1E5C-61C4-5419-6DE3-2FE1CC9B71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2342" y="616236"/>
            <a:ext cx="8047315" cy="55558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B81C"/>
                </a:solidFill>
                <a:latin typeface="Arial"/>
                <a:cs typeface="Arial"/>
              </a:rPr>
              <a:t> MDS Students per State</a:t>
            </a:r>
            <a:endParaRPr lang="en-US" b="1" dirty="0">
              <a:solidFill>
                <a:srgbClr val="FFB81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3671D-442A-2440-B4C7-7E069D6AE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92" y="1548937"/>
            <a:ext cx="8897490" cy="39868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6359B-797B-0895-9CF1-8E2945676297}"/>
              </a:ext>
            </a:extLst>
          </p:cNvPr>
          <p:cNvSpPr txBox="1"/>
          <p:nvPr/>
        </p:nvSpPr>
        <p:spPr>
          <a:xfrm>
            <a:off x="284205" y="6190735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 of Computing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780002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4496 SCI Recruitment Webinar Temp" id="{069E6056-50CB-634A-B91E-F4A580BB29D5}" vid="{BF6C986D-5E61-8A45-9B37-E16B4DF43B2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3e2160a-0bb6-482e-926a-5eabd1a85488">
      <UserInfo>
        <DisplayName>Urho-Young, Ink</DisplayName>
        <AccountId>23</AccountId>
        <AccountType/>
      </UserInfo>
      <UserInfo>
        <DisplayName>Babichenko, Dmitriy</DisplayName>
        <AccountId>36</AccountId>
        <AccountType/>
      </UserInfo>
      <UserInfo>
        <DisplayName>Karageorgos, Evangelos</DisplayName>
        <AccountId>37</AccountId>
        <AccountType/>
      </UserInfo>
      <UserInfo>
        <DisplayName>Smith, Jane Elizabeth</DisplayName>
        <AccountId>34</AccountId>
        <AccountType/>
      </UserInfo>
      <UserInfo>
        <DisplayName>Bakalarski, Alexa Ann</DisplayName>
        <AccountId>22</AccountId>
        <AccountType/>
      </UserInfo>
      <UserInfo>
        <DisplayName>Orr, Susan Alice</DisplayName>
        <AccountId>20</AccountId>
        <AccountType/>
      </UserInfo>
      <UserInfo>
        <DisplayName>Lipschultz, Wesley Philip</DisplayName>
        <AccountId>31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36878EC4B24843911E98B9C513CCE8" ma:contentTypeVersion="10" ma:contentTypeDescription="Create a new document." ma:contentTypeScope="" ma:versionID="251f1571b574f6cd3c2f93865dd0a7fc">
  <xsd:schema xmlns:xsd="http://www.w3.org/2001/XMLSchema" xmlns:xs="http://www.w3.org/2001/XMLSchema" xmlns:p="http://schemas.microsoft.com/office/2006/metadata/properties" xmlns:ns2="83e2160a-0bb6-482e-926a-5eabd1a85488" xmlns:ns3="ddbe2ea2-5dcb-42f2-9a25-6c41eed65775" targetNamespace="http://schemas.microsoft.com/office/2006/metadata/properties" ma:root="true" ma:fieldsID="af4209232930f21e3dd894bff045cb7f" ns2:_="" ns3:_="">
    <xsd:import namespace="83e2160a-0bb6-482e-926a-5eabd1a85488"/>
    <xsd:import namespace="ddbe2ea2-5dcb-42f2-9a25-6c41eed6577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e2160a-0bb6-482e-926a-5eabd1a854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e2ea2-5dcb-42f2-9a25-6c41eed657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261D8D-63AE-4477-9357-71F3DCC42249}">
  <ds:schemaRefs>
    <ds:schemaRef ds:uri="83e2160a-0bb6-482e-926a-5eabd1a85488"/>
    <ds:schemaRef ds:uri="ddbe2ea2-5dcb-42f2-9a25-6c41eed6577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EC1F41A-21C8-433F-8A46-749A462B0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e2160a-0bb6-482e-926a-5eabd1a85488"/>
    <ds:schemaRef ds:uri="ddbe2ea2-5dcb-42f2-9a25-6c41eed657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D5821F-DF44-481E-851A-2A441793513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ef9f489-e0a0-4eeb-87cc-3a526112fd0d}" enabled="0" method="" siteId="{9ef9f489-e0a0-4eeb-87cc-3a526112fd0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</TotalTime>
  <Words>556</Words>
  <Application>Microsoft Macintosh PowerPoint</Application>
  <PresentationFormat>Widescreen</PresentationFormat>
  <Paragraphs>113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Beresh, Zachary</dc:creator>
  <cp:lastModifiedBy>Thais Safe</cp:lastModifiedBy>
  <cp:revision>29</cp:revision>
  <dcterms:created xsi:type="dcterms:W3CDTF">2023-04-18T08:30:07Z</dcterms:created>
  <dcterms:modified xsi:type="dcterms:W3CDTF">2025-02-17T18:14:14Z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0x010100A036878EC4B24843911E98B9C513CCE8</vt:lpwstr>
  </property>
</Properties>
</file>