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4" r:id="rId4"/>
  </p:sldMasterIdLst>
  <p:notesMasterIdLst>
    <p:notesMasterId r:id="rId10"/>
  </p:notesMasterIdLst>
  <p:sldIdLst>
    <p:sldId id="280" r:id="rId5"/>
    <p:sldId id="312" r:id="rId6"/>
    <p:sldId id="311" r:id="rId7"/>
    <p:sldId id="309" r:id="rId8"/>
    <p:sldId id="31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642CD-3B3E-43E2-8699-B144A83C3A7E}" v="3" dt="2025-06-05T13:33:58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65" autoAdjust="0"/>
    <p:restoredTop sz="93447" autoAdjust="0"/>
  </p:normalViewPr>
  <p:slideViewPr>
    <p:cSldViewPr snapToGrid="0">
      <p:cViewPr varScale="1">
        <p:scale>
          <a:sx n="55" d="100"/>
          <a:sy n="55" d="100"/>
        </p:scale>
        <p:origin x="143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696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Siconolfi" userId="88913b7f-eae0-43e0-be2c-85d7d69d961a" providerId="ADAL" clId="{6F6642CD-3B3E-43E2-8699-B144A83C3A7E}"/>
    <pc:docChg chg="custSel modSld">
      <pc:chgData name="Matt Siconolfi" userId="88913b7f-eae0-43e0-be2c-85d7d69d961a" providerId="ADAL" clId="{6F6642CD-3B3E-43E2-8699-B144A83C3A7E}" dt="2025-06-05T13:33:46.451" v="28" actId="20577"/>
      <pc:docMkLst>
        <pc:docMk/>
      </pc:docMkLst>
      <pc:sldChg chg="addSp delSp modSp mod">
        <pc:chgData name="Matt Siconolfi" userId="88913b7f-eae0-43e0-be2c-85d7d69d961a" providerId="ADAL" clId="{6F6642CD-3B3E-43E2-8699-B144A83C3A7E}" dt="2025-06-05T13:33:46.451" v="28" actId="20577"/>
        <pc:sldMkLst>
          <pc:docMk/>
          <pc:sldMk cId="1077718903" sldId="309"/>
        </pc:sldMkLst>
        <pc:spChg chg="mod">
          <ac:chgData name="Matt Siconolfi" userId="88913b7f-eae0-43e0-be2c-85d7d69d961a" providerId="ADAL" clId="{6F6642CD-3B3E-43E2-8699-B144A83C3A7E}" dt="2025-06-05T13:33:46.451" v="28" actId="20577"/>
          <ac:spMkLst>
            <pc:docMk/>
            <pc:sldMk cId="1077718903" sldId="309"/>
            <ac:spMk id="3" creationId="{00000000-0000-0000-0000-000000000000}"/>
          </ac:spMkLst>
        </pc:spChg>
        <pc:spChg chg="mod">
          <ac:chgData name="Matt Siconolfi" userId="88913b7f-eae0-43e0-be2c-85d7d69d961a" providerId="ADAL" clId="{6F6642CD-3B3E-43E2-8699-B144A83C3A7E}" dt="2025-06-04T00:23:48.327" v="0" actId="1076"/>
          <ac:spMkLst>
            <pc:docMk/>
            <pc:sldMk cId="1077718903" sldId="309"/>
            <ac:spMk id="4" creationId="{15FD02F3-72E4-DD49-5391-91C315399EBA}"/>
          </ac:spMkLst>
        </pc:spChg>
        <pc:picChg chg="add del mod">
          <ac:chgData name="Matt Siconolfi" userId="88913b7f-eae0-43e0-be2c-85d7d69d961a" providerId="ADAL" clId="{6F6642CD-3B3E-43E2-8699-B144A83C3A7E}" dt="2025-06-04T00:25:59.781" v="6" actId="478"/>
          <ac:picMkLst>
            <pc:docMk/>
            <pc:sldMk cId="1077718903" sldId="309"/>
            <ac:picMk id="9" creationId="{8C0EC691-A195-22D4-AA3A-6A6FEEF9BD6C}"/>
          </ac:picMkLst>
        </pc:picChg>
        <pc:picChg chg="add mod">
          <ac:chgData name="Matt Siconolfi" userId="88913b7f-eae0-43e0-be2c-85d7d69d961a" providerId="ADAL" clId="{6F6642CD-3B3E-43E2-8699-B144A83C3A7E}" dt="2025-06-04T00:26:35.746" v="12" actId="1076"/>
          <ac:picMkLst>
            <pc:docMk/>
            <pc:sldMk cId="1077718903" sldId="309"/>
            <ac:picMk id="11" creationId="{8EC88743-604F-8574-6C37-FDB17E7795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A0876-6C18-4031-A196-130C584717DE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BB111-5F11-4AD8-AF90-39263072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9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5C981-CD46-4206-8BAF-D06DC333B4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3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buNone/>
            </a:pPr>
            <a:r>
              <a:rPr lang="en-US" sz="1800" b="1" u="sng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Agenda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830 to 9:00 AM               Welcome Arrival and Light Breakfast</a:t>
            </a:r>
          </a:p>
          <a:p>
            <a:pPr marL="0" marR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9:00 to 9:30 AM              “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CyberHub Program Update”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- Pittsburgh Technology Council,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Lelia Broughton 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9:30 to 10:15 AM            “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AI, Skill Complexity, and the Future of Work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” – Morgan Frank, Univ of Pittsburgh, School of Computing &amp; Information</a:t>
            </a:r>
          </a:p>
          <a:p>
            <a:pPr marL="0" marR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10:15 to 11:00 AM         “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IT as a Business Enabler: Metrics, Alignment, and Best Practice for Customer Engagement"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1371600" marR="0" indent="457200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Tushar Lovalekar (Koppers), Katherine Karolick (Armada), Matt Putila (EnGen) Group Panel - moderated by Matt 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B111-5F11-4AD8-AF90-3926307239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2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CIO and CISO group general update: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Relaunch, revive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Get back to the regular rotating.  hosted sessions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Extend beyond just current role CIO and CISO; retired or moved to another role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Remind peers to register to the groups or send them a note and CC me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Current advisory board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Search for volunteer for board seats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Search for session hosts and session speakers/topics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Leverage the PTC more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Upcoming events and topics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   Oct 9 ciso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    IT DLP cohort 7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    Dec session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    February session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 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   Quantum computing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    Follow up on Ai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    Cyber tabletop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B111-5F11-4AD8-AF90-3926307239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8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Thursday, January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Advisory Board Monthly Call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872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4865"/>
            <a:ext cx="1200176" cy="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2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4865"/>
            <a:ext cx="1200176" cy="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9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4865"/>
            <a:ext cx="1200176" cy="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8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0" y="6372447"/>
            <a:ext cx="714372" cy="3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9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4865"/>
            <a:ext cx="1200176" cy="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4865"/>
            <a:ext cx="1200176" cy="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7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4865"/>
            <a:ext cx="1200176" cy="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1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4865"/>
            <a:ext cx="1200176" cy="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8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4865"/>
            <a:ext cx="1200176" cy="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1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Thursday, January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Advisory Board Monthly Call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9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leaders.org/event-details/pittsburgh-june-peer-group-meeting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pgh-cio.com/local-tech-events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0F74F9-E373-4883-A533-C80C53DE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65FFFB-1163-4DA7-83B0-B8677ABBC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117A05-2F4F-4370-A926-6191A5C3D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43958" y="4496239"/>
            <a:ext cx="5585183" cy="520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97764">
              <a:spcAft>
                <a:spcPts val="600"/>
              </a:spcAft>
            </a:pPr>
            <a:r>
              <a:rPr lang="en-US" sz="2784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Peer Networking Group Meeting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43958" y="5187279"/>
            <a:ext cx="2289409" cy="520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97764">
              <a:spcAft>
                <a:spcPts val="600"/>
              </a:spcAft>
            </a:pPr>
            <a:r>
              <a:rPr lang="en-US" sz="2784" dirty="0">
                <a:solidFill>
                  <a:srgbClr val="555555"/>
                </a:solidFill>
              </a:rPr>
              <a:t>June 3,</a:t>
            </a:r>
            <a:r>
              <a:rPr lang="en-US" sz="2784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 202</a:t>
            </a:r>
            <a:r>
              <a:rPr lang="en-US" sz="2784" dirty="0">
                <a:solidFill>
                  <a:srgbClr val="555555"/>
                </a:solidFill>
              </a:rPr>
              <a:t>5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654212" y="5796293"/>
            <a:ext cx="1696939" cy="333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7764" lvl="1" defTabSz="397764">
              <a:spcAft>
                <a:spcPts val="600"/>
              </a:spcAft>
            </a:pPr>
            <a:r>
              <a:rPr lang="en-US" sz="1566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Pgh-cio.com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990EF-9836-4B72-A50A-30013B2B6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764" y="1793982"/>
            <a:ext cx="5295622" cy="20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8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4" y="539087"/>
            <a:ext cx="4534047" cy="15848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27" name="Picture 26" descr="Cup of coffee">
            <a:extLst>
              <a:ext uri="{FF2B5EF4-FFF2-40B4-BE49-F238E27FC236}">
                <a16:creationId xmlns:a16="http://schemas.microsoft.com/office/drawing/2014/main" id="{A12CE94D-C1BD-DFBE-A415-4C85DA1B9D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62" r="29838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A97C8A-B2D3-5DAE-E80C-6A19F41DF40E}"/>
              </a:ext>
            </a:extLst>
          </p:cNvPr>
          <p:cNvSpPr txBox="1"/>
          <p:nvPr/>
        </p:nvSpPr>
        <p:spPr>
          <a:xfrm>
            <a:off x="6094819" y="2472645"/>
            <a:ext cx="5065159" cy="3880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</a:rPr>
              <a:t>Welcome and Light Breakfast/Coffee</a:t>
            </a: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Apprenti &amp; CyberHub Program Updates</a:t>
            </a: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- Pittsburgh Technology Council</a:t>
            </a:r>
            <a:endParaRPr lang="en-US" sz="1600" b="1" dirty="0"/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</a:t>
            </a:r>
            <a:r>
              <a:rPr lang="en-US" sz="16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AI, Skill Complexity, and the Future of Work</a:t>
            </a: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”  Morgan Frank, Univ of Pittsburgh, School of Computing &amp; Information</a:t>
            </a:r>
            <a:endParaRPr lang="en-US" sz="1600" dirty="0">
              <a:effectLst/>
            </a:endParaRP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</a:rPr>
              <a:t>Panel Discussion, “</a:t>
            </a:r>
            <a:r>
              <a:rPr lang="en-US" sz="1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IT as a Business Enabler: Metrics, Alignment, and Best Practice for Customer Engagement</a:t>
            </a:r>
            <a:r>
              <a:rPr lang="en-US" sz="1600" b="1" dirty="0">
                <a:effectLst/>
              </a:rPr>
              <a:t>” </a:t>
            </a:r>
            <a:endParaRPr lang="en-US" sz="1600" dirty="0"/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</a:rPr>
              <a:t>Open Networking/Peer Discussions</a:t>
            </a:r>
          </a:p>
          <a:p>
            <a:pPr marL="342900" marR="0" lvl="0" indent="-18288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</a:rPr>
              <a:t>Adjourn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www.pgh-cio.com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A66D08-A385-5540-0D02-40A915D77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301" y="129491"/>
            <a:ext cx="2625195" cy="10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3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87108"/>
            <a:ext cx="10641330" cy="167598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/>
              </a:rPr>
              <a:t>“</a:t>
            </a: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as a Business Enabler: Metrics, Alignment, and Best Practice for Customer Engagement</a:t>
            </a:r>
            <a:r>
              <a:rPr lang="en-US" sz="6000" b="1" dirty="0">
                <a:effectLst/>
              </a:rPr>
              <a:t>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www.pgh-cio.com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B7E5E-AEBB-48EE-118E-C564729013EC}"/>
              </a:ext>
            </a:extLst>
          </p:cNvPr>
          <p:cNvSpPr txBox="1"/>
          <p:nvPr/>
        </p:nvSpPr>
        <p:spPr>
          <a:xfrm>
            <a:off x="605075" y="4951758"/>
            <a:ext cx="309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VP, IT</a:t>
            </a:r>
          </a:p>
          <a:p>
            <a:pPr algn="ctr"/>
            <a:r>
              <a:rPr lang="en-US" dirty="0"/>
              <a:t>Tushar Lovalekar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2692F1-F374-CD9B-92E4-00DEEF31632A}"/>
              </a:ext>
            </a:extLst>
          </p:cNvPr>
          <p:cNvSpPr txBox="1"/>
          <p:nvPr/>
        </p:nvSpPr>
        <p:spPr>
          <a:xfrm>
            <a:off x="6726874" y="4899379"/>
            <a:ext cx="309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VP, Product Development</a:t>
            </a:r>
          </a:p>
          <a:p>
            <a:pPr algn="ctr"/>
            <a:r>
              <a:rPr lang="en-US" dirty="0"/>
              <a:t>EnGen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172D26-4DB0-D6A1-7D5A-B01B817284B2}"/>
              </a:ext>
            </a:extLst>
          </p:cNvPr>
          <p:cNvSpPr txBox="1"/>
          <p:nvPr/>
        </p:nvSpPr>
        <p:spPr>
          <a:xfrm>
            <a:off x="3879138" y="4899379"/>
            <a:ext cx="2244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CIO</a:t>
            </a:r>
          </a:p>
          <a:p>
            <a:pPr algn="ctr"/>
            <a:r>
              <a:rPr lang="en-US" dirty="0"/>
              <a:t>Armada Supply Chain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DE972E-BA5F-A8BE-131F-30FDE3137A84}"/>
              </a:ext>
            </a:extLst>
          </p:cNvPr>
          <p:cNvSpPr txBox="1"/>
          <p:nvPr/>
        </p:nvSpPr>
        <p:spPr>
          <a:xfrm>
            <a:off x="3432245" y="6019800"/>
            <a:ext cx="4684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Group Panel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5DCFA-7072-8D29-E3EE-55C627CA7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040" y="2199305"/>
            <a:ext cx="2093926" cy="2455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BB0F2B-60C7-BEF0-D276-82FF5D276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84" y="2199305"/>
            <a:ext cx="2046642" cy="24593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38BB7B-2E40-AB27-D1BE-238DF9401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675" y="2228845"/>
            <a:ext cx="2093927" cy="24552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FD79C0-594C-A963-3371-8E610D178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352" y="6038808"/>
            <a:ext cx="2121009" cy="8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1957578" cy="1022223"/>
          </a:xfrm>
        </p:spPr>
        <p:txBody>
          <a:bodyPr>
            <a:normAutofit/>
          </a:bodyPr>
          <a:lstStyle/>
          <a:p>
            <a:r>
              <a:rPr lang="en-US" sz="3200" dirty="0"/>
              <a:t>Event 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6724" y="2262186"/>
            <a:ext cx="3821451" cy="2538414"/>
          </a:xfrm>
        </p:spPr>
        <p:txBody>
          <a:bodyPr>
            <a:normAutofit lnSpcReduction="10000"/>
          </a:bodyPr>
          <a:lstStyle/>
          <a:p>
            <a:pPr marL="285750" indent="-285750">
              <a:buClrTx/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Leaders Session &amp; Networking Event at the RLA (June 17)-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Register Here!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PTC 2025 Annual Golf Outing (August 4)</a:t>
            </a:r>
          </a:p>
          <a:p>
            <a:pPr marL="285750" indent="-285750">
              <a:buClrTx/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CIO/CISO Group Session (Pending Date Sep/Oct)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www.pgh-cio.com</a:t>
            </a:r>
          </a:p>
        </p:txBody>
      </p:sp>
      <p:pic>
        <p:nvPicPr>
          <p:cNvPr id="8" name="Picture 7" descr="Calendar on table">
            <a:extLst>
              <a:ext uri="{FF2B5EF4-FFF2-40B4-BE49-F238E27FC236}">
                <a16:creationId xmlns:a16="http://schemas.microsoft.com/office/drawing/2014/main" id="{7C4E6D67-A13F-508B-164E-BA0E90BC0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485" b="-1"/>
          <a:stretch/>
        </p:blipFill>
        <p:spPr>
          <a:xfrm>
            <a:off x="4639057" y="10"/>
            <a:ext cx="7552944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FD02F3-72E4-DD49-5391-91C315399EBA}"/>
              </a:ext>
            </a:extLst>
          </p:cNvPr>
          <p:cNvSpPr txBox="1"/>
          <p:nvPr/>
        </p:nvSpPr>
        <p:spPr>
          <a:xfrm>
            <a:off x="1859424" y="5281611"/>
            <a:ext cx="2720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Local Tech Events (PGH CIO and CISO Website)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13EFBC-D568-A747-B16C-A96089C3D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409" y="6263625"/>
            <a:ext cx="1235715" cy="594375"/>
          </a:xfrm>
          <a:prstGeom prst="rect">
            <a:avLst/>
          </a:prstGeom>
        </p:spPr>
      </p:pic>
      <p:pic>
        <p:nvPicPr>
          <p:cNvPr id="11" name="Picture 10" descr="Winking alarm clock face">
            <a:extLst>
              <a:ext uri="{FF2B5EF4-FFF2-40B4-BE49-F238E27FC236}">
                <a16:creationId xmlns:a16="http://schemas.microsoft.com/office/drawing/2014/main" id="{8EC88743-604F-8574-6C37-FDB17E779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83273">
            <a:off x="3115409" y="5766528"/>
            <a:ext cx="962981" cy="9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B43A3-7620-2447-F8DF-FD8076613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3FA7-D09C-45BB-BB6C-946BB576E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557" y="1181518"/>
            <a:ext cx="4184311" cy="75152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Thank You.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073F8BA-4136-3ADA-449F-6587552A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www.pgh-cio.com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92EA5-5060-670F-7E8D-796981991212}"/>
              </a:ext>
            </a:extLst>
          </p:cNvPr>
          <p:cNvSpPr txBox="1"/>
          <p:nvPr/>
        </p:nvSpPr>
        <p:spPr>
          <a:xfrm>
            <a:off x="566398" y="2438399"/>
            <a:ext cx="6048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800" b="1" i="1" u="sng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The CIO Advisory Board</a:t>
            </a:r>
            <a:r>
              <a:rPr lang="en-US" sz="1800" b="0" i="1" u="sng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1" u="sng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Matt Siconolfi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-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Chair - ivision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Mike Abram – Westinghouse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Bill Fortwangler – Dollar Bank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Katherine Karolick - Armada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Tushar Lovalekar - Koppers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Jack Smith – Federated Hermes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Jack Wolford – Schneider Downs</a:t>
            </a:r>
          </a:p>
          <a:p>
            <a:pPr algn="l" rtl="0" fontAlgn="base"/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Justin Denham – Brentwood Bank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DCE51-2B22-585A-6F16-E69BDABF3CB4}"/>
              </a:ext>
            </a:extLst>
          </p:cNvPr>
          <p:cNvSpPr txBox="1"/>
          <p:nvPr/>
        </p:nvSpPr>
        <p:spPr>
          <a:xfrm>
            <a:off x="6615335" y="2462371"/>
            <a:ext cx="43973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800" b="1" i="1" u="sng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The CISO Advisory Board</a:t>
            </a:r>
            <a:r>
              <a:rPr lang="en-US" sz="1800" b="0" i="1" u="sng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1" u="sng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Matt Siconolfi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-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Chair- ivision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Eris Symms</a:t>
            </a:r>
            <a:r>
              <a:rPr lang="en-US" sz="180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​, Arconic</a:t>
            </a:r>
            <a:endParaRPr lang="en-US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Dave Coughanour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​, Ansys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Tom Dugas – Duquesne University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Dr. Trebor Z. Evans – Dollar Bank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Ryan Shaw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 - PNC</a:t>
            </a:r>
            <a:r>
              <a:rPr lang="en-US" sz="180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Julie Ray- US Steel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Justin Swanson – ConnectiveRX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F20EF-2AD4-741B-8455-02B9537AC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800"/>
            <a:ext cx="2121009" cy="8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CIO Group">
      <a:dk1>
        <a:sysClr val="windowText" lastClr="000000"/>
      </a:dk1>
      <a:lt1>
        <a:sysClr val="window" lastClr="FFFFFF"/>
      </a:lt1>
      <a:dk2>
        <a:srgbClr val="505046"/>
      </a:dk2>
      <a:lt2>
        <a:srgbClr val="F2F2F2"/>
      </a:lt2>
      <a:accent1>
        <a:srgbClr val="C00000"/>
      </a:accent1>
      <a:accent2>
        <a:srgbClr val="E84C22"/>
      </a:accent2>
      <a:accent3>
        <a:srgbClr val="F1937A"/>
      </a:accent3>
      <a:accent4>
        <a:srgbClr val="3F3F3F"/>
      </a:accent4>
      <a:accent5>
        <a:srgbClr val="A5A5A5"/>
      </a:accent5>
      <a:accent6>
        <a:srgbClr val="D8D8D8"/>
      </a:accent6>
      <a:hlink>
        <a:srgbClr val="B43512"/>
      </a:hlink>
      <a:folHlink>
        <a:srgbClr val="F5B7A6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8CDFC2ED0F48A794946B8C07C657" ma:contentTypeVersion="6" ma:contentTypeDescription="Create a new document." ma:contentTypeScope="" ma:versionID="fcdb2cb4e70d7c5cdca03670e37a231c">
  <xsd:schema xmlns:xsd="http://www.w3.org/2001/XMLSchema" xmlns:xs="http://www.w3.org/2001/XMLSchema" xmlns:p="http://schemas.microsoft.com/office/2006/metadata/properties" xmlns:ns2="baa930ed-64a2-4d48-acbb-b168fd73b254" xmlns:ns3="22a3836b-1844-4a70-b36c-3f92b73aaec2" targetNamespace="http://schemas.microsoft.com/office/2006/metadata/properties" ma:root="true" ma:fieldsID="5f78f7e70e27500e066d8b5a9c300332" ns2:_="" ns3:_="">
    <xsd:import namespace="baa930ed-64a2-4d48-acbb-b168fd73b254"/>
    <xsd:import namespace="22a3836b-1844-4a70-b36c-3f92b73aae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930ed-64a2-4d48-acbb-b168fd73b2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3836b-1844-4a70-b36c-3f92b73aae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2a3836b-1844-4a70-b36c-3f92b73aaec2">
      <UserInfo>
        <DisplayName>Matt Siconolfi</DisplayName>
        <AccountId>17</AccountId>
        <AccountType/>
      </UserInfo>
      <UserInfo>
        <DisplayName>Mark Husnick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10A2C66-19FA-4427-9E1F-191B72E95C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a930ed-64a2-4d48-acbb-b168fd73b254"/>
    <ds:schemaRef ds:uri="22a3836b-1844-4a70-b36c-3f92b73aa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D753B9-6074-413E-B42D-FEEF6C15FC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336C8D-DF6E-4CEE-924D-62891B0A3F83}">
  <ds:schemaRefs>
    <ds:schemaRef ds:uri="baa930ed-64a2-4d48-acbb-b168fd73b254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22a3836b-1844-4a70-b36c-3f92b73aaec2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5565</TotalTime>
  <Words>491</Words>
  <Application>Microsoft Office PowerPoint</Application>
  <PresentationFormat>Widescreen</PresentationFormat>
  <Paragraphs>74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Century Schoolbook</vt:lpstr>
      <vt:lpstr>Segoe UI</vt:lpstr>
      <vt:lpstr>Symbol</vt:lpstr>
      <vt:lpstr>Wingdings</vt:lpstr>
      <vt:lpstr>Wingdings 2</vt:lpstr>
      <vt:lpstr>View</vt:lpstr>
      <vt:lpstr>PowerPoint Presentation</vt:lpstr>
      <vt:lpstr>Agenda</vt:lpstr>
      <vt:lpstr>“IT as a Business Enabler: Metrics, Alignment, and Best Practice for Customer Engagement”</vt:lpstr>
      <vt:lpstr>Event calendar</vt:lpstr>
      <vt:lpstr>Thank You.</vt:lpstr>
    </vt:vector>
  </TitlesOfParts>
  <Company>Plus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Mark.Husnick@plusconsulting.com</dc:creator>
  <cp:lastModifiedBy>Matt Siconolfi</cp:lastModifiedBy>
  <cp:revision>120</cp:revision>
  <dcterms:created xsi:type="dcterms:W3CDTF">2020-01-08T01:26:45Z</dcterms:created>
  <dcterms:modified xsi:type="dcterms:W3CDTF">2025-06-05T13:34:03Z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0x010100A39F8CDFC2ED0F48A794946B8C07C657</vt:lpwstr>
  </property>
</Properties>
</file>