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04" r:id="rId4"/>
  </p:sldMasterIdLst>
  <p:notesMasterIdLst>
    <p:notesMasterId r:id="rId9"/>
  </p:notesMasterIdLst>
  <p:sldIdLst>
    <p:sldId id="280" r:id="rId5"/>
    <p:sldId id="312" r:id="rId6"/>
    <p:sldId id="309" r:id="rId7"/>
    <p:sldId id="31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13E32D-C8F5-4FF7-A274-0135512943EF}" v="12" dt="2025-10-28T15:06:59.0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65" autoAdjust="0"/>
    <p:restoredTop sz="93566" autoAdjust="0"/>
  </p:normalViewPr>
  <p:slideViewPr>
    <p:cSldViewPr snapToGrid="0">
      <p:cViewPr varScale="1">
        <p:scale>
          <a:sx n="51" d="100"/>
          <a:sy n="51" d="100"/>
        </p:scale>
        <p:origin x="15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696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A0876-6C18-4031-A196-130C584717DE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BB111-5F11-4AD8-AF90-3926307239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191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5C981-CD46-4206-8BAF-D06DC333B43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33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CIO and CISO group general update: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Relaunch, revive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Get back to the regular rotating.  hosted sessions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Extend beyond just current role CIO and CISO; retired or moved to another role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Remind peers to register to the groups or send them a note and CC me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Current advisory board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Search for volunteer for board seats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Search for session hosts and session speakers/topics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Leverage the PTC more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Upcoming events and topics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  Oct 9 ciso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   IT DLP cohort 7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   Dec session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   February session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  Quantum computing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   Follow up on Ai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     Cyber tabletop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BBB111-5F11-4AD8-AF90-39263072397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48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Thursday, January 9,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Advisory Board Monthly Call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727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02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390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58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00" y="6372447"/>
            <a:ext cx="714372" cy="39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19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0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27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71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28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" y="6104865"/>
            <a:ext cx="1200176" cy="6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41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Thursday, January 9,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Advisory Board Monthly Call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83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Thursday, January 9,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Advisory Board Monthly Call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196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ghtech.org/even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hade val="98000"/>
                <a:satMod val="130000"/>
                <a:lumMod val="102000"/>
              </a:schemeClr>
            </a:gs>
            <a:gs pos="100000">
              <a:schemeClr val="bg1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E99ED6D-365F-4CAE-942F-ECA78F74B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B0F74F9-E373-4883-A533-C80C53DE6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765FFFB-1163-4DA7-83B0-B8677ABBC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7A05-2F4F-4370-A926-6191A5C3D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/>
          </p:cNvSpPr>
          <p:nvPr/>
        </p:nvSpPr>
        <p:spPr>
          <a:xfrm>
            <a:off x="1120477" y="3261651"/>
            <a:ext cx="9951041" cy="995518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97764">
              <a:spcAft>
                <a:spcPts val="600"/>
              </a:spcAft>
            </a:pPr>
            <a:r>
              <a:rPr lang="en-US" sz="3828" b="1" kern="1200" dirty="0">
                <a:solidFill>
                  <a:srgbClr val="555555"/>
                </a:solidFill>
                <a:latin typeface="+mn-lt"/>
                <a:ea typeface="+mn-ea"/>
                <a:cs typeface="Arial" panose="020B0604020202020204" pitchFamily="34" charset="0"/>
              </a:rPr>
              <a:t>Greater Pittsburgh CISO Group</a:t>
            </a:r>
            <a:endParaRPr lang="en-US" sz="44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7" name="Picture 6" descr="A red and white logo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244" y="5346301"/>
            <a:ext cx="1313580" cy="723523"/>
          </a:xfrm>
          <a:prstGeom prst="rect">
            <a:avLst/>
          </a:prstGeom>
          <a:ln w="57150">
            <a:solidFill>
              <a:schemeClr val="tx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2243958" y="4496239"/>
            <a:ext cx="5585183" cy="520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97764">
              <a:spcAft>
                <a:spcPts val="600"/>
              </a:spcAft>
            </a:pPr>
            <a:r>
              <a:rPr lang="en-US" sz="2784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Peer Networking Group Meeting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243958" y="5187279"/>
            <a:ext cx="2964273" cy="520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97764">
              <a:spcAft>
                <a:spcPts val="600"/>
              </a:spcAft>
            </a:pPr>
            <a:r>
              <a:rPr lang="en-US" sz="2784" dirty="0">
                <a:solidFill>
                  <a:srgbClr val="555555"/>
                </a:solidFill>
              </a:rPr>
              <a:t>October</a:t>
            </a:r>
            <a:r>
              <a:rPr lang="en-US" sz="2784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784" dirty="0">
                <a:solidFill>
                  <a:srgbClr val="555555"/>
                </a:solidFill>
              </a:rPr>
              <a:t>28,</a:t>
            </a:r>
            <a:r>
              <a:rPr lang="en-US" sz="2784" kern="1200" dirty="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 202</a:t>
            </a:r>
            <a:r>
              <a:rPr lang="en-US" sz="2784" dirty="0">
                <a:solidFill>
                  <a:srgbClr val="555555"/>
                </a:solidFill>
              </a:rPr>
              <a:t>5</a:t>
            </a:r>
            <a:endParaRPr lang="en-US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A0CAFF-AB54-D02A-72A4-2FD0DC1B8D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1682" y="746949"/>
            <a:ext cx="3078573" cy="227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28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868" y="754771"/>
            <a:ext cx="2247547" cy="792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Agenda</a:t>
            </a:r>
          </a:p>
        </p:txBody>
      </p:sp>
      <p:pic>
        <p:nvPicPr>
          <p:cNvPr id="27" name="Picture 26" descr="One big red thumbtack in front of many smaller black thumbtacks">
            <a:extLst>
              <a:ext uri="{FF2B5EF4-FFF2-40B4-BE49-F238E27FC236}">
                <a16:creationId xmlns:a16="http://schemas.microsoft.com/office/drawing/2014/main" id="{A12CE94D-C1BD-DFBE-A415-4C85DA1B9D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606" r="17606"/>
          <a:stretch/>
        </p:blipFill>
        <p:spPr>
          <a:xfrm>
            <a:off x="21" y="10"/>
            <a:ext cx="5889332" cy="68579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A97C8A-B2D3-5DAE-E80C-6A19F41DF40E}"/>
              </a:ext>
            </a:extLst>
          </p:cNvPr>
          <p:cNvSpPr txBox="1"/>
          <p:nvPr/>
        </p:nvSpPr>
        <p:spPr>
          <a:xfrm>
            <a:off x="5649238" y="1605673"/>
            <a:ext cx="5510740" cy="38805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Welcome and Grab Lunch  (12-1230 PM) - Eris Symms and Matt Siconolfi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State of Region Tech Update</a:t>
            </a:r>
            <a:r>
              <a:rPr lang="en-US" dirty="0"/>
              <a:t> (1230-115PM) - Audrey Russo, Pittsburgh Tech Council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Women In Cybersecurity Intro</a:t>
            </a:r>
            <a:r>
              <a:rPr lang="en-US" dirty="0"/>
              <a:t> (WiCyS)  (115-145 PM)- Sarah Reyer, Univ of Pittsburgh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Break (145-2 PM)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“</a:t>
            </a:r>
            <a:r>
              <a:rPr lang="en-US" b="1" i="1" dirty="0"/>
              <a:t>Operational Technology at Risk: Building a High-Assurance Future with the Pitt’s Cyber Energy Center</a:t>
            </a:r>
            <a:r>
              <a:rPr lang="en-US" dirty="0"/>
              <a:t> “ (2-245 PM) - Daniel Cole Professor Mechanical Engineering and Materials Science Univ of Pittsburgh &amp; Director, Cyber Energy Center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Adorn (3 PM)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rPr>
              <a:t>www.pgh-cio.com</a:t>
            </a:r>
            <a:endParaRPr lang="en-US" kern="1200" dirty="0">
              <a:solidFill>
                <a:schemeClr val="tx2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65D802-ED8F-EEB5-E5ED-4EF57C717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3456" y="55855"/>
            <a:ext cx="1726522" cy="127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3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1957578" cy="1022223"/>
          </a:xfrm>
        </p:spPr>
        <p:txBody>
          <a:bodyPr>
            <a:normAutofit/>
          </a:bodyPr>
          <a:lstStyle/>
          <a:p>
            <a:r>
              <a:rPr lang="en-US" sz="3200" dirty="0"/>
              <a:t>Event calendar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26724" y="2262186"/>
            <a:ext cx="3821451" cy="3757614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ClrTx/>
              <a:buFont typeface="Wingdings" panose="05000000000000000000" pitchFamily="2" charset="2"/>
              <a:buChar char="q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Three Rivers Information Security Symposium(TRISS) 10/292025</a:t>
            </a:r>
          </a:p>
          <a:p>
            <a:pPr marL="285750" indent="-285750">
              <a:buClrTx/>
              <a:buFont typeface="Wingdings" panose="05000000000000000000" pitchFamily="2" charset="2"/>
              <a:buChar char="q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CIO/CISO Next Group Session (Pending Date Q1 2026)</a:t>
            </a:r>
          </a:p>
          <a:p>
            <a:pPr marL="285750" indent="-285750">
              <a:buClrTx/>
              <a:buFont typeface="Wingdings" panose="05000000000000000000" pitchFamily="2" charset="2"/>
              <a:buChar char="q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IT DLP Cohort 8 Networking Social (March 2025)</a:t>
            </a:r>
          </a:p>
          <a:p>
            <a:pPr marL="285750" indent="-285750">
              <a:buClrTx/>
              <a:buFont typeface="Wingdings" panose="05000000000000000000" pitchFamily="2" charset="2"/>
              <a:buChar char="q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Pittsburgh Technology Council Events</a:t>
            </a:r>
            <a:b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View All the Amazing Events our friends at the PTC provide </a:t>
            </a:r>
            <a:r>
              <a:rPr lang="en-US" sz="2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here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 !</a:t>
            </a:r>
          </a:p>
          <a:p>
            <a:br>
              <a:rPr lang="en-US" sz="2000" dirty="0"/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www.pgh-cio.com</a:t>
            </a:r>
          </a:p>
        </p:txBody>
      </p:sp>
      <p:pic>
        <p:nvPicPr>
          <p:cNvPr id="8" name="Picture 7" descr="Calendar on table">
            <a:extLst>
              <a:ext uri="{FF2B5EF4-FFF2-40B4-BE49-F238E27FC236}">
                <a16:creationId xmlns:a16="http://schemas.microsoft.com/office/drawing/2014/main" id="{7C4E6D67-A13F-508B-164E-BA0E90BC0D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6485" b="-1"/>
          <a:stretch/>
        </p:blipFill>
        <p:spPr>
          <a:xfrm>
            <a:off x="4639057" y="10"/>
            <a:ext cx="7552944" cy="68579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586890-76C7-A2D1-07EB-5963C1465E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431" y="5755130"/>
            <a:ext cx="716415" cy="52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71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B43A3-7620-2447-F8DF-FD8076613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3FA7-D09C-45BB-BB6C-946BB576E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0557" y="1181518"/>
            <a:ext cx="4184311" cy="75152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Thank You.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073F8BA-4136-3ADA-449F-6587552A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959341" y="4046537"/>
            <a:ext cx="35814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</a:rPr>
              <a:t>www.pgh-cio.com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D92EA5-5060-670F-7E8D-796981991212}"/>
              </a:ext>
            </a:extLst>
          </p:cNvPr>
          <p:cNvSpPr txBox="1"/>
          <p:nvPr/>
        </p:nvSpPr>
        <p:spPr>
          <a:xfrm>
            <a:off x="566398" y="2438399"/>
            <a:ext cx="604893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800" b="1" i="1" u="sng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The CIO Advisory Board</a:t>
            </a:r>
            <a:r>
              <a:rPr lang="en-US" sz="1800" b="0" i="1" u="sng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1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Matt Siconolfi</a:t>
            </a:r>
            <a:r>
              <a:rPr lang="en-US" dirty="0">
                <a:solidFill>
                  <a:srgbClr val="000000"/>
                </a:solidFill>
                <a:latin typeface="Century Schoolbook" panose="02040604050505020304" pitchFamily="18" charset="0"/>
              </a:rPr>
              <a:t>-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Chair - ivision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Mike Abram – Westinghouse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Bill Fortwangler – Dollar Bank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Katherine Karolick - Armada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Tushar Lovalekar - Koppers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Jack Smith – Federated Hermes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fontAlgn="base"/>
            <a:r>
              <a:rPr lang="en-US" dirty="0">
                <a:solidFill>
                  <a:srgbClr val="000000"/>
                </a:solidFill>
                <a:latin typeface="Century Schoolbook" panose="02040604050505020304" pitchFamily="18" charset="0"/>
              </a:rPr>
              <a:t>Open Advisory Role</a:t>
            </a:r>
            <a:endParaRPr lang="en-US" dirty="0"/>
          </a:p>
          <a:p>
            <a:pPr algn="l" rtl="0" fontAlgn="base"/>
            <a:r>
              <a:rPr lang="en-US" dirty="0">
                <a:solidFill>
                  <a:srgbClr val="000000"/>
                </a:solidFill>
                <a:latin typeface="Century Schoolbook" panose="02040604050505020304" pitchFamily="18" charset="0"/>
              </a:rPr>
              <a:t>Open Advisory Role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0DCE51-2B22-585A-6F16-E69BDABF3CB4}"/>
              </a:ext>
            </a:extLst>
          </p:cNvPr>
          <p:cNvSpPr txBox="1"/>
          <p:nvPr/>
        </p:nvSpPr>
        <p:spPr>
          <a:xfrm>
            <a:off x="6615335" y="2462371"/>
            <a:ext cx="43973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800" b="1" i="1" u="sng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The CISO Advisory Board</a:t>
            </a:r>
            <a:r>
              <a:rPr lang="en-US" sz="1800" b="0" i="1" u="sng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1" u="sng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Matt Siconolfi</a:t>
            </a:r>
            <a:r>
              <a:rPr lang="en-US" dirty="0">
                <a:solidFill>
                  <a:srgbClr val="000000"/>
                </a:solidFill>
                <a:latin typeface="Century Schoolbook" panose="02040604050505020304" pitchFamily="18" charset="0"/>
              </a:rPr>
              <a:t>-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Chair- ivision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dirty="0">
                <a:solidFill>
                  <a:srgbClr val="000000"/>
                </a:solidFill>
                <a:latin typeface="Century Schoolbook" panose="02040604050505020304" pitchFamily="18" charset="0"/>
              </a:rPr>
              <a:t>Eris Symms</a:t>
            </a:r>
            <a:r>
              <a:rPr lang="en-US" sz="180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​, Arconic</a:t>
            </a:r>
            <a:endParaRPr lang="en-US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Dave Coughanour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​, Ansys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Dr. Trebor Z. Evans – Dollar Bank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dirty="0">
                <a:solidFill>
                  <a:srgbClr val="000000"/>
                </a:solidFill>
                <a:latin typeface="Century Schoolbook" panose="02040604050505020304" pitchFamily="18" charset="0"/>
              </a:rPr>
              <a:t>Ryan Shaw</a:t>
            </a:r>
            <a:r>
              <a:rPr lang="en-US" sz="180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 - PNC</a:t>
            </a:r>
            <a:r>
              <a:rPr lang="en-US" sz="180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Julie Ray- US Steel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Justin Swanson – ConnectiveRX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82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iew">
  <a:themeElements>
    <a:clrScheme name="CIO Group">
      <a:dk1>
        <a:sysClr val="windowText" lastClr="000000"/>
      </a:dk1>
      <a:lt1>
        <a:sysClr val="window" lastClr="FFFFFF"/>
      </a:lt1>
      <a:dk2>
        <a:srgbClr val="505046"/>
      </a:dk2>
      <a:lt2>
        <a:srgbClr val="F2F2F2"/>
      </a:lt2>
      <a:accent1>
        <a:srgbClr val="C00000"/>
      </a:accent1>
      <a:accent2>
        <a:srgbClr val="E84C22"/>
      </a:accent2>
      <a:accent3>
        <a:srgbClr val="F1937A"/>
      </a:accent3>
      <a:accent4>
        <a:srgbClr val="3F3F3F"/>
      </a:accent4>
      <a:accent5>
        <a:srgbClr val="A5A5A5"/>
      </a:accent5>
      <a:accent6>
        <a:srgbClr val="D8D8D8"/>
      </a:accent6>
      <a:hlink>
        <a:srgbClr val="B43512"/>
      </a:hlink>
      <a:folHlink>
        <a:srgbClr val="F5B7A6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2a3836b-1844-4a70-b36c-3f92b73aaec2">
      <UserInfo>
        <DisplayName>Matt Siconolfi</DisplayName>
        <AccountId>17</AccountId>
        <AccountType/>
      </UserInfo>
      <UserInfo>
        <DisplayName>Mark Husnick</DisplayName>
        <AccountId>14</AccountId>
        <AccountType/>
      </UserInfo>
    </SharedWithUsers>
    <TaxCatchAll xmlns="22a3836b-1844-4a70-b36c-3f92b73aaec2" xsi:nil="true"/>
    <lcf76f155ced4ddcb4097134ff3c332f xmlns="baa930ed-64a2-4d48-acbb-b168fd73b25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8CDFC2ED0F48A794946B8C07C657" ma:contentTypeVersion="13" ma:contentTypeDescription="Create a new document." ma:contentTypeScope="" ma:versionID="236778d8d6fa4adbab872ad10ce66d7a">
  <xsd:schema xmlns:xsd="http://www.w3.org/2001/XMLSchema" xmlns:xs="http://www.w3.org/2001/XMLSchema" xmlns:p="http://schemas.microsoft.com/office/2006/metadata/properties" xmlns:ns2="baa930ed-64a2-4d48-acbb-b168fd73b254" xmlns:ns3="22a3836b-1844-4a70-b36c-3f92b73aaec2" targetNamespace="http://schemas.microsoft.com/office/2006/metadata/properties" ma:root="true" ma:fieldsID="bce4ff5127c86e341717a5b65e62987b" ns2:_="" ns3:_="">
    <xsd:import namespace="baa930ed-64a2-4d48-acbb-b168fd73b254"/>
    <xsd:import namespace="22a3836b-1844-4a70-b36c-3f92b73aae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a930ed-64a2-4d48-acbb-b168fd73b2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a653f9b-d9b5-4f6b-82fe-b0b1704253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3836b-1844-4a70-b36c-3f92b73aae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0e40c26f-3a90-41c0-ba3c-4d3bc716f6ba}" ma:internalName="TaxCatchAll" ma:showField="CatchAllData" ma:web="22a3836b-1844-4a70-b36c-3f92b73aae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336C8D-DF6E-4CEE-924D-62891B0A3F83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22a3836b-1844-4a70-b36c-3f92b73aaec2"/>
    <ds:schemaRef ds:uri="baa930ed-64a2-4d48-acbb-b168fd73b254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D7E40E2-D490-492D-B63A-ABE0BFF781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a930ed-64a2-4d48-acbb-b168fd73b254"/>
    <ds:schemaRef ds:uri="22a3836b-1844-4a70-b36c-3f92b73aae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D753B9-6074-413E-B42D-FEEF6C15FC9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57a4b91-8840-47cc-a71a-c93efce2bc34}" enabled="0" method="" siteId="{f57a4b91-8840-47cc-a71a-c93efce2bc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5549</TotalTime>
  <Words>376</Words>
  <Application>Microsoft Office PowerPoint</Application>
  <PresentationFormat>Widescreen</PresentationFormat>
  <Paragraphs>59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Arial</vt:lpstr>
      <vt:lpstr>Calibri</vt:lpstr>
      <vt:lpstr>Century Schoolbook</vt:lpstr>
      <vt:lpstr>Segoe UI</vt:lpstr>
      <vt:lpstr>Wingdings</vt:lpstr>
      <vt:lpstr>Wingdings 2</vt:lpstr>
      <vt:lpstr>View</vt:lpstr>
      <vt:lpstr>PowerPoint Presentation</vt:lpstr>
      <vt:lpstr>Agenda</vt:lpstr>
      <vt:lpstr>Event calendar</vt:lpstr>
      <vt:lpstr>Thank You.</vt:lpstr>
    </vt:vector>
  </TitlesOfParts>
  <Company>Plus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Mark.Husnick@plusconsulting.com</dc:creator>
  <cp:lastModifiedBy>Matt Siconolfi</cp:lastModifiedBy>
  <cp:revision>120</cp:revision>
  <dcterms:created xsi:type="dcterms:W3CDTF">2020-01-08T01:26:45Z</dcterms:created>
  <dcterms:modified xsi:type="dcterms:W3CDTF">2025-10-28T15:08:08Z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0x010100A39F8CDFC2ED0F48A794946B8C07C657</vt:lpwstr>
  </property>
  <property fmtid="{D5CDD505-2E9C-101B-9397-08002B2CF9AE}" pid="3" name="MediaServiceImageTags">
    <vt:lpwstr/>
  </property>
</Properties>
</file>