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790" r:id="rId2"/>
    <p:sldId id="288" r:id="rId3"/>
    <p:sldId id="4793" r:id="rId4"/>
    <p:sldId id="4794" r:id="rId5"/>
    <p:sldId id="4796" r:id="rId6"/>
    <p:sldId id="4792" r:id="rId7"/>
    <p:sldId id="284" r:id="rId8"/>
    <p:sldId id="292" r:id="rId9"/>
    <p:sldId id="293" r:id="rId10"/>
    <p:sldId id="29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8BB89"/>
    <a:srgbClr val="717550"/>
    <a:srgbClr val="3F2B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9A949-1B3B-4A4D-AC4D-585B06E0066F}" v="1" dt="2025-04-28T10:02:32.579"/>
    <p1510:client id="{ECFA8EA0-861D-46FD-8BD1-55D05F31F478}" v="60" dt="2025-04-25T14:42:51.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86" autoAdjust="0"/>
  </p:normalViewPr>
  <p:slideViewPr>
    <p:cSldViewPr snapToGrid="0">
      <p:cViewPr varScale="1">
        <p:scale>
          <a:sx n="47" d="100"/>
          <a:sy n="47" d="100"/>
        </p:scale>
        <p:origin x="13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hyperlink" Target="https://www.localofferwolves.co.uk/feedback/have-your-say" TargetMode="External"/><Relationship Id="rId1" Type="http://schemas.openxmlformats.org/officeDocument/2006/relationships/hyperlink" Target="mailto:localofferenquiries@wolverhampton.gov.uk" TargetMode="Externa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hyperlink" Target="mailto:localofferenquiries@wolverhampton.gov.uk" TargetMode="Externa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hyperlink" Target="https://www.localofferwolves.co.uk/feedback/have-your-say"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150243-FE69-400D-9A2C-AD859ABCC27D}" type="doc">
      <dgm:prSet loTypeId="urn:microsoft.com/office/officeart/2005/8/layout/hList7" loCatId="picture" qsTypeId="urn:microsoft.com/office/officeart/2005/8/quickstyle/simple1" qsCatId="simple" csTypeId="urn:microsoft.com/office/officeart/2005/8/colors/colorful4" csCatId="colorful" phldr="1"/>
      <dgm:spPr/>
    </dgm:pt>
    <dgm:pt modelId="{0EEC1750-4EF0-4055-8AD8-BA7825DC12EA}">
      <dgm:prSet phldrT="[Text]" custT="1"/>
      <dgm:spPr/>
      <dgm:t>
        <a:bodyPr/>
        <a:lstStyle/>
        <a:p>
          <a:pPr marL="0" algn="ctr" defTabSz="1219170" rtl="0" eaLnBrk="0" fontAlgn="base" latinLnBrk="0" hangingPunct="0">
            <a:spcBef>
              <a:spcPct val="0"/>
            </a:spcBef>
            <a:spcAft>
              <a:spcPct val="0"/>
            </a:spcAft>
            <a:defRPr/>
          </a:pPr>
          <a:r>
            <a:rPr lang="en-GB" sz="1600" kern="1200" dirty="0">
              <a:latin typeface="Arial" panose="020B0604020202020204" pitchFamily="34" charset="0"/>
              <a:ea typeface="MS PGothic" panose="020B0600070205080204" pitchFamily="34" charset="-128"/>
              <a:cs typeface="Arial" panose="020B0604020202020204" pitchFamily="34" charset="0"/>
            </a:rPr>
            <a:t>Your views are important. </a:t>
          </a:r>
        </a:p>
        <a:p>
          <a:pPr marL="0" algn="ctr" defTabSz="1219170" rtl="0" eaLnBrk="0" fontAlgn="base" latinLnBrk="0" hangingPunct="0">
            <a:spcBef>
              <a:spcPct val="0"/>
            </a:spcBef>
            <a:spcAft>
              <a:spcPct val="0"/>
            </a:spcAft>
            <a:defRPr/>
          </a:pPr>
          <a:r>
            <a:rPr lang="en-GB" sz="1600" kern="1200" dirty="0">
              <a:latin typeface="Arial" panose="020B0604020202020204" pitchFamily="34" charset="0"/>
              <a:ea typeface="MS PGothic" panose="020B0600070205080204" pitchFamily="34" charset="-128"/>
              <a:cs typeface="Arial" panose="020B0604020202020204" pitchFamily="34" charset="0"/>
            </a:rPr>
            <a:t>If you would like to give feedback or </a:t>
          </a:r>
        </a:p>
        <a:p>
          <a:pPr marL="0" algn="ctr" defTabSz="1219170" rtl="0" eaLnBrk="0" fontAlgn="base" latinLnBrk="0" hangingPunct="0">
            <a:spcBef>
              <a:spcPct val="0"/>
            </a:spcBef>
            <a:spcAft>
              <a:spcPct val="0"/>
            </a:spcAft>
            <a:defRPr/>
          </a:pPr>
          <a:r>
            <a:rPr lang="en-GB" sz="1600" kern="1200" dirty="0">
              <a:latin typeface="Arial" panose="020B0604020202020204" pitchFamily="34" charset="0"/>
              <a:ea typeface="MS PGothic" panose="020B0600070205080204" pitchFamily="34" charset="-128"/>
              <a:cs typeface="Arial" panose="020B0604020202020204" pitchFamily="34" charset="0"/>
            </a:rPr>
            <a:t>ask a question, please </a:t>
          </a:r>
        </a:p>
        <a:p>
          <a:pPr marL="0" algn="ctr" defTabSz="1219170" rtl="0" eaLnBrk="0" fontAlgn="base" latinLnBrk="0" hangingPunct="0">
            <a:spcBef>
              <a:spcPct val="0"/>
            </a:spcBef>
            <a:spcAft>
              <a:spcPct val="0"/>
            </a:spcAft>
            <a:defRPr/>
          </a:pPr>
          <a:r>
            <a:rPr lang="en-GB" sz="1600" kern="1200" dirty="0">
              <a:latin typeface="Arial" panose="020B0604020202020204" pitchFamily="34" charset="0"/>
              <a:ea typeface="MS PGothic" panose="020B0600070205080204" pitchFamily="34" charset="-128"/>
              <a:cs typeface="Arial" panose="020B0604020202020204" pitchFamily="34" charset="0"/>
            </a:rPr>
            <a:t>contact us.</a:t>
          </a:r>
        </a:p>
        <a:p>
          <a:pPr marL="0" algn="ctr" defTabSz="1219170" rtl="0" eaLnBrk="0" fontAlgn="base" latinLnBrk="0" hangingPunct="0">
            <a:spcBef>
              <a:spcPct val="0"/>
            </a:spcBef>
            <a:spcAft>
              <a:spcPct val="0"/>
            </a:spcAft>
            <a:defRPr/>
          </a:pPr>
          <a:r>
            <a:rPr lang="en-GB" sz="1600" kern="1200" dirty="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localofferenquiries@wolverhampton.gov.uk</a:t>
          </a:r>
          <a:endParaRPr lang="en-GB" sz="1600" kern="120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marL="0" algn="ctr" defTabSz="1219170" rtl="0" eaLnBrk="0" fontAlgn="base" latinLnBrk="0" hangingPunct="0">
            <a:spcBef>
              <a:spcPct val="0"/>
            </a:spcBef>
            <a:spcAft>
              <a:spcPct val="0"/>
            </a:spcAft>
            <a:defRPr/>
          </a:pPr>
          <a:endParaRPr lang="en-GB" sz="1600" kern="1200" dirty="0">
            <a:latin typeface="Arial" panose="020B0604020202020204" pitchFamily="34" charset="0"/>
            <a:ea typeface="MS PGothic" panose="020B0600070205080204" pitchFamily="34" charset="-128"/>
            <a:cs typeface="Arial" panose="020B0604020202020204" pitchFamily="34" charset="0"/>
          </a:endParaRPr>
        </a:p>
        <a:p>
          <a:pPr marL="0" algn="ctr" defTabSz="1219170" rtl="0" eaLnBrk="0" fontAlgn="base" latinLnBrk="0" hangingPunct="0">
            <a:spcBef>
              <a:spcPct val="0"/>
            </a:spcBef>
            <a:spcAft>
              <a:spcPct val="0"/>
            </a:spcAft>
            <a:defRPr/>
          </a:pPr>
          <a:endParaRPr lang="en-GB" sz="1600" kern="1200" dirty="0">
            <a:latin typeface="Arial" panose="020B0604020202020204" pitchFamily="34" charset="0"/>
            <a:ea typeface="MS PGothic" panose="020B0600070205080204" pitchFamily="34" charset="-128"/>
            <a:cs typeface="Arial" panose="020B0604020202020204" pitchFamily="34" charset="0"/>
          </a:endParaRPr>
        </a:p>
      </dgm:t>
    </dgm:pt>
    <dgm:pt modelId="{9F0BCCE6-F6E4-47A6-B371-E1D8ACFECC03}" type="parTrans" cxnId="{2419FB8A-E518-4821-B251-2DAB66AF6CC4}">
      <dgm:prSet/>
      <dgm:spPr/>
      <dgm:t>
        <a:bodyPr/>
        <a:lstStyle/>
        <a:p>
          <a:endParaRPr lang="en-GB"/>
        </a:p>
      </dgm:t>
    </dgm:pt>
    <dgm:pt modelId="{A7C0A450-141D-492B-BC42-4BDE32434A2C}" type="sibTrans" cxnId="{2419FB8A-E518-4821-B251-2DAB66AF6CC4}">
      <dgm:prSet/>
      <dgm:spPr/>
      <dgm:t>
        <a:bodyPr/>
        <a:lstStyle/>
        <a:p>
          <a:endParaRPr lang="en-GB"/>
        </a:p>
      </dgm:t>
    </dgm:pt>
    <dgm:pt modelId="{71A687A4-68D9-4722-9E55-7A4A1E6CE7EA}">
      <dgm:prSet phldrT="[Text]" custT="1"/>
      <dgm:spPr/>
      <dgm:t>
        <a:bodyPr/>
        <a:lstStyle/>
        <a:p>
          <a:pPr>
            <a:spcBef>
              <a:spcPct val="0"/>
            </a:spcBef>
          </a:pPr>
          <a:r>
            <a:rPr lang="en-GB" sz="1600" dirty="0">
              <a:latin typeface="Arial" panose="020B0604020202020204" pitchFamily="34" charset="0"/>
              <a:cs typeface="Arial" panose="020B0604020202020204" pitchFamily="34" charset="0"/>
            </a:rPr>
            <a:t>We want the website to be helpful, with meaningful information. We use your feedback and comments to try and make things better.</a:t>
          </a:r>
        </a:p>
        <a:p>
          <a:pPr>
            <a:spcBef>
              <a:spcPct val="0"/>
            </a:spcBef>
          </a:pPr>
          <a:r>
            <a:rPr lang="en-GB" sz="16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Have your say</a:t>
          </a:r>
          <a:endParaRPr lang="en-GB" sz="1600" dirty="0">
            <a:solidFill>
              <a:schemeClr val="bg1"/>
            </a:solidFill>
            <a:latin typeface="Arial" panose="020B0604020202020204" pitchFamily="34" charset="0"/>
            <a:cs typeface="Arial" panose="020B0604020202020204" pitchFamily="34" charset="0"/>
          </a:endParaRPr>
        </a:p>
        <a:p>
          <a:pPr>
            <a:spcBef>
              <a:spcPct val="0"/>
            </a:spcBef>
          </a:pPr>
          <a:endParaRPr lang="en-GB" sz="1600" dirty="0">
            <a:latin typeface="Arial" panose="020B0604020202020204" pitchFamily="34" charset="0"/>
            <a:cs typeface="Arial" panose="020B0604020202020204" pitchFamily="34" charset="0"/>
          </a:endParaRPr>
        </a:p>
      </dgm:t>
    </dgm:pt>
    <dgm:pt modelId="{11002CF6-B73C-4925-B434-DF3EDD0786E7}" type="parTrans" cxnId="{4F52AA02-096B-4338-8BB5-407E5D48A4BB}">
      <dgm:prSet/>
      <dgm:spPr/>
      <dgm:t>
        <a:bodyPr/>
        <a:lstStyle/>
        <a:p>
          <a:endParaRPr lang="en-GB"/>
        </a:p>
      </dgm:t>
    </dgm:pt>
    <dgm:pt modelId="{7EFBF387-E21D-4693-9960-8269AA5628DA}" type="sibTrans" cxnId="{4F52AA02-096B-4338-8BB5-407E5D48A4BB}">
      <dgm:prSet/>
      <dgm:spPr/>
      <dgm:t>
        <a:bodyPr/>
        <a:lstStyle/>
        <a:p>
          <a:endParaRPr lang="en-GB"/>
        </a:p>
      </dgm:t>
    </dgm:pt>
    <dgm:pt modelId="{FD3E31C3-DF38-4047-B28E-B08EF32D133A}">
      <dgm:prSet phldrT="[Text]" custT="1"/>
      <dgm:spPr/>
      <dgm:t>
        <a:bodyPr/>
        <a:lstStyle/>
        <a:p>
          <a:endParaRPr lang="en-GB" sz="1400">
            <a:latin typeface="Arial" panose="020B0604020202020204" pitchFamily="34" charset="0"/>
            <a:cs typeface="Arial" panose="020B0604020202020204" pitchFamily="34" charset="0"/>
          </a:endParaRPr>
        </a:p>
      </dgm:t>
    </dgm:pt>
    <dgm:pt modelId="{D47A5464-ADB7-4030-B33A-DB102AC51268}" type="parTrans" cxnId="{DABF044C-F074-4501-B37F-350EA930F2F6}">
      <dgm:prSet/>
      <dgm:spPr/>
      <dgm:t>
        <a:bodyPr/>
        <a:lstStyle/>
        <a:p>
          <a:endParaRPr lang="en-GB"/>
        </a:p>
      </dgm:t>
    </dgm:pt>
    <dgm:pt modelId="{6BB3C223-F83D-4831-88DD-F48D266C273F}" type="sibTrans" cxnId="{DABF044C-F074-4501-B37F-350EA930F2F6}">
      <dgm:prSet/>
      <dgm:spPr/>
      <dgm:t>
        <a:bodyPr/>
        <a:lstStyle/>
        <a:p>
          <a:endParaRPr lang="en-GB"/>
        </a:p>
      </dgm:t>
    </dgm:pt>
    <dgm:pt modelId="{62DA36A9-E953-4C10-B967-A72C56C096A3}" type="pres">
      <dgm:prSet presAssocID="{62150243-FE69-400D-9A2C-AD859ABCC27D}" presName="Name0" presStyleCnt="0">
        <dgm:presLayoutVars>
          <dgm:dir/>
          <dgm:resizeHandles val="exact"/>
        </dgm:presLayoutVars>
      </dgm:prSet>
      <dgm:spPr/>
    </dgm:pt>
    <dgm:pt modelId="{F0B64F93-1BDF-4813-AFC9-636958A4178D}" type="pres">
      <dgm:prSet presAssocID="{62150243-FE69-400D-9A2C-AD859ABCC27D}" presName="fgShape" presStyleLbl="fgShp" presStyleIdx="0" presStyleCnt="1"/>
      <dgm:spPr/>
    </dgm:pt>
    <dgm:pt modelId="{AB9AE380-0078-448E-9A38-14BCEAC16DE1}" type="pres">
      <dgm:prSet presAssocID="{62150243-FE69-400D-9A2C-AD859ABCC27D}" presName="linComp" presStyleCnt="0"/>
      <dgm:spPr/>
    </dgm:pt>
    <dgm:pt modelId="{95C23925-BF1A-418F-BC90-225861BF6C28}" type="pres">
      <dgm:prSet presAssocID="{0EEC1750-4EF0-4055-8AD8-BA7825DC12EA}" presName="compNode" presStyleCnt="0"/>
      <dgm:spPr/>
    </dgm:pt>
    <dgm:pt modelId="{282958C7-E53F-4C17-944E-E5E200392332}" type="pres">
      <dgm:prSet presAssocID="{0EEC1750-4EF0-4055-8AD8-BA7825DC12EA}" presName="bkgdShape" presStyleLbl="node1" presStyleIdx="0" presStyleCnt="3" custScaleX="417046" custScaleY="100000"/>
      <dgm:spPr/>
    </dgm:pt>
    <dgm:pt modelId="{DAC68687-A4BF-417D-A062-33DFCFDA7A91}" type="pres">
      <dgm:prSet presAssocID="{0EEC1750-4EF0-4055-8AD8-BA7825DC12EA}" presName="nodeTx" presStyleLbl="node1" presStyleIdx="0" presStyleCnt="3">
        <dgm:presLayoutVars>
          <dgm:bulletEnabled val="1"/>
        </dgm:presLayoutVars>
      </dgm:prSet>
      <dgm:spPr/>
    </dgm:pt>
    <dgm:pt modelId="{18F52918-99AC-4C95-9EA6-D91C95B82235}" type="pres">
      <dgm:prSet presAssocID="{0EEC1750-4EF0-4055-8AD8-BA7825DC12EA}" presName="invisiNode" presStyleLbl="node1" presStyleIdx="0" presStyleCnt="3"/>
      <dgm:spPr/>
    </dgm:pt>
    <dgm:pt modelId="{EAE5071F-84F7-4EF9-A1D0-B11F1086735C}" type="pres">
      <dgm:prSet presAssocID="{0EEC1750-4EF0-4055-8AD8-BA7825DC12EA}" presName="imagNode" presStyleLbl="fgImgPlace1" presStyleIdx="0" presStyleCnt="3" custScaleX="206346" custScaleY="683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t="-7000" b="-7000"/>
          </a:stretch>
        </a:blipFill>
      </dgm:spPr>
      <dgm:extLst>
        <a:ext uri="{E40237B7-FDA0-4F09-8148-C483321AD2D9}">
          <dgm14:cNvPr xmlns:dgm14="http://schemas.microsoft.com/office/drawing/2010/diagram" id="0" name="" descr="Chat bubble with solid fill"/>
        </a:ext>
      </dgm:extLst>
    </dgm:pt>
    <dgm:pt modelId="{3888BE87-0683-4E9C-8B36-3440B90B7AD8}" type="pres">
      <dgm:prSet presAssocID="{A7C0A450-141D-492B-BC42-4BDE32434A2C}" presName="sibTrans" presStyleLbl="sibTrans2D1" presStyleIdx="0" presStyleCnt="0"/>
      <dgm:spPr/>
    </dgm:pt>
    <dgm:pt modelId="{3DEECD36-4A29-43B1-9689-62D4F711D9D1}" type="pres">
      <dgm:prSet presAssocID="{71A687A4-68D9-4722-9E55-7A4A1E6CE7EA}" presName="compNode" presStyleCnt="0"/>
      <dgm:spPr/>
    </dgm:pt>
    <dgm:pt modelId="{418B0C7D-A2F3-4BCE-88CD-F0AC93E5B2E6}" type="pres">
      <dgm:prSet presAssocID="{71A687A4-68D9-4722-9E55-7A4A1E6CE7EA}" presName="bkgdShape" presStyleLbl="node1" presStyleIdx="1" presStyleCnt="3" custScaleX="438300"/>
      <dgm:spPr/>
    </dgm:pt>
    <dgm:pt modelId="{8E00F358-644A-4B7E-B0A6-2ED98ABD0EF5}" type="pres">
      <dgm:prSet presAssocID="{71A687A4-68D9-4722-9E55-7A4A1E6CE7EA}" presName="nodeTx" presStyleLbl="node1" presStyleIdx="1" presStyleCnt="3">
        <dgm:presLayoutVars>
          <dgm:bulletEnabled val="1"/>
        </dgm:presLayoutVars>
      </dgm:prSet>
      <dgm:spPr/>
    </dgm:pt>
    <dgm:pt modelId="{3CFBF953-A1F6-44DA-932C-7B024675B3DB}" type="pres">
      <dgm:prSet presAssocID="{71A687A4-68D9-4722-9E55-7A4A1E6CE7EA}" presName="invisiNode" presStyleLbl="node1" presStyleIdx="1" presStyleCnt="3"/>
      <dgm:spPr/>
    </dgm:pt>
    <dgm:pt modelId="{7860E019-DB3D-40CB-82E8-8AA65927DD44}" type="pres">
      <dgm:prSet presAssocID="{71A687A4-68D9-4722-9E55-7A4A1E6CE7EA}" presName="imagNode" presStyleLbl="fgImgPlace1" presStyleIdx="1" presStyleCnt="3" custScaleX="178172" custScaleY="683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eckmark with solid fill"/>
        </a:ext>
      </dgm:extLst>
    </dgm:pt>
    <dgm:pt modelId="{8933E06F-ACF4-462B-9A38-6AAB5F272539}" type="pres">
      <dgm:prSet presAssocID="{7EFBF387-E21D-4693-9960-8269AA5628DA}" presName="sibTrans" presStyleLbl="sibTrans2D1" presStyleIdx="0" presStyleCnt="0"/>
      <dgm:spPr/>
    </dgm:pt>
    <dgm:pt modelId="{A762509F-F94C-43F8-A8FD-82D1236DAB8D}" type="pres">
      <dgm:prSet presAssocID="{FD3E31C3-DF38-4047-B28E-B08EF32D133A}" presName="compNode" presStyleCnt="0"/>
      <dgm:spPr/>
    </dgm:pt>
    <dgm:pt modelId="{87604DFD-5BA3-43C8-B084-8F853F2BC4F5}" type="pres">
      <dgm:prSet presAssocID="{FD3E31C3-DF38-4047-B28E-B08EF32D133A}" presName="bkgdShape" presStyleLbl="node1" presStyleIdx="2" presStyleCnt="3" custScaleX="440177" custLinFactNeighborX="9154" custLinFactNeighborY="1179"/>
      <dgm:spPr/>
    </dgm:pt>
    <dgm:pt modelId="{4263CD4E-D516-4F71-9E42-7AAA5B8CF5A2}" type="pres">
      <dgm:prSet presAssocID="{FD3E31C3-DF38-4047-B28E-B08EF32D133A}" presName="nodeTx" presStyleLbl="node1" presStyleIdx="2" presStyleCnt="3">
        <dgm:presLayoutVars>
          <dgm:bulletEnabled val="1"/>
        </dgm:presLayoutVars>
      </dgm:prSet>
      <dgm:spPr/>
    </dgm:pt>
    <dgm:pt modelId="{DB27E557-7CDF-42BA-9246-38757692374F}" type="pres">
      <dgm:prSet presAssocID="{FD3E31C3-DF38-4047-B28E-B08EF32D133A}" presName="invisiNode" presStyleLbl="node1" presStyleIdx="2" presStyleCnt="3"/>
      <dgm:spPr/>
    </dgm:pt>
    <dgm:pt modelId="{23C14F54-556B-4D7E-BCDE-C2D103E7BCC4}" type="pres">
      <dgm:prSet presAssocID="{FD3E31C3-DF38-4047-B28E-B08EF32D133A}" presName="imagNode" presStyleLbl="fgImgPlace1" presStyleIdx="2" presStyleCnt="3" custScaleX="177758" custScaleY="64940"/>
      <dgm:spPr>
        <a:blipFill>
          <a:blip xmlns:r="http://schemas.openxmlformats.org/officeDocument/2006/relationships" r:embed="rId7">
            <a:extLst>
              <a:ext uri="{96DAC541-7B7A-43D3-8B79-37D633B846F1}">
                <asvg:svgBlip xmlns:asvg="http://schemas.microsoft.com/office/drawing/2016/SVG/main" r:embed="rId8"/>
              </a:ext>
            </a:extLst>
          </a:blip>
          <a:srcRect/>
          <a:stretch>
            <a:fillRect t="-2000" b="-2000"/>
          </a:stretch>
        </a:blipFill>
      </dgm:spPr>
      <dgm:extLst>
        <a:ext uri="{E40237B7-FDA0-4F09-8148-C483321AD2D9}">
          <dgm14:cNvPr xmlns:dgm14="http://schemas.microsoft.com/office/drawing/2010/diagram" id="0" name="" descr="Internet with solid fill"/>
        </a:ext>
      </dgm:extLst>
    </dgm:pt>
  </dgm:ptLst>
  <dgm:cxnLst>
    <dgm:cxn modelId="{4F52AA02-096B-4338-8BB5-407E5D48A4BB}" srcId="{62150243-FE69-400D-9A2C-AD859ABCC27D}" destId="{71A687A4-68D9-4722-9E55-7A4A1E6CE7EA}" srcOrd="1" destOrd="0" parTransId="{11002CF6-B73C-4925-B434-DF3EDD0786E7}" sibTransId="{7EFBF387-E21D-4693-9960-8269AA5628DA}"/>
    <dgm:cxn modelId="{BF695C0C-3F53-4D15-BC77-2FDDAAB9CA6E}" type="presOf" srcId="{FD3E31C3-DF38-4047-B28E-B08EF32D133A}" destId="{87604DFD-5BA3-43C8-B084-8F853F2BC4F5}" srcOrd="0" destOrd="0" presId="urn:microsoft.com/office/officeart/2005/8/layout/hList7"/>
    <dgm:cxn modelId="{0DB7B63A-5E29-42C3-A621-1BE6FAA2C2B2}" type="presOf" srcId="{71A687A4-68D9-4722-9E55-7A4A1E6CE7EA}" destId="{418B0C7D-A2F3-4BCE-88CD-F0AC93E5B2E6}" srcOrd="0" destOrd="0" presId="urn:microsoft.com/office/officeart/2005/8/layout/hList7"/>
    <dgm:cxn modelId="{93E9A05D-6269-41A7-923A-4A4F7045562C}" type="presOf" srcId="{0EEC1750-4EF0-4055-8AD8-BA7825DC12EA}" destId="{282958C7-E53F-4C17-944E-E5E200392332}" srcOrd="0" destOrd="0" presId="urn:microsoft.com/office/officeart/2005/8/layout/hList7"/>
    <dgm:cxn modelId="{1348A161-C296-48FB-8BF1-A17A0BC95047}" type="presOf" srcId="{FD3E31C3-DF38-4047-B28E-B08EF32D133A}" destId="{4263CD4E-D516-4F71-9E42-7AAA5B8CF5A2}" srcOrd="1" destOrd="0" presId="urn:microsoft.com/office/officeart/2005/8/layout/hList7"/>
    <dgm:cxn modelId="{5DE8C643-53E9-4FEF-A379-097546094F94}" type="presOf" srcId="{62150243-FE69-400D-9A2C-AD859ABCC27D}" destId="{62DA36A9-E953-4C10-B967-A72C56C096A3}" srcOrd="0" destOrd="0" presId="urn:microsoft.com/office/officeart/2005/8/layout/hList7"/>
    <dgm:cxn modelId="{DABF044C-F074-4501-B37F-350EA930F2F6}" srcId="{62150243-FE69-400D-9A2C-AD859ABCC27D}" destId="{FD3E31C3-DF38-4047-B28E-B08EF32D133A}" srcOrd="2" destOrd="0" parTransId="{D47A5464-ADB7-4030-B33A-DB102AC51268}" sibTransId="{6BB3C223-F83D-4831-88DD-F48D266C273F}"/>
    <dgm:cxn modelId="{F0154551-851E-4CE5-A5D4-39110AB6D95D}" type="presOf" srcId="{A7C0A450-141D-492B-BC42-4BDE32434A2C}" destId="{3888BE87-0683-4E9C-8B36-3440B90B7AD8}" srcOrd="0" destOrd="0" presId="urn:microsoft.com/office/officeart/2005/8/layout/hList7"/>
    <dgm:cxn modelId="{54F4AC7C-C168-4AC2-AC28-D7205EA30192}" type="presOf" srcId="{7EFBF387-E21D-4693-9960-8269AA5628DA}" destId="{8933E06F-ACF4-462B-9A38-6AAB5F272539}" srcOrd="0" destOrd="0" presId="urn:microsoft.com/office/officeart/2005/8/layout/hList7"/>
    <dgm:cxn modelId="{2419FB8A-E518-4821-B251-2DAB66AF6CC4}" srcId="{62150243-FE69-400D-9A2C-AD859ABCC27D}" destId="{0EEC1750-4EF0-4055-8AD8-BA7825DC12EA}" srcOrd="0" destOrd="0" parTransId="{9F0BCCE6-F6E4-47A6-B371-E1D8ACFECC03}" sibTransId="{A7C0A450-141D-492B-BC42-4BDE32434A2C}"/>
    <dgm:cxn modelId="{8E52DDA1-0B3E-437D-A52D-347290562E99}" type="presOf" srcId="{0EEC1750-4EF0-4055-8AD8-BA7825DC12EA}" destId="{DAC68687-A4BF-417D-A062-33DFCFDA7A91}" srcOrd="1" destOrd="0" presId="urn:microsoft.com/office/officeart/2005/8/layout/hList7"/>
    <dgm:cxn modelId="{750CE4BD-9101-4EF5-BC64-5E38E4F48C6E}" type="presOf" srcId="{71A687A4-68D9-4722-9E55-7A4A1E6CE7EA}" destId="{8E00F358-644A-4B7E-B0A6-2ED98ABD0EF5}" srcOrd="1" destOrd="0" presId="urn:microsoft.com/office/officeart/2005/8/layout/hList7"/>
    <dgm:cxn modelId="{BA43DF14-5A8B-4F7D-86BA-062B3973AC33}" type="presParOf" srcId="{62DA36A9-E953-4C10-B967-A72C56C096A3}" destId="{F0B64F93-1BDF-4813-AFC9-636958A4178D}" srcOrd="0" destOrd="0" presId="urn:microsoft.com/office/officeart/2005/8/layout/hList7"/>
    <dgm:cxn modelId="{9DA2A1DE-3BD7-4126-B927-D2771BF1D2EA}" type="presParOf" srcId="{62DA36A9-E953-4C10-B967-A72C56C096A3}" destId="{AB9AE380-0078-448E-9A38-14BCEAC16DE1}" srcOrd="1" destOrd="0" presId="urn:microsoft.com/office/officeart/2005/8/layout/hList7"/>
    <dgm:cxn modelId="{E025EF77-19AD-4A72-89C1-41B670AE762A}" type="presParOf" srcId="{AB9AE380-0078-448E-9A38-14BCEAC16DE1}" destId="{95C23925-BF1A-418F-BC90-225861BF6C28}" srcOrd="0" destOrd="0" presId="urn:microsoft.com/office/officeart/2005/8/layout/hList7"/>
    <dgm:cxn modelId="{27F374AF-FC10-49BB-9548-9FDEE9859990}" type="presParOf" srcId="{95C23925-BF1A-418F-BC90-225861BF6C28}" destId="{282958C7-E53F-4C17-944E-E5E200392332}" srcOrd="0" destOrd="0" presId="urn:microsoft.com/office/officeart/2005/8/layout/hList7"/>
    <dgm:cxn modelId="{C324C0AF-3789-4C28-A6C3-38F3FB1CA6A8}" type="presParOf" srcId="{95C23925-BF1A-418F-BC90-225861BF6C28}" destId="{DAC68687-A4BF-417D-A062-33DFCFDA7A91}" srcOrd="1" destOrd="0" presId="urn:microsoft.com/office/officeart/2005/8/layout/hList7"/>
    <dgm:cxn modelId="{96D5B92F-AECF-4F82-B563-9E176100A4BC}" type="presParOf" srcId="{95C23925-BF1A-418F-BC90-225861BF6C28}" destId="{18F52918-99AC-4C95-9EA6-D91C95B82235}" srcOrd="2" destOrd="0" presId="urn:microsoft.com/office/officeart/2005/8/layout/hList7"/>
    <dgm:cxn modelId="{8313BA18-B2B7-4D0F-8CC2-0DC16FEB9276}" type="presParOf" srcId="{95C23925-BF1A-418F-BC90-225861BF6C28}" destId="{EAE5071F-84F7-4EF9-A1D0-B11F1086735C}" srcOrd="3" destOrd="0" presId="urn:microsoft.com/office/officeart/2005/8/layout/hList7"/>
    <dgm:cxn modelId="{09FF5FAE-D0C9-41CC-A723-F8659E8CEB5E}" type="presParOf" srcId="{AB9AE380-0078-448E-9A38-14BCEAC16DE1}" destId="{3888BE87-0683-4E9C-8B36-3440B90B7AD8}" srcOrd="1" destOrd="0" presId="urn:microsoft.com/office/officeart/2005/8/layout/hList7"/>
    <dgm:cxn modelId="{2DB444EA-18E1-4917-A97A-4FF13740DEFE}" type="presParOf" srcId="{AB9AE380-0078-448E-9A38-14BCEAC16DE1}" destId="{3DEECD36-4A29-43B1-9689-62D4F711D9D1}" srcOrd="2" destOrd="0" presId="urn:microsoft.com/office/officeart/2005/8/layout/hList7"/>
    <dgm:cxn modelId="{14F35B9B-9388-4365-957F-706979BA37B5}" type="presParOf" srcId="{3DEECD36-4A29-43B1-9689-62D4F711D9D1}" destId="{418B0C7D-A2F3-4BCE-88CD-F0AC93E5B2E6}" srcOrd="0" destOrd="0" presId="urn:microsoft.com/office/officeart/2005/8/layout/hList7"/>
    <dgm:cxn modelId="{2A6D2EE2-D89A-4A68-A043-AF62A6379F95}" type="presParOf" srcId="{3DEECD36-4A29-43B1-9689-62D4F711D9D1}" destId="{8E00F358-644A-4B7E-B0A6-2ED98ABD0EF5}" srcOrd="1" destOrd="0" presId="urn:microsoft.com/office/officeart/2005/8/layout/hList7"/>
    <dgm:cxn modelId="{28367A9D-109E-492B-90EE-58C281AB0AC8}" type="presParOf" srcId="{3DEECD36-4A29-43B1-9689-62D4F711D9D1}" destId="{3CFBF953-A1F6-44DA-932C-7B024675B3DB}" srcOrd="2" destOrd="0" presId="urn:microsoft.com/office/officeart/2005/8/layout/hList7"/>
    <dgm:cxn modelId="{409D6243-1B3A-4A01-9DA5-6B0A3B31962F}" type="presParOf" srcId="{3DEECD36-4A29-43B1-9689-62D4F711D9D1}" destId="{7860E019-DB3D-40CB-82E8-8AA65927DD44}" srcOrd="3" destOrd="0" presId="urn:microsoft.com/office/officeart/2005/8/layout/hList7"/>
    <dgm:cxn modelId="{5A5A171F-7F30-4916-8040-9B5A9C93020F}" type="presParOf" srcId="{AB9AE380-0078-448E-9A38-14BCEAC16DE1}" destId="{8933E06F-ACF4-462B-9A38-6AAB5F272539}" srcOrd="3" destOrd="0" presId="urn:microsoft.com/office/officeart/2005/8/layout/hList7"/>
    <dgm:cxn modelId="{05797D88-A01D-413D-9CCC-947B80C630E4}" type="presParOf" srcId="{AB9AE380-0078-448E-9A38-14BCEAC16DE1}" destId="{A762509F-F94C-43F8-A8FD-82D1236DAB8D}" srcOrd="4" destOrd="0" presId="urn:microsoft.com/office/officeart/2005/8/layout/hList7"/>
    <dgm:cxn modelId="{D01A4DBC-BDEC-4688-8B18-4F37ECEDDE7C}" type="presParOf" srcId="{A762509F-F94C-43F8-A8FD-82D1236DAB8D}" destId="{87604DFD-5BA3-43C8-B084-8F853F2BC4F5}" srcOrd="0" destOrd="0" presId="urn:microsoft.com/office/officeart/2005/8/layout/hList7"/>
    <dgm:cxn modelId="{806FD225-1A1D-4CF4-A486-FAA3A20425C9}" type="presParOf" srcId="{A762509F-F94C-43F8-A8FD-82D1236DAB8D}" destId="{4263CD4E-D516-4F71-9E42-7AAA5B8CF5A2}" srcOrd="1" destOrd="0" presId="urn:microsoft.com/office/officeart/2005/8/layout/hList7"/>
    <dgm:cxn modelId="{A04D6D0E-EAC4-4321-B427-D097F65910F2}" type="presParOf" srcId="{A762509F-F94C-43F8-A8FD-82D1236DAB8D}" destId="{DB27E557-7CDF-42BA-9246-38757692374F}" srcOrd="2" destOrd="0" presId="urn:microsoft.com/office/officeart/2005/8/layout/hList7"/>
    <dgm:cxn modelId="{06753CFF-4F15-47F1-BC9C-8D96C025CA9C}" type="presParOf" srcId="{A762509F-F94C-43F8-A8FD-82D1236DAB8D}" destId="{23C14F54-556B-4D7E-BCDE-C2D103E7BCC4}"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958C7-E53F-4C17-944E-E5E200392332}">
      <dsp:nvSpPr>
        <dsp:cNvPr id="0" name=""/>
        <dsp:cNvSpPr/>
      </dsp:nvSpPr>
      <dsp:spPr>
        <a:xfrm>
          <a:off x="3072" y="0"/>
          <a:ext cx="2973584" cy="433659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1219170" rtl="0" eaLnBrk="0" fontAlgn="base" latinLnBrk="0" hangingPunct="0">
            <a:lnSpc>
              <a:spcPct val="90000"/>
            </a:lnSpc>
            <a:spcBef>
              <a:spcPct val="0"/>
            </a:spcBef>
            <a:spcAft>
              <a:spcPct val="0"/>
            </a:spcAft>
            <a:buNone/>
            <a:defRPr/>
          </a:pPr>
          <a:r>
            <a:rPr lang="en-GB" sz="1600" kern="1200" dirty="0">
              <a:latin typeface="Arial" panose="020B0604020202020204" pitchFamily="34" charset="0"/>
              <a:ea typeface="MS PGothic" panose="020B0600070205080204" pitchFamily="34" charset="-128"/>
              <a:cs typeface="Arial" panose="020B0604020202020204" pitchFamily="34" charset="0"/>
            </a:rPr>
            <a:t>Your views are important. </a:t>
          </a:r>
        </a:p>
        <a:p>
          <a:pPr marL="0" lvl="0" indent="0" algn="ctr" defTabSz="1219170" rtl="0" eaLnBrk="0" fontAlgn="base" latinLnBrk="0" hangingPunct="0">
            <a:lnSpc>
              <a:spcPct val="90000"/>
            </a:lnSpc>
            <a:spcBef>
              <a:spcPct val="0"/>
            </a:spcBef>
            <a:spcAft>
              <a:spcPct val="0"/>
            </a:spcAft>
            <a:buNone/>
            <a:defRPr/>
          </a:pPr>
          <a:r>
            <a:rPr lang="en-GB" sz="1600" kern="1200" dirty="0">
              <a:latin typeface="Arial" panose="020B0604020202020204" pitchFamily="34" charset="0"/>
              <a:ea typeface="MS PGothic" panose="020B0600070205080204" pitchFamily="34" charset="-128"/>
              <a:cs typeface="Arial" panose="020B0604020202020204" pitchFamily="34" charset="0"/>
            </a:rPr>
            <a:t>If you would like to give feedback or </a:t>
          </a:r>
        </a:p>
        <a:p>
          <a:pPr marL="0" lvl="0" indent="0" algn="ctr" defTabSz="1219170" rtl="0" eaLnBrk="0" fontAlgn="base" latinLnBrk="0" hangingPunct="0">
            <a:lnSpc>
              <a:spcPct val="90000"/>
            </a:lnSpc>
            <a:spcBef>
              <a:spcPct val="0"/>
            </a:spcBef>
            <a:spcAft>
              <a:spcPct val="0"/>
            </a:spcAft>
            <a:buNone/>
            <a:defRPr/>
          </a:pPr>
          <a:r>
            <a:rPr lang="en-GB" sz="1600" kern="1200" dirty="0">
              <a:latin typeface="Arial" panose="020B0604020202020204" pitchFamily="34" charset="0"/>
              <a:ea typeface="MS PGothic" panose="020B0600070205080204" pitchFamily="34" charset="-128"/>
              <a:cs typeface="Arial" panose="020B0604020202020204" pitchFamily="34" charset="0"/>
            </a:rPr>
            <a:t>ask a question, please </a:t>
          </a:r>
        </a:p>
        <a:p>
          <a:pPr marL="0" lvl="0" indent="0" algn="ctr" defTabSz="1219170" rtl="0" eaLnBrk="0" fontAlgn="base" latinLnBrk="0" hangingPunct="0">
            <a:lnSpc>
              <a:spcPct val="90000"/>
            </a:lnSpc>
            <a:spcBef>
              <a:spcPct val="0"/>
            </a:spcBef>
            <a:spcAft>
              <a:spcPct val="0"/>
            </a:spcAft>
            <a:buNone/>
            <a:defRPr/>
          </a:pPr>
          <a:r>
            <a:rPr lang="en-GB" sz="1600" kern="1200" dirty="0">
              <a:latin typeface="Arial" panose="020B0604020202020204" pitchFamily="34" charset="0"/>
              <a:ea typeface="MS PGothic" panose="020B0600070205080204" pitchFamily="34" charset="-128"/>
              <a:cs typeface="Arial" panose="020B0604020202020204" pitchFamily="34" charset="0"/>
            </a:rPr>
            <a:t>contact us.</a:t>
          </a:r>
        </a:p>
        <a:p>
          <a:pPr marL="0" lvl="0" indent="0" algn="ctr" defTabSz="1219170" rtl="0" eaLnBrk="0" fontAlgn="base" latinLnBrk="0" hangingPunct="0">
            <a:lnSpc>
              <a:spcPct val="90000"/>
            </a:lnSpc>
            <a:spcBef>
              <a:spcPct val="0"/>
            </a:spcBef>
            <a:spcAft>
              <a:spcPct val="0"/>
            </a:spcAft>
            <a:buNone/>
            <a:defRPr/>
          </a:pPr>
          <a:r>
            <a:rPr lang="en-GB" sz="1600" kern="1200" dirty="0">
              <a:solidFill>
                <a:schemeClr val="bg1"/>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localofferenquiries@wolverhampton.gov.uk</a:t>
          </a:r>
          <a:endParaRPr lang="en-GB" sz="1600" kern="1200" dirty="0">
            <a:solidFill>
              <a:schemeClr val="bg1"/>
            </a:solidFill>
            <a:latin typeface="Arial" panose="020B0604020202020204" pitchFamily="34" charset="0"/>
            <a:ea typeface="MS PGothic" panose="020B0600070205080204" pitchFamily="34" charset="-128"/>
            <a:cs typeface="Arial" panose="020B0604020202020204" pitchFamily="34" charset="0"/>
          </a:endParaRPr>
        </a:p>
        <a:p>
          <a:pPr marL="0" lvl="0" indent="0" algn="ctr" defTabSz="1219170" rtl="0" eaLnBrk="0" fontAlgn="base" latinLnBrk="0" hangingPunct="0">
            <a:lnSpc>
              <a:spcPct val="90000"/>
            </a:lnSpc>
            <a:spcBef>
              <a:spcPct val="0"/>
            </a:spcBef>
            <a:spcAft>
              <a:spcPct val="0"/>
            </a:spcAft>
            <a:buNone/>
            <a:defRPr/>
          </a:pPr>
          <a:endParaRPr lang="en-GB" sz="1600" kern="1200" dirty="0">
            <a:latin typeface="Arial" panose="020B0604020202020204" pitchFamily="34" charset="0"/>
            <a:ea typeface="MS PGothic" panose="020B0600070205080204" pitchFamily="34" charset="-128"/>
            <a:cs typeface="Arial" panose="020B0604020202020204" pitchFamily="34" charset="0"/>
          </a:endParaRPr>
        </a:p>
        <a:p>
          <a:pPr marL="0" lvl="0" indent="0" algn="ctr" defTabSz="1219170" rtl="0" eaLnBrk="0" fontAlgn="base" latinLnBrk="0" hangingPunct="0">
            <a:lnSpc>
              <a:spcPct val="90000"/>
            </a:lnSpc>
            <a:spcBef>
              <a:spcPct val="0"/>
            </a:spcBef>
            <a:spcAft>
              <a:spcPct val="0"/>
            </a:spcAft>
            <a:buNone/>
            <a:defRPr/>
          </a:pPr>
          <a:endParaRPr lang="en-GB" sz="1600" kern="1200" dirty="0">
            <a:latin typeface="Arial" panose="020B0604020202020204" pitchFamily="34" charset="0"/>
            <a:ea typeface="MS PGothic" panose="020B0600070205080204" pitchFamily="34" charset="-128"/>
            <a:cs typeface="Arial" panose="020B0604020202020204" pitchFamily="34" charset="0"/>
          </a:endParaRPr>
        </a:p>
      </dsp:txBody>
      <dsp:txXfrm>
        <a:off x="3072" y="1734639"/>
        <a:ext cx="2973584" cy="1734639"/>
      </dsp:txXfrm>
    </dsp:sp>
    <dsp:sp modelId="{EAE5071F-84F7-4EF9-A1D0-B11F1086735C}">
      <dsp:nvSpPr>
        <dsp:cNvPr id="0" name=""/>
        <dsp:cNvSpPr/>
      </dsp:nvSpPr>
      <dsp:spPr>
        <a:xfrm>
          <a:off x="798367" y="489083"/>
          <a:ext cx="1382993" cy="986311"/>
        </a:xfrm>
        <a:prstGeom prst="ellipse">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t="-7000" b="-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8B0C7D-A2F3-4BCE-88CD-F0AC93E5B2E6}">
      <dsp:nvSpPr>
        <dsp:cNvPr id="0" name=""/>
        <dsp:cNvSpPr/>
      </dsp:nvSpPr>
      <dsp:spPr>
        <a:xfrm>
          <a:off x="2998047" y="0"/>
          <a:ext cx="3125128" cy="4336599"/>
        </a:xfrm>
        <a:prstGeom prst="roundRect">
          <a:avLst>
            <a:gd name="adj" fmla="val 10000"/>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Arial" panose="020B0604020202020204" pitchFamily="34" charset="0"/>
              <a:cs typeface="Arial" panose="020B0604020202020204" pitchFamily="34" charset="0"/>
            </a:rPr>
            <a:t>We want the website to be helpful, with meaningful information. We use your feedback and comments to try and make things better.</a:t>
          </a:r>
        </a:p>
        <a:p>
          <a:pPr marL="0" lvl="0" indent="0" algn="ctr" defTabSz="711200">
            <a:lnSpc>
              <a:spcPct val="90000"/>
            </a:lnSpc>
            <a:spcBef>
              <a:spcPct val="0"/>
            </a:spcBef>
            <a:spcAft>
              <a:spcPct val="35000"/>
            </a:spcAft>
            <a:buNone/>
          </a:pPr>
          <a:r>
            <a:rPr lang="en-GB" sz="1600" kern="1200" dirty="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Have your say</a:t>
          </a:r>
          <a:endParaRPr lang="en-GB" sz="1600" kern="1200" dirty="0">
            <a:solidFill>
              <a:schemeClr val="bg1"/>
            </a:solidFill>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endParaRPr lang="en-GB" sz="1600" kern="1200" dirty="0">
            <a:latin typeface="Arial" panose="020B0604020202020204" pitchFamily="34" charset="0"/>
            <a:cs typeface="Arial" panose="020B0604020202020204" pitchFamily="34" charset="0"/>
          </a:endParaRPr>
        </a:p>
      </dsp:txBody>
      <dsp:txXfrm>
        <a:off x="2998047" y="1734639"/>
        <a:ext cx="3125128" cy="1734639"/>
      </dsp:txXfrm>
    </dsp:sp>
    <dsp:sp modelId="{7860E019-DB3D-40CB-82E8-8AA65927DD44}">
      <dsp:nvSpPr>
        <dsp:cNvPr id="0" name=""/>
        <dsp:cNvSpPr/>
      </dsp:nvSpPr>
      <dsp:spPr>
        <a:xfrm>
          <a:off x="3963529" y="489083"/>
          <a:ext cx="1194163" cy="98631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604DFD-5BA3-43C8-B084-8F853F2BC4F5}">
      <dsp:nvSpPr>
        <dsp:cNvPr id="0" name=""/>
        <dsp:cNvSpPr/>
      </dsp:nvSpPr>
      <dsp:spPr>
        <a:xfrm>
          <a:off x="6147637" y="0"/>
          <a:ext cx="3138511" cy="4336599"/>
        </a:xfrm>
        <a:prstGeom prst="roundRect">
          <a:avLst>
            <a:gd name="adj" fmla="val 10000"/>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GB" sz="1400" kern="1200">
            <a:latin typeface="Arial" panose="020B0604020202020204" pitchFamily="34" charset="0"/>
            <a:cs typeface="Arial" panose="020B0604020202020204" pitchFamily="34" charset="0"/>
          </a:endParaRPr>
        </a:p>
      </dsp:txBody>
      <dsp:txXfrm>
        <a:off x="6147637" y="1734639"/>
        <a:ext cx="3138511" cy="1734639"/>
      </dsp:txXfrm>
    </dsp:sp>
    <dsp:sp modelId="{23C14F54-556B-4D7E-BCDE-C2D103E7BCC4}">
      <dsp:nvSpPr>
        <dsp:cNvPr id="0" name=""/>
        <dsp:cNvSpPr/>
      </dsp:nvSpPr>
      <dsp:spPr>
        <a:xfrm>
          <a:off x="7118127" y="513344"/>
          <a:ext cx="1191388" cy="937790"/>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2000" b="-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B64F93-1BDF-4813-AFC9-636958A4178D}">
      <dsp:nvSpPr>
        <dsp:cNvPr id="0" name=""/>
        <dsp:cNvSpPr/>
      </dsp:nvSpPr>
      <dsp:spPr>
        <a:xfrm>
          <a:off x="371445" y="3469279"/>
          <a:ext cx="8543257" cy="650489"/>
        </a:xfrm>
        <a:prstGeom prst="leftRightArrow">
          <a:avLst/>
        </a:prstGeom>
        <a:solidFill>
          <a:schemeClr val="accent4">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8B515-DE3E-420E-869D-34ED2D398240}" type="datetimeFigureOut">
              <a:rPr lang="en-GB" smtClean="0"/>
              <a:t>02/05/2025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97508-DB51-4663-AFB1-947D7F6F59BB}" type="slidenum">
              <a:rPr lang="en-GB" smtClean="0"/>
              <a:t>‹#›</a:t>
            </a:fld>
            <a:endParaRPr lang="en-GB"/>
          </a:p>
        </p:txBody>
      </p:sp>
    </p:spTree>
    <p:extLst>
      <p:ext uri="{BB962C8B-B14F-4D97-AF65-F5344CB8AC3E}">
        <p14:creationId xmlns:p14="http://schemas.microsoft.com/office/powerpoint/2010/main" val="34609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localofferenquiries@wolverhampton.gov.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7E5105A-5383-E745-84A5-A092F131D030}"/>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a:extLst>
              <a:ext uri="{FF2B5EF4-FFF2-40B4-BE49-F238E27FC236}">
                <a16:creationId xmlns:a16="http://schemas.microsoft.com/office/drawing/2014/main" id="{F5D8AEA1-C5D0-D54D-B169-0E19A147E0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76191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026B52F-8FB0-F142-A9E3-D9BED90F6157}"/>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46302F0D-F4B4-CC43-8684-A9D7F9BFE7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The Local offer is a helpful place to find information about Wolverhampton’s SEND support services, advice and resources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This includes information for children and young people with SEND aged between 0-25 and helpful advice and support for their families.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have recently refreshed our </a:t>
            </a:r>
            <a:r>
              <a:rPr lang="en-GB" sz="1200" dirty="0">
                <a:solidFill>
                  <a:srgbClr val="000000"/>
                </a:solidFill>
                <a:latin typeface="Arial" panose="020B0604020202020204" pitchFamily="34" charset="0"/>
              </a:rPr>
              <a:t>SEND Local Offer website which we wanted to share with you. </a:t>
            </a:r>
            <a:endParaRPr lang="en-US" altLang="en-US" dirty="0">
              <a:latin typeface="Arial" panose="020B0604020202020204" pitchFamily="34" charset="0"/>
            </a:endParaRPr>
          </a:p>
        </p:txBody>
      </p:sp>
    </p:spTree>
    <p:extLst>
      <p:ext uri="{BB962C8B-B14F-4D97-AF65-F5344CB8AC3E}">
        <p14:creationId xmlns:p14="http://schemas.microsoft.com/office/powerpoint/2010/main" val="4284601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During the SEND Inspection in 2021, the following key points were found. Children, young people, parents and carers that were spoken to, reported that they either did not know what the Local Offer was or knew very little about it. Those who used the website found it too difficult to navigate and it was not helpful to find services they were looking for.</a:t>
            </a:r>
          </a:p>
        </p:txBody>
      </p:sp>
      <p:sp>
        <p:nvSpPr>
          <p:cNvPr id="4" name="Slide Number Placeholder 3"/>
          <p:cNvSpPr>
            <a:spLocks noGrp="1"/>
          </p:cNvSpPr>
          <p:nvPr>
            <p:ph type="sldNum" sz="quarter" idx="5"/>
          </p:nvPr>
        </p:nvSpPr>
        <p:spPr/>
        <p:txBody>
          <a:bodyPr/>
          <a:lstStyle/>
          <a:p>
            <a:fld id="{69E97508-DB51-4663-AFB1-947D7F6F59BB}" type="slidenum">
              <a:rPr lang="en-GB" smtClean="0"/>
              <a:t>4</a:t>
            </a:fld>
            <a:endParaRPr lang="en-GB"/>
          </a:p>
        </p:txBody>
      </p:sp>
    </p:spTree>
    <p:extLst>
      <p:ext uri="{BB962C8B-B14F-4D97-AF65-F5344CB8AC3E}">
        <p14:creationId xmlns:p14="http://schemas.microsoft.com/office/powerpoint/2010/main" val="3421519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Engaged with various stakeholders to find out what they wanted to see on the Local Offer.</a:t>
            </a:r>
          </a:p>
          <a:p>
            <a:pPr marL="171450" indent="-171450">
              <a:buFont typeface="Arial" panose="020B0604020202020204" pitchFamily="34" charset="0"/>
              <a:buChar char="•"/>
            </a:pPr>
            <a:r>
              <a:rPr lang="en-GB" dirty="0"/>
              <a:t>User tested the site, with a number of children and young people with SEND and parent carers alongside several professionals. </a:t>
            </a:r>
          </a:p>
          <a:p>
            <a:pPr marL="171450" indent="-171450">
              <a:buFont typeface="Arial" panose="020B0604020202020204" pitchFamily="34" charset="0"/>
              <a:buChar char="•"/>
            </a:pPr>
            <a:r>
              <a:rPr lang="en-GB" dirty="0"/>
              <a:t>Through our you said we did process for gathering feedback and responding to this, we have made further improvements.</a:t>
            </a:r>
          </a:p>
          <a:p>
            <a:pPr marL="285750" indent="-285750">
              <a:spcBef>
                <a:spcPts val="1200"/>
              </a:spcBef>
              <a:buFont typeface="Arial" panose="020B0604020202020204" pitchFamily="34" charset="0"/>
              <a:buChar char="•"/>
            </a:pPr>
            <a:r>
              <a:rPr lang="en-GB" dirty="0">
                <a:latin typeface="Arial" panose="020B0604020202020204" pitchFamily="34" charset="0"/>
                <a:cs typeface="Arial" panose="020B0604020202020204" pitchFamily="34" charset="0"/>
              </a:rPr>
              <a:t>On the home page we have added a short animated video to explain what the Local Offer is, and how this could help families.</a:t>
            </a:r>
          </a:p>
          <a:p>
            <a:pPr marL="285750" indent="-285750">
              <a:spcBef>
                <a:spcPts val="1200"/>
              </a:spcBef>
              <a:buFont typeface="Arial" panose="020B0604020202020204" pitchFamily="34" charset="0"/>
              <a:buChar char="•"/>
            </a:pPr>
            <a:r>
              <a:rPr lang="en-US" dirty="0">
                <a:latin typeface="Arial" panose="020B0604020202020204" pitchFamily="34" charset="0"/>
                <a:cs typeface="Arial" panose="020B0604020202020204" pitchFamily="34" charset="0"/>
              </a:rPr>
              <a:t>SEND s</a:t>
            </a:r>
            <a:r>
              <a:rPr lang="en-US" dirty="0">
                <a:effectLst/>
                <a:latin typeface="Arial" panose="020B0604020202020204" pitchFamily="34" charset="0"/>
                <a:cs typeface="Arial" panose="020B0604020202020204" pitchFamily="34" charset="0"/>
              </a:rPr>
              <a:t>ystems and processes are explained.</a:t>
            </a:r>
          </a:p>
          <a:p>
            <a:pPr marL="285750" indent="-285750">
              <a:spcBef>
                <a:spcPts val="1200"/>
              </a:spcBef>
              <a:buFont typeface="Arial" panose="020B0604020202020204" pitchFamily="34" charset="0"/>
              <a:buChar char="•"/>
            </a:pPr>
            <a:r>
              <a:rPr lang="en-US" dirty="0">
                <a:effectLst/>
                <a:latin typeface="Arial" panose="020B0604020202020204" pitchFamily="34" charset="0"/>
                <a:cs typeface="Arial" panose="020B0604020202020204" pitchFamily="34" charset="0"/>
              </a:rPr>
              <a:t>We have improved navigation and added a search button on each page.</a:t>
            </a:r>
            <a:endParaRPr lang="en-GB" dirty="0"/>
          </a:p>
          <a:p>
            <a:pPr marL="171450" indent="-171450">
              <a:buFont typeface="Arial" panose="020B0604020202020204" pitchFamily="34" charset="0"/>
              <a:buChar char="•"/>
            </a:pPr>
            <a:r>
              <a:rPr lang="en-GB" dirty="0"/>
              <a:t>And we are continuously  working on keeping the Local Offer up to date with regular review process in place.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9E97508-DB51-4663-AFB1-947D7F6F59BB}" type="slidenum">
              <a:rPr lang="en-GB" smtClean="0"/>
              <a:t>5</a:t>
            </a:fld>
            <a:endParaRPr lang="en-GB"/>
          </a:p>
        </p:txBody>
      </p:sp>
    </p:spTree>
    <p:extLst>
      <p:ext uri="{BB962C8B-B14F-4D97-AF65-F5344CB8AC3E}">
        <p14:creationId xmlns:p14="http://schemas.microsoft.com/office/powerpoint/2010/main" val="141477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Arial" panose="020B0604020202020204" pitchFamily="34" charset="0"/>
                <a:ea typeface="Aptos" panose="020B0004020202020204" pitchFamily="34" charset="0"/>
                <a:cs typeface="Aptos" panose="020B0004020202020204" pitchFamily="34" charset="0"/>
              </a:rPr>
              <a:t>All you need to do is – </a:t>
            </a:r>
            <a:endParaRPr lang="en-GB" sz="1100">
              <a:effectLst/>
              <a:latin typeface="Aptos" panose="020B0004020202020204" pitchFamily="34" charset="0"/>
              <a:ea typeface="Aptos" panose="020B0004020202020204" pitchFamily="34" charset="0"/>
              <a:cs typeface="Aptos" panose="020B0004020202020204" pitchFamily="34" charset="0"/>
            </a:endParaRPr>
          </a:p>
          <a:p>
            <a:r>
              <a:rPr lang="en-GB" sz="1200">
                <a:effectLst/>
                <a:latin typeface="Arial" panose="020B0604020202020204" pitchFamily="34" charset="0"/>
                <a:ea typeface="Aptos" panose="020B0004020202020204" pitchFamily="34" charset="0"/>
                <a:cs typeface="Aptos" panose="020B0004020202020204" pitchFamily="34" charset="0"/>
              </a:rPr>
              <a:t> </a:t>
            </a:r>
            <a:endParaRPr lang="en-GB" sz="110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mj-lt"/>
              <a:buAutoNum type="arabicPeriod"/>
              <a:tabLst>
                <a:tab pos="457200" algn="l"/>
              </a:tabLst>
            </a:pPr>
            <a:r>
              <a:rPr lang="en-GB" sz="1200" b="1">
                <a:effectLst/>
                <a:latin typeface="Arial" panose="020B0604020202020204" pitchFamily="34" charset="0"/>
                <a:ea typeface="Times New Roman" panose="02020603050405020304" pitchFamily="18" charset="0"/>
                <a:cs typeface="Aptos" panose="020B0004020202020204" pitchFamily="34" charset="0"/>
              </a:rPr>
              <a:t>To Enable Subtitles:</a:t>
            </a:r>
            <a:endParaRPr lang="en-GB" sz="1100">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Click on the Subtitles/ closed captions (c) button on the video player to enable subtitles.</a:t>
            </a:r>
            <a:endParaRPr lang="en-GB" sz="110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mj-lt"/>
              <a:buAutoNum type="arabicPeriod"/>
              <a:tabLst>
                <a:tab pos="457200" algn="l"/>
              </a:tabLst>
            </a:pPr>
            <a:r>
              <a:rPr lang="en-GB" sz="1200" b="1">
                <a:effectLst/>
                <a:latin typeface="Arial" panose="020B0604020202020204" pitchFamily="34" charset="0"/>
                <a:ea typeface="Times New Roman" panose="02020603050405020304" pitchFamily="18" charset="0"/>
                <a:cs typeface="Aptos" panose="020B0004020202020204" pitchFamily="34" charset="0"/>
              </a:rPr>
              <a:t>Change Subtitle Language:</a:t>
            </a:r>
            <a:endParaRPr lang="en-GB" sz="1100">
              <a:effectLst/>
              <a:latin typeface="Aptos" panose="020B0004020202020204" pitchFamily="34" charset="0"/>
              <a:ea typeface="Aptos" panose="020B0004020202020204" pitchFamily="34" charset="0"/>
              <a:cs typeface="Aptos" panose="020B0004020202020204" pitchFamily="34" charset="0"/>
            </a:endParaRPr>
          </a:p>
          <a:p>
            <a:pPr marL="742950" lvl="1" indent="-285750">
              <a:buSzPts val="1000"/>
              <a:buFont typeface="Courier New" panose="02070309020205020404" pitchFamily="49" charset="0"/>
              <a:buChar char="o"/>
              <a:tabLst>
                <a:tab pos="9144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Click on the </a:t>
            </a:r>
            <a:r>
              <a:rPr lang="en-GB" sz="1200" b="1">
                <a:effectLst/>
                <a:latin typeface="Arial" panose="020B0604020202020204" pitchFamily="34" charset="0"/>
                <a:ea typeface="Times New Roman" panose="02020603050405020304" pitchFamily="18" charset="0"/>
                <a:cs typeface="Times New Roman" panose="02020603050405020304" pitchFamily="18" charset="0"/>
              </a:rPr>
              <a:t>Settings</a:t>
            </a:r>
            <a:r>
              <a:rPr lang="en-GB" sz="1200">
                <a:effectLst/>
                <a:latin typeface="Arial" panose="020B0604020202020204" pitchFamily="34" charset="0"/>
                <a:ea typeface="Times New Roman" panose="02020603050405020304" pitchFamily="18" charset="0"/>
                <a:cs typeface="Times New Roman" panose="02020603050405020304" pitchFamily="18" charset="0"/>
              </a:rPr>
              <a:t> (gear icon) in the video player.</a:t>
            </a:r>
            <a:endParaRPr lang="en-GB" sz="1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Select </a:t>
            </a:r>
            <a:r>
              <a:rPr lang="en-GB" sz="1200" b="1">
                <a:effectLst/>
                <a:latin typeface="Arial" panose="020B0604020202020204" pitchFamily="34" charset="0"/>
                <a:ea typeface="Times New Roman" panose="02020603050405020304" pitchFamily="18" charset="0"/>
                <a:cs typeface="Times New Roman" panose="02020603050405020304" pitchFamily="18" charset="0"/>
              </a:rPr>
              <a:t>Subtitles/CC</a:t>
            </a:r>
            <a:r>
              <a:rPr lang="en-GB" sz="1200">
                <a:effectLst/>
                <a:latin typeface="Arial" panose="020B0604020202020204" pitchFamily="34" charset="0"/>
                <a:ea typeface="Times New Roman" panose="02020603050405020304" pitchFamily="18" charset="0"/>
                <a:cs typeface="Times New Roman" panose="02020603050405020304" pitchFamily="18" charset="0"/>
              </a:rPr>
              <a:t> and then </a:t>
            </a:r>
            <a:r>
              <a:rPr lang="en-GB" sz="1200" b="1">
                <a:effectLst/>
                <a:latin typeface="Arial" panose="020B0604020202020204" pitchFamily="34" charset="0"/>
                <a:ea typeface="Times New Roman" panose="02020603050405020304" pitchFamily="18" charset="0"/>
                <a:cs typeface="Times New Roman" panose="02020603050405020304" pitchFamily="18" charset="0"/>
              </a:rPr>
              <a:t>Auto-translate</a:t>
            </a:r>
            <a:r>
              <a:rPr lang="en-GB" sz="1200">
                <a:effectLst/>
                <a:latin typeface="Arial" panose="020B0604020202020204" pitchFamily="34" charset="0"/>
                <a:ea typeface="Times New Roman" panose="02020603050405020304" pitchFamily="18" charset="0"/>
                <a:cs typeface="Times New Roman" panose="02020603050405020304" pitchFamily="18" charset="0"/>
              </a:rPr>
              <a:t>.</a:t>
            </a:r>
            <a:endParaRPr lang="en-GB" sz="110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GB" sz="1200">
                <a:effectLst/>
                <a:latin typeface="Arial" panose="020B0604020202020204" pitchFamily="34" charset="0"/>
                <a:ea typeface="Times New Roman" panose="02020603050405020304" pitchFamily="18" charset="0"/>
                <a:cs typeface="Times New Roman" panose="02020603050405020304" pitchFamily="18" charset="0"/>
              </a:rPr>
              <a:t>Choose your desired language from the list.</a:t>
            </a:r>
            <a:endParaRPr lang="en-GB" sz="1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69E97508-DB51-4663-AFB1-947D7F6F59BB}" type="slidenum">
              <a:rPr lang="en-GB" smtClean="0"/>
              <a:t>6</a:t>
            </a:fld>
            <a:endParaRPr lang="en-GB"/>
          </a:p>
        </p:txBody>
      </p:sp>
    </p:spTree>
    <p:extLst>
      <p:ext uri="{BB962C8B-B14F-4D97-AF65-F5344CB8AC3E}">
        <p14:creationId xmlns:p14="http://schemas.microsoft.com/office/powerpoint/2010/main" val="134214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026B52F-8FB0-F142-A9E3-D9BED90F6157}"/>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46302F0D-F4B4-CC43-8684-A9D7F9BFE7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The home page SEND Local Offer video includes a British sign language interpreter and subtitles in many languages.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Can you share this video clip with families where needed whilst signposting to the Local Offer.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 below written instructions and short demo video clip explains how to change the subtitles into many different languages.</a:t>
            </a:r>
          </a:p>
        </p:txBody>
      </p:sp>
    </p:spTree>
    <p:extLst>
      <p:ext uri="{BB962C8B-B14F-4D97-AF65-F5344CB8AC3E}">
        <p14:creationId xmlns:p14="http://schemas.microsoft.com/office/powerpoint/2010/main" val="3036706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026B52F-8FB0-F142-A9E3-D9BED90F6157}"/>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46302F0D-F4B4-CC43-8684-A9D7F9BFE7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29362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026B52F-8FB0-F142-A9E3-D9BED90F6157}"/>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46302F0D-F4B4-CC43-8684-A9D7F9BFE7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ts val="1600"/>
              </a:spcBef>
              <a:buNone/>
            </a:pPr>
            <a:r>
              <a:rPr lang="en-GB" sz="1200" dirty="0">
                <a:solidFill>
                  <a:srgbClr val="000000"/>
                </a:solidFill>
                <a:latin typeface="Arial" panose="020B0604020202020204" pitchFamily="34" charset="0"/>
                <a:cs typeface="Arial" panose="020B0604020202020204" pitchFamily="34" charset="0"/>
              </a:rPr>
              <a:t>Your feedback about the quality of services, any gaps in provision and how easy the Local Offer is to understand will be most appreciated. </a:t>
            </a:r>
          </a:p>
          <a:p>
            <a:pPr marL="0" indent="0">
              <a:spcBef>
                <a:spcPts val="1600"/>
              </a:spcBef>
              <a:buNone/>
            </a:pPr>
            <a:endParaRPr lang="en-GB" sz="1200" dirty="0">
              <a:solidFill>
                <a:srgbClr val="000000"/>
              </a:solidFill>
              <a:latin typeface="Arial" panose="020B0604020202020204" pitchFamily="34" charset="0"/>
              <a:cs typeface="Arial" panose="020B0604020202020204" pitchFamily="34" charset="0"/>
            </a:endParaRPr>
          </a:p>
          <a:p>
            <a:pPr marL="0" indent="0">
              <a:spcBef>
                <a:spcPts val="1600"/>
              </a:spcBef>
              <a:buNone/>
            </a:pPr>
            <a:r>
              <a:rPr lang="en-GB" sz="1200" dirty="0">
                <a:solidFill>
                  <a:srgbClr val="000000"/>
                </a:solidFill>
                <a:latin typeface="Arial" panose="020B0604020202020204" pitchFamily="34" charset="0"/>
                <a:cs typeface="Arial" panose="020B0604020202020204" pitchFamily="34" charset="0"/>
              </a:rPr>
              <a:t>You can also feedback about how the Local Offer has been developed or reviewed by emailing </a:t>
            </a:r>
            <a:r>
              <a:rPr lang="en-GB" sz="1200" dirty="0">
                <a:solidFill>
                  <a:srgbClr val="000000"/>
                </a:solidFill>
                <a:latin typeface="Arial" panose="020B0604020202020204" pitchFamily="34" charset="0"/>
                <a:cs typeface="Arial" panose="020B0604020202020204" pitchFamily="34" charset="0"/>
                <a:hlinkClick r:id="rId3"/>
              </a:rPr>
              <a:t>localofferenquiries@wolverhampton.gov.uk</a:t>
            </a:r>
            <a:endParaRPr lang="en-GB" sz="1200" dirty="0">
              <a:solidFill>
                <a:srgbClr val="000000"/>
              </a:solidFill>
              <a:latin typeface="Arial" panose="020B0604020202020204" pitchFamily="34" charset="0"/>
              <a:cs typeface="Arial" panose="020B0604020202020204" pitchFamily="34" charset="0"/>
            </a:endParaRP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want to make sure that the local offer is helpful, meaningful and relevant to local need. Your feedback will help us to make things better for children and young people with SEND.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We publish anonymous responses within the you said, we did annual report to share what has been done and how we have made improvements over the year.</a:t>
            </a:r>
          </a:p>
        </p:txBody>
      </p:sp>
    </p:spTree>
    <p:extLst>
      <p:ext uri="{BB962C8B-B14F-4D97-AF65-F5344CB8AC3E}">
        <p14:creationId xmlns:p14="http://schemas.microsoft.com/office/powerpoint/2010/main" val="138193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026B52F-8FB0-F142-A9E3-D9BED90F6157}"/>
              </a:ext>
            </a:extLst>
          </p:cNvPr>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a:extLst>
              <a:ext uri="{FF2B5EF4-FFF2-40B4-BE49-F238E27FC236}">
                <a16:creationId xmlns:a16="http://schemas.microsoft.com/office/drawing/2014/main" id="{46302F0D-F4B4-CC43-8684-A9D7F9BFE7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42350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CB53-AC00-78C3-2D17-F0AA1F9DBF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ADEAFE-0A05-A726-E423-B5D0E6642F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725814-7F97-5607-6FFE-D9808D2C048B}"/>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5" name="Footer Placeholder 4">
            <a:extLst>
              <a:ext uri="{FF2B5EF4-FFF2-40B4-BE49-F238E27FC236}">
                <a16:creationId xmlns:a16="http://schemas.microsoft.com/office/drawing/2014/main" id="{5CCE8158-5755-EDA8-FD0C-6BAA4517BE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C95033-C3E4-33A5-EBE0-101C0973521A}"/>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2015834420"/>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559C0-3EC1-8D50-EAC6-78A1B686C1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952C4F-43CF-6C19-6E19-E3733EECDA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916B1F-EE87-AFEB-4661-D1826EB23550}"/>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5" name="Footer Placeholder 4">
            <a:extLst>
              <a:ext uri="{FF2B5EF4-FFF2-40B4-BE49-F238E27FC236}">
                <a16:creationId xmlns:a16="http://schemas.microsoft.com/office/drawing/2014/main" id="{B66175FB-9E88-92A0-C2AB-0EA2221BF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525C35-AB29-859F-414C-27108429AF01}"/>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3104757402"/>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AE9519-A6EB-189E-E83B-AB430DFFD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42D2C9-822D-EB8B-F540-A1CCAB9494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6D5EFD-2D6F-A5D7-13FB-48A7ABF45605}"/>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5" name="Footer Placeholder 4">
            <a:extLst>
              <a:ext uri="{FF2B5EF4-FFF2-40B4-BE49-F238E27FC236}">
                <a16:creationId xmlns:a16="http://schemas.microsoft.com/office/drawing/2014/main" id="{85F5DA27-9EEF-F023-DD66-D9143DADA3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5D0EE3-AF1E-F6BA-2EEA-004DA6910D90}"/>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2402774899"/>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034A9C8-7995-5444-A26A-67ABB12D2AD4}"/>
              </a:ext>
            </a:extLst>
          </p:cNvPr>
          <p:cNvSpPr>
            <a:spLocks noGrp="1"/>
          </p:cNvSpPr>
          <p:nvPr>
            <p:ph type="dt" sz="half" idx="10"/>
          </p:nvPr>
        </p:nvSpPr>
        <p:spPr/>
        <p:txBody>
          <a:bodyPr/>
          <a:lstStyle>
            <a:lvl1pPr>
              <a:defRPr/>
            </a:lvl1pPr>
          </a:lstStyle>
          <a:p>
            <a:pPr>
              <a:defRPr/>
            </a:pPr>
            <a:fld id="{34A39327-DB0B-4CBF-8F51-892DCB60EC7B}" type="datetime1">
              <a:rPr lang="en-GB" altLang="en-US" smtClean="0"/>
              <a:t>02/05/2025</a:t>
            </a:fld>
            <a:endParaRPr lang="en-GB" altLang="en-US"/>
          </a:p>
        </p:txBody>
      </p:sp>
      <p:sp>
        <p:nvSpPr>
          <p:cNvPr id="5" name="Footer Placeholder 4">
            <a:extLst>
              <a:ext uri="{FF2B5EF4-FFF2-40B4-BE49-F238E27FC236}">
                <a16:creationId xmlns:a16="http://schemas.microsoft.com/office/drawing/2014/main" id="{38510354-7588-9E4A-8009-24E1E304A3BD}"/>
              </a:ext>
            </a:extLst>
          </p:cNvPr>
          <p:cNvSpPr>
            <a:spLocks noGrp="1"/>
          </p:cNvSpPr>
          <p:nvPr>
            <p:ph type="ftr" sz="quarter" idx="11"/>
          </p:nvPr>
        </p:nvSpPr>
        <p:spPr/>
        <p:txBody>
          <a:bodyPr/>
          <a:lstStyle>
            <a:lvl1pPr>
              <a:defRPr/>
            </a:lvl1pPr>
          </a:lstStyle>
          <a:p>
            <a:pPr>
              <a:defRPr/>
            </a:pPr>
            <a:r>
              <a:rPr lang="en-GB"/>
              <a:t>Not Protectively Marked </a:t>
            </a:r>
          </a:p>
        </p:txBody>
      </p:sp>
      <p:sp>
        <p:nvSpPr>
          <p:cNvPr id="6" name="Slide Number Placeholder 5">
            <a:extLst>
              <a:ext uri="{FF2B5EF4-FFF2-40B4-BE49-F238E27FC236}">
                <a16:creationId xmlns:a16="http://schemas.microsoft.com/office/drawing/2014/main" id="{A6680E6C-9886-0541-BEE6-770840E17258}"/>
              </a:ext>
            </a:extLst>
          </p:cNvPr>
          <p:cNvSpPr>
            <a:spLocks noGrp="1"/>
          </p:cNvSpPr>
          <p:nvPr>
            <p:ph type="sldNum" sz="quarter" idx="12"/>
          </p:nvPr>
        </p:nvSpPr>
        <p:spPr/>
        <p:txBody>
          <a:bodyPr/>
          <a:lstStyle>
            <a:lvl1pPr>
              <a:defRPr/>
            </a:lvl1pPr>
          </a:lstStyle>
          <a:p>
            <a:pPr>
              <a:defRPr/>
            </a:pPr>
            <a:fld id="{EA142395-4EC8-7A4A-9564-BAA3A3E29C2E}" type="slidenum">
              <a:rPr lang="en-GB" altLang="en-US"/>
              <a:pPr>
                <a:defRPr/>
              </a:pPr>
              <a:t>‹#›</a:t>
            </a:fld>
            <a:endParaRPr lang="en-GB" altLang="en-US"/>
          </a:p>
        </p:txBody>
      </p:sp>
    </p:spTree>
    <p:extLst>
      <p:ext uri="{BB962C8B-B14F-4D97-AF65-F5344CB8AC3E}">
        <p14:creationId xmlns:p14="http://schemas.microsoft.com/office/powerpoint/2010/main" val="3794250087"/>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903320-7B19-C843-9B5C-09A9BDB275F6}"/>
              </a:ext>
            </a:extLst>
          </p:cNvPr>
          <p:cNvSpPr>
            <a:spLocks noGrp="1"/>
          </p:cNvSpPr>
          <p:nvPr>
            <p:ph type="dt" sz="half" idx="10"/>
          </p:nvPr>
        </p:nvSpPr>
        <p:spPr/>
        <p:txBody>
          <a:bodyPr/>
          <a:lstStyle>
            <a:lvl1pPr>
              <a:defRPr/>
            </a:lvl1pPr>
          </a:lstStyle>
          <a:p>
            <a:pPr>
              <a:defRPr/>
            </a:pPr>
            <a:fld id="{299C25EC-767A-344F-8F17-737EACA0D082}" type="datetime1">
              <a:rPr lang="en-GB" altLang="en-US" smtClean="0"/>
              <a:t>02/05/2025</a:t>
            </a:fld>
            <a:endParaRPr lang="en-GB" altLang="en-US"/>
          </a:p>
        </p:txBody>
      </p:sp>
      <p:sp>
        <p:nvSpPr>
          <p:cNvPr id="5" name="Footer Placeholder 4">
            <a:extLst>
              <a:ext uri="{FF2B5EF4-FFF2-40B4-BE49-F238E27FC236}">
                <a16:creationId xmlns:a16="http://schemas.microsoft.com/office/drawing/2014/main" id="{8EEE5F81-2BD5-6C43-B876-75A2930EB107}"/>
              </a:ext>
            </a:extLst>
          </p:cNvPr>
          <p:cNvSpPr>
            <a:spLocks noGrp="1"/>
          </p:cNvSpPr>
          <p:nvPr>
            <p:ph type="ftr" sz="quarter" idx="11"/>
          </p:nvPr>
        </p:nvSpPr>
        <p:spPr/>
        <p:txBody>
          <a:bodyPr/>
          <a:lstStyle>
            <a:lvl1pPr>
              <a:defRPr/>
            </a:lvl1pPr>
          </a:lstStyle>
          <a:p>
            <a:pPr>
              <a:defRPr/>
            </a:pPr>
            <a:r>
              <a:rPr lang="en-GB"/>
              <a:t>SELECT DOCUMENT RESTRICTION LEVEL Go to the 'Insert' menu option and click 'Header and Footer...'  Select from one of the following options then click 'Apply to All'   &gt;&gt; Not Protectively Marked  &gt;&gt;  PROTECT  &gt;&gt;  RESTRICTED &lt;&lt; </a:t>
            </a:r>
          </a:p>
        </p:txBody>
      </p:sp>
      <p:sp>
        <p:nvSpPr>
          <p:cNvPr id="6" name="Slide Number Placeholder 5">
            <a:extLst>
              <a:ext uri="{FF2B5EF4-FFF2-40B4-BE49-F238E27FC236}">
                <a16:creationId xmlns:a16="http://schemas.microsoft.com/office/drawing/2014/main" id="{C7871AA2-DFC0-3744-9F24-9B6BA2F482D5}"/>
              </a:ext>
            </a:extLst>
          </p:cNvPr>
          <p:cNvSpPr>
            <a:spLocks noGrp="1"/>
          </p:cNvSpPr>
          <p:nvPr>
            <p:ph type="sldNum" sz="quarter" idx="12"/>
          </p:nvPr>
        </p:nvSpPr>
        <p:spPr/>
        <p:txBody>
          <a:bodyPr/>
          <a:lstStyle>
            <a:lvl1pPr>
              <a:defRPr/>
            </a:lvl1pPr>
          </a:lstStyle>
          <a:p>
            <a:pPr>
              <a:defRPr/>
            </a:pPr>
            <a:fld id="{D18665BF-D46E-FE43-B833-20706C827F37}" type="slidenum">
              <a:rPr lang="en-GB" altLang="en-US"/>
              <a:pPr>
                <a:defRPr/>
              </a:pPr>
              <a:t>‹#›</a:t>
            </a:fld>
            <a:endParaRPr lang="en-GB" altLang="en-US"/>
          </a:p>
        </p:txBody>
      </p:sp>
    </p:spTree>
    <p:extLst>
      <p:ext uri="{BB962C8B-B14F-4D97-AF65-F5344CB8AC3E}">
        <p14:creationId xmlns:p14="http://schemas.microsoft.com/office/powerpoint/2010/main" val="3897647526"/>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CEED-8BDF-4B89-7BAF-1966DEEE2C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653A2E-6D83-E662-E774-9DF9BBE4C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6E7A87-D9C6-4429-F61E-67EC8E02E9B8}"/>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5" name="Footer Placeholder 4">
            <a:extLst>
              <a:ext uri="{FF2B5EF4-FFF2-40B4-BE49-F238E27FC236}">
                <a16:creationId xmlns:a16="http://schemas.microsoft.com/office/drawing/2014/main" id="{DCB092A1-B672-D42F-9D85-0C248CD902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0A5821-9275-75E3-88AA-AA0151B98E93}"/>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3329705327"/>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97DD-1215-0B01-C836-FAD220C32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83D642D-55C2-1456-4178-E2D85789F0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B6782-0F63-8D3E-A83D-210F041CFD4E}"/>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5" name="Footer Placeholder 4">
            <a:extLst>
              <a:ext uri="{FF2B5EF4-FFF2-40B4-BE49-F238E27FC236}">
                <a16:creationId xmlns:a16="http://schemas.microsoft.com/office/drawing/2014/main" id="{6AD87547-BB91-35A4-A30C-80CB4C65BB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365CCE-A16A-FD85-E081-0417B7E44635}"/>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2285553815"/>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4EAD8-9ADB-192E-0608-D6E1D2ADE6D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61C531-7BDD-8F92-9471-4CC9EDCC2D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36E487-86FD-85AB-3107-C64BF61DF3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148BA9-0ABA-6E04-3216-FE2EEA7AA993}"/>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6" name="Footer Placeholder 5">
            <a:extLst>
              <a:ext uri="{FF2B5EF4-FFF2-40B4-BE49-F238E27FC236}">
                <a16:creationId xmlns:a16="http://schemas.microsoft.com/office/drawing/2014/main" id="{CC76C073-8141-6DD0-217E-93A269D19C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EA6473-54FD-21DE-2C6A-CD604F889D9B}"/>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3152389895"/>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9819E-91C5-1A25-F736-E46C43C026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E39605-94A5-7F23-1E07-8C84DC269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5FCDF4-6997-734C-D4E4-52D00A7A96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0B9C620-AA14-8D75-DB29-E756D41565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9466AA-4F4E-4B79-826E-7BEB9F0A61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55C174-8D17-FAD8-937A-E583E8D2CEEF}"/>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8" name="Footer Placeholder 7">
            <a:extLst>
              <a:ext uri="{FF2B5EF4-FFF2-40B4-BE49-F238E27FC236}">
                <a16:creationId xmlns:a16="http://schemas.microsoft.com/office/drawing/2014/main" id="{E1CD72CC-5290-697C-FC80-3F48760687E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7083090-3812-658C-E8BD-C8C4649E99EC}"/>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3641003786"/>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D67B-1CD2-8C94-68D4-61D7C37D82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6C0562A-10E0-7675-9571-B31E19EDE407}"/>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4" name="Footer Placeholder 3">
            <a:extLst>
              <a:ext uri="{FF2B5EF4-FFF2-40B4-BE49-F238E27FC236}">
                <a16:creationId xmlns:a16="http://schemas.microsoft.com/office/drawing/2014/main" id="{B67CA157-1BD1-012C-3977-8618F90D88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27AF2C-C4CB-60B7-DCAC-22585B7B0774}"/>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3499289549"/>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5299CD-6151-3066-3185-2D49627DE24A}"/>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3" name="Footer Placeholder 2">
            <a:extLst>
              <a:ext uri="{FF2B5EF4-FFF2-40B4-BE49-F238E27FC236}">
                <a16:creationId xmlns:a16="http://schemas.microsoft.com/office/drawing/2014/main" id="{FB5D6C89-4981-A1BF-72AE-484CA7C465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22F7DE-B5FC-F664-8881-80252C1B29D8}"/>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138554585"/>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FA67D-CF87-CBD6-B12E-664EB4D62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BF00A96-866D-4F36-8784-F4A9F2E75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F9E0C85-D0B1-19AF-E621-0DA06E7DD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7C71A7-7BAA-4CE2-3ACA-2ADDB848F4C5}"/>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6" name="Footer Placeholder 5">
            <a:extLst>
              <a:ext uri="{FF2B5EF4-FFF2-40B4-BE49-F238E27FC236}">
                <a16:creationId xmlns:a16="http://schemas.microsoft.com/office/drawing/2014/main" id="{9DC068E2-25EA-6ECE-037B-56AB3908C1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8C85D9-2D93-2832-4302-331652C9C29B}"/>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903757935"/>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57B9-172A-E3BB-AB15-8B72E319A1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C1E253F-6FB4-FC6F-13C5-AD785A387A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C5ACD8-F068-1C20-EA46-E55A462C6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2305F-DC57-17BD-AF5F-7428085F2F63}"/>
              </a:ext>
            </a:extLst>
          </p:cNvPr>
          <p:cNvSpPr>
            <a:spLocks noGrp="1"/>
          </p:cNvSpPr>
          <p:nvPr>
            <p:ph type="dt" sz="half" idx="10"/>
          </p:nvPr>
        </p:nvSpPr>
        <p:spPr/>
        <p:txBody>
          <a:bodyPr/>
          <a:lstStyle/>
          <a:p>
            <a:fld id="{380374EA-0A9F-4B36-A6A4-29B83E5A6C04}" type="datetimeFigureOut">
              <a:rPr lang="en-GB" smtClean="0"/>
              <a:t>02/05/2025</a:t>
            </a:fld>
            <a:endParaRPr lang="en-GB"/>
          </a:p>
        </p:txBody>
      </p:sp>
      <p:sp>
        <p:nvSpPr>
          <p:cNvPr id="6" name="Footer Placeholder 5">
            <a:extLst>
              <a:ext uri="{FF2B5EF4-FFF2-40B4-BE49-F238E27FC236}">
                <a16:creationId xmlns:a16="http://schemas.microsoft.com/office/drawing/2014/main" id="{2067E11E-FCCE-AC2A-B733-6B04985A9D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65225C-F8A5-20A0-E961-6B6C09AC3B85}"/>
              </a:ext>
            </a:extLst>
          </p:cNvPr>
          <p:cNvSpPr>
            <a:spLocks noGrp="1"/>
          </p:cNvSpPr>
          <p:nvPr>
            <p:ph type="sldNum" sz="quarter" idx="12"/>
          </p:nvPr>
        </p:nvSpPr>
        <p:spPr/>
        <p:txBody>
          <a:bodyPr/>
          <a:lstStyle/>
          <a:p>
            <a:fld id="{70B40871-3250-4785-BB22-C66BD82E9541}" type="slidenum">
              <a:rPr lang="en-GB" smtClean="0"/>
              <a:t>‹#›</a:t>
            </a:fld>
            <a:endParaRPr lang="en-GB"/>
          </a:p>
        </p:txBody>
      </p:sp>
    </p:spTree>
    <p:extLst>
      <p:ext uri="{BB962C8B-B14F-4D97-AF65-F5344CB8AC3E}">
        <p14:creationId xmlns:p14="http://schemas.microsoft.com/office/powerpoint/2010/main" val="187466356"/>
      </p:ext>
    </p:extLst>
  </p:cSld>
  <p:clrMapOvr>
    <a:masterClrMapping/>
  </p:clrMapOvr>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B8467-7FC3-CDFF-24DE-71AC3BB455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0B8C80-C0D9-BE95-3A0C-DCA6E167C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602A7-4A43-7B3D-53BB-ACCAC78F0B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0374EA-0A9F-4B36-A6A4-29B83E5A6C04}" type="datetimeFigureOut">
              <a:rPr lang="en-GB" smtClean="0"/>
              <a:t>02/05/2025</a:t>
            </a:fld>
            <a:endParaRPr lang="en-GB"/>
          </a:p>
        </p:txBody>
      </p:sp>
      <p:sp>
        <p:nvSpPr>
          <p:cNvPr id="5" name="Footer Placeholder 4">
            <a:extLst>
              <a:ext uri="{FF2B5EF4-FFF2-40B4-BE49-F238E27FC236}">
                <a16:creationId xmlns:a16="http://schemas.microsoft.com/office/drawing/2014/main" id="{5A8553DA-022F-D608-B749-9FA689E71A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AB5C666-38F1-2E83-1077-DF58DFB4C2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B40871-3250-4785-BB22-C66BD82E9541}" type="slidenum">
              <a:rPr lang="en-GB" smtClean="0"/>
              <a:t>‹#›</a:t>
            </a:fld>
            <a:endParaRPr lang="en-GB"/>
          </a:p>
        </p:txBody>
      </p:sp>
    </p:spTree>
    <p:extLst>
      <p:ext uri="{BB962C8B-B14F-4D97-AF65-F5344CB8AC3E}">
        <p14:creationId xmlns:p14="http://schemas.microsoft.com/office/powerpoint/2010/main" val="1932157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100" advClick="0" advTm="20818"/>
    </mc:Choice>
    <mc:Fallback xmlns="">
      <p:transition advClick="0" advTm="20818"/>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www.localofferwolves.co.uk/"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hyperlink" Target="mailto:localofferenquiries@wolverhampton.gov.uk" TargetMode="Externa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ideo" Target="https://www.youtube.com/embed/Qsuolprucn4?feature=oembed"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hyperlink" Target="https://www.localofferwolves.co.uk/" TargetMode="External"/><Relationship Id="rId3" Type="http://schemas.openxmlformats.org/officeDocument/2006/relationships/audio" Target="../media/media5.m4a"/><Relationship Id="rId7" Type="http://schemas.openxmlformats.org/officeDocument/2006/relationships/notesSlide" Target="../notesSlides/notesSlide6.xml"/><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slideLayout" Target="../slideLayouts/slideLayout13.xml"/><Relationship Id="rId5" Type="http://schemas.openxmlformats.org/officeDocument/2006/relationships/video" Target="../media/media6.mp4"/><Relationship Id="rId10" Type="http://schemas.openxmlformats.org/officeDocument/2006/relationships/image" Target="../media/image11.png"/><Relationship Id="rId4" Type="http://schemas.microsoft.com/office/2007/relationships/media" Target="../media/media6.mp4"/><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localofferwolves.co.uk/about/promote-wolverhampton-local-offer" TargetMode="External"/><Relationship Id="rId5" Type="http://schemas.openxmlformats.org/officeDocument/2006/relationships/hyperlink" Target="https://www.localofferwolves.co.uk/"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hyperlink" Target="https://www.localofferwolves.co.uk/feedback/you-said-we-did" TargetMode="External"/><Relationship Id="rId4" Type="http://schemas.openxmlformats.org/officeDocument/2006/relationships/notesSlide" Target="../notesSlides/notesSlide8.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566E32C-5090-E744-8882-B85DCCFA9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0416" y="548681"/>
            <a:ext cx="1803400" cy="520700"/>
          </a:xfrm>
          <a:prstGeom prst="rect">
            <a:avLst/>
          </a:prstGeom>
        </p:spPr>
      </p:pic>
      <p:pic>
        <p:nvPicPr>
          <p:cNvPr id="5" name="Picture 4">
            <a:extLst>
              <a:ext uri="{FF2B5EF4-FFF2-40B4-BE49-F238E27FC236}">
                <a16:creationId xmlns:a16="http://schemas.microsoft.com/office/drawing/2014/main" id="{2CFF11E5-D419-E1EE-E6F1-44D616E05CB4}"/>
              </a:ext>
            </a:extLst>
          </p:cNvPr>
          <p:cNvPicPr>
            <a:picLocks noChangeAspect="1"/>
          </p:cNvPicPr>
          <p:nvPr/>
        </p:nvPicPr>
        <p:blipFill>
          <a:blip r:embed="rId4"/>
          <a:stretch>
            <a:fillRect/>
          </a:stretch>
        </p:blipFill>
        <p:spPr>
          <a:xfrm>
            <a:off x="0" y="5518049"/>
            <a:ext cx="12192000" cy="1339951"/>
          </a:xfrm>
          <a:prstGeom prst="rect">
            <a:avLst/>
          </a:prstGeom>
        </p:spPr>
      </p:pic>
      <p:pic>
        <p:nvPicPr>
          <p:cNvPr id="7" name="Picture 6">
            <a:extLst>
              <a:ext uri="{FF2B5EF4-FFF2-40B4-BE49-F238E27FC236}">
                <a16:creationId xmlns:a16="http://schemas.microsoft.com/office/drawing/2014/main" id="{37616669-08CE-605C-6003-04468D707A2E}"/>
              </a:ext>
            </a:extLst>
          </p:cNvPr>
          <p:cNvPicPr>
            <a:picLocks noChangeAspect="1"/>
          </p:cNvPicPr>
          <p:nvPr/>
        </p:nvPicPr>
        <p:blipFill>
          <a:blip r:embed="rId5"/>
          <a:srcRect t="3434"/>
          <a:stretch/>
        </p:blipFill>
        <p:spPr>
          <a:xfrm>
            <a:off x="7101773" y="624780"/>
            <a:ext cx="3857625" cy="4893269"/>
          </a:xfrm>
          <a:prstGeom prst="rect">
            <a:avLst/>
          </a:prstGeom>
        </p:spPr>
      </p:pic>
      <p:pic>
        <p:nvPicPr>
          <p:cNvPr id="8" name="Picture 7" descr="A black background with colorful text&#10;&#10;Description automatically generated">
            <a:extLst>
              <a:ext uri="{FF2B5EF4-FFF2-40B4-BE49-F238E27FC236}">
                <a16:creationId xmlns:a16="http://schemas.microsoft.com/office/drawing/2014/main" id="{2EBA1572-D318-E49A-382B-5008FAAE36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343" y="915212"/>
            <a:ext cx="6601088" cy="1806613"/>
          </a:xfrm>
          <a:prstGeom prst="rect">
            <a:avLst/>
          </a:prstGeom>
        </p:spPr>
      </p:pic>
      <p:pic>
        <p:nvPicPr>
          <p:cNvPr id="11" name="Picture 10">
            <a:extLst>
              <a:ext uri="{FF2B5EF4-FFF2-40B4-BE49-F238E27FC236}">
                <a16:creationId xmlns:a16="http://schemas.microsoft.com/office/drawing/2014/main" id="{D2D050C9-5134-DECD-CCED-F08E4666E494}"/>
              </a:ext>
            </a:extLst>
          </p:cNvPr>
          <p:cNvPicPr>
            <a:picLocks noChangeAspect="1"/>
          </p:cNvPicPr>
          <p:nvPr/>
        </p:nvPicPr>
        <p:blipFill>
          <a:blip r:embed="rId7"/>
          <a:stretch>
            <a:fillRect/>
          </a:stretch>
        </p:blipFill>
        <p:spPr>
          <a:xfrm>
            <a:off x="546801" y="3727361"/>
            <a:ext cx="1608569" cy="1586228"/>
          </a:xfrm>
          <a:prstGeom prst="rect">
            <a:avLst/>
          </a:prstGeom>
        </p:spPr>
      </p:pic>
    </p:spTree>
    <p:extLst>
      <p:ext uri="{BB962C8B-B14F-4D97-AF65-F5344CB8AC3E}">
        <p14:creationId xmlns:p14="http://schemas.microsoft.com/office/powerpoint/2010/main" val="3041930968"/>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D6FFE31-8AB5-9042-961E-C17DF0500444}"/>
              </a:ext>
            </a:extLst>
          </p:cNvPr>
          <p:cNvSpPr>
            <a:spLocks noGrp="1"/>
          </p:cNvSpPr>
          <p:nvPr>
            <p:ph type="title" idx="4294967295"/>
          </p:nvPr>
        </p:nvSpPr>
        <p:spPr>
          <a:xfrm>
            <a:off x="2207568" y="476673"/>
            <a:ext cx="8003232" cy="864097"/>
          </a:xfrm>
          <a:prstGeom prst="rect">
            <a:avLst/>
          </a:prstGeom>
        </p:spPr>
        <p:txBody>
          <a:bodyPr vert="horz" wrap="none" lIns="0" tIns="0" rIns="0" bIns="0" numCol="1" rtlCol="0" anchor="b" anchorCtr="0" compatLnSpc="1">
            <a:prstTxWarp prst="textNoShape">
              <a:avLst/>
            </a:prstTxWarp>
            <a:normAutofit/>
          </a:bodyPr>
          <a:lstStyle/>
          <a:p>
            <a:pPr algn="l" eaLnBrk="1" hangingPunct="1">
              <a:spcAft>
                <a:spcPct val="50000"/>
              </a:spcAft>
            </a:pPr>
            <a:r>
              <a:rPr lang="en-US" altLang="en-US" sz="2400" b="1">
                <a:solidFill>
                  <a:srgbClr val="3F2B56"/>
                </a:solidFill>
                <a:latin typeface="Arial" panose="020B0604020202020204" pitchFamily="34" charset="0"/>
                <a:cs typeface="Arial" panose="020B0604020202020204" pitchFamily="34" charset="0"/>
              </a:rPr>
              <a:t>How to access the Local Offer Service</a:t>
            </a:r>
          </a:p>
        </p:txBody>
      </p:sp>
      <p:sp>
        <p:nvSpPr>
          <p:cNvPr id="3075" name="Rectangle 3">
            <a:extLst>
              <a:ext uri="{FF2B5EF4-FFF2-40B4-BE49-F238E27FC236}">
                <a16:creationId xmlns:a16="http://schemas.microsoft.com/office/drawing/2014/main" id="{FA4C8864-4D7C-2741-BE44-68C784DB6409}"/>
              </a:ext>
            </a:extLst>
          </p:cNvPr>
          <p:cNvSpPr>
            <a:spLocks noGrp="1" noChangeArrowheads="1"/>
          </p:cNvSpPr>
          <p:nvPr>
            <p:ph type="body" idx="4294967295"/>
          </p:nvPr>
        </p:nvSpPr>
        <p:spPr>
          <a:xfrm>
            <a:off x="3311691" y="1906180"/>
            <a:ext cx="7774632" cy="1080120"/>
          </a:xfrm>
          <a:prstGeom prst="rect">
            <a:avLst/>
          </a:prstGeom>
        </p:spPr>
        <p:txBody>
          <a:bodyPr vert="horz" wrap="square" lIns="0" tIns="0" rIns="0" bIns="0" numCol="1" rtlCol="0" anchor="t" anchorCtr="0" compatLnSpc="1">
            <a:prstTxWarp prst="textNoShape">
              <a:avLst/>
            </a:prstTxWarp>
            <a:normAutofit/>
          </a:bodyPr>
          <a:lstStyle/>
          <a:p>
            <a:pPr marL="0" indent="0">
              <a:spcBef>
                <a:spcPct val="0"/>
              </a:spcBef>
              <a:spcAft>
                <a:spcPts val="1400"/>
              </a:spcAft>
              <a:buNone/>
              <a:defRPr/>
            </a:pPr>
            <a:r>
              <a:rPr lang="en-GB" sz="1867" b="1">
                <a:solidFill>
                  <a:srgbClr val="3F2B56"/>
                </a:solidFill>
                <a:latin typeface="Arial" panose="020B0604020202020204" pitchFamily="34" charset="0"/>
                <a:cs typeface="Arial" panose="020B0604020202020204" pitchFamily="34" charset="0"/>
              </a:rPr>
              <a:t>Website</a:t>
            </a:r>
          </a:p>
          <a:p>
            <a:pPr marL="0" indent="0">
              <a:spcBef>
                <a:spcPct val="0"/>
              </a:spcBef>
              <a:spcAft>
                <a:spcPts val="1400"/>
              </a:spcAft>
              <a:buNone/>
              <a:defRPr/>
            </a:pPr>
            <a:r>
              <a:rPr lang="en-GB" sz="1867">
                <a:solidFill>
                  <a:srgbClr val="3F2B56"/>
                </a:solidFill>
                <a:latin typeface="Arial" panose="020B0604020202020204" pitchFamily="34" charset="0"/>
                <a:cs typeface="Arial" panose="020B0604020202020204" pitchFamily="34" charset="0"/>
                <a:hlinkClick r:id="rId3"/>
              </a:rPr>
              <a:t>www.localofferwolves.co.uk</a:t>
            </a:r>
            <a:endParaRPr lang="en-GB" sz="1867">
              <a:solidFill>
                <a:srgbClr val="3F2B56"/>
              </a:solidFill>
              <a:latin typeface="Arial" panose="020B0604020202020204" pitchFamily="34" charset="0"/>
              <a:cs typeface="Arial" panose="020B0604020202020204" pitchFamily="34" charset="0"/>
            </a:endParaRPr>
          </a:p>
          <a:p>
            <a:pPr>
              <a:spcBef>
                <a:spcPct val="0"/>
              </a:spcBef>
              <a:spcAft>
                <a:spcPts val="1400"/>
              </a:spcAft>
              <a:defRPr/>
            </a:pPr>
            <a:endParaRPr lang="en-GB" sz="1867">
              <a:solidFill>
                <a:srgbClr val="3F2B56"/>
              </a:solidFill>
              <a:latin typeface="Arial" panose="020B06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E82060B2-A395-8D78-B350-8EFE6B5BA01A}"/>
              </a:ext>
            </a:extLst>
          </p:cNvPr>
          <p:cNvSpPr txBox="1">
            <a:spLocks noChangeArrowheads="1"/>
          </p:cNvSpPr>
          <p:nvPr/>
        </p:nvSpPr>
        <p:spPr>
          <a:xfrm>
            <a:off x="3339925" y="2979791"/>
            <a:ext cx="7774632" cy="1080120"/>
          </a:xfrm>
          <a:prstGeom prst="rect">
            <a:avLst/>
          </a:prstGeom>
        </p:spPr>
        <p:txBody>
          <a:bodyPr vert="horz" wrap="square" lIns="0" tIns="0" rIns="0" bIns="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S PGothic"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1219170" eaLnBrk="1" hangingPunct="1">
              <a:spcBef>
                <a:spcPct val="0"/>
              </a:spcBef>
              <a:spcAft>
                <a:spcPts val="1400"/>
              </a:spcAft>
              <a:buNone/>
              <a:defRPr/>
            </a:pPr>
            <a:r>
              <a:rPr lang="en-GB" sz="1867" b="1" dirty="0">
                <a:solidFill>
                  <a:srgbClr val="3F2B56"/>
                </a:solidFill>
                <a:latin typeface="Arial" panose="020B0604020202020204" pitchFamily="34" charset="0"/>
                <a:cs typeface="Arial" panose="020B0604020202020204" pitchFamily="34" charset="0"/>
              </a:rPr>
              <a:t>Email</a:t>
            </a:r>
          </a:p>
          <a:p>
            <a:pPr marL="0" indent="0" defTabSz="1219170" eaLnBrk="1" hangingPunct="1">
              <a:spcBef>
                <a:spcPct val="0"/>
              </a:spcBef>
              <a:spcAft>
                <a:spcPts val="1400"/>
              </a:spcAft>
              <a:buNone/>
              <a:defRPr/>
            </a:pPr>
            <a:r>
              <a:rPr lang="en-GB" sz="1867" u="sng" dirty="0">
                <a:solidFill>
                  <a:prstClr val="black"/>
                </a:solidFill>
                <a:latin typeface="Arial" panose="020B0604020202020204" pitchFamily="34" charset="0"/>
                <a:cs typeface="Arial" panose="020B0604020202020204" pitchFamily="34" charset="0"/>
                <a:hlinkClick r:id="rId4"/>
              </a:rPr>
              <a:t>localofferenquiries@wolverhampton.gov.uk</a:t>
            </a:r>
            <a:endParaRPr lang="en-GB" sz="1867" b="1" dirty="0">
              <a:solidFill>
                <a:srgbClr val="3F2B56"/>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D18F0AE-1D4F-64B8-242F-479D6DC2ECD0}"/>
              </a:ext>
            </a:extLst>
          </p:cNvPr>
          <p:cNvSpPr txBox="1">
            <a:spLocks noChangeArrowheads="1"/>
          </p:cNvSpPr>
          <p:nvPr/>
        </p:nvSpPr>
        <p:spPr>
          <a:xfrm>
            <a:off x="3339925" y="4273393"/>
            <a:ext cx="7774632" cy="1080120"/>
          </a:xfrm>
          <a:prstGeom prst="rect">
            <a:avLst/>
          </a:prstGeom>
        </p:spPr>
        <p:txBody>
          <a:bodyPr vert="horz" wrap="square" lIns="0" tIns="0" rIns="0" bIns="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S PGothic" charset="0"/>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S PGothic" charset="0"/>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S PGothic"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1219170" eaLnBrk="1" hangingPunct="1">
              <a:spcBef>
                <a:spcPct val="0"/>
              </a:spcBef>
              <a:spcAft>
                <a:spcPts val="1400"/>
              </a:spcAft>
              <a:buNone/>
              <a:defRPr/>
            </a:pPr>
            <a:r>
              <a:rPr lang="en-GB" sz="1867" b="1">
                <a:solidFill>
                  <a:srgbClr val="3F2B56"/>
                </a:solidFill>
                <a:latin typeface="Arial" panose="020B0604020202020204" pitchFamily="34" charset="0"/>
                <a:cs typeface="Arial" panose="020B0604020202020204" pitchFamily="34" charset="0"/>
              </a:rPr>
              <a:t>Telephone</a:t>
            </a:r>
          </a:p>
          <a:p>
            <a:pPr marL="0" indent="0" defTabSz="1219170" eaLnBrk="1" hangingPunct="1">
              <a:spcBef>
                <a:spcPct val="0"/>
              </a:spcBef>
              <a:spcAft>
                <a:spcPts val="1400"/>
              </a:spcAft>
              <a:buNone/>
              <a:defRPr/>
            </a:pPr>
            <a:r>
              <a:rPr lang="en-GB" sz="1867">
                <a:solidFill>
                  <a:prstClr val="black"/>
                </a:solidFill>
                <a:latin typeface="Arial" panose="020B0604020202020204" pitchFamily="34" charset="0"/>
                <a:cs typeface="Arial" panose="020B0604020202020204" pitchFamily="34" charset="0"/>
              </a:rPr>
              <a:t>01902 552998</a:t>
            </a:r>
            <a:endParaRPr lang="en-GB" sz="1867" b="1">
              <a:solidFill>
                <a:srgbClr val="3F2B56"/>
              </a:solidFill>
              <a:latin typeface="Arial" panose="020B0604020202020204" pitchFamily="34" charset="0"/>
              <a:cs typeface="Arial" panose="020B0604020202020204" pitchFamily="34" charset="0"/>
            </a:endParaRPr>
          </a:p>
        </p:txBody>
      </p:sp>
      <p:pic>
        <p:nvPicPr>
          <p:cNvPr id="6" name="Graphic 5" descr="Internet with solid fill">
            <a:extLst>
              <a:ext uri="{FF2B5EF4-FFF2-40B4-BE49-F238E27FC236}">
                <a16:creationId xmlns:a16="http://schemas.microsoft.com/office/drawing/2014/main" id="{A5A76B12-2191-7969-38A3-49DD24D148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547" y="1642151"/>
            <a:ext cx="1219200" cy="1219200"/>
          </a:xfrm>
          <a:prstGeom prst="rect">
            <a:avLst/>
          </a:prstGeom>
        </p:spPr>
      </p:pic>
      <p:pic>
        <p:nvPicPr>
          <p:cNvPr id="8" name="Graphic 7" descr="Email with solid fill">
            <a:extLst>
              <a:ext uri="{FF2B5EF4-FFF2-40B4-BE49-F238E27FC236}">
                <a16:creationId xmlns:a16="http://schemas.microsoft.com/office/drawing/2014/main" id="{AE1F24FC-D77D-ADCA-3252-664E7F04EB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5547" y="2949824"/>
            <a:ext cx="1104123" cy="1104123"/>
          </a:xfrm>
          <a:prstGeom prst="rect">
            <a:avLst/>
          </a:prstGeom>
        </p:spPr>
      </p:pic>
      <p:pic>
        <p:nvPicPr>
          <p:cNvPr id="10" name="Graphic 9" descr="Telephone with solid fill">
            <a:extLst>
              <a:ext uri="{FF2B5EF4-FFF2-40B4-BE49-F238E27FC236}">
                <a16:creationId xmlns:a16="http://schemas.microsoft.com/office/drawing/2014/main" id="{105F84BB-5D4D-7FCE-6587-CB545B6F17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15547" y="4137761"/>
            <a:ext cx="1219200" cy="1219200"/>
          </a:xfrm>
          <a:prstGeom prst="rect">
            <a:avLst/>
          </a:prstGeom>
        </p:spPr>
      </p:pic>
    </p:spTree>
    <p:extLst>
      <p:ext uri="{BB962C8B-B14F-4D97-AF65-F5344CB8AC3E}">
        <p14:creationId xmlns:p14="http://schemas.microsoft.com/office/powerpoint/2010/main" val="1923391133"/>
      </p:ext>
    </p:extLst>
  </p:cSld>
  <p:clrMapOvr>
    <a:masterClrMapping/>
  </p:clrMapOvr>
  <mc:AlternateContent xmlns:mc="http://schemas.openxmlformats.org/markup-compatibility/2006" xmlns:p14="http://schemas.microsoft.com/office/powerpoint/2010/main">
    <mc:Choice Requires="p14">
      <p:transition p14:dur="10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D6FFE31-8AB5-9042-961E-C17DF0500444}"/>
              </a:ext>
            </a:extLst>
          </p:cNvPr>
          <p:cNvSpPr>
            <a:spLocks noGrp="1"/>
          </p:cNvSpPr>
          <p:nvPr>
            <p:ph type="title" idx="4294967295"/>
          </p:nvPr>
        </p:nvSpPr>
        <p:spPr>
          <a:xfrm>
            <a:off x="967056" y="183201"/>
            <a:ext cx="5786770" cy="833712"/>
          </a:xfrm>
          <a:prstGeom prst="rect">
            <a:avLst/>
          </a:prstGeom>
        </p:spPr>
        <p:txBody>
          <a:bodyPr vert="horz" wrap="none" lIns="0" tIns="0" rIns="0" bIns="0" numCol="1" rtlCol="0" anchor="b" anchorCtr="0" compatLnSpc="1">
            <a:prstTxWarp prst="textNoShape">
              <a:avLst/>
            </a:prstTxWarp>
            <a:normAutofit/>
          </a:bodyPr>
          <a:lstStyle/>
          <a:p>
            <a:pPr algn="l" eaLnBrk="1" hangingPunct="1">
              <a:spcAft>
                <a:spcPct val="50000"/>
              </a:spcAft>
            </a:pPr>
            <a:r>
              <a:rPr lang="en-US" altLang="en-US" sz="2400" b="1">
                <a:solidFill>
                  <a:srgbClr val="3F2B56"/>
                </a:solidFill>
                <a:latin typeface="Arial" panose="020B0604020202020204" pitchFamily="34" charset="0"/>
                <a:cs typeface="Arial" panose="020B0604020202020204" pitchFamily="34" charset="0"/>
              </a:rPr>
              <a:t>What is the SEND Local Offer website?</a:t>
            </a:r>
          </a:p>
        </p:txBody>
      </p:sp>
      <p:sp>
        <p:nvSpPr>
          <p:cNvPr id="3075" name="Rectangle 3">
            <a:extLst>
              <a:ext uri="{FF2B5EF4-FFF2-40B4-BE49-F238E27FC236}">
                <a16:creationId xmlns:a16="http://schemas.microsoft.com/office/drawing/2014/main" id="{FA4C8864-4D7C-2741-BE44-68C784DB6409}"/>
              </a:ext>
            </a:extLst>
          </p:cNvPr>
          <p:cNvSpPr>
            <a:spLocks noGrp="1" noChangeArrowheads="1"/>
          </p:cNvSpPr>
          <p:nvPr>
            <p:ph type="body" idx="4294967295"/>
          </p:nvPr>
        </p:nvSpPr>
        <p:spPr>
          <a:xfrm>
            <a:off x="967056" y="1435237"/>
            <a:ext cx="5472608" cy="3946716"/>
          </a:xfrm>
          <a:prstGeom prst="rect">
            <a:avLst/>
          </a:prstGeom>
        </p:spPr>
        <p:txBody>
          <a:bodyPr vert="horz" wrap="square" lIns="0" tIns="0" rIns="0" bIns="0" numCol="1" rtlCol="0" anchor="t" anchorCtr="0" compatLnSpc="1">
            <a:prstTxWarp prst="textNoShape">
              <a:avLst/>
            </a:prstTxWarp>
            <a:normAutofit/>
          </a:bodyPr>
          <a:lstStyle/>
          <a:p>
            <a:pPr marL="0" indent="0">
              <a:buNone/>
            </a:pPr>
            <a:r>
              <a:rPr lang="en-GB" sz="1800" dirty="0">
                <a:latin typeface="Arial" panose="020B0604020202020204" pitchFamily="34" charset="0"/>
                <a:cs typeface="Arial" panose="020B0604020202020204" pitchFamily="34" charset="0"/>
              </a:rPr>
              <a:t>The Local Offer is a </a:t>
            </a:r>
            <a:r>
              <a:rPr lang="en-US" sz="1800" dirty="0">
                <a:latin typeface="Arial" panose="020B0604020202020204" pitchFamily="34" charset="0"/>
                <a:cs typeface="Arial" panose="020B0604020202020204" pitchFamily="34" charset="0"/>
              </a:rPr>
              <a:t>‘one-stop’ platform for help, support and advice for families, carers, children and young people on their SEND journey. </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It </a:t>
            </a:r>
            <a:r>
              <a:rPr lang="en-GB" sz="1800" dirty="0">
                <a:latin typeface="Arial" panose="020B0604020202020204" pitchFamily="34" charset="0"/>
                <a:cs typeface="Arial" panose="020B0604020202020204" pitchFamily="34" charset="0"/>
              </a:rPr>
              <a:t>includes information and services for children and young people aged 0-25 years with special educational needs and disabilities (SEND) and their families living in Wolverhampton</a:t>
            </a:r>
            <a:r>
              <a:rPr lang="en-GB" sz="1800" dirty="0">
                <a:solidFill>
                  <a:srgbClr val="000000"/>
                </a:solidFill>
                <a:latin typeface="Arial" panose="020B0604020202020204" pitchFamily="34" charset="0"/>
                <a:cs typeface="Arial" panose="020B0604020202020204" pitchFamily="34" charset="0"/>
              </a:rPr>
              <a:t>.</a:t>
            </a:r>
            <a:endParaRPr lang="en-GB" sz="1800" dirty="0">
              <a:solidFill>
                <a:srgbClr val="000000"/>
              </a:solidFill>
              <a:latin typeface="Arial" panose="020B0604020202020204" pitchFamily="34" charset="0"/>
            </a:endParaRPr>
          </a:p>
          <a:p>
            <a:pPr marL="0" indent="0">
              <a:buNone/>
            </a:pPr>
            <a:endParaRPr lang="en-GB" sz="1800" dirty="0">
              <a:solidFill>
                <a:srgbClr val="000000"/>
              </a:solidFill>
              <a:latin typeface="Arial" panose="020B0604020202020204" pitchFamily="34" charset="0"/>
            </a:endParaRPr>
          </a:p>
          <a:p>
            <a:pPr marL="0" indent="0">
              <a:buNone/>
            </a:pPr>
            <a:r>
              <a:rPr lang="en-GB" sz="1800" dirty="0">
                <a:solidFill>
                  <a:srgbClr val="000000"/>
                </a:solidFill>
                <a:latin typeface="Arial" panose="020B0604020202020204" pitchFamily="34" charset="0"/>
              </a:rPr>
              <a:t>We recently refreshed our SEND Local Offer website, and we wanted to share this with you. </a:t>
            </a:r>
          </a:p>
        </p:txBody>
      </p:sp>
      <p:sp>
        <p:nvSpPr>
          <p:cNvPr id="7" name="TextBox 6">
            <a:extLst>
              <a:ext uri="{FF2B5EF4-FFF2-40B4-BE49-F238E27FC236}">
                <a16:creationId xmlns:a16="http://schemas.microsoft.com/office/drawing/2014/main" id="{2512C55D-9D6A-DC4F-B333-AB7C3AA65156}"/>
              </a:ext>
            </a:extLst>
          </p:cNvPr>
          <p:cNvSpPr txBox="1"/>
          <p:nvPr/>
        </p:nvSpPr>
        <p:spPr>
          <a:xfrm>
            <a:off x="7670739" y="3282492"/>
            <a:ext cx="2285351" cy="359009"/>
          </a:xfrm>
          <a:prstGeom prst="rect">
            <a:avLst/>
          </a:prstGeom>
          <a:noFill/>
        </p:spPr>
        <p:txBody>
          <a:bodyPr wrap="square" rtlCol="0">
            <a:spAutoFit/>
          </a:bodyPr>
          <a:lstStyle/>
          <a:p>
            <a:pPr defTabSz="1219170" eaLnBrk="0" fontAlgn="base" hangingPunct="0">
              <a:spcBef>
                <a:spcPct val="0"/>
              </a:spcBef>
              <a:spcAft>
                <a:spcPct val="0"/>
              </a:spcAft>
              <a:defRPr/>
            </a:pPr>
            <a:r>
              <a:rPr lang="en-GB" sz="1733">
                <a:solidFill>
                  <a:srgbClr val="FBFBFB"/>
                </a:solidFill>
                <a:latin typeface="Arial" panose="020B0604020202020204" pitchFamily="34" charset="0"/>
                <a:ea typeface="MS PGothic" panose="020B0600070205080204" pitchFamily="34" charset="-128"/>
                <a:cs typeface="Arial" panose="020B0604020202020204" pitchFamily="34" charset="0"/>
              </a:rPr>
              <a:t>Place image here</a:t>
            </a:r>
          </a:p>
        </p:txBody>
      </p:sp>
      <p:pic>
        <p:nvPicPr>
          <p:cNvPr id="5" name="Picture 4" descr="A black background with colorful text&#10;&#10;Description automatically generated">
            <a:extLst>
              <a:ext uri="{FF2B5EF4-FFF2-40B4-BE49-F238E27FC236}">
                <a16:creationId xmlns:a16="http://schemas.microsoft.com/office/drawing/2014/main" id="{DF592D5A-0DF0-9246-1D2B-348F5B56D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358" y="5381953"/>
            <a:ext cx="4580112" cy="1253504"/>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3571E92-22DE-D26A-08F6-25886D25EAE2}"/>
              </a:ext>
            </a:extLst>
          </p:cNvPr>
          <p:cNvPicPr>
            <a:picLocks noChangeAspect="1"/>
          </p:cNvPicPr>
          <p:nvPr/>
        </p:nvPicPr>
        <p:blipFill>
          <a:blip r:embed="rId6"/>
          <a:stretch>
            <a:fillRect/>
          </a:stretch>
        </p:blipFill>
        <p:spPr>
          <a:xfrm>
            <a:off x="6753826" y="1211954"/>
            <a:ext cx="4957009" cy="3247712"/>
          </a:xfrm>
          <a:prstGeom prst="rect">
            <a:avLst/>
          </a:prstGeom>
        </p:spPr>
      </p:pic>
      <p:pic>
        <p:nvPicPr>
          <p:cNvPr id="15" name="Audio 14">
            <a:hlinkClick r:id="" action="ppaction://media"/>
            <a:extLst>
              <a:ext uri="{FF2B5EF4-FFF2-40B4-BE49-F238E27FC236}">
                <a16:creationId xmlns:a16="http://schemas.microsoft.com/office/drawing/2014/main" id="{2358EA30-5F9E-2CE5-B37D-515EDCB82B1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15229304"/>
      </p:ext>
    </p:extLst>
  </p:cSld>
  <p:clrMapOvr>
    <a:masterClrMapping/>
  </p:clrMapOvr>
  <mc:AlternateContent xmlns:mc="http://schemas.openxmlformats.org/markup-compatibility/2006" xmlns:p14="http://schemas.microsoft.com/office/powerpoint/2010/main">
    <mc:Choice Requires="p14">
      <p:transition p14:dur="10" advClick="0" advTm="25098"/>
    </mc:Choice>
    <mc:Fallback xmlns="">
      <p:transition advClick="0" advTm="2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5EF60FF-F6D1-59C0-5AC4-77651AEB1B39}"/>
              </a:ext>
            </a:extLst>
          </p:cNvPr>
          <p:cNvSpPr txBox="1">
            <a:spLocks/>
          </p:cNvSpPr>
          <p:nvPr/>
        </p:nvSpPr>
        <p:spPr>
          <a:xfrm>
            <a:off x="481013" y="3752849"/>
            <a:ext cx="3290887" cy="2452687"/>
          </a:xfrm>
          <a:prstGeom prst="rect">
            <a:avLst/>
          </a:prstGeom>
        </p:spPr>
        <p:txBody>
          <a:bodyPr vert="horz"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50000"/>
              </a:spcAft>
            </a:pPr>
            <a:r>
              <a:rPr lang="en-US" altLang="en-US" sz="2400" b="1">
                <a:solidFill>
                  <a:srgbClr val="3F2B56"/>
                </a:solidFill>
                <a:latin typeface="Arial" panose="020B0604020202020204" pitchFamily="34" charset="0"/>
                <a:cs typeface="Arial" panose="020B0604020202020204" pitchFamily="34" charset="0"/>
              </a:rPr>
              <a:t>What is on the Local Offer website?</a:t>
            </a:r>
          </a:p>
        </p:txBody>
      </p:sp>
      <p:pic>
        <p:nvPicPr>
          <p:cNvPr id="5" name="Picture 4">
            <a:extLst>
              <a:ext uri="{FF2B5EF4-FFF2-40B4-BE49-F238E27FC236}">
                <a16:creationId xmlns:a16="http://schemas.microsoft.com/office/drawing/2014/main" id="{49FE3078-99AD-41BB-DBD5-FEF96DE657D4}"/>
              </a:ext>
            </a:extLst>
          </p:cNvPr>
          <p:cNvPicPr>
            <a:picLocks noChangeAspect="1"/>
          </p:cNvPicPr>
          <p:nvPr/>
        </p:nvPicPr>
        <p:blipFill>
          <a:blip r:embed="rId4"/>
          <a:srcRect l="792" t="4376" r="862" b="19091"/>
          <a:stretch/>
        </p:blipFill>
        <p:spPr>
          <a:xfrm>
            <a:off x="291785" y="75137"/>
            <a:ext cx="11608430" cy="363603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Rectangle 2">
            <a:extLst>
              <a:ext uri="{FF2B5EF4-FFF2-40B4-BE49-F238E27FC236}">
                <a16:creationId xmlns:a16="http://schemas.microsoft.com/office/drawing/2014/main" id="{5CDAE071-B9FF-4DC4-A813-F5CCE644696B}"/>
              </a:ext>
            </a:extLst>
          </p:cNvPr>
          <p:cNvSpPr/>
          <p:nvPr/>
        </p:nvSpPr>
        <p:spPr>
          <a:xfrm>
            <a:off x="4225574" y="3550831"/>
            <a:ext cx="7485413" cy="3307169"/>
          </a:xfrm>
          <a:prstGeom prst="rect">
            <a:avLst/>
          </a:prstGeom>
        </p:spPr>
        <p:txBody>
          <a:bodyPr vert="horz" lIns="91440" tIns="45720" rIns="91440" bIns="45720" rtlCol="0" anchor="ctr">
            <a:normAutofit fontScale="85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a:solidFill>
                  <a:srgbClr val="000000"/>
                </a:solidFill>
                <a:latin typeface="Arial" panose="020B0604020202020204" pitchFamily="34" charset="0"/>
                <a:cs typeface="Arial" panose="020B0604020202020204" pitchFamily="34" charset="0"/>
              </a:rPr>
              <a:t>Find information about:</a:t>
            </a:r>
          </a:p>
          <a:p>
            <a:pPr marL="285750" indent="-285750">
              <a:buFont typeface="Arial" panose="020B0604020202020204" pitchFamily="34" charset="0"/>
              <a:buChar char="•"/>
            </a:pPr>
            <a:endParaRPr lang="en-GB" sz="18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solidFill>
                  <a:srgbClr val="000000"/>
                </a:solidFill>
                <a:latin typeface="Arial" panose="020B0604020202020204" pitchFamily="34" charset="0"/>
                <a:cs typeface="Arial" panose="020B0604020202020204" pitchFamily="34" charset="0"/>
              </a:rPr>
              <a:t>who to speak to if you are concerned about a child’s learning and development </a:t>
            </a:r>
          </a:p>
          <a:p>
            <a:pPr marL="285750" indent="-285750">
              <a:buFont typeface="Arial" panose="020B0604020202020204" pitchFamily="34" charset="0"/>
              <a:buChar char="•"/>
            </a:pPr>
            <a:endParaRPr lang="en-GB" sz="18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solidFill>
                  <a:srgbClr val="000000"/>
                </a:solidFill>
                <a:latin typeface="Arial" panose="020B0604020202020204" pitchFamily="34" charset="0"/>
                <a:cs typeface="Arial" panose="020B0604020202020204" pitchFamily="34" charset="0"/>
              </a:rPr>
              <a:t>find </a:t>
            </a:r>
            <a:r>
              <a:rPr lang="en-GB" sz="1800" b="1">
                <a:solidFill>
                  <a:srgbClr val="000000"/>
                </a:solidFill>
                <a:latin typeface="Arial" panose="020B0604020202020204" pitchFamily="34" charset="0"/>
                <a:cs typeface="Arial" panose="020B0604020202020204" pitchFamily="34" charset="0"/>
              </a:rPr>
              <a:t>education, health and wellbeing </a:t>
            </a:r>
            <a:r>
              <a:rPr lang="en-GB" b="1">
                <a:solidFill>
                  <a:srgbClr val="000000"/>
                </a:solidFill>
                <a:latin typeface="Arial" panose="020B0604020202020204" pitchFamily="34" charset="0"/>
                <a:cs typeface="Arial" panose="020B0604020202020204" pitchFamily="34" charset="0"/>
              </a:rPr>
              <a:t>and </a:t>
            </a:r>
            <a:r>
              <a:rPr lang="en-GB" sz="1800" b="1">
                <a:solidFill>
                  <a:srgbClr val="000000"/>
                </a:solidFill>
                <a:latin typeface="Arial" panose="020B0604020202020204" pitchFamily="34" charset="0"/>
                <a:cs typeface="Arial" panose="020B0604020202020204" pitchFamily="34" charset="0"/>
              </a:rPr>
              <a:t>social care service </a:t>
            </a:r>
            <a:r>
              <a:rPr lang="en-GB" sz="1800">
                <a:solidFill>
                  <a:srgbClr val="000000"/>
                </a:solidFill>
                <a:latin typeface="Arial" panose="020B0604020202020204" pitchFamily="34" charset="0"/>
                <a:cs typeface="Arial" panose="020B0604020202020204" pitchFamily="34" charset="0"/>
              </a:rPr>
              <a:t>for SEND support</a:t>
            </a:r>
          </a:p>
          <a:p>
            <a:pPr marL="285750" indent="-285750">
              <a:buFont typeface="Arial" panose="020B0604020202020204" pitchFamily="34" charset="0"/>
              <a:buChar char="•"/>
            </a:pPr>
            <a:endParaRPr lang="en-GB" sz="18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solidFill>
                  <a:srgbClr val="000000"/>
                </a:solidFill>
                <a:latin typeface="Arial" panose="020B0604020202020204" pitchFamily="34" charset="0"/>
                <a:cs typeface="Arial" panose="020B0604020202020204" pitchFamily="34" charset="0"/>
              </a:rPr>
              <a:t>browse for local support such as where to find helpful advice, support groups, fun activities or services</a:t>
            </a:r>
          </a:p>
          <a:p>
            <a:pPr marL="285750" indent="-285750">
              <a:buFont typeface="Arial" panose="020B0604020202020204" pitchFamily="34" charset="0"/>
              <a:buChar char="•"/>
            </a:pPr>
            <a:endParaRPr lang="en-GB" sz="18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solidFill>
                  <a:srgbClr val="000000"/>
                </a:solidFill>
                <a:latin typeface="Arial" panose="020B0604020202020204" pitchFamily="34" charset="0"/>
                <a:cs typeface="Arial" panose="020B0604020202020204" pitchFamily="34" charset="0"/>
              </a:rPr>
              <a:t>travel assistance</a:t>
            </a:r>
          </a:p>
          <a:p>
            <a:pPr marL="285750" indent="-285750">
              <a:buFont typeface="Arial" panose="020B0604020202020204" pitchFamily="34" charset="0"/>
              <a:buChar char="•"/>
            </a:pPr>
            <a:endParaRPr lang="en-GB" sz="18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solidFill>
                  <a:srgbClr val="000000"/>
                </a:solidFill>
                <a:latin typeface="Arial" panose="020B0604020202020204" pitchFamily="34" charset="0"/>
                <a:cs typeface="Arial" panose="020B0604020202020204" pitchFamily="34" charset="0"/>
              </a:rPr>
              <a:t>support during periods of transition and preparing for adulthood </a:t>
            </a:r>
          </a:p>
          <a:p>
            <a:pPr marL="285750" indent="-285750">
              <a:buFont typeface="Arial" panose="020B0604020202020204" pitchFamily="34" charset="0"/>
              <a:buChar char="•"/>
            </a:pPr>
            <a:endParaRPr lang="en-GB" sz="18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solidFill>
                  <a:srgbClr val="000000"/>
                </a:solidFill>
                <a:latin typeface="Arial" panose="020B0604020202020204" pitchFamily="34" charset="0"/>
                <a:cs typeface="Arial" panose="020B0604020202020204" pitchFamily="34" charset="0"/>
              </a:rPr>
              <a:t>what to do in a complex situation, for example challenging decisions about support for children with SEND.</a:t>
            </a:r>
          </a:p>
          <a:p>
            <a:pPr marL="57150">
              <a:lnSpc>
                <a:spcPct val="90000"/>
              </a:lnSpc>
              <a:spcAft>
                <a:spcPts val="600"/>
              </a:spcAft>
            </a:pPr>
            <a:endParaRPr lang="en-US"/>
          </a:p>
        </p:txBody>
      </p:sp>
      <p:pic>
        <p:nvPicPr>
          <p:cNvPr id="36" name="Audio 35">
            <a:hlinkClick r:id="" action="ppaction://media"/>
            <a:extLst>
              <a:ext uri="{FF2B5EF4-FFF2-40B4-BE49-F238E27FC236}">
                <a16:creationId xmlns:a16="http://schemas.microsoft.com/office/drawing/2014/main" id="{3294CAD1-3312-DE6D-C46C-8391883BCF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6513586"/>
      </p:ext>
    </p:extLst>
  </p:cSld>
  <p:clrMapOvr>
    <a:masterClrMapping/>
  </p:clrMapOvr>
  <mc:AlternateContent xmlns:mc="http://schemas.openxmlformats.org/markup-compatibility/2006" xmlns:p14="http://schemas.microsoft.com/office/powerpoint/2010/main">
    <mc:Choice Requires="p14">
      <p:transition p14:dur="100" advClick="0" advTm="41399"/>
    </mc:Choice>
    <mc:Fallback xmlns="">
      <p:transition advClick="0" advTm="41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A784BF-A4B1-ADA5-7A3A-22D7ABBDF0DB}"/>
              </a:ext>
            </a:extLst>
          </p:cNvPr>
          <p:cNvSpPr txBox="1"/>
          <p:nvPr/>
        </p:nvSpPr>
        <p:spPr>
          <a:xfrm>
            <a:off x="452049" y="426846"/>
            <a:ext cx="11287901" cy="830997"/>
          </a:xfrm>
          <a:prstGeom prst="rect">
            <a:avLst/>
          </a:prstGeom>
          <a:noFill/>
        </p:spPr>
        <p:txBody>
          <a:bodyPr wrap="square">
            <a:spAutoFit/>
          </a:bodyPr>
          <a:lstStyle/>
          <a:p>
            <a:r>
              <a:rPr lang="en-GB" sz="2400" b="1">
                <a:solidFill>
                  <a:srgbClr val="3F2B56"/>
                </a:solidFill>
                <a:latin typeface="Arial" panose="020B0604020202020204" pitchFamily="34" charset="0"/>
                <a:ea typeface="+mj-ea"/>
                <a:cs typeface="Arial" panose="020B0604020202020204" pitchFamily="34" charset="0"/>
              </a:rPr>
              <a:t>What children, young people, parents and carers said about the Local Offer website during the SEND Inspection in September 2021</a:t>
            </a:r>
          </a:p>
        </p:txBody>
      </p:sp>
      <p:sp>
        <p:nvSpPr>
          <p:cNvPr id="5" name="Speech Bubble: Oval 4">
            <a:extLst>
              <a:ext uri="{FF2B5EF4-FFF2-40B4-BE49-F238E27FC236}">
                <a16:creationId xmlns:a16="http://schemas.microsoft.com/office/drawing/2014/main" id="{E4D2E906-A24D-3E0C-0AC0-C739F224475D}"/>
              </a:ext>
            </a:extLst>
          </p:cNvPr>
          <p:cNvSpPr/>
          <p:nvPr/>
        </p:nvSpPr>
        <p:spPr>
          <a:xfrm>
            <a:off x="8532486" y="4349947"/>
            <a:ext cx="3045247" cy="1766915"/>
          </a:xfrm>
          <a:prstGeom prst="wedgeEllipseCallout">
            <a:avLst>
              <a:gd name="adj1" fmla="val -48000"/>
              <a:gd name="adj2" fmla="val 64348"/>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chemeClr val="bg1"/>
                </a:solidFill>
                <a:effectLst/>
                <a:latin typeface="Arial" panose="020B0604020202020204" pitchFamily="34" charset="0"/>
                <a:cs typeface="Arial" panose="020B0604020202020204" pitchFamily="34" charset="0"/>
              </a:rPr>
              <a:t>Don’t know what the Local Offer is or have </a:t>
            </a:r>
            <a:r>
              <a:rPr lang="en-GB" sz="1800">
                <a:solidFill>
                  <a:schemeClr val="bg1"/>
                </a:solidFill>
                <a:latin typeface="Arial" panose="020B0604020202020204" pitchFamily="34" charset="0"/>
                <a:cs typeface="Arial" panose="020B0604020202020204" pitchFamily="34" charset="0"/>
              </a:rPr>
              <a:t>little awareness of the website</a:t>
            </a:r>
            <a:endParaRPr lang="en-GB">
              <a:solidFill>
                <a:schemeClr val="bg1"/>
              </a:solidFill>
              <a:latin typeface="Arial" panose="020B0604020202020204" pitchFamily="34" charset="0"/>
              <a:cs typeface="Arial" panose="020B0604020202020204" pitchFamily="34" charset="0"/>
            </a:endParaRPr>
          </a:p>
        </p:txBody>
      </p:sp>
      <p:sp>
        <p:nvSpPr>
          <p:cNvPr id="8" name="Speech Bubble: Oval 7">
            <a:extLst>
              <a:ext uri="{FF2B5EF4-FFF2-40B4-BE49-F238E27FC236}">
                <a16:creationId xmlns:a16="http://schemas.microsoft.com/office/drawing/2014/main" id="{05B1805A-D1DA-9D9B-1E9B-E2EB0F0E10A3}"/>
              </a:ext>
            </a:extLst>
          </p:cNvPr>
          <p:cNvSpPr/>
          <p:nvPr/>
        </p:nvSpPr>
        <p:spPr>
          <a:xfrm>
            <a:off x="4573375" y="2774418"/>
            <a:ext cx="3045247" cy="1766915"/>
          </a:xfrm>
          <a:prstGeom prst="wedgeEllipseCallout">
            <a:avLst>
              <a:gd name="adj1" fmla="val -48000"/>
              <a:gd name="adj2" fmla="val 64348"/>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a:solidFill>
                  <a:schemeClr val="bg1"/>
                </a:solidFill>
                <a:effectLst/>
                <a:latin typeface="Arial" panose="020B0604020202020204" pitchFamily="34" charset="0"/>
                <a:cs typeface="Arial" panose="020B0604020202020204" pitchFamily="34" charset="0"/>
              </a:rPr>
              <a:t>It’s too difficult to use and navigate</a:t>
            </a:r>
          </a:p>
        </p:txBody>
      </p:sp>
      <p:sp>
        <p:nvSpPr>
          <p:cNvPr id="9" name="Speech Bubble: Oval 8">
            <a:extLst>
              <a:ext uri="{FF2B5EF4-FFF2-40B4-BE49-F238E27FC236}">
                <a16:creationId xmlns:a16="http://schemas.microsoft.com/office/drawing/2014/main" id="{43B9EC1E-4903-00D4-B8E5-F081FDF0BF15}"/>
              </a:ext>
            </a:extLst>
          </p:cNvPr>
          <p:cNvSpPr/>
          <p:nvPr/>
        </p:nvSpPr>
        <p:spPr>
          <a:xfrm>
            <a:off x="8532487" y="1699573"/>
            <a:ext cx="3045247" cy="1766915"/>
          </a:xfrm>
          <a:prstGeom prst="wedgeEllipseCallout">
            <a:avLst>
              <a:gd name="adj1" fmla="val 39222"/>
              <a:gd name="adj2" fmla="val 69893"/>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t>It’s not helpful</a:t>
            </a:r>
            <a:endParaRPr lang="en-GB" sz="1800" b="0" i="0">
              <a:solidFill>
                <a:schemeClr val="bg1"/>
              </a:solidFill>
              <a:effectLst/>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11A75DED-FB65-284B-4C5A-6937ADB50C72}"/>
              </a:ext>
            </a:extLst>
          </p:cNvPr>
          <p:cNvSpPr/>
          <p:nvPr/>
        </p:nvSpPr>
        <p:spPr>
          <a:xfrm>
            <a:off x="614266" y="1699573"/>
            <a:ext cx="3045247" cy="1766915"/>
          </a:xfrm>
          <a:prstGeom prst="wedgeEllipseCallout">
            <a:avLst>
              <a:gd name="adj1" fmla="val -48000"/>
              <a:gd name="adj2" fmla="val 64348"/>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t>Cannot find information about the variety of available services</a:t>
            </a:r>
            <a:endParaRPr lang="en-GB" sz="1800" b="0" i="0">
              <a:solidFill>
                <a:schemeClr val="bg1"/>
              </a:solidFill>
              <a:effectLst/>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id="{A245CF47-D994-1987-37AD-6C8AC92CEFD1}"/>
              </a:ext>
            </a:extLst>
          </p:cNvPr>
          <p:cNvSpPr/>
          <p:nvPr/>
        </p:nvSpPr>
        <p:spPr>
          <a:xfrm>
            <a:off x="523892" y="4349947"/>
            <a:ext cx="3045247" cy="1766915"/>
          </a:xfrm>
          <a:prstGeom prst="wedgeEllipseCallout">
            <a:avLst>
              <a:gd name="adj1" fmla="val 56023"/>
              <a:gd name="adj2" fmla="val 61268"/>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a:t>Don’t understand the local offer’</a:t>
            </a:r>
          </a:p>
        </p:txBody>
      </p:sp>
      <p:pic>
        <p:nvPicPr>
          <p:cNvPr id="33" name="Audio 32">
            <a:hlinkClick r:id="" action="ppaction://media"/>
            <a:extLst>
              <a:ext uri="{FF2B5EF4-FFF2-40B4-BE49-F238E27FC236}">
                <a16:creationId xmlns:a16="http://schemas.microsoft.com/office/drawing/2014/main" id="{2A4C07B6-BBF0-ACA1-CC22-A1AD058863E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1814295"/>
      </p:ext>
    </p:extLst>
  </p:cSld>
  <p:clrMapOvr>
    <a:masterClrMapping/>
  </p:clrMapOvr>
  <mc:AlternateContent xmlns:mc="http://schemas.openxmlformats.org/markup-compatibility/2006" xmlns:p14="http://schemas.microsoft.com/office/powerpoint/2010/main">
    <mc:Choice Requires="p14">
      <p:transition p14:dur="100" advClick="0" advTm="24372"/>
    </mc:Choice>
    <mc:Fallback xmlns="">
      <p:transition advClick="0" advTm="2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2AF0C3-BBBF-BC63-DA52-35B0EACE3EF4}"/>
              </a:ext>
            </a:extLst>
          </p:cNvPr>
          <p:cNvSpPr txBox="1"/>
          <p:nvPr/>
        </p:nvSpPr>
        <p:spPr>
          <a:xfrm>
            <a:off x="706686" y="312164"/>
            <a:ext cx="6097772" cy="757130"/>
          </a:xfrm>
          <a:prstGeom prst="rect">
            <a:avLst/>
          </a:prstGeom>
          <a:noFill/>
        </p:spPr>
        <p:txBody>
          <a:bodyPr wrap="square">
            <a:spAutoFit/>
          </a:bodyPr>
          <a:lstStyle/>
          <a:p>
            <a:pPr>
              <a:lnSpc>
                <a:spcPct val="90000"/>
              </a:lnSpc>
              <a:spcBef>
                <a:spcPct val="0"/>
              </a:spcBef>
              <a:spcAft>
                <a:spcPts val="600"/>
              </a:spcAft>
            </a:pPr>
            <a:r>
              <a:rPr lang="en-US" sz="2400" b="1">
                <a:solidFill>
                  <a:srgbClr val="3F2B56"/>
                </a:solidFill>
                <a:latin typeface="Arial" panose="020B0604020202020204" pitchFamily="34" charset="0"/>
                <a:ea typeface="+mj-ea"/>
                <a:cs typeface="Arial" panose="020B0604020202020204" pitchFamily="34" charset="0"/>
              </a:rPr>
              <a:t>What we have done to improve the website</a:t>
            </a:r>
          </a:p>
        </p:txBody>
      </p:sp>
      <p:sp>
        <p:nvSpPr>
          <p:cNvPr id="5" name="TextBox 4">
            <a:extLst>
              <a:ext uri="{FF2B5EF4-FFF2-40B4-BE49-F238E27FC236}">
                <a16:creationId xmlns:a16="http://schemas.microsoft.com/office/drawing/2014/main" id="{7AB34280-F18F-F47D-9A76-DAE54F4FB8F4}"/>
              </a:ext>
            </a:extLst>
          </p:cNvPr>
          <p:cNvSpPr txBox="1"/>
          <p:nvPr/>
        </p:nvSpPr>
        <p:spPr>
          <a:xfrm>
            <a:off x="694660" y="1375190"/>
            <a:ext cx="5401340" cy="517064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a:effectLst/>
                <a:latin typeface="Arial" panose="020B0604020202020204" pitchFamily="34" charset="0"/>
                <a:cs typeface="Arial" panose="020B0604020202020204" pitchFamily="34" charset="0"/>
              </a:rPr>
              <a:t>Talked to a wide range of stakeholders to find out what they wanted to see on the website</a:t>
            </a:r>
          </a:p>
          <a:p>
            <a:pPr marL="285750" indent="-285750">
              <a:spcBef>
                <a:spcPts val="1200"/>
              </a:spcBef>
              <a:buFont typeface="Arial" panose="020B0604020202020204" pitchFamily="34" charset="0"/>
              <a:buChar char="•"/>
            </a:pPr>
            <a:r>
              <a:rPr lang="en-GB">
                <a:latin typeface="Arial" panose="020B0604020202020204" pitchFamily="34" charset="0"/>
                <a:cs typeface="Arial" panose="020B0604020202020204" pitchFamily="34" charset="0"/>
              </a:rPr>
              <a:t>User tested the website to see how children, young people, parent carers and professionals were able to navigate the site.</a:t>
            </a:r>
          </a:p>
          <a:p>
            <a:pPr marL="285750" indent="-285750">
              <a:spcBef>
                <a:spcPts val="1200"/>
              </a:spcBef>
              <a:buFont typeface="Arial" panose="020B0604020202020204" pitchFamily="34" charset="0"/>
              <a:buChar char="•"/>
            </a:pPr>
            <a:r>
              <a:rPr lang="en-GB">
                <a:latin typeface="Arial" panose="020B0604020202020204" pitchFamily="34" charset="0"/>
                <a:cs typeface="Arial" panose="020B0604020202020204" pitchFamily="34" charset="0"/>
              </a:rPr>
              <a:t>Through the ‘You Said, We Did’ feedback and response process further updates have been made.</a:t>
            </a:r>
          </a:p>
          <a:p>
            <a:pPr marL="285750" indent="-285750">
              <a:spcBef>
                <a:spcPts val="1200"/>
              </a:spcBef>
              <a:buFont typeface="Arial" panose="020B0604020202020204" pitchFamily="34" charset="0"/>
              <a:buChar char="•"/>
            </a:pPr>
            <a:r>
              <a:rPr lang="en-GB">
                <a:latin typeface="Arial" panose="020B0604020202020204" pitchFamily="34" charset="0"/>
                <a:cs typeface="Arial" panose="020B0604020202020204" pitchFamily="34" charset="0"/>
              </a:rPr>
              <a:t>Added a video to explain what the Local Offer is and how this could help.</a:t>
            </a:r>
          </a:p>
          <a:p>
            <a:pPr marL="285750" indent="-285750">
              <a:spcBef>
                <a:spcPts val="1200"/>
              </a:spcBef>
              <a:buFont typeface="Arial" panose="020B0604020202020204" pitchFamily="34" charset="0"/>
              <a:buChar char="•"/>
            </a:pPr>
            <a:r>
              <a:rPr lang="en-US">
                <a:latin typeface="Arial" panose="020B0604020202020204" pitchFamily="34" charset="0"/>
                <a:cs typeface="Arial" panose="020B0604020202020204" pitchFamily="34" charset="0"/>
              </a:rPr>
              <a:t>Ensured that SEND s</a:t>
            </a:r>
            <a:r>
              <a:rPr lang="en-US">
                <a:effectLst/>
                <a:latin typeface="Arial" panose="020B0604020202020204" pitchFamily="34" charset="0"/>
                <a:cs typeface="Arial" panose="020B0604020202020204" pitchFamily="34" charset="0"/>
              </a:rPr>
              <a:t>ystems and processes are explained</a:t>
            </a:r>
          </a:p>
          <a:p>
            <a:pPr marL="285750" indent="-285750">
              <a:spcBef>
                <a:spcPts val="1200"/>
              </a:spcBef>
              <a:buFont typeface="Arial" panose="020B0604020202020204" pitchFamily="34" charset="0"/>
              <a:buChar char="•"/>
            </a:pPr>
            <a:r>
              <a:rPr lang="en-US">
                <a:effectLst/>
                <a:latin typeface="Arial" panose="020B0604020202020204" pitchFamily="34" charset="0"/>
                <a:cs typeface="Arial" panose="020B0604020202020204" pitchFamily="34" charset="0"/>
              </a:rPr>
              <a:t>Improved navigation and included search button</a:t>
            </a:r>
          </a:p>
          <a:p>
            <a:pPr marL="285750" indent="-285750">
              <a:spcBef>
                <a:spcPts val="1200"/>
              </a:spcBef>
              <a:buFont typeface="Arial" panose="020B0604020202020204" pitchFamily="34" charset="0"/>
              <a:buChar char="•"/>
            </a:pPr>
            <a:r>
              <a:rPr lang="en-US">
                <a:latin typeface="Arial" panose="020B0604020202020204" pitchFamily="34" charset="0"/>
                <a:cs typeface="Arial" panose="020B0604020202020204" pitchFamily="34" charset="0"/>
              </a:rPr>
              <a:t>Made sure it is all up to date</a:t>
            </a:r>
            <a:endParaRPr lang="en-US">
              <a:effectLst/>
              <a:latin typeface="Arial" panose="020B0604020202020204" pitchFamily="34" charset="0"/>
              <a:cs typeface="Arial" panose="020B0604020202020204" pitchFamily="34" charset="0"/>
            </a:endParaRPr>
          </a:p>
          <a:p>
            <a:endParaRPr lang="en-GB"/>
          </a:p>
        </p:txBody>
      </p:sp>
      <p:pic>
        <p:nvPicPr>
          <p:cNvPr id="11" name="Audio 10">
            <a:hlinkClick r:id="" action="ppaction://media"/>
            <a:extLst>
              <a:ext uri="{FF2B5EF4-FFF2-40B4-BE49-F238E27FC236}">
                <a16:creationId xmlns:a16="http://schemas.microsoft.com/office/drawing/2014/main" id="{34194156-8B2E-4454-3EB6-BC381AFC08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6" name="Picture 5" descr="A screenshot of a computer screen&#10;&#10;AI-generated content may be incorrect.">
            <a:extLst>
              <a:ext uri="{FF2B5EF4-FFF2-40B4-BE49-F238E27FC236}">
                <a16:creationId xmlns:a16="http://schemas.microsoft.com/office/drawing/2014/main" id="{283F4247-F35E-D9BC-D60A-374D2C0716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4298" y="312164"/>
            <a:ext cx="4083260" cy="5645440"/>
          </a:xfrm>
          <a:prstGeom prst="rect">
            <a:avLst/>
          </a:prstGeom>
        </p:spPr>
      </p:pic>
    </p:spTree>
    <p:extLst>
      <p:ext uri="{BB962C8B-B14F-4D97-AF65-F5344CB8AC3E}">
        <p14:creationId xmlns:p14="http://schemas.microsoft.com/office/powerpoint/2010/main" val="2188819105"/>
      </p:ext>
    </p:extLst>
  </p:cSld>
  <p:clrMapOvr>
    <a:masterClrMapping/>
  </p:clrMapOvr>
  <mc:AlternateContent xmlns:mc="http://schemas.openxmlformats.org/markup-compatibility/2006" xmlns:p14="http://schemas.microsoft.com/office/powerpoint/2010/main">
    <mc:Choice Requires="p14">
      <p:transition p14:dur="100" advClick="0" advTm="53699"/>
    </mc:Choice>
    <mc:Fallback xmlns="">
      <p:transition advClick="0" advTm="5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EA6317-2CB4-D798-E6FD-85D5E4945352}"/>
              </a:ext>
            </a:extLst>
          </p:cNvPr>
          <p:cNvSpPr txBox="1"/>
          <p:nvPr/>
        </p:nvSpPr>
        <p:spPr>
          <a:xfrm>
            <a:off x="433277" y="214055"/>
            <a:ext cx="6097772" cy="369332"/>
          </a:xfrm>
          <a:prstGeom prst="rect">
            <a:avLst/>
          </a:prstGeom>
          <a:noFill/>
        </p:spPr>
        <p:txBody>
          <a:bodyPr wrap="square">
            <a:spAutoFit/>
          </a:bodyPr>
          <a:lstStyle/>
          <a:p>
            <a:r>
              <a:rPr lang="en-GB" sz="1800" b="1">
                <a:solidFill>
                  <a:srgbClr val="3F2B56"/>
                </a:solidFill>
                <a:latin typeface="Arial" panose="020B0604020202020204" pitchFamily="34" charset="0"/>
                <a:ea typeface="+mj-ea"/>
                <a:cs typeface="Arial" panose="020B0604020202020204" pitchFamily="34" charset="0"/>
              </a:rPr>
              <a:t>Watch the Local Offer video to find out more </a:t>
            </a:r>
          </a:p>
        </p:txBody>
      </p:sp>
      <p:pic>
        <p:nvPicPr>
          <p:cNvPr id="2" name="Online Media 41" title="Wolverhampton SEND Local Offer - BSL">
            <a:hlinkClick r:id="" action="ppaction://media"/>
            <a:extLst>
              <a:ext uri="{FF2B5EF4-FFF2-40B4-BE49-F238E27FC236}">
                <a16:creationId xmlns:a16="http://schemas.microsoft.com/office/drawing/2014/main" id="{DAC0C38C-85E0-866E-7540-8064100606C2}"/>
              </a:ext>
            </a:extLst>
          </p:cNvPr>
          <p:cNvPicPr>
            <a:picLocks noRot="1" noChangeAspect="1"/>
          </p:cNvPicPr>
          <p:nvPr>
            <a:videoFile r:link="rId1"/>
          </p:nvPr>
        </p:nvPicPr>
        <p:blipFill>
          <a:blip r:embed="rId4"/>
          <a:stretch>
            <a:fillRect/>
          </a:stretch>
        </p:blipFill>
        <p:spPr>
          <a:xfrm>
            <a:off x="1018600" y="739259"/>
            <a:ext cx="10154799" cy="5737461"/>
          </a:xfrm>
          <a:prstGeom prst="rect">
            <a:avLst/>
          </a:prstGeom>
        </p:spPr>
      </p:pic>
    </p:spTree>
    <p:extLst>
      <p:ext uri="{BB962C8B-B14F-4D97-AF65-F5344CB8AC3E}">
        <p14:creationId xmlns:p14="http://schemas.microsoft.com/office/powerpoint/2010/main" val="280395970"/>
      </p:ext>
    </p:extLst>
  </p:cSld>
  <p:clrMapOvr>
    <a:masterClrMapping/>
  </p:clrMapOvr>
  <mc:AlternateContent xmlns:mc="http://schemas.openxmlformats.org/markup-compatibility/2006" xmlns:p14="http://schemas.microsoft.com/office/powerpoint/2010/main">
    <mc:Choice Requires="p14">
      <p:transition p14:dur="100" advClick="0" advTm="131993"/>
    </mc:Choice>
    <mc:Fallback xmlns="">
      <p:transition advClick="0" advTm="131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27" objId="2"/>
        <p14:pauseEvt time="131993"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D6FFE31-8AB5-9042-961E-C17DF0500444}"/>
              </a:ext>
            </a:extLst>
          </p:cNvPr>
          <p:cNvSpPr>
            <a:spLocks noGrp="1"/>
          </p:cNvSpPr>
          <p:nvPr>
            <p:ph type="title" idx="4294967295"/>
          </p:nvPr>
        </p:nvSpPr>
        <p:spPr>
          <a:xfrm>
            <a:off x="266277" y="297529"/>
            <a:ext cx="8003232" cy="864097"/>
          </a:xfrm>
          <a:prstGeom prst="rect">
            <a:avLst/>
          </a:prstGeom>
        </p:spPr>
        <p:txBody>
          <a:bodyPr vert="horz" wrap="none" lIns="0" tIns="0" rIns="0" bIns="0" numCol="1" rtlCol="0" anchor="b" anchorCtr="0" compatLnSpc="1">
            <a:prstTxWarp prst="textNoShape">
              <a:avLst/>
            </a:prstTxWarp>
            <a:normAutofit/>
          </a:bodyPr>
          <a:lstStyle/>
          <a:p>
            <a:pPr algn="l" eaLnBrk="1" hangingPunct="1">
              <a:spcAft>
                <a:spcPct val="50000"/>
              </a:spcAft>
            </a:pPr>
            <a:r>
              <a:rPr lang="en-US" altLang="en-US" sz="2400" b="1">
                <a:solidFill>
                  <a:srgbClr val="3F2B56"/>
                </a:solidFill>
                <a:latin typeface="Arial" panose="020B0604020202020204" pitchFamily="34" charset="0"/>
                <a:cs typeface="Arial" panose="020B0604020202020204" pitchFamily="34" charset="0"/>
              </a:rPr>
              <a:t>Using YouTube's Auto-Translate Feature </a:t>
            </a:r>
            <a:br>
              <a:rPr lang="en-US" altLang="en-US" sz="2400" b="1">
                <a:solidFill>
                  <a:srgbClr val="3F2B56"/>
                </a:solidFill>
                <a:latin typeface="Arial" panose="020B0604020202020204" pitchFamily="34" charset="0"/>
                <a:cs typeface="Arial" panose="020B0604020202020204" pitchFamily="34" charset="0"/>
              </a:rPr>
            </a:br>
            <a:endParaRPr lang="en-US" altLang="en-US" sz="2400" b="1">
              <a:solidFill>
                <a:srgbClr val="3F2B56"/>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512C55D-9D6A-DC4F-B333-AB7C3AA65156}"/>
              </a:ext>
            </a:extLst>
          </p:cNvPr>
          <p:cNvSpPr txBox="1"/>
          <p:nvPr/>
        </p:nvSpPr>
        <p:spPr>
          <a:xfrm>
            <a:off x="7670739" y="3282492"/>
            <a:ext cx="2285351" cy="359009"/>
          </a:xfrm>
          <a:prstGeom prst="rect">
            <a:avLst/>
          </a:prstGeom>
          <a:noFill/>
        </p:spPr>
        <p:txBody>
          <a:bodyPr wrap="square" rtlCol="0">
            <a:spAutoFit/>
          </a:bodyPr>
          <a:lstStyle/>
          <a:p>
            <a:pPr defTabSz="1219170" eaLnBrk="0" fontAlgn="base" hangingPunct="0">
              <a:spcBef>
                <a:spcPct val="0"/>
              </a:spcBef>
              <a:spcAft>
                <a:spcPct val="0"/>
              </a:spcAft>
              <a:defRPr/>
            </a:pPr>
            <a:r>
              <a:rPr lang="en-GB" sz="1733">
                <a:solidFill>
                  <a:srgbClr val="FBFBFB"/>
                </a:solidFill>
                <a:latin typeface="Arial" panose="020B0604020202020204" pitchFamily="34" charset="0"/>
                <a:ea typeface="MS PGothic" panose="020B0600070205080204" pitchFamily="34" charset="-128"/>
                <a:cs typeface="Arial" panose="020B0604020202020204" pitchFamily="34" charset="0"/>
              </a:rPr>
              <a:t>Place image here</a:t>
            </a:r>
          </a:p>
        </p:txBody>
      </p:sp>
      <p:sp>
        <p:nvSpPr>
          <p:cNvPr id="4" name="Rectangle 3">
            <a:extLst>
              <a:ext uri="{FF2B5EF4-FFF2-40B4-BE49-F238E27FC236}">
                <a16:creationId xmlns:a16="http://schemas.microsoft.com/office/drawing/2014/main" id="{8276F646-ECFC-CA8F-7516-4D55C68698D2}"/>
              </a:ext>
            </a:extLst>
          </p:cNvPr>
          <p:cNvSpPr txBox="1">
            <a:spLocks noChangeArrowheads="1"/>
          </p:cNvSpPr>
          <p:nvPr/>
        </p:nvSpPr>
        <p:spPr>
          <a:xfrm>
            <a:off x="301281" y="1145944"/>
            <a:ext cx="6804211" cy="2136548"/>
          </a:xfrm>
          <a:prstGeom prst="rect">
            <a:avLst/>
          </a:prstGeom>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Font typeface="Arial" panose="020B0604020202020204" pitchFamily="34" charset="0"/>
              <a:buNone/>
            </a:pPr>
            <a:endParaRPr lang="en-GB" sz="1867">
              <a:solidFill>
                <a:srgbClr val="000000"/>
              </a:solidFill>
              <a:latin typeface="Arial" panose="020B0604020202020204" pitchFamily="34" charset="0"/>
            </a:endParaRPr>
          </a:p>
          <a:p>
            <a:pPr marL="0" indent="0">
              <a:spcBef>
                <a:spcPts val="1600"/>
              </a:spcBef>
              <a:buFont typeface="Arial" panose="020B0604020202020204" pitchFamily="34" charset="0"/>
              <a:buNone/>
            </a:pPr>
            <a:endParaRPr lang="en-GB" sz="1867">
              <a:solidFill>
                <a:srgbClr val="000000"/>
              </a:solidFill>
              <a:latin typeface="Arial" panose="020B0604020202020204" pitchFamily="34" charset="0"/>
            </a:endParaRPr>
          </a:p>
        </p:txBody>
      </p:sp>
      <p:sp>
        <p:nvSpPr>
          <p:cNvPr id="8" name="TextBox 7">
            <a:extLst>
              <a:ext uri="{FF2B5EF4-FFF2-40B4-BE49-F238E27FC236}">
                <a16:creationId xmlns:a16="http://schemas.microsoft.com/office/drawing/2014/main" id="{A19C8D48-33BD-73C1-27C7-1E7D10612615}"/>
              </a:ext>
            </a:extLst>
          </p:cNvPr>
          <p:cNvSpPr txBox="1"/>
          <p:nvPr/>
        </p:nvSpPr>
        <p:spPr>
          <a:xfrm>
            <a:off x="261441" y="2868108"/>
            <a:ext cx="6098058" cy="3057247"/>
          </a:xfrm>
          <a:prstGeom prst="rect">
            <a:avLst/>
          </a:prstGeom>
          <a:noFill/>
        </p:spPr>
        <p:txBody>
          <a:bodyPr wrap="square">
            <a:spAutoFit/>
          </a:bodyPr>
          <a:lstStyle/>
          <a:p>
            <a:pPr marL="0" indent="0">
              <a:spcBef>
                <a:spcPts val="1600"/>
              </a:spcBef>
              <a:buFont typeface="Arial" panose="020B0604020202020204" pitchFamily="34" charset="0"/>
              <a:buNone/>
            </a:pPr>
            <a:r>
              <a:rPr lang="en-GB" sz="1800" b="1">
                <a:solidFill>
                  <a:srgbClr val="000000"/>
                </a:solidFill>
                <a:latin typeface="Arial" panose="020B0604020202020204" pitchFamily="34" charset="0"/>
              </a:rPr>
              <a:t>Enable Subtitles:</a:t>
            </a:r>
          </a:p>
          <a:p>
            <a:pPr>
              <a:spcBef>
                <a:spcPts val="1600"/>
              </a:spcBef>
            </a:pPr>
            <a:r>
              <a:rPr lang="en-GB" sz="1800">
                <a:solidFill>
                  <a:srgbClr val="000000"/>
                </a:solidFill>
                <a:latin typeface="Arial" panose="020B0604020202020204" pitchFamily="34" charset="0"/>
              </a:rPr>
              <a:t>Click on the CC (Closed Captions) button on the video player to enable subtitles.</a:t>
            </a:r>
          </a:p>
          <a:p>
            <a:pPr marL="0" indent="0">
              <a:spcBef>
                <a:spcPts val="1600"/>
              </a:spcBef>
              <a:buFont typeface="Arial" panose="020B0604020202020204" pitchFamily="34" charset="0"/>
              <a:buNone/>
            </a:pPr>
            <a:r>
              <a:rPr lang="en-GB" sz="1800">
                <a:solidFill>
                  <a:srgbClr val="000000"/>
                </a:solidFill>
                <a:latin typeface="Arial" panose="020B0604020202020204" pitchFamily="34" charset="0"/>
              </a:rPr>
              <a:t>Change Subtitle Language:</a:t>
            </a:r>
          </a:p>
          <a:p>
            <a:pPr>
              <a:spcBef>
                <a:spcPts val="1600"/>
              </a:spcBef>
            </a:pPr>
            <a:r>
              <a:rPr lang="en-GB" sz="1800">
                <a:solidFill>
                  <a:srgbClr val="000000"/>
                </a:solidFill>
                <a:latin typeface="Arial" panose="020B0604020202020204" pitchFamily="34" charset="0"/>
              </a:rPr>
              <a:t>Click on the Settings (gear icon) in the video player.</a:t>
            </a:r>
          </a:p>
          <a:p>
            <a:pPr>
              <a:spcBef>
                <a:spcPts val="1600"/>
              </a:spcBef>
            </a:pPr>
            <a:r>
              <a:rPr lang="en-GB" sz="1800">
                <a:solidFill>
                  <a:srgbClr val="000000"/>
                </a:solidFill>
                <a:latin typeface="Arial" panose="020B0604020202020204" pitchFamily="34" charset="0"/>
              </a:rPr>
              <a:t>Select Subtitles/CC and then Auto-translate.</a:t>
            </a:r>
          </a:p>
          <a:p>
            <a:pPr>
              <a:spcBef>
                <a:spcPts val="1600"/>
              </a:spcBef>
            </a:pPr>
            <a:r>
              <a:rPr lang="en-GB" sz="1800">
                <a:solidFill>
                  <a:srgbClr val="000000"/>
                </a:solidFill>
                <a:latin typeface="Arial" panose="020B0604020202020204" pitchFamily="34" charset="0"/>
              </a:rPr>
              <a:t>Choose your desired language from the list.</a:t>
            </a:r>
          </a:p>
        </p:txBody>
      </p:sp>
      <p:sp>
        <p:nvSpPr>
          <p:cNvPr id="10" name="TextBox 9">
            <a:extLst>
              <a:ext uri="{FF2B5EF4-FFF2-40B4-BE49-F238E27FC236}">
                <a16:creationId xmlns:a16="http://schemas.microsoft.com/office/drawing/2014/main" id="{BFFBE00F-829D-7CA3-5BDD-277FD518D096}"/>
              </a:ext>
            </a:extLst>
          </p:cNvPr>
          <p:cNvSpPr txBox="1"/>
          <p:nvPr/>
        </p:nvSpPr>
        <p:spPr>
          <a:xfrm>
            <a:off x="168845" y="932645"/>
            <a:ext cx="6098058" cy="1713290"/>
          </a:xfrm>
          <a:prstGeom prst="rect">
            <a:avLst/>
          </a:prstGeom>
          <a:noFill/>
        </p:spPr>
        <p:txBody>
          <a:bodyPr wrap="square">
            <a:spAutoFit/>
          </a:bodyPr>
          <a:lstStyle/>
          <a:p>
            <a:pPr indent="0">
              <a:spcBef>
                <a:spcPts val="1600"/>
              </a:spcBef>
              <a:buNone/>
            </a:pPr>
            <a:r>
              <a:rPr lang="en-GB">
                <a:solidFill>
                  <a:srgbClr val="000000"/>
                </a:solidFill>
                <a:latin typeface="Arial" panose="020B0604020202020204" pitchFamily="34" charset="0"/>
              </a:rPr>
              <a:t>The video includes British sign language, as well as subtitles in many languages. Please can you share this helpful feature with families where needed whilst signposting to the new Local Offer –</a:t>
            </a:r>
          </a:p>
          <a:p>
            <a:pPr marL="0" indent="0">
              <a:spcBef>
                <a:spcPts val="1600"/>
              </a:spcBef>
              <a:buNone/>
            </a:pPr>
            <a:r>
              <a:rPr lang="en-GB" sz="1800">
                <a:effectLst/>
                <a:latin typeface="Arial" panose="020B0604020202020204" pitchFamily="34" charset="0"/>
                <a:ea typeface="Aptos" panose="020B0004020202020204" pitchFamily="34" charset="0"/>
                <a:cs typeface="Aptos" panose="020B0004020202020204" pitchFamily="34" charset="0"/>
              </a:rPr>
              <a:t> </a:t>
            </a:r>
            <a:r>
              <a:rPr lang="en-GB" sz="1800" u="sng">
                <a:solidFill>
                  <a:srgbClr val="467886"/>
                </a:solidFill>
                <a:effectLst/>
                <a:latin typeface="Arial" panose="020B0604020202020204" pitchFamily="34" charset="0"/>
                <a:ea typeface="Aptos" panose="020B0004020202020204" pitchFamily="34" charset="0"/>
                <a:cs typeface="Aptos" panose="020B0004020202020204" pitchFamily="34" charset="0"/>
                <a:hlinkClick r:id="rId8"/>
              </a:rPr>
              <a:t>https://www.localofferwolves.co.uk/</a:t>
            </a:r>
            <a:r>
              <a:rPr lang="en-GB" sz="1800">
                <a:effectLst/>
                <a:latin typeface="Arial" panose="020B0604020202020204" pitchFamily="34" charset="0"/>
                <a:ea typeface="Aptos" panose="020B0004020202020204" pitchFamily="34" charset="0"/>
                <a:cs typeface="Aptos" panose="020B0004020202020204" pitchFamily="34" charset="0"/>
              </a:rPr>
              <a:t>. </a:t>
            </a:r>
            <a:endParaRPr lang="en-GB" sz="1600">
              <a:effectLst/>
              <a:latin typeface="Aptos" panose="020B0004020202020204" pitchFamily="34" charset="0"/>
              <a:ea typeface="Aptos" panose="020B0004020202020204" pitchFamily="34" charset="0"/>
              <a:cs typeface="Aptos" panose="020B0004020202020204" pitchFamily="34" charset="0"/>
            </a:endParaRPr>
          </a:p>
        </p:txBody>
      </p:sp>
      <p:pic>
        <p:nvPicPr>
          <p:cNvPr id="13" name="Audio 12">
            <a:hlinkClick r:id="" action="ppaction://media"/>
            <a:extLst>
              <a:ext uri="{FF2B5EF4-FFF2-40B4-BE49-F238E27FC236}">
                <a16:creationId xmlns:a16="http://schemas.microsoft.com/office/drawing/2014/main" id="{E680E9C0-1B56-1CB3-8579-EE1C5CAECA2A}"/>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3125" t="-203125" r="-203125" b="-203125"/>
          <a:stretch>
            <a:fillRect/>
          </a:stretch>
        </p:blipFill>
        <p:spPr>
          <a:xfrm>
            <a:off x="10052304" y="4718304"/>
            <a:ext cx="2057400" cy="2057400"/>
          </a:xfrm>
          <a:prstGeom prst="ellipse">
            <a:avLst/>
          </a:prstGeom>
        </p:spPr>
      </p:pic>
      <p:pic>
        <p:nvPicPr>
          <p:cNvPr id="6" name="Video Project 9">
            <a:hlinkClick r:id="" action="ppaction://media"/>
            <a:extLst>
              <a:ext uri="{FF2B5EF4-FFF2-40B4-BE49-F238E27FC236}">
                <a16:creationId xmlns:a16="http://schemas.microsoft.com/office/drawing/2014/main" id="{AE3B7891-5B6A-3DE1-3952-AE001777A9F1}"/>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6212339" y="1820750"/>
            <a:ext cx="5718220" cy="3216499"/>
          </a:xfrm>
          <a:prstGeom prst="rect">
            <a:avLst/>
          </a:prstGeom>
        </p:spPr>
      </p:pic>
    </p:spTree>
    <p:custDataLst>
      <p:tags r:id="rId1"/>
    </p:custDataLst>
    <p:extLst>
      <p:ext uri="{BB962C8B-B14F-4D97-AF65-F5344CB8AC3E}">
        <p14:creationId xmlns:p14="http://schemas.microsoft.com/office/powerpoint/2010/main" val="555922634"/>
      </p:ext>
    </p:extLst>
  </p:cSld>
  <p:clrMapOvr>
    <a:masterClrMapping/>
  </p:clrMapOvr>
  <mc:AlternateContent xmlns:mc="http://schemas.openxmlformats.org/markup-compatibility/2006" xmlns:p14="http://schemas.microsoft.com/office/powerpoint/2010/main">
    <mc:Choice Requires="p14">
      <p:transition p14:dur="250" advClick="0" advTm="1050"/>
    </mc:Choice>
    <mc:Fallback xmlns="">
      <p:transition advClick="0" advTm="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mediacall" presetSubtype="0" fill="hold" nodeType="withEffect">
                                  <p:stCondLst>
                                    <p:cond delay="2000"/>
                                  </p:stCondLst>
                                  <p:childTnLst>
                                    <p:cmd type="call" cmd="playFrom(0.0)">
                                      <p:cBhvr>
                                        <p:cTn id="8" dur="257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3"/>
                </p:tgtEl>
              </p:cMediaNode>
            </p:audio>
            <p:video>
              <p:cMediaNode vol="80000">
                <p:cTn id="10"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D6FFE31-8AB5-9042-961E-C17DF0500444}"/>
              </a:ext>
            </a:extLst>
          </p:cNvPr>
          <p:cNvSpPr>
            <a:spLocks noGrp="1"/>
          </p:cNvSpPr>
          <p:nvPr>
            <p:ph type="title" idx="4294967295"/>
          </p:nvPr>
        </p:nvSpPr>
        <p:spPr>
          <a:xfrm>
            <a:off x="1007435" y="569672"/>
            <a:ext cx="8003232" cy="864097"/>
          </a:xfrm>
          <a:prstGeom prst="rect">
            <a:avLst/>
          </a:prstGeom>
        </p:spPr>
        <p:txBody>
          <a:bodyPr vert="horz" wrap="none" lIns="0" tIns="0" rIns="0" bIns="0" numCol="1" rtlCol="0" anchor="b" anchorCtr="0" compatLnSpc="1">
            <a:prstTxWarp prst="textNoShape">
              <a:avLst/>
            </a:prstTxWarp>
            <a:normAutofit/>
          </a:bodyPr>
          <a:lstStyle/>
          <a:p>
            <a:pPr algn="l" eaLnBrk="1" hangingPunct="1">
              <a:spcAft>
                <a:spcPct val="50000"/>
              </a:spcAft>
            </a:pPr>
            <a:r>
              <a:rPr lang="en-GB" altLang="en-US" sz="2400" b="1">
                <a:solidFill>
                  <a:srgbClr val="3F2B56"/>
                </a:solidFill>
                <a:latin typeface="Arial" panose="020B0604020202020204" pitchFamily="34" charset="0"/>
                <a:cs typeface="Arial" panose="020B0604020202020204" pitchFamily="34" charset="0"/>
              </a:rPr>
              <a:t>Our ask to you</a:t>
            </a:r>
            <a:br>
              <a:rPr lang="en-GB" altLang="en-US" sz="2400" b="1">
                <a:solidFill>
                  <a:srgbClr val="3F2B56"/>
                </a:solidFill>
                <a:latin typeface="Arial" panose="020B0604020202020204" pitchFamily="34" charset="0"/>
                <a:cs typeface="Arial" panose="020B0604020202020204" pitchFamily="34" charset="0"/>
              </a:rPr>
            </a:br>
            <a:endParaRPr lang="en-GB" altLang="en-US" sz="2400" b="1">
              <a:solidFill>
                <a:srgbClr val="3F2B56"/>
              </a:solidFill>
              <a:latin typeface="Arial" panose="020B0604020202020204" pitchFamily="34" charset="0"/>
              <a:cs typeface="Arial" panose="020B0604020202020204" pitchFamily="34" charset="0"/>
            </a:endParaRPr>
          </a:p>
        </p:txBody>
      </p:sp>
      <p:sp>
        <p:nvSpPr>
          <p:cNvPr id="3075" name="Rectangle 3">
            <a:extLst>
              <a:ext uri="{FF2B5EF4-FFF2-40B4-BE49-F238E27FC236}">
                <a16:creationId xmlns:a16="http://schemas.microsoft.com/office/drawing/2014/main" id="{FA4C8864-4D7C-2741-BE44-68C784DB6409}"/>
              </a:ext>
            </a:extLst>
          </p:cNvPr>
          <p:cNvSpPr>
            <a:spLocks noGrp="1" noChangeArrowheads="1"/>
          </p:cNvSpPr>
          <p:nvPr>
            <p:ph type="body" idx="4294967295"/>
          </p:nvPr>
        </p:nvSpPr>
        <p:spPr>
          <a:xfrm>
            <a:off x="1007435" y="1348272"/>
            <a:ext cx="5962708" cy="5189005"/>
          </a:xfrm>
          <a:prstGeom prst="rect">
            <a:avLst/>
          </a:prstGeom>
        </p:spPr>
        <p:txBody>
          <a:bodyPr vert="horz" wrap="square" lIns="0" tIns="0" rIns="0" bIns="0" numCol="1" rtlCol="0" anchor="t" anchorCtr="0" compatLnSpc="1">
            <a:prstTxWarp prst="textNoShape">
              <a:avLst/>
            </a:prstTxWarp>
            <a:normAutofit lnSpcReduction="10000"/>
          </a:bodyPr>
          <a:lstStyle/>
          <a:p>
            <a:pPr marL="0" indent="0">
              <a:spcBef>
                <a:spcPts val="1200"/>
              </a:spcBef>
              <a:buNone/>
            </a:pPr>
            <a:r>
              <a:rPr lang="en-GB" sz="1800" dirty="0">
                <a:solidFill>
                  <a:srgbClr val="000000"/>
                </a:solidFill>
                <a:latin typeface="Arial" panose="020B0604020202020204" pitchFamily="34" charset="0"/>
                <a:cs typeface="Arial" panose="020B0604020202020204" pitchFamily="34" charset="0"/>
              </a:rPr>
              <a:t>Help us to reach more families in Wolverhampton by:</a:t>
            </a:r>
          </a:p>
          <a:p>
            <a:pPr>
              <a:spcBef>
                <a:spcPts val="1200"/>
              </a:spcBef>
            </a:pPr>
            <a:endParaRPr lang="en-GB" sz="1800" dirty="0">
              <a:solidFill>
                <a:srgbClr val="000000"/>
              </a:solidFill>
              <a:latin typeface="Arial" panose="020B0604020202020204" pitchFamily="34" charset="0"/>
              <a:cs typeface="Arial" panose="020B0604020202020204" pitchFamily="34" charset="0"/>
            </a:endParaRPr>
          </a:p>
          <a:p>
            <a:pPr>
              <a:spcBef>
                <a:spcPts val="1200"/>
              </a:spcBef>
            </a:pPr>
            <a:r>
              <a:rPr lang="en-GB" sz="1800" dirty="0">
                <a:solidFill>
                  <a:srgbClr val="000000"/>
                </a:solidFill>
                <a:latin typeface="Arial" panose="020B0604020202020204" pitchFamily="34" charset="0"/>
                <a:cs typeface="Arial" panose="020B0604020202020204" pitchFamily="34" charset="0"/>
              </a:rPr>
              <a:t>Include links to the Local Offer in your communications - </a:t>
            </a:r>
            <a:r>
              <a:rPr lang="en-GB" sz="1800" dirty="0">
                <a:solidFill>
                  <a:srgbClr val="000000"/>
                </a:solidFill>
                <a:latin typeface="Arial" panose="020B0604020202020204" pitchFamily="34" charset="0"/>
                <a:cs typeface="Arial" panose="020B0604020202020204" pitchFamily="34" charset="0"/>
                <a:hlinkClick r:id="rId5"/>
              </a:rPr>
              <a:t>https://www.localofferwolves.co.uk/</a:t>
            </a:r>
            <a:endParaRPr lang="en-GB" sz="1800" dirty="0">
              <a:solidFill>
                <a:srgbClr val="000000"/>
              </a:solidFill>
              <a:latin typeface="Arial" panose="020B0604020202020204" pitchFamily="34" charset="0"/>
              <a:cs typeface="Arial" panose="020B0604020202020204" pitchFamily="34" charset="0"/>
            </a:endParaRPr>
          </a:p>
          <a:p>
            <a:pPr>
              <a:spcBef>
                <a:spcPts val="1200"/>
              </a:spcBef>
            </a:pPr>
            <a:endParaRPr lang="en-GB" sz="1800" dirty="0">
              <a:solidFill>
                <a:srgbClr val="000000"/>
              </a:solidFill>
              <a:latin typeface="Arial" panose="020B0604020202020204" pitchFamily="34" charset="0"/>
              <a:cs typeface="Arial" panose="020B0604020202020204" pitchFamily="34" charset="0"/>
            </a:endParaRPr>
          </a:p>
          <a:p>
            <a:pPr>
              <a:spcBef>
                <a:spcPts val="1200"/>
              </a:spcBef>
            </a:pPr>
            <a:r>
              <a:rPr lang="en-GB" sz="1800" dirty="0">
                <a:solidFill>
                  <a:srgbClr val="000000"/>
                </a:solidFill>
                <a:latin typeface="Arial" panose="020B0604020202020204" pitchFamily="34" charset="0"/>
                <a:cs typeface="Arial" panose="020B0604020202020204" pitchFamily="34" charset="0"/>
              </a:rPr>
              <a:t>Hand </a:t>
            </a:r>
            <a:r>
              <a:rPr lang="en-GB" sz="1800" dirty="0">
                <a:latin typeface="Arial" panose="020B0604020202020204" pitchFamily="34" charset="0"/>
                <a:cs typeface="Arial" panose="020B0604020202020204" pitchFamily="34" charset="0"/>
              </a:rPr>
              <a:t>out or display the Local Offer leaflets, posters or digital screen promotional material - </a:t>
            </a:r>
            <a:r>
              <a:rPr lang="en-GB" sz="1800" dirty="0">
                <a:latin typeface="Arial" panose="020B0604020202020204" pitchFamily="34" charset="0"/>
                <a:cs typeface="Arial" panose="020B0604020202020204" pitchFamily="34" charset="0"/>
                <a:hlinkClick r:id="rId6"/>
              </a:rPr>
              <a:t>https://www.localofferwolves.co.uk/about/promote-wolverhampton-local-offer</a:t>
            </a: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a:p>
            <a:pPr>
              <a:spcBef>
                <a:spcPts val="1200"/>
              </a:spcBef>
            </a:pPr>
            <a:r>
              <a:rPr lang="en-GB" sz="1800" dirty="0">
                <a:latin typeface="Arial" panose="020B0604020202020204" pitchFamily="34" charset="0"/>
                <a:cs typeface="Arial" panose="020B0604020202020204" pitchFamily="34" charset="0"/>
              </a:rPr>
              <a:t>Include the Local Offer in your e-bulletins or social media networks</a:t>
            </a: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a:p>
            <a:pPr>
              <a:spcBef>
                <a:spcPts val="1200"/>
              </a:spcBef>
            </a:pPr>
            <a:r>
              <a:rPr lang="en-GB" sz="1800" dirty="0">
                <a:latin typeface="Arial" panose="020B0604020202020204" pitchFamily="34" charset="0"/>
                <a:cs typeface="Arial" panose="020B0604020202020204" pitchFamily="34" charset="0"/>
              </a:rPr>
              <a:t>Provide information at meetings and workshops.</a:t>
            </a:r>
          </a:p>
          <a:p>
            <a:pPr>
              <a:spcBef>
                <a:spcPts val="1200"/>
              </a:spcBef>
            </a:pPr>
            <a:endParaRPr lang="en-GB" sz="1800" dirty="0">
              <a:latin typeface="Arial" panose="020B0604020202020204" pitchFamily="34" charset="0"/>
              <a:cs typeface="Arial" panose="020B0604020202020204" pitchFamily="34" charset="0"/>
            </a:endParaRPr>
          </a:p>
          <a:p>
            <a:pPr>
              <a:spcBef>
                <a:spcPts val="1200"/>
              </a:spcBef>
            </a:pPr>
            <a:r>
              <a:rPr lang="en-GB" sz="1800" dirty="0">
                <a:solidFill>
                  <a:srgbClr val="000000"/>
                </a:solidFill>
                <a:latin typeface="Arial" panose="020B0604020202020204" pitchFamily="34" charset="0"/>
                <a:cs typeface="Arial" panose="020B0604020202020204" pitchFamily="34" charset="0"/>
              </a:rPr>
              <a:t>Invite Local Offer team to </a:t>
            </a:r>
            <a:r>
              <a:rPr lang="en-GB" sz="1800" dirty="0">
                <a:latin typeface="Arial" panose="020B0604020202020204" pitchFamily="34" charset="0"/>
                <a:cs typeface="Arial" panose="020B0604020202020204" pitchFamily="34" charset="0"/>
              </a:rPr>
              <a:t>community events to raise awareness of the site.</a:t>
            </a:r>
          </a:p>
        </p:txBody>
      </p:sp>
      <p:pic>
        <p:nvPicPr>
          <p:cNvPr id="10" name="Picture 9" descr="A close-up of a sign&#10;&#10;AI-generated content may be incorrect.">
            <a:extLst>
              <a:ext uri="{FF2B5EF4-FFF2-40B4-BE49-F238E27FC236}">
                <a16:creationId xmlns:a16="http://schemas.microsoft.com/office/drawing/2014/main" id="{50A42BE5-758D-32EE-D74E-A02B49C1E4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1086" y="569671"/>
            <a:ext cx="4317783" cy="6107575"/>
          </a:xfrm>
          <a:prstGeom prst="rect">
            <a:avLst/>
          </a:prstGeom>
        </p:spPr>
      </p:pic>
      <p:pic>
        <p:nvPicPr>
          <p:cNvPr id="26" name="Audio 25">
            <a:hlinkClick r:id="" action="ppaction://media"/>
            <a:extLst>
              <a:ext uri="{FF2B5EF4-FFF2-40B4-BE49-F238E27FC236}">
                <a16:creationId xmlns:a16="http://schemas.microsoft.com/office/drawing/2014/main" id="{E449B6C4-47FF-70EF-E35A-DF02E07060D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5849272"/>
      </p:ext>
    </p:extLst>
  </p:cSld>
  <p:clrMapOvr>
    <a:masterClrMapping/>
  </p:clrMapOvr>
  <mc:AlternateContent xmlns:mc="http://schemas.openxmlformats.org/markup-compatibility/2006" xmlns:p14="http://schemas.microsoft.com/office/powerpoint/2010/main">
    <mc:Choice Requires="p14">
      <p:transition p14:dur="100" advClick="0" advTm="34373"/>
    </mc:Choice>
    <mc:Fallback xmlns="">
      <p:transition advClick="0" advTm="3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D6FFE31-8AB5-9042-961E-C17DF0500444}"/>
              </a:ext>
            </a:extLst>
          </p:cNvPr>
          <p:cNvSpPr>
            <a:spLocks noGrp="1"/>
          </p:cNvSpPr>
          <p:nvPr>
            <p:ph type="title" idx="4294967295"/>
          </p:nvPr>
        </p:nvSpPr>
        <p:spPr>
          <a:xfrm>
            <a:off x="976710" y="176519"/>
            <a:ext cx="8003232" cy="864097"/>
          </a:xfrm>
          <a:prstGeom prst="rect">
            <a:avLst/>
          </a:prstGeom>
        </p:spPr>
        <p:txBody>
          <a:bodyPr vert="horz" wrap="none" lIns="0" tIns="0" rIns="0" bIns="0" numCol="1" rtlCol="0" anchor="b" anchorCtr="0" compatLnSpc="1">
            <a:prstTxWarp prst="textNoShape">
              <a:avLst/>
            </a:prstTxWarp>
            <a:normAutofit/>
          </a:bodyPr>
          <a:lstStyle/>
          <a:p>
            <a:pPr algn="l" eaLnBrk="1" hangingPunct="1">
              <a:spcAft>
                <a:spcPct val="50000"/>
              </a:spcAft>
            </a:pPr>
            <a:r>
              <a:rPr lang="en-GB" altLang="en-US" sz="2400" b="1" dirty="0">
                <a:solidFill>
                  <a:srgbClr val="3F2B56"/>
                </a:solidFill>
                <a:latin typeface="Arial" panose="020B0604020202020204" pitchFamily="34" charset="0"/>
                <a:cs typeface="Arial" panose="020B0604020202020204" pitchFamily="34" charset="0"/>
              </a:rPr>
              <a:t>Have your say about the Local Offer</a:t>
            </a:r>
            <a:br>
              <a:rPr lang="en-GB" altLang="en-US" sz="2400" b="1" dirty="0">
                <a:solidFill>
                  <a:srgbClr val="3F2B56"/>
                </a:solidFill>
                <a:latin typeface="Arial" panose="020B0604020202020204" pitchFamily="34" charset="0"/>
                <a:cs typeface="Arial" panose="020B0604020202020204" pitchFamily="34" charset="0"/>
              </a:rPr>
            </a:br>
            <a:endParaRPr lang="en-GB" altLang="en-US" sz="2400" b="1" dirty="0">
              <a:solidFill>
                <a:srgbClr val="3F2B56"/>
              </a:solidFill>
              <a:latin typeface="Arial" panose="020B0604020202020204" pitchFamily="34" charset="0"/>
              <a:cs typeface="Arial" panose="020B0604020202020204" pitchFamily="34" charset="0"/>
            </a:endParaRPr>
          </a:p>
        </p:txBody>
      </p:sp>
      <p:sp>
        <p:nvSpPr>
          <p:cNvPr id="3075" name="Rectangle 3">
            <a:extLst>
              <a:ext uri="{FF2B5EF4-FFF2-40B4-BE49-F238E27FC236}">
                <a16:creationId xmlns:a16="http://schemas.microsoft.com/office/drawing/2014/main" id="{FA4C8864-4D7C-2741-BE44-68C784DB6409}"/>
              </a:ext>
            </a:extLst>
          </p:cNvPr>
          <p:cNvSpPr>
            <a:spLocks noGrp="1" noChangeArrowheads="1"/>
          </p:cNvSpPr>
          <p:nvPr>
            <p:ph type="body" idx="4294967295"/>
          </p:nvPr>
        </p:nvSpPr>
        <p:spPr>
          <a:xfrm>
            <a:off x="976710" y="877419"/>
            <a:ext cx="10341961" cy="1176131"/>
          </a:xfrm>
          <a:prstGeom prst="rect">
            <a:avLst/>
          </a:prstGeom>
        </p:spPr>
        <p:txBody>
          <a:bodyPr vert="horz" wrap="square" lIns="0" tIns="0" rIns="0" bIns="0" numCol="1" rtlCol="0" anchor="t" anchorCtr="0" compatLnSpc="1">
            <a:prstTxWarp prst="textNoShape">
              <a:avLst/>
            </a:prstTxWarp>
            <a:normAutofit/>
          </a:bodyPr>
          <a:lstStyle/>
          <a:p>
            <a:pPr marL="0" indent="0">
              <a:spcBef>
                <a:spcPts val="1600"/>
              </a:spcBef>
              <a:buNone/>
            </a:pPr>
            <a:r>
              <a:rPr lang="en-GB" sz="1867" dirty="0">
                <a:solidFill>
                  <a:srgbClr val="000000"/>
                </a:solidFill>
                <a:latin typeface="Arial" panose="020B0604020202020204" pitchFamily="34" charset="0"/>
                <a:cs typeface="Arial" panose="020B0604020202020204" pitchFamily="34" charset="0"/>
              </a:rPr>
              <a:t>Your feedback about the quality of services, any gaps in provision and how easy the information in the Local Offer is to find and understand will be most appreciated.</a:t>
            </a:r>
          </a:p>
        </p:txBody>
      </p:sp>
      <p:sp>
        <p:nvSpPr>
          <p:cNvPr id="7" name="TextBox 6">
            <a:extLst>
              <a:ext uri="{FF2B5EF4-FFF2-40B4-BE49-F238E27FC236}">
                <a16:creationId xmlns:a16="http://schemas.microsoft.com/office/drawing/2014/main" id="{2512C55D-9D6A-DC4F-B333-AB7C3AA65156}"/>
              </a:ext>
            </a:extLst>
          </p:cNvPr>
          <p:cNvSpPr txBox="1"/>
          <p:nvPr/>
        </p:nvSpPr>
        <p:spPr>
          <a:xfrm>
            <a:off x="7670739" y="3282492"/>
            <a:ext cx="2285351" cy="359009"/>
          </a:xfrm>
          <a:prstGeom prst="rect">
            <a:avLst/>
          </a:prstGeom>
          <a:noFill/>
        </p:spPr>
        <p:txBody>
          <a:bodyPr wrap="square" rtlCol="0">
            <a:spAutoFit/>
          </a:bodyPr>
          <a:lstStyle/>
          <a:p>
            <a:pPr defTabSz="1219170" eaLnBrk="0" fontAlgn="base" hangingPunct="0">
              <a:spcBef>
                <a:spcPct val="0"/>
              </a:spcBef>
              <a:spcAft>
                <a:spcPct val="0"/>
              </a:spcAft>
              <a:defRPr/>
            </a:pPr>
            <a:r>
              <a:rPr lang="en-GB" sz="1733">
                <a:solidFill>
                  <a:srgbClr val="FBFBFB"/>
                </a:solidFill>
                <a:latin typeface="Arial" panose="020B0604020202020204" pitchFamily="34" charset="0"/>
                <a:ea typeface="MS PGothic" panose="020B0600070205080204" pitchFamily="34" charset="-128"/>
                <a:cs typeface="Arial" panose="020B0604020202020204" pitchFamily="34" charset="0"/>
              </a:rPr>
              <a:t>Place image here</a:t>
            </a:r>
          </a:p>
        </p:txBody>
      </p:sp>
      <p:graphicFrame>
        <p:nvGraphicFramePr>
          <p:cNvPr id="2" name="Diagram 1">
            <a:extLst>
              <a:ext uri="{FF2B5EF4-FFF2-40B4-BE49-F238E27FC236}">
                <a16:creationId xmlns:a16="http://schemas.microsoft.com/office/drawing/2014/main" id="{265AED18-F071-2967-19FE-20F0D4F9530A}"/>
              </a:ext>
            </a:extLst>
          </p:cNvPr>
          <p:cNvGraphicFramePr/>
          <p:nvPr>
            <p:extLst>
              <p:ext uri="{D42A27DB-BD31-4B8C-83A1-F6EECF244321}">
                <p14:modId xmlns:p14="http://schemas.microsoft.com/office/powerpoint/2010/main" val="489738411"/>
              </p:ext>
            </p:extLst>
          </p:nvPr>
        </p:nvGraphicFramePr>
        <p:xfrm>
          <a:off x="1452926" y="2344882"/>
          <a:ext cx="9286149" cy="43365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90D21EF8-587E-C23C-DFD3-AE51510FF8C9}"/>
              </a:ext>
            </a:extLst>
          </p:cNvPr>
          <p:cNvSpPr txBox="1"/>
          <p:nvPr/>
        </p:nvSpPr>
        <p:spPr>
          <a:xfrm>
            <a:off x="7831081" y="4069076"/>
            <a:ext cx="2784309" cy="1569660"/>
          </a:xfrm>
          <a:prstGeom prst="rect">
            <a:avLst/>
          </a:prstGeom>
          <a:noFill/>
        </p:spPr>
        <p:txBody>
          <a:bodyPr wrap="square" rtlCol="0">
            <a:spAutoFit/>
          </a:bodyPr>
          <a:lstStyle/>
          <a:p>
            <a:pPr algn="ctr" defTabSz="1219170" eaLnBrk="0" fontAlgn="base" hangingPunct="0">
              <a:spcBef>
                <a:spcPct val="0"/>
              </a:spcBef>
              <a:spcAft>
                <a:spcPct val="0"/>
              </a:spcAft>
              <a:defRPr/>
            </a:pPr>
            <a:r>
              <a:rPr lang="en-GB" sz="1600" dirty="0">
                <a:solidFill>
                  <a:prstClr val="white"/>
                </a:solidFill>
                <a:latin typeface="Arial" panose="020B0604020202020204" pitchFamily="34" charset="0"/>
                <a:ea typeface="MS PGothic" panose="020B0600070205080204" pitchFamily="34" charset="-128"/>
                <a:cs typeface="Arial" panose="020B0604020202020204" pitchFamily="34" charset="0"/>
              </a:rPr>
              <a:t>We publish anonymous responses and how we can make things better. </a:t>
            </a:r>
          </a:p>
          <a:p>
            <a:pPr algn="ctr" defTabSz="1219170" eaLnBrk="0" fontAlgn="base" hangingPunct="0">
              <a:spcBef>
                <a:spcPct val="0"/>
              </a:spcBef>
              <a:spcAft>
                <a:spcPct val="0"/>
              </a:spcAft>
              <a:defRPr/>
            </a:pPr>
            <a:r>
              <a:rPr lang="en-GB" sz="1600" dirty="0">
                <a:solidFill>
                  <a:prstClr val="white"/>
                </a:solidFill>
                <a:latin typeface="Arial" panose="020B0604020202020204" pitchFamily="34" charset="0"/>
                <a:ea typeface="MS PGothic" panose="020B0600070205080204" pitchFamily="34" charset="-128"/>
                <a:cs typeface="Arial" panose="020B0604020202020204" pitchFamily="34" charset="0"/>
              </a:rPr>
              <a:t>Our ‘You Said, We Did’ annual report </a:t>
            </a:r>
          </a:p>
          <a:p>
            <a:pPr algn="ctr" defTabSz="1219170" eaLnBrk="0" fontAlgn="base" hangingPunct="0">
              <a:spcBef>
                <a:spcPct val="0"/>
              </a:spcBef>
              <a:spcAft>
                <a:spcPct val="0"/>
              </a:spcAft>
              <a:defRPr/>
            </a:pPr>
            <a:r>
              <a:rPr lang="en-GB" sz="1600" dirty="0">
                <a:solidFill>
                  <a:schemeClr val="bg1"/>
                </a:solidFill>
                <a:hlinkClick r:id="rId10">
                  <a:extLst>
                    <a:ext uri="{A12FA001-AC4F-418D-AE19-62706E023703}">
                      <ahyp:hlinkClr xmlns:ahyp="http://schemas.microsoft.com/office/drawing/2018/hyperlinkcolor" val="tx"/>
                    </a:ext>
                  </a:extLst>
                </a:hlinkClick>
              </a:rPr>
              <a:t>You Said – We Did/Are Doing</a:t>
            </a:r>
            <a:endParaRPr lang="en-GB" sz="1600"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pic>
        <p:nvPicPr>
          <p:cNvPr id="3089" name="Audio 3088">
            <a:hlinkClick r:id="" action="ppaction://media"/>
            <a:extLst>
              <a:ext uri="{FF2B5EF4-FFF2-40B4-BE49-F238E27FC236}">
                <a16:creationId xmlns:a16="http://schemas.microsoft.com/office/drawing/2014/main" id="{7048A4C9-ADE0-B8F7-6045-228D26592EB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pic>
        <p:nvPicPr>
          <p:cNvPr id="3090" name="Audio 3089">
            <a:hlinkClick r:id="" action="ppaction://media"/>
            <a:extLst>
              <a:ext uri="{FF2B5EF4-FFF2-40B4-BE49-F238E27FC236}">
                <a16:creationId xmlns:a16="http://schemas.microsoft.com/office/drawing/2014/main" id="{D5BC2231-62E4-F61E-4E96-D78CDD1423BF}"/>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661367"/>
      </p:ext>
    </p:extLst>
  </p:cSld>
  <p:clrMapOvr>
    <a:masterClrMapping/>
  </p:clrMapOvr>
  <mc:AlternateContent xmlns:mc="http://schemas.openxmlformats.org/markup-compatibility/2006" xmlns:p14="http://schemas.microsoft.com/office/powerpoint/2010/main">
    <mc:Choice Requires="p14">
      <p:transition p14:dur="100" advClick="0" advTm="44322"/>
    </mc:Choice>
    <mc:Fallback xmlns="">
      <p:transition advClick="0" advTm="4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9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08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089"/>
                </p:tgtEl>
              </p:cMediaNode>
            </p:audio>
            <p:audio isNarration="1">
              <p:cMediaNode vol="80000" showWhenStopped="0">
                <p:cTn id="11" fill="hold" display="0">
                  <p:stCondLst>
                    <p:cond delay="indefinite"/>
                  </p:stCondLst>
                  <p:endCondLst>
                    <p:cond evt="onStopAudio" delay="0">
                      <p:tgtEl>
                        <p:sldTgt/>
                      </p:tgtEl>
                    </p:cond>
                  </p:endCondLst>
                </p:cTn>
                <p:tgtEl>
                  <p:spTgt spid="309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1395</TotalTime>
  <Words>1199</Words>
  <Application>Microsoft Office PowerPoint</Application>
  <PresentationFormat>Widescreen</PresentationFormat>
  <Paragraphs>112</Paragraphs>
  <Slides>10</Slides>
  <Notes>9</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Courier New</vt:lpstr>
      <vt:lpstr>Office Theme</vt:lpstr>
      <vt:lpstr>PowerPoint Presentation</vt:lpstr>
      <vt:lpstr>What is the SEND Local Offer website?</vt:lpstr>
      <vt:lpstr>PowerPoint Presentation</vt:lpstr>
      <vt:lpstr>PowerPoint Presentation</vt:lpstr>
      <vt:lpstr>PowerPoint Presentation</vt:lpstr>
      <vt:lpstr>PowerPoint Presentation</vt:lpstr>
      <vt:lpstr>Using YouTube's Auto-Translate Feature  </vt:lpstr>
      <vt:lpstr>Our ask to you </vt:lpstr>
      <vt:lpstr>Have your say about the Local Offer </vt:lpstr>
      <vt:lpstr>How to access the Local Offer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Hardip Jassal2</dc:creator>
  <cp:lastModifiedBy>Hardip Jassal2</cp:lastModifiedBy>
  <cp:revision>3</cp:revision>
  <dcterms:created xsi:type="dcterms:W3CDTF">2025-03-18T11:06:03Z</dcterms:created>
  <dcterms:modified xsi:type="dcterms:W3CDTF">2025-05-02T10:25:03Z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354ca5-015e-47ab-9fdb-c0a8323bc23e_Enabled">
    <vt:lpwstr>true</vt:lpwstr>
  </property>
  <property fmtid="{D5CDD505-2E9C-101B-9397-08002B2CF9AE}" pid="3" name="MSIP_Label_d0354ca5-015e-47ab-9fdb-c0a8323bc23e_SetDate">
    <vt:lpwstr>2025-03-18T11:16:02Z</vt:lpwstr>
  </property>
  <property fmtid="{D5CDD505-2E9C-101B-9397-08002B2CF9AE}" pid="4" name="MSIP_Label_d0354ca5-015e-47ab-9fdb-c0a8323bc23e_Method">
    <vt:lpwstr>Privileged</vt:lpwstr>
  </property>
  <property fmtid="{D5CDD505-2E9C-101B-9397-08002B2CF9AE}" pid="5" name="MSIP_Label_d0354ca5-015e-47ab-9fdb-c0a8323bc23e_Name">
    <vt:lpwstr>d0354ca5-015e-47ab-9fdb-c0a8323bc23e</vt:lpwstr>
  </property>
  <property fmtid="{D5CDD505-2E9C-101B-9397-08002B2CF9AE}" pid="6" name="MSIP_Label_d0354ca5-015e-47ab-9fdb-c0a8323bc23e_SiteId">
    <vt:lpwstr>07ebc6c3-7074-4387-a625-b9d918ba4a97</vt:lpwstr>
  </property>
  <property fmtid="{D5CDD505-2E9C-101B-9397-08002B2CF9AE}" pid="7" name="MSIP_Label_d0354ca5-015e-47ab-9fdb-c0a8323bc23e_ActionId">
    <vt:lpwstr>96bf2bb5-4dbb-4bf9-9a2b-71304155ed1c</vt:lpwstr>
  </property>
  <property fmtid="{D5CDD505-2E9C-101B-9397-08002B2CF9AE}" pid="8" name="MSIP_Label_d0354ca5-015e-47ab-9fdb-c0a8323bc23e_ContentBits">
    <vt:lpwstr>0</vt:lpwstr>
  </property>
  <property fmtid="{D5CDD505-2E9C-101B-9397-08002B2CF9AE}" pid="9" name="MSIP_Label_d0354ca5-015e-47ab-9fdb-c0a8323bc23e_Tag">
    <vt:lpwstr>10, 0, 1, 1</vt:lpwstr>
  </property>
</Properties>
</file>