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Biski" panose="020B0604020202020204" charset="-34"/>
      <p:regular r:id="rId14"/>
    </p:embeddedFont>
    <p:embeddedFont>
      <p:font typeface="Biski Bold" panose="020B0604020202020204" charset="-34"/>
      <p:regular r:id="rId15"/>
    </p:embeddedFont>
    <p:embeddedFont>
      <p:font typeface="Canva Sans" panose="020B0604020202020204" charset="0"/>
      <p:regular r:id="rId16"/>
    </p:embeddedFont>
    <p:embeddedFont>
      <p:font typeface="Canva Sans Bold" panose="020B0604020202020204" charset="0"/>
      <p:regular r:id="rId17"/>
    </p:embeddedFont>
    <p:embeddedFont>
      <p:font typeface="Eastman Grotesque" panose="020B0604020202020204" charset="0"/>
      <p:regular r:id="rId18"/>
    </p:embeddedFont>
    <p:embeddedFont>
      <p:font typeface="Eastman Grotesque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9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yanleak.com/complicat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hatgpt.com/s/t_69c1a00ea58c8191be002d4ceab50bcf" TargetMode="External"/><Relationship Id="rId4" Type="http://schemas.openxmlformats.org/officeDocument/2006/relationships/hyperlink" Target="https://chatgpt.com/s/t_69c19f9d8f008191a991a5b122c11bd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ffy.com/en-US/ticketing/nepot-spring-conven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94869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994149" y="3567033"/>
            <a:ext cx="12299701" cy="4979477"/>
            <a:chOff x="0" y="0"/>
            <a:chExt cx="3794365" cy="15361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94365" cy="1536131"/>
            </a:xfrm>
            <a:custGeom>
              <a:avLst/>
              <a:gdLst/>
              <a:ahLst/>
              <a:cxnLst/>
              <a:rect l="l" t="t" r="r" b="b"/>
              <a:pathLst>
                <a:path w="3794365" h="1536131">
                  <a:moveTo>
                    <a:pt x="32101" y="0"/>
                  </a:moveTo>
                  <a:lnTo>
                    <a:pt x="3762264" y="0"/>
                  </a:lnTo>
                  <a:cubicBezTo>
                    <a:pt x="3770778" y="0"/>
                    <a:pt x="3778943" y="3382"/>
                    <a:pt x="3784963" y="9402"/>
                  </a:cubicBezTo>
                  <a:cubicBezTo>
                    <a:pt x="3790983" y="15422"/>
                    <a:pt x="3794365" y="23588"/>
                    <a:pt x="3794365" y="32101"/>
                  </a:cubicBezTo>
                  <a:lnTo>
                    <a:pt x="3794365" y="1504030"/>
                  </a:lnTo>
                  <a:cubicBezTo>
                    <a:pt x="3794365" y="1521759"/>
                    <a:pt x="3779993" y="1536131"/>
                    <a:pt x="3762264" y="1536131"/>
                  </a:cubicBezTo>
                  <a:lnTo>
                    <a:pt x="32101" y="1536131"/>
                  </a:lnTo>
                  <a:cubicBezTo>
                    <a:pt x="23588" y="1536131"/>
                    <a:pt x="15422" y="1532749"/>
                    <a:pt x="9402" y="1526729"/>
                  </a:cubicBezTo>
                  <a:cubicBezTo>
                    <a:pt x="3382" y="1520709"/>
                    <a:pt x="0" y="1512544"/>
                    <a:pt x="0" y="1504030"/>
                  </a:cubicBezTo>
                  <a:lnTo>
                    <a:pt x="0" y="32101"/>
                  </a:lnTo>
                  <a:cubicBezTo>
                    <a:pt x="0" y="23588"/>
                    <a:pt x="3382" y="15422"/>
                    <a:pt x="9402" y="9402"/>
                  </a:cubicBezTo>
                  <a:cubicBezTo>
                    <a:pt x="15422" y="3382"/>
                    <a:pt x="23588" y="0"/>
                    <a:pt x="32101" y="0"/>
                  </a:cubicBezTo>
                  <a:close/>
                </a:path>
              </a:pathLst>
            </a:custGeom>
            <a:solidFill>
              <a:srgbClr val="F9EB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3794365" cy="1621856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6719"/>
                </a:lnSpc>
              </a:pPr>
              <a:r>
                <a:rPr lang="en-US" sz="4799" b="1" dirty="0">
                  <a:solidFill>
                    <a:srgbClr val="7A3F2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Agenda</a:t>
              </a:r>
            </a:p>
            <a:p>
              <a:pPr marL="1036305" lvl="1" indent="-518153" algn="l">
                <a:lnSpc>
                  <a:spcPts val="6719"/>
                </a:lnSpc>
                <a:buAutoNum type="arabicPeriod"/>
              </a:pPr>
              <a:r>
                <a:rPr lang="en-US" sz="4799" b="1" dirty="0">
                  <a:solidFill>
                    <a:srgbClr val="7A3F2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Spring Convention</a:t>
              </a:r>
            </a:p>
            <a:p>
              <a:pPr marL="1036305" lvl="1" indent="-518153" algn="l">
                <a:lnSpc>
                  <a:spcPts val="6719"/>
                </a:lnSpc>
                <a:buAutoNum type="arabicPeriod"/>
              </a:pPr>
              <a:r>
                <a:rPr lang="en-US" sz="4799" b="1" dirty="0">
                  <a:solidFill>
                    <a:srgbClr val="7A3F2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Key Strategies and Concepts </a:t>
              </a:r>
            </a:p>
            <a:p>
              <a:pPr marL="518152" lvl="1" algn="l">
                <a:lnSpc>
                  <a:spcPts val="6719"/>
                </a:lnSpc>
              </a:pPr>
              <a:r>
                <a:rPr lang="en-US" sz="4799" b="1" dirty="0">
                  <a:solidFill>
                    <a:srgbClr val="7A3F2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about   Leadership</a:t>
              </a:r>
            </a:p>
            <a:p>
              <a:pPr marL="518152" lvl="1" algn="l">
                <a:lnSpc>
                  <a:spcPts val="6719"/>
                </a:lnSpc>
              </a:pPr>
              <a:r>
                <a:rPr lang="en-US" sz="4799" b="1" dirty="0">
                  <a:solidFill>
                    <a:srgbClr val="7A3F2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3. Opportunities for growth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096035" y="1503522"/>
            <a:ext cx="12320266" cy="1591395"/>
            <a:chOff x="0" y="0"/>
            <a:chExt cx="4391015" cy="5671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91015" cy="567183"/>
            </a:xfrm>
            <a:custGeom>
              <a:avLst/>
              <a:gdLst/>
              <a:ahLst/>
              <a:cxnLst/>
              <a:rect l="l" t="t" r="r" b="b"/>
              <a:pathLst>
                <a:path w="4391015" h="567183">
                  <a:moveTo>
                    <a:pt x="32048" y="0"/>
                  </a:moveTo>
                  <a:lnTo>
                    <a:pt x="4358967" y="0"/>
                  </a:lnTo>
                  <a:cubicBezTo>
                    <a:pt x="4376667" y="0"/>
                    <a:pt x="4391015" y="14348"/>
                    <a:pt x="4391015" y="32048"/>
                  </a:cubicBezTo>
                  <a:lnTo>
                    <a:pt x="4391015" y="535135"/>
                  </a:lnTo>
                  <a:cubicBezTo>
                    <a:pt x="4391015" y="552834"/>
                    <a:pt x="4376667" y="567183"/>
                    <a:pt x="4358967" y="567183"/>
                  </a:cubicBezTo>
                  <a:lnTo>
                    <a:pt x="32048" y="567183"/>
                  </a:lnTo>
                  <a:cubicBezTo>
                    <a:pt x="14348" y="567183"/>
                    <a:pt x="0" y="552834"/>
                    <a:pt x="0" y="535135"/>
                  </a:cubicBezTo>
                  <a:lnTo>
                    <a:pt x="0" y="32048"/>
                  </a:lnTo>
                  <a:cubicBezTo>
                    <a:pt x="0" y="14348"/>
                    <a:pt x="14348" y="0"/>
                    <a:pt x="32048" y="0"/>
                  </a:cubicBezTo>
                  <a:close/>
                </a:path>
              </a:pathLst>
            </a:custGeom>
            <a:solidFill>
              <a:srgbClr val="FCBB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391015" cy="605283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257144" y="1431540"/>
            <a:ext cx="11773712" cy="1663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7"/>
              </a:lnSpc>
            </a:pPr>
            <a:r>
              <a:rPr lang="en-US" sz="4762" b="1">
                <a:solidFill>
                  <a:srgbClr val="502418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NEPOT Governor Gina’s Monthly Meeting</a:t>
            </a:r>
          </a:p>
          <a:p>
            <a:pPr algn="ctr">
              <a:lnSpc>
                <a:spcPts val="6667"/>
              </a:lnSpc>
            </a:pPr>
            <a:r>
              <a:rPr lang="en-US" sz="4762" b="1">
                <a:solidFill>
                  <a:srgbClr val="502418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March 23rd at 6:30 pm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94869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302836" y="2246768"/>
            <a:ext cx="13999180" cy="6707761"/>
            <a:chOff x="0" y="0"/>
            <a:chExt cx="4318642" cy="206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18642" cy="2069294"/>
            </a:xfrm>
            <a:custGeom>
              <a:avLst/>
              <a:gdLst/>
              <a:ahLst/>
              <a:cxnLst/>
              <a:rect l="l" t="t" r="r" b="b"/>
              <a:pathLst>
                <a:path w="4318642" h="2069294">
                  <a:moveTo>
                    <a:pt x="28204" y="0"/>
                  </a:moveTo>
                  <a:lnTo>
                    <a:pt x="4290437" y="0"/>
                  </a:lnTo>
                  <a:cubicBezTo>
                    <a:pt x="4297918" y="0"/>
                    <a:pt x="4305091" y="2972"/>
                    <a:pt x="4310381" y="8261"/>
                  </a:cubicBezTo>
                  <a:cubicBezTo>
                    <a:pt x="4315670" y="13550"/>
                    <a:pt x="4318642" y="20724"/>
                    <a:pt x="4318642" y="28204"/>
                  </a:cubicBezTo>
                  <a:lnTo>
                    <a:pt x="4318642" y="2041090"/>
                  </a:lnTo>
                  <a:cubicBezTo>
                    <a:pt x="4318642" y="2048570"/>
                    <a:pt x="4315670" y="2055744"/>
                    <a:pt x="4310381" y="2061033"/>
                  </a:cubicBezTo>
                  <a:cubicBezTo>
                    <a:pt x="4305091" y="2066322"/>
                    <a:pt x="4297918" y="2069294"/>
                    <a:pt x="4290437" y="2069294"/>
                  </a:cubicBezTo>
                  <a:lnTo>
                    <a:pt x="28204" y="2069294"/>
                  </a:lnTo>
                  <a:cubicBezTo>
                    <a:pt x="20724" y="2069294"/>
                    <a:pt x="13550" y="2066322"/>
                    <a:pt x="8261" y="2061033"/>
                  </a:cubicBezTo>
                  <a:cubicBezTo>
                    <a:pt x="2972" y="2055744"/>
                    <a:pt x="0" y="2048570"/>
                    <a:pt x="0" y="2041090"/>
                  </a:cubicBezTo>
                  <a:lnTo>
                    <a:pt x="0" y="28204"/>
                  </a:lnTo>
                  <a:cubicBezTo>
                    <a:pt x="0" y="20724"/>
                    <a:pt x="2972" y="13550"/>
                    <a:pt x="8261" y="8261"/>
                  </a:cubicBezTo>
                  <a:cubicBezTo>
                    <a:pt x="13550" y="2972"/>
                    <a:pt x="20724" y="0"/>
                    <a:pt x="28204" y="0"/>
                  </a:cubicBezTo>
                  <a:close/>
                </a:path>
              </a:pathLst>
            </a:custGeom>
            <a:solidFill>
              <a:srgbClr val="F9EB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318642" cy="2107394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73547" y="437748"/>
            <a:ext cx="11340906" cy="1591395"/>
            <a:chOff x="0" y="0"/>
            <a:chExt cx="4041965" cy="5671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41965" cy="567183"/>
            </a:xfrm>
            <a:custGeom>
              <a:avLst/>
              <a:gdLst/>
              <a:ahLst/>
              <a:cxnLst/>
              <a:rect l="l" t="t" r="r" b="b"/>
              <a:pathLst>
                <a:path w="4041965" h="567183">
                  <a:moveTo>
                    <a:pt x="34815" y="0"/>
                  </a:moveTo>
                  <a:lnTo>
                    <a:pt x="4007150" y="0"/>
                  </a:lnTo>
                  <a:cubicBezTo>
                    <a:pt x="4016384" y="0"/>
                    <a:pt x="4025239" y="3668"/>
                    <a:pt x="4031768" y="10197"/>
                  </a:cubicBezTo>
                  <a:cubicBezTo>
                    <a:pt x="4038297" y="16726"/>
                    <a:pt x="4041965" y="25582"/>
                    <a:pt x="4041965" y="34815"/>
                  </a:cubicBezTo>
                  <a:lnTo>
                    <a:pt x="4041965" y="532367"/>
                  </a:lnTo>
                  <a:cubicBezTo>
                    <a:pt x="4041965" y="541601"/>
                    <a:pt x="4038297" y="550456"/>
                    <a:pt x="4031768" y="556985"/>
                  </a:cubicBezTo>
                  <a:cubicBezTo>
                    <a:pt x="4025239" y="563515"/>
                    <a:pt x="4016384" y="567183"/>
                    <a:pt x="4007150" y="567183"/>
                  </a:cubicBezTo>
                  <a:lnTo>
                    <a:pt x="34815" y="567183"/>
                  </a:lnTo>
                  <a:cubicBezTo>
                    <a:pt x="25582" y="567183"/>
                    <a:pt x="16726" y="563515"/>
                    <a:pt x="10197" y="556985"/>
                  </a:cubicBezTo>
                  <a:cubicBezTo>
                    <a:pt x="3668" y="550456"/>
                    <a:pt x="0" y="541601"/>
                    <a:pt x="0" y="532367"/>
                  </a:cubicBezTo>
                  <a:lnTo>
                    <a:pt x="0" y="34815"/>
                  </a:lnTo>
                  <a:cubicBezTo>
                    <a:pt x="0" y="25582"/>
                    <a:pt x="3668" y="16726"/>
                    <a:pt x="10197" y="10197"/>
                  </a:cubicBezTo>
                  <a:cubicBezTo>
                    <a:pt x="16726" y="3668"/>
                    <a:pt x="25582" y="0"/>
                    <a:pt x="34815" y="0"/>
                  </a:cubicBezTo>
                  <a:close/>
                </a:path>
              </a:pathLst>
            </a:custGeom>
            <a:solidFill>
              <a:srgbClr val="FCBB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4041965" cy="643383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Who is with you when you get to your destination?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306452" y="2138361"/>
            <a:ext cx="13675096" cy="6453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4"/>
              </a:lnSpc>
            </a:pPr>
            <a:endParaRPr/>
          </a:p>
          <a:p>
            <a:pPr marL="971535" lvl="1" indent="-485768" algn="l">
              <a:lnSpc>
                <a:spcPts val="5264"/>
              </a:lnSpc>
              <a:buAutoNum type="arabicPeriod"/>
            </a:pPr>
            <a:r>
              <a:rPr lang="en-US" sz="4499" b="1">
                <a:solidFill>
                  <a:srgbClr val="502418"/>
                </a:solidFill>
                <a:latin typeface="Biski Bold"/>
                <a:ea typeface="Biski Bold"/>
                <a:cs typeface="Biski Bold"/>
                <a:sym typeface="Biski Bold"/>
              </a:rPr>
              <a:t>Thinking about a complicated person in Pilot, what made them complicated?</a:t>
            </a:r>
          </a:p>
          <a:p>
            <a:pPr algn="l">
              <a:lnSpc>
                <a:spcPts val="5264"/>
              </a:lnSpc>
            </a:pPr>
            <a:endParaRPr lang="en-US" sz="4499" b="1">
              <a:solidFill>
                <a:srgbClr val="502418"/>
              </a:solidFill>
              <a:latin typeface="Biski Bold"/>
              <a:ea typeface="Biski Bold"/>
              <a:cs typeface="Biski Bold"/>
              <a:sym typeface="Biski Bold"/>
            </a:endParaRPr>
          </a:p>
          <a:p>
            <a:pPr algn="l">
              <a:lnSpc>
                <a:spcPts val="5264"/>
              </a:lnSpc>
            </a:pPr>
            <a:r>
              <a:rPr lang="en-US" sz="4499" b="1">
                <a:solidFill>
                  <a:srgbClr val="502418"/>
                </a:solidFill>
                <a:latin typeface="Biski Bold"/>
                <a:ea typeface="Biski Bold"/>
                <a:cs typeface="Biski Bold"/>
                <a:sym typeface="Biski Bold"/>
              </a:rPr>
              <a:t>     </a:t>
            </a:r>
            <a:r>
              <a:rPr lang="en-US" sz="44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44% of working American say they have</a:t>
            </a:r>
          </a:p>
          <a:p>
            <a:pPr algn="l">
              <a:lnSpc>
                <a:spcPts val="5264"/>
              </a:lnSpc>
            </a:pPr>
            <a:r>
              <a:rPr lang="en-US" sz="44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     quit a job because their “boss” was too</a:t>
            </a:r>
          </a:p>
          <a:p>
            <a:pPr algn="l">
              <a:lnSpc>
                <a:spcPts val="5264"/>
              </a:lnSpc>
            </a:pPr>
            <a:r>
              <a:rPr lang="en-US" sz="44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     complicated to work with (including 50% of</a:t>
            </a:r>
          </a:p>
          <a:p>
            <a:pPr algn="l">
              <a:lnSpc>
                <a:spcPts val="5264"/>
              </a:lnSpc>
            </a:pPr>
            <a:r>
              <a:rPr lang="en-US" sz="44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     Gen Z).</a:t>
            </a:r>
          </a:p>
          <a:p>
            <a:pPr algn="ctr">
              <a:lnSpc>
                <a:spcPts val="6659"/>
              </a:lnSpc>
            </a:pPr>
            <a:endParaRPr lang="en-US" sz="4499">
              <a:solidFill>
                <a:srgbClr val="502418"/>
              </a:solidFill>
              <a:latin typeface="Biski"/>
              <a:ea typeface="Biski"/>
              <a:cs typeface="Biski"/>
              <a:sym typeface="Bisk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94869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3106317" y="3019357"/>
            <a:ext cx="12299701" cy="5785723"/>
            <a:chOff x="0" y="0"/>
            <a:chExt cx="3794365" cy="17848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94365" cy="1784852"/>
            </a:xfrm>
            <a:custGeom>
              <a:avLst/>
              <a:gdLst/>
              <a:ahLst/>
              <a:cxnLst/>
              <a:rect l="l" t="t" r="r" b="b"/>
              <a:pathLst>
                <a:path w="3794365" h="1784852">
                  <a:moveTo>
                    <a:pt x="32101" y="0"/>
                  </a:moveTo>
                  <a:lnTo>
                    <a:pt x="3762264" y="0"/>
                  </a:lnTo>
                  <a:cubicBezTo>
                    <a:pt x="3770778" y="0"/>
                    <a:pt x="3778943" y="3382"/>
                    <a:pt x="3784963" y="9402"/>
                  </a:cubicBezTo>
                  <a:cubicBezTo>
                    <a:pt x="3790983" y="15422"/>
                    <a:pt x="3794365" y="23588"/>
                    <a:pt x="3794365" y="32101"/>
                  </a:cubicBezTo>
                  <a:lnTo>
                    <a:pt x="3794365" y="1752751"/>
                  </a:lnTo>
                  <a:cubicBezTo>
                    <a:pt x="3794365" y="1770480"/>
                    <a:pt x="3779993" y="1784852"/>
                    <a:pt x="3762264" y="1784852"/>
                  </a:cubicBezTo>
                  <a:lnTo>
                    <a:pt x="32101" y="1784852"/>
                  </a:lnTo>
                  <a:cubicBezTo>
                    <a:pt x="23588" y="1784852"/>
                    <a:pt x="15422" y="1781470"/>
                    <a:pt x="9402" y="1775450"/>
                  </a:cubicBezTo>
                  <a:cubicBezTo>
                    <a:pt x="3382" y="1769430"/>
                    <a:pt x="0" y="1761265"/>
                    <a:pt x="0" y="1752751"/>
                  </a:cubicBezTo>
                  <a:lnTo>
                    <a:pt x="0" y="32101"/>
                  </a:lnTo>
                  <a:cubicBezTo>
                    <a:pt x="0" y="23588"/>
                    <a:pt x="3382" y="15422"/>
                    <a:pt x="9402" y="9402"/>
                  </a:cubicBezTo>
                  <a:cubicBezTo>
                    <a:pt x="15422" y="3382"/>
                    <a:pt x="23588" y="0"/>
                    <a:pt x="32101" y="0"/>
                  </a:cubicBezTo>
                  <a:close/>
                </a:path>
              </a:pathLst>
            </a:custGeom>
            <a:solidFill>
              <a:srgbClr val="F9EB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94365" cy="1822952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585715" y="992732"/>
            <a:ext cx="11340906" cy="1591395"/>
            <a:chOff x="0" y="0"/>
            <a:chExt cx="4041965" cy="5671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41965" cy="567183"/>
            </a:xfrm>
            <a:custGeom>
              <a:avLst/>
              <a:gdLst/>
              <a:ahLst/>
              <a:cxnLst/>
              <a:rect l="l" t="t" r="r" b="b"/>
              <a:pathLst>
                <a:path w="4041965" h="567183">
                  <a:moveTo>
                    <a:pt x="34815" y="0"/>
                  </a:moveTo>
                  <a:lnTo>
                    <a:pt x="4007150" y="0"/>
                  </a:lnTo>
                  <a:cubicBezTo>
                    <a:pt x="4016384" y="0"/>
                    <a:pt x="4025239" y="3668"/>
                    <a:pt x="4031768" y="10197"/>
                  </a:cubicBezTo>
                  <a:cubicBezTo>
                    <a:pt x="4038297" y="16726"/>
                    <a:pt x="4041965" y="25582"/>
                    <a:pt x="4041965" y="34815"/>
                  </a:cubicBezTo>
                  <a:lnTo>
                    <a:pt x="4041965" y="532367"/>
                  </a:lnTo>
                  <a:cubicBezTo>
                    <a:pt x="4041965" y="541601"/>
                    <a:pt x="4038297" y="550456"/>
                    <a:pt x="4031768" y="556985"/>
                  </a:cubicBezTo>
                  <a:cubicBezTo>
                    <a:pt x="4025239" y="563515"/>
                    <a:pt x="4016384" y="567183"/>
                    <a:pt x="4007150" y="567183"/>
                  </a:cubicBezTo>
                  <a:lnTo>
                    <a:pt x="34815" y="567183"/>
                  </a:lnTo>
                  <a:cubicBezTo>
                    <a:pt x="25582" y="567183"/>
                    <a:pt x="16726" y="563515"/>
                    <a:pt x="10197" y="556985"/>
                  </a:cubicBezTo>
                  <a:cubicBezTo>
                    <a:pt x="3668" y="550456"/>
                    <a:pt x="0" y="541601"/>
                    <a:pt x="0" y="532367"/>
                  </a:cubicBezTo>
                  <a:lnTo>
                    <a:pt x="0" y="34815"/>
                  </a:lnTo>
                  <a:cubicBezTo>
                    <a:pt x="0" y="25582"/>
                    <a:pt x="3668" y="16726"/>
                    <a:pt x="10197" y="10197"/>
                  </a:cubicBezTo>
                  <a:cubicBezTo>
                    <a:pt x="16726" y="3668"/>
                    <a:pt x="25582" y="0"/>
                    <a:pt x="34815" y="0"/>
                  </a:cubicBezTo>
                  <a:close/>
                </a:path>
              </a:pathLst>
            </a:custGeom>
            <a:solidFill>
              <a:srgbClr val="FCBB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041965" cy="605283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470216" y="3382679"/>
            <a:ext cx="3379896" cy="5059081"/>
          </a:xfrm>
          <a:custGeom>
            <a:avLst/>
            <a:gdLst/>
            <a:ahLst/>
            <a:cxnLst/>
            <a:rect l="l" t="t" r="r" b="b"/>
            <a:pathLst>
              <a:path w="3379896" h="5059081">
                <a:moveTo>
                  <a:pt x="0" y="0"/>
                </a:moveTo>
                <a:lnTo>
                  <a:pt x="3379896" y="0"/>
                </a:lnTo>
                <a:lnTo>
                  <a:pt x="3379896" y="5059080"/>
                </a:lnTo>
                <a:lnTo>
                  <a:pt x="0" y="5059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665094" y="933450"/>
            <a:ext cx="11182147" cy="1650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7"/>
              </a:lnSpc>
            </a:pPr>
            <a:r>
              <a:rPr lang="en-US" sz="4762" u="sng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How to Work with Complicated People</a:t>
            </a:r>
          </a:p>
          <a:p>
            <a:pPr algn="ctr">
              <a:lnSpc>
                <a:spcPts val="6667"/>
              </a:lnSpc>
            </a:pPr>
            <a:r>
              <a:rPr lang="en-US" sz="4762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by Ryan Leak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50112" y="3016884"/>
            <a:ext cx="9307222" cy="6241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Link to Ryan Leak</a:t>
            </a:r>
          </a:p>
          <a:p>
            <a:pPr algn="ctr">
              <a:lnSpc>
                <a:spcPts val="6159"/>
              </a:lnSpc>
            </a:pPr>
            <a:endParaRPr lang="en-US" sz="4399">
              <a:solidFill>
                <a:srgbClr val="502418"/>
              </a:solidFill>
              <a:latin typeface="Biski"/>
              <a:ea typeface="Biski"/>
              <a:cs typeface="Biski"/>
              <a:sym typeface="Biski"/>
            </a:endParaRP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“The State of Complicated People in the Workforce”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(CLICK ON “Download the White Paper” once on website.)</a:t>
            </a:r>
          </a:p>
          <a:p>
            <a:pPr algn="ctr">
              <a:lnSpc>
                <a:spcPts val="6159"/>
              </a:lnSpc>
            </a:pPr>
            <a:endParaRPr lang="en-US" sz="2499">
              <a:solidFill>
                <a:srgbClr val="502418"/>
              </a:solidFill>
              <a:latin typeface="Biski"/>
              <a:ea typeface="Biski"/>
              <a:cs typeface="Biski"/>
              <a:sym typeface="Biski"/>
            </a:endParaRPr>
          </a:p>
          <a:p>
            <a:pPr algn="ctr">
              <a:lnSpc>
                <a:spcPts val="6159"/>
              </a:lnSpc>
            </a:pPr>
            <a:r>
              <a:rPr lang="en-US" sz="4399" u="sng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  <a:hlinkClick r:id="rId4" tooltip="https://www.ryanleak.com/complicated"/>
              </a:rPr>
              <a:t>CLICK HERE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endParaRPr lang="en-US" sz="4399" u="sng">
              <a:solidFill>
                <a:srgbClr val="502418"/>
              </a:solidFill>
              <a:latin typeface="Biski"/>
              <a:ea typeface="Biski"/>
              <a:cs typeface="Biski"/>
              <a:sym typeface="Biski"/>
              <a:hlinkClick r:id="rId4" tooltip="https://www.ryanleak.com/complicat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94869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3106317" y="3019357"/>
            <a:ext cx="12846991" cy="5785723"/>
            <a:chOff x="0" y="0"/>
            <a:chExt cx="3963200" cy="17848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63200" cy="1784852"/>
            </a:xfrm>
            <a:custGeom>
              <a:avLst/>
              <a:gdLst/>
              <a:ahLst/>
              <a:cxnLst/>
              <a:rect l="l" t="t" r="r" b="b"/>
              <a:pathLst>
                <a:path w="3963200" h="1784852">
                  <a:moveTo>
                    <a:pt x="30734" y="0"/>
                  </a:moveTo>
                  <a:lnTo>
                    <a:pt x="3932466" y="0"/>
                  </a:lnTo>
                  <a:cubicBezTo>
                    <a:pt x="3949440" y="0"/>
                    <a:pt x="3963200" y="13760"/>
                    <a:pt x="3963200" y="30734"/>
                  </a:cubicBezTo>
                  <a:lnTo>
                    <a:pt x="3963200" y="1754118"/>
                  </a:lnTo>
                  <a:cubicBezTo>
                    <a:pt x="3963200" y="1771092"/>
                    <a:pt x="3949440" y="1784852"/>
                    <a:pt x="3932466" y="1784852"/>
                  </a:cubicBezTo>
                  <a:lnTo>
                    <a:pt x="30734" y="1784852"/>
                  </a:lnTo>
                  <a:cubicBezTo>
                    <a:pt x="13760" y="1784852"/>
                    <a:pt x="0" y="1771092"/>
                    <a:pt x="0" y="1754118"/>
                  </a:cubicBezTo>
                  <a:lnTo>
                    <a:pt x="0" y="30734"/>
                  </a:lnTo>
                  <a:cubicBezTo>
                    <a:pt x="0" y="13760"/>
                    <a:pt x="13760" y="0"/>
                    <a:pt x="30734" y="0"/>
                  </a:cubicBezTo>
                  <a:close/>
                </a:path>
              </a:pathLst>
            </a:custGeom>
            <a:solidFill>
              <a:srgbClr val="F9EB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963200" cy="1822952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585715" y="992732"/>
            <a:ext cx="11340906" cy="1591395"/>
            <a:chOff x="0" y="0"/>
            <a:chExt cx="4041965" cy="5671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41965" cy="567183"/>
            </a:xfrm>
            <a:custGeom>
              <a:avLst/>
              <a:gdLst/>
              <a:ahLst/>
              <a:cxnLst/>
              <a:rect l="l" t="t" r="r" b="b"/>
              <a:pathLst>
                <a:path w="4041965" h="567183">
                  <a:moveTo>
                    <a:pt x="34815" y="0"/>
                  </a:moveTo>
                  <a:lnTo>
                    <a:pt x="4007150" y="0"/>
                  </a:lnTo>
                  <a:cubicBezTo>
                    <a:pt x="4016384" y="0"/>
                    <a:pt x="4025239" y="3668"/>
                    <a:pt x="4031768" y="10197"/>
                  </a:cubicBezTo>
                  <a:cubicBezTo>
                    <a:pt x="4038297" y="16726"/>
                    <a:pt x="4041965" y="25582"/>
                    <a:pt x="4041965" y="34815"/>
                  </a:cubicBezTo>
                  <a:lnTo>
                    <a:pt x="4041965" y="532367"/>
                  </a:lnTo>
                  <a:cubicBezTo>
                    <a:pt x="4041965" y="541601"/>
                    <a:pt x="4038297" y="550456"/>
                    <a:pt x="4031768" y="556985"/>
                  </a:cubicBezTo>
                  <a:cubicBezTo>
                    <a:pt x="4025239" y="563515"/>
                    <a:pt x="4016384" y="567183"/>
                    <a:pt x="4007150" y="567183"/>
                  </a:cubicBezTo>
                  <a:lnTo>
                    <a:pt x="34815" y="567183"/>
                  </a:lnTo>
                  <a:cubicBezTo>
                    <a:pt x="25582" y="567183"/>
                    <a:pt x="16726" y="563515"/>
                    <a:pt x="10197" y="556985"/>
                  </a:cubicBezTo>
                  <a:cubicBezTo>
                    <a:pt x="3668" y="550456"/>
                    <a:pt x="0" y="541601"/>
                    <a:pt x="0" y="532367"/>
                  </a:cubicBezTo>
                  <a:lnTo>
                    <a:pt x="0" y="34815"/>
                  </a:lnTo>
                  <a:cubicBezTo>
                    <a:pt x="0" y="25582"/>
                    <a:pt x="3668" y="16726"/>
                    <a:pt x="10197" y="10197"/>
                  </a:cubicBezTo>
                  <a:cubicBezTo>
                    <a:pt x="16726" y="3668"/>
                    <a:pt x="25582" y="0"/>
                    <a:pt x="34815" y="0"/>
                  </a:cubicBezTo>
                  <a:close/>
                </a:path>
              </a:pathLst>
            </a:custGeom>
            <a:solidFill>
              <a:srgbClr val="FCBB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041965" cy="605283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470216" y="3382679"/>
            <a:ext cx="3379896" cy="5059081"/>
          </a:xfrm>
          <a:custGeom>
            <a:avLst/>
            <a:gdLst/>
            <a:ahLst/>
            <a:cxnLst/>
            <a:rect l="l" t="t" r="r" b="b"/>
            <a:pathLst>
              <a:path w="3379896" h="5059081">
                <a:moveTo>
                  <a:pt x="0" y="0"/>
                </a:moveTo>
                <a:lnTo>
                  <a:pt x="3379896" y="0"/>
                </a:lnTo>
                <a:lnTo>
                  <a:pt x="3379896" y="5059080"/>
                </a:lnTo>
                <a:lnTo>
                  <a:pt x="0" y="5059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665094" y="933450"/>
            <a:ext cx="11182147" cy="1650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7"/>
              </a:lnSpc>
            </a:pPr>
            <a:r>
              <a:rPr lang="en-US" sz="4762" u="sng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How to Work with Complicated People</a:t>
            </a:r>
          </a:p>
          <a:p>
            <a:pPr algn="ctr">
              <a:lnSpc>
                <a:spcPts val="6667"/>
              </a:lnSpc>
            </a:pPr>
            <a:r>
              <a:rPr lang="en-US" sz="4762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by Ryan Leak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50112" y="2935004"/>
            <a:ext cx="9912121" cy="5022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>
                <a:solidFill>
                  <a:srgbClr val="502418"/>
                </a:solidFill>
                <a:latin typeface="Biski Bold"/>
                <a:ea typeface="Biski Bold"/>
                <a:cs typeface="Biski Bold"/>
                <a:sym typeface="Biski Bold"/>
              </a:rPr>
              <a:t>Worksheets to Use While Reading</a:t>
            </a:r>
          </a:p>
          <a:p>
            <a:pPr algn="ctr">
              <a:lnSpc>
                <a:spcPts val="6159"/>
              </a:lnSpc>
            </a:pPr>
            <a:endParaRPr lang="en-US" sz="4399" b="1">
              <a:solidFill>
                <a:srgbClr val="502418"/>
              </a:solidFill>
              <a:latin typeface="Biski Bold"/>
              <a:ea typeface="Biski Bold"/>
              <a:cs typeface="Biski Bold"/>
              <a:sym typeface="Biski Bold"/>
            </a:endParaRPr>
          </a:p>
          <a:p>
            <a:pPr algn="ctr">
              <a:lnSpc>
                <a:spcPts val="6159"/>
              </a:lnSpc>
            </a:pPr>
            <a:r>
              <a:rPr lang="en-US" sz="4399" b="1" u="sng">
                <a:solidFill>
                  <a:srgbClr val="502418"/>
                </a:solidFill>
                <a:latin typeface="Biski Bold"/>
                <a:ea typeface="Biski Bold"/>
                <a:cs typeface="Biski Bold"/>
                <a:sym typeface="Biski Bold"/>
                <a:hlinkClick r:id="rId4" tooltip="https://chatgpt.com/s/t_69c19f9d8f008191a991a5b122c11bd5"/>
              </a:rPr>
              <a:t>CLICK HERE FOR LEADER GUIDE</a:t>
            </a:r>
          </a:p>
          <a:p>
            <a:pPr algn="ctr">
              <a:lnSpc>
                <a:spcPts val="6159"/>
              </a:lnSpc>
            </a:pPr>
            <a:endParaRPr lang="en-US" sz="4399" b="1" u="sng">
              <a:solidFill>
                <a:srgbClr val="502418"/>
              </a:solidFill>
              <a:latin typeface="Biski Bold"/>
              <a:ea typeface="Biski Bold"/>
              <a:cs typeface="Biski Bold"/>
              <a:sym typeface="Biski Bold"/>
              <a:hlinkClick r:id="rId4" tooltip="https://chatgpt.com/s/t_69c19f9d8f008191a991a5b122c11bd5"/>
            </a:endParaRP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b="1" u="sng">
                <a:solidFill>
                  <a:srgbClr val="502418"/>
                </a:solidFill>
                <a:latin typeface="Biski Bold"/>
                <a:ea typeface="Biski Bold"/>
                <a:cs typeface="Biski Bold"/>
                <a:sym typeface="Biski Bold"/>
                <a:hlinkClick r:id="rId5" tooltip="https://chatgpt.com/s/t_69c1a00ea58c8191be002d4ceab50bcf"/>
              </a:rPr>
              <a:t>CLICK HERE FOR STUDY QUESTIONS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94869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3046611" y="3382679"/>
            <a:ext cx="12299701" cy="4979477"/>
            <a:chOff x="0" y="0"/>
            <a:chExt cx="3794365" cy="15361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94365" cy="1536131"/>
            </a:xfrm>
            <a:custGeom>
              <a:avLst/>
              <a:gdLst/>
              <a:ahLst/>
              <a:cxnLst/>
              <a:rect l="l" t="t" r="r" b="b"/>
              <a:pathLst>
                <a:path w="3794365" h="1536131">
                  <a:moveTo>
                    <a:pt x="32101" y="0"/>
                  </a:moveTo>
                  <a:lnTo>
                    <a:pt x="3762264" y="0"/>
                  </a:lnTo>
                  <a:cubicBezTo>
                    <a:pt x="3770778" y="0"/>
                    <a:pt x="3778943" y="3382"/>
                    <a:pt x="3784963" y="9402"/>
                  </a:cubicBezTo>
                  <a:cubicBezTo>
                    <a:pt x="3790983" y="15422"/>
                    <a:pt x="3794365" y="23588"/>
                    <a:pt x="3794365" y="32101"/>
                  </a:cubicBezTo>
                  <a:lnTo>
                    <a:pt x="3794365" y="1504030"/>
                  </a:lnTo>
                  <a:cubicBezTo>
                    <a:pt x="3794365" y="1521759"/>
                    <a:pt x="3779993" y="1536131"/>
                    <a:pt x="3762264" y="1536131"/>
                  </a:cubicBezTo>
                  <a:lnTo>
                    <a:pt x="32101" y="1536131"/>
                  </a:lnTo>
                  <a:cubicBezTo>
                    <a:pt x="23588" y="1536131"/>
                    <a:pt x="15422" y="1532749"/>
                    <a:pt x="9402" y="1526729"/>
                  </a:cubicBezTo>
                  <a:cubicBezTo>
                    <a:pt x="3382" y="1520709"/>
                    <a:pt x="0" y="1512544"/>
                    <a:pt x="0" y="1504030"/>
                  </a:cubicBezTo>
                  <a:lnTo>
                    <a:pt x="0" y="32101"/>
                  </a:lnTo>
                  <a:cubicBezTo>
                    <a:pt x="0" y="23588"/>
                    <a:pt x="3382" y="15422"/>
                    <a:pt x="9402" y="9402"/>
                  </a:cubicBezTo>
                  <a:cubicBezTo>
                    <a:pt x="15422" y="3382"/>
                    <a:pt x="23588" y="0"/>
                    <a:pt x="32101" y="0"/>
                  </a:cubicBezTo>
                  <a:close/>
                </a:path>
              </a:pathLst>
            </a:custGeom>
            <a:solidFill>
              <a:srgbClr val="F9EB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94365" cy="1574231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733800" y="1440367"/>
            <a:ext cx="11340906" cy="1591395"/>
            <a:chOff x="0" y="0"/>
            <a:chExt cx="4041965" cy="5671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41965" cy="567183"/>
            </a:xfrm>
            <a:custGeom>
              <a:avLst/>
              <a:gdLst/>
              <a:ahLst/>
              <a:cxnLst/>
              <a:rect l="l" t="t" r="r" b="b"/>
              <a:pathLst>
                <a:path w="4041965" h="567183">
                  <a:moveTo>
                    <a:pt x="34815" y="0"/>
                  </a:moveTo>
                  <a:lnTo>
                    <a:pt x="4007150" y="0"/>
                  </a:lnTo>
                  <a:cubicBezTo>
                    <a:pt x="4016384" y="0"/>
                    <a:pt x="4025239" y="3668"/>
                    <a:pt x="4031768" y="10197"/>
                  </a:cubicBezTo>
                  <a:cubicBezTo>
                    <a:pt x="4038297" y="16726"/>
                    <a:pt x="4041965" y="25582"/>
                    <a:pt x="4041965" y="34815"/>
                  </a:cubicBezTo>
                  <a:lnTo>
                    <a:pt x="4041965" y="532367"/>
                  </a:lnTo>
                  <a:cubicBezTo>
                    <a:pt x="4041965" y="541601"/>
                    <a:pt x="4038297" y="550456"/>
                    <a:pt x="4031768" y="556985"/>
                  </a:cubicBezTo>
                  <a:cubicBezTo>
                    <a:pt x="4025239" y="563515"/>
                    <a:pt x="4016384" y="567183"/>
                    <a:pt x="4007150" y="567183"/>
                  </a:cubicBezTo>
                  <a:lnTo>
                    <a:pt x="34815" y="567183"/>
                  </a:lnTo>
                  <a:cubicBezTo>
                    <a:pt x="25582" y="567183"/>
                    <a:pt x="16726" y="563515"/>
                    <a:pt x="10197" y="556985"/>
                  </a:cubicBezTo>
                  <a:cubicBezTo>
                    <a:pt x="3668" y="550456"/>
                    <a:pt x="0" y="541601"/>
                    <a:pt x="0" y="532367"/>
                  </a:cubicBezTo>
                  <a:lnTo>
                    <a:pt x="0" y="34815"/>
                  </a:lnTo>
                  <a:cubicBezTo>
                    <a:pt x="0" y="25582"/>
                    <a:pt x="3668" y="16726"/>
                    <a:pt x="10197" y="10197"/>
                  </a:cubicBezTo>
                  <a:cubicBezTo>
                    <a:pt x="16726" y="3668"/>
                    <a:pt x="25582" y="0"/>
                    <a:pt x="34815" y="0"/>
                  </a:cubicBezTo>
                  <a:close/>
                </a:path>
              </a:pathLst>
            </a:custGeom>
            <a:solidFill>
              <a:srgbClr val="FCBB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041965" cy="605283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994149" y="2920839"/>
            <a:ext cx="12299701" cy="5441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April 10-12 (Fri.-Sun.) 2026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Holiday Inn express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STONY BROOK, NY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$150 per night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endParaRPr lang="en-US" sz="4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GMR</a:t>
            </a:r>
            <a:r>
              <a:rPr lang="en-US" sz="4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is our Code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628" y="5009152"/>
            <a:ext cx="3243265" cy="3243265"/>
          </a:xfrm>
          <a:prstGeom prst="rect">
            <a:avLst/>
          </a:prstGeom>
        </p:spPr>
      </p:pic>
      <p:sp>
        <p:nvSpPr>
          <p:cNvPr id="14" name="Freeform 14"/>
          <p:cNvSpPr/>
          <p:nvPr/>
        </p:nvSpPr>
        <p:spPr>
          <a:xfrm>
            <a:off x="2484726" y="6101423"/>
            <a:ext cx="4004831" cy="1880722"/>
          </a:xfrm>
          <a:custGeom>
            <a:avLst/>
            <a:gdLst/>
            <a:ahLst/>
            <a:cxnLst/>
            <a:rect l="l" t="t" r="r" b="b"/>
            <a:pathLst>
              <a:path w="4004831" h="1880722">
                <a:moveTo>
                  <a:pt x="0" y="0"/>
                </a:moveTo>
                <a:lnTo>
                  <a:pt x="4004831" y="0"/>
                </a:lnTo>
                <a:lnTo>
                  <a:pt x="4004831" y="1880722"/>
                </a:lnTo>
                <a:lnTo>
                  <a:pt x="0" y="18807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3473547" y="1369943"/>
            <a:ext cx="11340906" cy="903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 b="1">
                <a:solidFill>
                  <a:srgbClr val="50241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NEPOT Spring Convention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38987" y="2394043"/>
            <a:ext cx="6767413" cy="600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34 Pilots have Registered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94869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260718" y="3066113"/>
            <a:ext cx="5271349" cy="6390324"/>
            <a:chOff x="0" y="0"/>
            <a:chExt cx="1626171" cy="19713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26171" cy="1971367"/>
            </a:xfrm>
            <a:custGeom>
              <a:avLst/>
              <a:gdLst/>
              <a:ahLst/>
              <a:cxnLst/>
              <a:rect l="l" t="t" r="r" b="b"/>
              <a:pathLst>
                <a:path w="1626171" h="1971367">
                  <a:moveTo>
                    <a:pt x="74903" y="0"/>
                  </a:moveTo>
                  <a:lnTo>
                    <a:pt x="1551269" y="0"/>
                  </a:lnTo>
                  <a:cubicBezTo>
                    <a:pt x="1571134" y="0"/>
                    <a:pt x="1590186" y="7892"/>
                    <a:pt x="1604233" y="21938"/>
                  </a:cubicBezTo>
                  <a:cubicBezTo>
                    <a:pt x="1618280" y="35985"/>
                    <a:pt x="1626171" y="55037"/>
                    <a:pt x="1626171" y="74903"/>
                  </a:cubicBezTo>
                  <a:lnTo>
                    <a:pt x="1626171" y="1896464"/>
                  </a:lnTo>
                  <a:cubicBezTo>
                    <a:pt x="1626171" y="1937832"/>
                    <a:pt x="1592636" y="1971367"/>
                    <a:pt x="1551269" y="1971367"/>
                  </a:cubicBezTo>
                  <a:lnTo>
                    <a:pt x="74903" y="1971367"/>
                  </a:lnTo>
                  <a:cubicBezTo>
                    <a:pt x="55037" y="1971367"/>
                    <a:pt x="35985" y="1963476"/>
                    <a:pt x="21938" y="1949429"/>
                  </a:cubicBezTo>
                  <a:cubicBezTo>
                    <a:pt x="7892" y="1935382"/>
                    <a:pt x="0" y="1916330"/>
                    <a:pt x="0" y="1896464"/>
                  </a:cubicBezTo>
                  <a:lnTo>
                    <a:pt x="0" y="74903"/>
                  </a:lnTo>
                  <a:cubicBezTo>
                    <a:pt x="0" y="55037"/>
                    <a:pt x="7892" y="35985"/>
                    <a:pt x="21938" y="21938"/>
                  </a:cubicBezTo>
                  <a:cubicBezTo>
                    <a:pt x="35985" y="7892"/>
                    <a:pt x="55037" y="0"/>
                    <a:pt x="74903" y="0"/>
                  </a:cubicBezTo>
                  <a:close/>
                </a:path>
              </a:pathLst>
            </a:custGeom>
            <a:solidFill>
              <a:srgbClr val="F9EB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626171" cy="2028517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Natalie Abram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Susan Auer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Karen Beck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Linda Burke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Alicia Catania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Cathy Cieslinski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Diane Cloud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Daniella DiLorenzo-Moyer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Karen Ferguson-Bain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Sue Ferrara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Jean Fleischer</a:t>
              </a:r>
            </a:p>
            <a:p>
              <a:pPr algn="l">
                <a:lnSpc>
                  <a:spcPts val="2660"/>
                </a:lnSpc>
              </a:pPr>
              <a:endParaRPr lang="en-US" sz="2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700934" y="1273085"/>
            <a:ext cx="11340906" cy="1591395"/>
            <a:chOff x="0" y="0"/>
            <a:chExt cx="4041965" cy="5671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41965" cy="567183"/>
            </a:xfrm>
            <a:custGeom>
              <a:avLst/>
              <a:gdLst/>
              <a:ahLst/>
              <a:cxnLst/>
              <a:rect l="l" t="t" r="r" b="b"/>
              <a:pathLst>
                <a:path w="4041965" h="567183">
                  <a:moveTo>
                    <a:pt x="34815" y="0"/>
                  </a:moveTo>
                  <a:lnTo>
                    <a:pt x="4007150" y="0"/>
                  </a:lnTo>
                  <a:cubicBezTo>
                    <a:pt x="4016384" y="0"/>
                    <a:pt x="4025239" y="3668"/>
                    <a:pt x="4031768" y="10197"/>
                  </a:cubicBezTo>
                  <a:cubicBezTo>
                    <a:pt x="4038297" y="16726"/>
                    <a:pt x="4041965" y="25582"/>
                    <a:pt x="4041965" y="34815"/>
                  </a:cubicBezTo>
                  <a:lnTo>
                    <a:pt x="4041965" y="532367"/>
                  </a:lnTo>
                  <a:cubicBezTo>
                    <a:pt x="4041965" y="541601"/>
                    <a:pt x="4038297" y="550456"/>
                    <a:pt x="4031768" y="556985"/>
                  </a:cubicBezTo>
                  <a:cubicBezTo>
                    <a:pt x="4025239" y="563515"/>
                    <a:pt x="4016384" y="567183"/>
                    <a:pt x="4007150" y="567183"/>
                  </a:cubicBezTo>
                  <a:lnTo>
                    <a:pt x="34815" y="567183"/>
                  </a:lnTo>
                  <a:cubicBezTo>
                    <a:pt x="25582" y="567183"/>
                    <a:pt x="16726" y="563515"/>
                    <a:pt x="10197" y="556985"/>
                  </a:cubicBezTo>
                  <a:cubicBezTo>
                    <a:pt x="3668" y="550456"/>
                    <a:pt x="0" y="541601"/>
                    <a:pt x="0" y="532367"/>
                  </a:cubicBezTo>
                  <a:lnTo>
                    <a:pt x="0" y="34815"/>
                  </a:lnTo>
                  <a:cubicBezTo>
                    <a:pt x="0" y="25582"/>
                    <a:pt x="3668" y="16726"/>
                    <a:pt x="10197" y="10197"/>
                  </a:cubicBezTo>
                  <a:cubicBezTo>
                    <a:pt x="16726" y="3668"/>
                    <a:pt x="25582" y="0"/>
                    <a:pt x="34815" y="0"/>
                  </a:cubicBezTo>
                  <a:close/>
                </a:path>
              </a:pathLst>
            </a:custGeom>
            <a:solidFill>
              <a:srgbClr val="FCBB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4041965" cy="633858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b="1">
                  <a:solidFill>
                    <a:srgbClr val="502418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Thank you for Your Registration!</a:t>
              </a:r>
            </a:p>
            <a:p>
              <a:pPr algn="ctr">
                <a:lnSpc>
                  <a:spcPts val="5179"/>
                </a:lnSpc>
              </a:pPr>
              <a:r>
                <a:rPr lang="en-US" sz="3699" b="1">
                  <a:solidFill>
                    <a:srgbClr val="502418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(as of 3/23/26 @ 3:00pm)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53881" y="3066113"/>
            <a:ext cx="5271349" cy="6390324"/>
            <a:chOff x="0" y="0"/>
            <a:chExt cx="1626171" cy="19713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26171" cy="1971367"/>
            </a:xfrm>
            <a:custGeom>
              <a:avLst/>
              <a:gdLst/>
              <a:ahLst/>
              <a:cxnLst/>
              <a:rect l="l" t="t" r="r" b="b"/>
              <a:pathLst>
                <a:path w="1626171" h="1971367">
                  <a:moveTo>
                    <a:pt x="74903" y="0"/>
                  </a:moveTo>
                  <a:lnTo>
                    <a:pt x="1551269" y="0"/>
                  </a:lnTo>
                  <a:cubicBezTo>
                    <a:pt x="1571134" y="0"/>
                    <a:pt x="1590186" y="7892"/>
                    <a:pt x="1604233" y="21938"/>
                  </a:cubicBezTo>
                  <a:cubicBezTo>
                    <a:pt x="1618280" y="35985"/>
                    <a:pt x="1626171" y="55037"/>
                    <a:pt x="1626171" y="74903"/>
                  </a:cubicBezTo>
                  <a:lnTo>
                    <a:pt x="1626171" y="1896464"/>
                  </a:lnTo>
                  <a:cubicBezTo>
                    <a:pt x="1626171" y="1937832"/>
                    <a:pt x="1592636" y="1971367"/>
                    <a:pt x="1551269" y="1971367"/>
                  </a:cubicBezTo>
                  <a:lnTo>
                    <a:pt x="74903" y="1971367"/>
                  </a:lnTo>
                  <a:cubicBezTo>
                    <a:pt x="55037" y="1971367"/>
                    <a:pt x="35985" y="1963476"/>
                    <a:pt x="21938" y="1949429"/>
                  </a:cubicBezTo>
                  <a:cubicBezTo>
                    <a:pt x="7892" y="1935382"/>
                    <a:pt x="0" y="1916330"/>
                    <a:pt x="0" y="1896464"/>
                  </a:cubicBezTo>
                  <a:lnTo>
                    <a:pt x="0" y="74903"/>
                  </a:lnTo>
                  <a:cubicBezTo>
                    <a:pt x="0" y="55037"/>
                    <a:pt x="7892" y="35985"/>
                    <a:pt x="21938" y="21938"/>
                  </a:cubicBezTo>
                  <a:cubicBezTo>
                    <a:pt x="35985" y="7892"/>
                    <a:pt x="55037" y="0"/>
                    <a:pt x="74903" y="0"/>
                  </a:cubicBezTo>
                  <a:close/>
                </a:path>
              </a:pathLst>
            </a:custGeom>
            <a:solidFill>
              <a:srgbClr val="F9EB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626171" cy="2028517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Judy Harding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Joan Herr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Dora Hillegas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Susan Kahl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Kathleen LaMonica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Lori LaRocco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Divina Leitch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Joann Lewald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Joan McIntosh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Bonnie Misko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Gina Monteleone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Renee Negron</a:t>
              </a:r>
            </a:p>
            <a:p>
              <a:pPr algn="l">
                <a:lnSpc>
                  <a:spcPts val="2660"/>
                </a:lnSpc>
              </a:pPr>
              <a:endParaRPr lang="en-US" sz="2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644330" y="3066113"/>
            <a:ext cx="5271349" cy="6390324"/>
            <a:chOff x="0" y="0"/>
            <a:chExt cx="1626171" cy="19713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26171" cy="1971367"/>
            </a:xfrm>
            <a:custGeom>
              <a:avLst/>
              <a:gdLst/>
              <a:ahLst/>
              <a:cxnLst/>
              <a:rect l="l" t="t" r="r" b="b"/>
              <a:pathLst>
                <a:path w="1626171" h="1971367">
                  <a:moveTo>
                    <a:pt x="74903" y="0"/>
                  </a:moveTo>
                  <a:lnTo>
                    <a:pt x="1551269" y="0"/>
                  </a:lnTo>
                  <a:cubicBezTo>
                    <a:pt x="1571134" y="0"/>
                    <a:pt x="1590186" y="7892"/>
                    <a:pt x="1604233" y="21938"/>
                  </a:cubicBezTo>
                  <a:cubicBezTo>
                    <a:pt x="1618280" y="35985"/>
                    <a:pt x="1626171" y="55037"/>
                    <a:pt x="1626171" y="74903"/>
                  </a:cubicBezTo>
                  <a:lnTo>
                    <a:pt x="1626171" y="1896464"/>
                  </a:lnTo>
                  <a:cubicBezTo>
                    <a:pt x="1626171" y="1937832"/>
                    <a:pt x="1592636" y="1971367"/>
                    <a:pt x="1551269" y="1971367"/>
                  </a:cubicBezTo>
                  <a:lnTo>
                    <a:pt x="74903" y="1971367"/>
                  </a:lnTo>
                  <a:cubicBezTo>
                    <a:pt x="55037" y="1971367"/>
                    <a:pt x="35985" y="1963476"/>
                    <a:pt x="21938" y="1949429"/>
                  </a:cubicBezTo>
                  <a:cubicBezTo>
                    <a:pt x="7892" y="1935382"/>
                    <a:pt x="0" y="1916330"/>
                    <a:pt x="0" y="1896464"/>
                  </a:cubicBezTo>
                  <a:lnTo>
                    <a:pt x="0" y="74903"/>
                  </a:lnTo>
                  <a:cubicBezTo>
                    <a:pt x="0" y="55037"/>
                    <a:pt x="7892" y="35985"/>
                    <a:pt x="21938" y="21938"/>
                  </a:cubicBezTo>
                  <a:cubicBezTo>
                    <a:pt x="35985" y="7892"/>
                    <a:pt x="55037" y="0"/>
                    <a:pt x="74903" y="0"/>
                  </a:cubicBezTo>
                  <a:close/>
                </a:path>
              </a:pathLst>
            </a:custGeom>
            <a:solidFill>
              <a:srgbClr val="F9EB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626171" cy="2028517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Kelly Parker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Linda Pickford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Jean Ann Saville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Linda Tabatchnik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Kathleen Tarlecki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Frances Wiener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Kortnee Winters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Marie McGee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Lisa Palmquist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Mollieann Gray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Sharon Garloff</a:t>
              </a:r>
            </a:p>
            <a:p>
              <a:pPr algn="l">
                <a:lnSpc>
                  <a:spcPts val="2660"/>
                </a:lnSpc>
              </a:pPr>
              <a:endParaRPr lang="en-US" sz="2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94869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3700934" y="1273085"/>
            <a:ext cx="11340906" cy="1591395"/>
            <a:chOff x="0" y="0"/>
            <a:chExt cx="4041965" cy="5671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41965" cy="567183"/>
            </a:xfrm>
            <a:custGeom>
              <a:avLst/>
              <a:gdLst/>
              <a:ahLst/>
              <a:cxnLst/>
              <a:rect l="l" t="t" r="r" b="b"/>
              <a:pathLst>
                <a:path w="4041965" h="567183">
                  <a:moveTo>
                    <a:pt x="34815" y="0"/>
                  </a:moveTo>
                  <a:lnTo>
                    <a:pt x="4007150" y="0"/>
                  </a:lnTo>
                  <a:cubicBezTo>
                    <a:pt x="4016384" y="0"/>
                    <a:pt x="4025239" y="3668"/>
                    <a:pt x="4031768" y="10197"/>
                  </a:cubicBezTo>
                  <a:cubicBezTo>
                    <a:pt x="4038297" y="16726"/>
                    <a:pt x="4041965" y="25582"/>
                    <a:pt x="4041965" y="34815"/>
                  </a:cubicBezTo>
                  <a:lnTo>
                    <a:pt x="4041965" y="532367"/>
                  </a:lnTo>
                  <a:cubicBezTo>
                    <a:pt x="4041965" y="541601"/>
                    <a:pt x="4038297" y="550456"/>
                    <a:pt x="4031768" y="556985"/>
                  </a:cubicBezTo>
                  <a:cubicBezTo>
                    <a:pt x="4025239" y="563515"/>
                    <a:pt x="4016384" y="567183"/>
                    <a:pt x="4007150" y="567183"/>
                  </a:cubicBezTo>
                  <a:lnTo>
                    <a:pt x="34815" y="567183"/>
                  </a:lnTo>
                  <a:cubicBezTo>
                    <a:pt x="25582" y="567183"/>
                    <a:pt x="16726" y="563515"/>
                    <a:pt x="10197" y="556985"/>
                  </a:cubicBezTo>
                  <a:cubicBezTo>
                    <a:pt x="3668" y="550456"/>
                    <a:pt x="0" y="541601"/>
                    <a:pt x="0" y="532367"/>
                  </a:cubicBezTo>
                  <a:lnTo>
                    <a:pt x="0" y="34815"/>
                  </a:lnTo>
                  <a:cubicBezTo>
                    <a:pt x="0" y="25582"/>
                    <a:pt x="3668" y="16726"/>
                    <a:pt x="10197" y="10197"/>
                  </a:cubicBezTo>
                  <a:cubicBezTo>
                    <a:pt x="16726" y="3668"/>
                    <a:pt x="25582" y="0"/>
                    <a:pt x="34815" y="0"/>
                  </a:cubicBezTo>
                  <a:close/>
                </a:path>
              </a:pathLst>
            </a:custGeom>
            <a:solidFill>
              <a:srgbClr val="FCBB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4041965" cy="633858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b="1">
                  <a:solidFill>
                    <a:srgbClr val="502418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Thank you for Ordering Extra Tickets!</a:t>
              </a:r>
            </a:p>
            <a:p>
              <a:pPr algn="ctr">
                <a:lnSpc>
                  <a:spcPts val="5179"/>
                </a:lnSpc>
              </a:pPr>
              <a:r>
                <a:rPr lang="en-US" sz="3699" b="1">
                  <a:solidFill>
                    <a:srgbClr val="502418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(as of 3/23/26 @ 3:00pm)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324486" y="3066113"/>
            <a:ext cx="5271349" cy="5902217"/>
            <a:chOff x="0" y="0"/>
            <a:chExt cx="1626171" cy="18207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26171" cy="1820790"/>
            </a:xfrm>
            <a:custGeom>
              <a:avLst/>
              <a:gdLst/>
              <a:ahLst/>
              <a:cxnLst/>
              <a:rect l="l" t="t" r="r" b="b"/>
              <a:pathLst>
                <a:path w="1626171" h="1820790">
                  <a:moveTo>
                    <a:pt x="74903" y="0"/>
                  </a:moveTo>
                  <a:lnTo>
                    <a:pt x="1551269" y="0"/>
                  </a:lnTo>
                  <a:cubicBezTo>
                    <a:pt x="1571134" y="0"/>
                    <a:pt x="1590186" y="7892"/>
                    <a:pt x="1604233" y="21938"/>
                  </a:cubicBezTo>
                  <a:cubicBezTo>
                    <a:pt x="1618280" y="35985"/>
                    <a:pt x="1626171" y="55037"/>
                    <a:pt x="1626171" y="74903"/>
                  </a:cubicBezTo>
                  <a:lnTo>
                    <a:pt x="1626171" y="1745887"/>
                  </a:lnTo>
                  <a:cubicBezTo>
                    <a:pt x="1626171" y="1765752"/>
                    <a:pt x="1618280" y="1784804"/>
                    <a:pt x="1604233" y="1798851"/>
                  </a:cubicBezTo>
                  <a:cubicBezTo>
                    <a:pt x="1590186" y="1812898"/>
                    <a:pt x="1571134" y="1820790"/>
                    <a:pt x="1551269" y="1820790"/>
                  </a:cubicBezTo>
                  <a:lnTo>
                    <a:pt x="74903" y="1820790"/>
                  </a:lnTo>
                  <a:cubicBezTo>
                    <a:pt x="33535" y="1820790"/>
                    <a:pt x="0" y="1787255"/>
                    <a:pt x="0" y="1745887"/>
                  </a:cubicBezTo>
                  <a:lnTo>
                    <a:pt x="0" y="74903"/>
                  </a:lnTo>
                  <a:cubicBezTo>
                    <a:pt x="0" y="55037"/>
                    <a:pt x="7892" y="35985"/>
                    <a:pt x="21938" y="21938"/>
                  </a:cubicBezTo>
                  <a:cubicBezTo>
                    <a:pt x="35985" y="7892"/>
                    <a:pt x="55037" y="0"/>
                    <a:pt x="74903" y="0"/>
                  </a:cubicBezTo>
                  <a:close/>
                </a:path>
              </a:pathLst>
            </a:custGeom>
            <a:solidFill>
              <a:srgbClr val="F9EB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626171" cy="1877940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99" b="1" u="sng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Installation Tickets</a:t>
              </a:r>
            </a:p>
            <a:p>
              <a:pPr algn="ctr">
                <a:lnSpc>
                  <a:spcPts val="4899"/>
                </a:lnSpc>
              </a:pPr>
              <a:endParaRPr lang="en-US" sz="3499" b="1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Charlotte Cassarino (1)</a:t>
              </a:r>
            </a:p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Kathy Daly (1)</a:t>
              </a:r>
            </a:p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Sharon Garloff (1)</a:t>
              </a:r>
            </a:p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Joan Herr (1)</a:t>
              </a:r>
            </a:p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Lori LaRocco (6)</a:t>
              </a:r>
            </a:p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Linda Schaefer (1)</a:t>
              </a:r>
            </a:p>
            <a:p>
              <a:pPr algn="ctr">
                <a:lnSpc>
                  <a:spcPts val="3919"/>
                </a:lnSpc>
              </a:pPr>
              <a:endParaRPr lang="en-US" sz="3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l">
                <a:lnSpc>
                  <a:spcPts val="2660"/>
                </a:lnSpc>
              </a:pPr>
              <a:endParaRPr lang="en-US" sz="3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770491" y="3959059"/>
            <a:ext cx="5271349" cy="4116324"/>
            <a:chOff x="0" y="0"/>
            <a:chExt cx="1626171" cy="12698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26171" cy="1269855"/>
            </a:xfrm>
            <a:custGeom>
              <a:avLst/>
              <a:gdLst/>
              <a:ahLst/>
              <a:cxnLst/>
              <a:rect l="l" t="t" r="r" b="b"/>
              <a:pathLst>
                <a:path w="1626171" h="1269855">
                  <a:moveTo>
                    <a:pt x="74903" y="0"/>
                  </a:moveTo>
                  <a:lnTo>
                    <a:pt x="1551269" y="0"/>
                  </a:lnTo>
                  <a:cubicBezTo>
                    <a:pt x="1571134" y="0"/>
                    <a:pt x="1590186" y="7892"/>
                    <a:pt x="1604233" y="21938"/>
                  </a:cubicBezTo>
                  <a:cubicBezTo>
                    <a:pt x="1618280" y="35985"/>
                    <a:pt x="1626171" y="55037"/>
                    <a:pt x="1626171" y="74903"/>
                  </a:cubicBezTo>
                  <a:lnTo>
                    <a:pt x="1626171" y="1194952"/>
                  </a:lnTo>
                  <a:cubicBezTo>
                    <a:pt x="1626171" y="1214818"/>
                    <a:pt x="1618280" y="1233870"/>
                    <a:pt x="1604233" y="1247917"/>
                  </a:cubicBezTo>
                  <a:cubicBezTo>
                    <a:pt x="1590186" y="1261964"/>
                    <a:pt x="1571134" y="1269855"/>
                    <a:pt x="1551269" y="1269855"/>
                  </a:cubicBezTo>
                  <a:lnTo>
                    <a:pt x="74903" y="1269855"/>
                  </a:lnTo>
                  <a:cubicBezTo>
                    <a:pt x="33535" y="1269855"/>
                    <a:pt x="0" y="1236320"/>
                    <a:pt x="0" y="1194952"/>
                  </a:cubicBezTo>
                  <a:lnTo>
                    <a:pt x="0" y="74903"/>
                  </a:lnTo>
                  <a:cubicBezTo>
                    <a:pt x="0" y="55037"/>
                    <a:pt x="7892" y="35985"/>
                    <a:pt x="21938" y="21938"/>
                  </a:cubicBezTo>
                  <a:cubicBezTo>
                    <a:pt x="35985" y="7892"/>
                    <a:pt x="55037" y="0"/>
                    <a:pt x="74903" y="0"/>
                  </a:cubicBezTo>
                  <a:close/>
                </a:path>
              </a:pathLst>
            </a:custGeom>
            <a:solidFill>
              <a:srgbClr val="F9EB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626171" cy="1327005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99" b="1" u="sng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Awards Luncheon Tickets</a:t>
              </a:r>
            </a:p>
            <a:p>
              <a:pPr algn="ctr">
                <a:lnSpc>
                  <a:spcPts val="4899"/>
                </a:lnSpc>
              </a:pPr>
              <a:endParaRPr lang="en-US" sz="3499" b="1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Sharon Garloff (1)</a:t>
              </a:r>
            </a:p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Joan Herr (1)</a:t>
              </a:r>
            </a:p>
            <a:p>
              <a:pPr algn="l">
                <a:lnSpc>
                  <a:spcPts val="2660"/>
                </a:lnSpc>
              </a:pPr>
              <a:endParaRPr lang="en-US" sz="3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94869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3" tooltip="https://www.zeffy.com/en-US/ticketing/nepot-spring-convention"/>
              </a:rPr>
              <a:t>CLICK HERE </a:t>
            </a:r>
            <a:r>
              <a:rPr lang="en-US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           </a:t>
            </a:r>
          </a:p>
          <a:p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2994148" y="3139807"/>
            <a:ext cx="12621715" cy="5226485"/>
            <a:chOff x="-99339" y="-76200"/>
            <a:chExt cx="3893704" cy="1612331"/>
          </a:xfrm>
        </p:grpSpPr>
        <p:sp>
          <p:nvSpPr>
            <p:cNvPr id="7" name="Freeform 7"/>
            <p:cNvSpPr/>
            <p:nvPr/>
          </p:nvSpPr>
          <p:spPr>
            <a:xfrm>
              <a:off x="-99339" y="-54388"/>
              <a:ext cx="3794365" cy="1536131"/>
            </a:xfrm>
            <a:custGeom>
              <a:avLst/>
              <a:gdLst/>
              <a:ahLst/>
              <a:cxnLst/>
              <a:rect l="l" t="t" r="r" b="b"/>
              <a:pathLst>
                <a:path w="3794365" h="1536131">
                  <a:moveTo>
                    <a:pt x="32101" y="0"/>
                  </a:moveTo>
                  <a:lnTo>
                    <a:pt x="3762264" y="0"/>
                  </a:lnTo>
                  <a:cubicBezTo>
                    <a:pt x="3770778" y="0"/>
                    <a:pt x="3778943" y="3382"/>
                    <a:pt x="3784963" y="9402"/>
                  </a:cubicBezTo>
                  <a:cubicBezTo>
                    <a:pt x="3790983" y="15422"/>
                    <a:pt x="3794365" y="23588"/>
                    <a:pt x="3794365" y="32101"/>
                  </a:cubicBezTo>
                  <a:lnTo>
                    <a:pt x="3794365" y="1504030"/>
                  </a:lnTo>
                  <a:cubicBezTo>
                    <a:pt x="3794365" y="1521759"/>
                    <a:pt x="3779993" y="1536131"/>
                    <a:pt x="3762264" y="1536131"/>
                  </a:cubicBezTo>
                  <a:lnTo>
                    <a:pt x="32101" y="1536131"/>
                  </a:lnTo>
                  <a:cubicBezTo>
                    <a:pt x="23588" y="1536131"/>
                    <a:pt x="15422" y="1532749"/>
                    <a:pt x="9402" y="1526729"/>
                  </a:cubicBezTo>
                  <a:cubicBezTo>
                    <a:pt x="3382" y="1520709"/>
                    <a:pt x="0" y="1512544"/>
                    <a:pt x="0" y="1504030"/>
                  </a:cubicBezTo>
                  <a:lnTo>
                    <a:pt x="0" y="32101"/>
                  </a:lnTo>
                  <a:cubicBezTo>
                    <a:pt x="0" y="23588"/>
                    <a:pt x="3382" y="15422"/>
                    <a:pt x="9402" y="9402"/>
                  </a:cubicBezTo>
                  <a:cubicBezTo>
                    <a:pt x="15422" y="3382"/>
                    <a:pt x="23588" y="0"/>
                    <a:pt x="32101" y="0"/>
                  </a:cubicBezTo>
                  <a:close/>
                </a:path>
              </a:pathLst>
            </a:custGeom>
            <a:solidFill>
              <a:srgbClr val="F9EBD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3794365" cy="1612331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r">
                <a:lnSpc>
                  <a:spcPts val="5319"/>
                </a:lnSpc>
              </a:pPr>
              <a:endParaRPr lang="en-US" sz="3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585715" y="1474718"/>
            <a:ext cx="11340906" cy="1591395"/>
            <a:chOff x="0" y="0"/>
            <a:chExt cx="4041965" cy="5671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41965" cy="567183"/>
            </a:xfrm>
            <a:custGeom>
              <a:avLst/>
              <a:gdLst/>
              <a:ahLst/>
              <a:cxnLst/>
              <a:rect l="l" t="t" r="r" b="b"/>
              <a:pathLst>
                <a:path w="4041965" h="567183">
                  <a:moveTo>
                    <a:pt x="34815" y="0"/>
                  </a:moveTo>
                  <a:lnTo>
                    <a:pt x="4007150" y="0"/>
                  </a:lnTo>
                  <a:cubicBezTo>
                    <a:pt x="4016384" y="0"/>
                    <a:pt x="4025239" y="3668"/>
                    <a:pt x="4031768" y="10197"/>
                  </a:cubicBezTo>
                  <a:cubicBezTo>
                    <a:pt x="4038297" y="16726"/>
                    <a:pt x="4041965" y="25582"/>
                    <a:pt x="4041965" y="34815"/>
                  </a:cubicBezTo>
                  <a:lnTo>
                    <a:pt x="4041965" y="532367"/>
                  </a:lnTo>
                  <a:cubicBezTo>
                    <a:pt x="4041965" y="541601"/>
                    <a:pt x="4038297" y="550456"/>
                    <a:pt x="4031768" y="556985"/>
                  </a:cubicBezTo>
                  <a:cubicBezTo>
                    <a:pt x="4025239" y="563515"/>
                    <a:pt x="4016384" y="567183"/>
                    <a:pt x="4007150" y="567183"/>
                  </a:cubicBezTo>
                  <a:lnTo>
                    <a:pt x="34815" y="567183"/>
                  </a:lnTo>
                  <a:cubicBezTo>
                    <a:pt x="25582" y="567183"/>
                    <a:pt x="16726" y="563515"/>
                    <a:pt x="10197" y="556985"/>
                  </a:cubicBezTo>
                  <a:cubicBezTo>
                    <a:pt x="3668" y="550456"/>
                    <a:pt x="0" y="541601"/>
                    <a:pt x="0" y="532367"/>
                  </a:cubicBezTo>
                  <a:lnTo>
                    <a:pt x="0" y="34815"/>
                  </a:lnTo>
                  <a:cubicBezTo>
                    <a:pt x="0" y="25582"/>
                    <a:pt x="3668" y="16726"/>
                    <a:pt x="10197" y="10197"/>
                  </a:cubicBezTo>
                  <a:cubicBezTo>
                    <a:pt x="16726" y="3668"/>
                    <a:pt x="25582" y="0"/>
                    <a:pt x="34815" y="0"/>
                  </a:cubicBezTo>
                  <a:close/>
                </a:path>
              </a:pathLst>
            </a:custGeom>
            <a:solidFill>
              <a:srgbClr val="FCBB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14300"/>
              <a:ext cx="4041965" cy="681483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7979"/>
                </a:lnSpc>
              </a:pPr>
              <a:r>
                <a:rPr lang="en-US" sz="56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Registration - Zeffy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3585715" y="4737882"/>
            <a:ext cx="3038576" cy="3038576"/>
          </a:xfrm>
          <a:custGeom>
            <a:avLst/>
            <a:gdLst/>
            <a:ahLst/>
            <a:cxnLst/>
            <a:rect l="l" t="t" r="r" b="b"/>
            <a:pathLst>
              <a:path w="3038576" h="3038576">
                <a:moveTo>
                  <a:pt x="0" y="0"/>
                </a:moveTo>
                <a:lnTo>
                  <a:pt x="3038576" y="0"/>
                </a:lnTo>
                <a:lnTo>
                  <a:pt x="3038576" y="3038576"/>
                </a:lnTo>
                <a:lnTo>
                  <a:pt x="0" y="30385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468422" y="6772727"/>
            <a:ext cx="7083805" cy="3178857"/>
          </a:xfrm>
          <a:custGeom>
            <a:avLst/>
            <a:gdLst/>
            <a:ahLst/>
            <a:cxnLst/>
            <a:rect l="l" t="t" r="r" b="b"/>
            <a:pathLst>
              <a:path w="7083805" h="3178857">
                <a:moveTo>
                  <a:pt x="0" y="0"/>
                </a:moveTo>
                <a:lnTo>
                  <a:pt x="7083805" y="0"/>
                </a:lnTo>
                <a:lnTo>
                  <a:pt x="7083805" y="3178858"/>
                </a:lnTo>
                <a:lnTo>
                  <a:pt x="0" y="317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4005406" y="3793853"/>
            <a:ext cx="10921214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  <a:spcBef>
                <a:spcPct val="0"/>
              </a:spcBef>
            </a:pPr>
            <a:r>
              <a:rPr lang="en-US" sz="4099" b="1">
                <a:solidFill>
                  <a:srgbClr val="50241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QR CODE               REGISTER WITH ZEFFY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C1A6D8-E303-9C00-4262-B0CEF20FB46B}"/>
              </a:ext>
            </a:extLst>
          </p:cNvPr>
          <p:cNvSpPr txBox="1"/>
          <p:nvPr/>
        </p:nvSpPr>
        <p:spPr>
          <a:xfrm>
            <a:off x="9438798" y="4861829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hlinkClick r:id="rId3"/>
              </a:rPr>
              <a:t>CLICK HERE </a:t>
            </a:r>
            <a:endParaRPr lang="en-US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94869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302836" y="2246768"/>
            <a:ext cx="13999180" cy="6707761"/>
            <a:chOff x="0" y="0"/>
            <a:chExt cx="4318642" cy="206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18642" cy="2069294"/>
            </a:xfrm>
            <a:custGeom>
              <a:avLst/>
              <a:gdLst/>
              <a:ahLst/>
              <a:cxnLst/>
              <a:rect l="l" t="t" r="r" b="b"/>
              <a:pathLst>
                <a:path w="4318642" h="2069294">
                  <a:moveTo>
                    <a:pt x="28204" y="0"/>
                  </a:moveTo>
                  <a:lnTo>
                    <a:pt x="4290437" y="0"/>
                  </a:lnTo>
                  <a:cubicBezTo>
                    <a:pt x="4297918" y="0"/>
                    <a:pt x="4305091" y="2972"/>
                    <a:pt x="4310381" y="8261"/>
                  </a:cubicBezTo>
                  <a:cubicBezTo>
                    <a:pt x="4315670" y="13550"/>
                    <a:pt x="4318642" y="20724"/>
                    <a:pt x="4318642" y="28204"/>
                  </a:cubicBezTo>
                  <a:lnTo>
                    <a:pt x="4318642" y="2041090"/>
                  </a:lnTo>
                  <a:cubicBezTo>
                    <a:pt x="4318642" y="2048570"/>
                    <a:pt x="4315670" y="2055744"/>
                    <a:pt x="4310381" y="2061033"/>
                  </a:cubicBezTo>
                  <a:cubicBezTo>
                    <a:pt x="4305091" y="2066322"/>
                    <a:pt x="4297918" y="2069294"/>
                    <a:pt x="4290437" y="2069294"/>
                  </a:cubicBezTo>
                  <a:lnTo>
                    <a:pt x="28204" y="2069294"/>
                  </a:lnTo>
                  <a:cubicBezTo>
                    <a:pt x="20724" y="2069294"/>
                    <a:pt x="13550" y="2066322"/>
                    <a:pt x="8261" y="2061033"/>
                  </a:cubicBezTo>
                  <a:cubicBezTo>
                    <a:pt x="2972" y="2055744"/>
                    <a:pt x="0" y="2048570"/>
                    <a:pt x="0" y="2041090"/>
                  </a:cubicBezTo>
                  <a:lnTo>
                    <a:pt x="0" y="28204"/>
                  </a:lnTo>
                  <a:cubicBezTo>
                    <a:pt x="0" y="20724"/>
                    <a:pt x="2972" y="13550"/>
                    <a:pt x="8261" y="8261"/>
                  </a:cubicBezTo>
                  <a:cubicBezTo>
                    <a:pt x="13550" y="2972"/>
                    <a:pt x="20724" y="0"/>
                    <a:pt x="28204" y="0"/>
                  </a:cubicBezTo>
                  <a:close/>
                </a:path>
              </a:pathLst>
            </a:custGeom>
            <a:solidFill>
              <a:srgbClr val="F9EB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318642" cy="2107394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73547" y="437748"/>
            <a:ext cx="11340906" cy="1591395"/>
            <a:chOff x="0" y="0"/>
            <a:chExt cx="4041965" cy="5671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41965" cy="567183"/>
            </a:xfrm>
            <a:custGeom>
              <a:avLst/>
              <a:gdLst/>
              <a:ahLst/>
              <a:cxnLst/>
              <a:rect l="l" t="t" r="r" b="b"/>
              <a:pathLst>
                <a:path w="4041965" h="567183">
                  <a:moveTo>
                    <a:pt x="34815" y="0"/>
                  </a:moveTo>
                  <a:lnTo>
                    <a:pt x="4007150" y="0"/>
                  </a:lnTo>
                  <a:cubicBezTo>
                    <a:pt x="4016384" y="0"/>
                    <a:pt x="4025239" y="3668"/>
                    <a:pt x="4031768" y="10197"/>
                  </a:cubicBezTo>
                  <a:cubicBezTo>
                    <a:pt x="4038297" y="16726"/>
                    <a:pt x="4041965" y="25582"/>
                    <a:pt x="4041965" y="34815"/>
                  </a:cubicBezTo>
                  <a:lnTo>
                    <a:pt x="4041965" y="532367"/>
                  </a:lnTo>
                  <a:cubicBezTo>
                    <a:pt x="4041965" y="541601"/>
                    <a:pt x="4038297" y="550456"/>
                    <a:pt x="4031768" y="556985"/>
                  </a:cubicBezTo>
                  <a:cubicBezTo>
                    <a:pt x="4025239" y="563515"/>
                    <a:pt x="4016384" y="567183"/>
                    <a:pt x="4007150" y="567183"/>
                  </a:cubicBezTo>
                  <a:lnTo>
                    <a:pt x="34815" y="567183"/>
                  </a:lnTo>
                  <a:cubicBezTo>
                    <a:pt x="25582" y="567183"/>
                    <a:pt x="16726" y="563515"/>
                    <a:pt x="10197" y="556985"/>
                  </a:cubicBezTo>
                  <a:cubicBezTo>
                    <a:pt x="3668" y="550456"/>
                    <a:pt x="0" y="541601"/>
                    <a:pt x="0" y="532367"/>
                  </a:cubicBezTo>
                  <a:lnTo>
                    <a:pt x="0" y="34815"/>
                  </a:lnTo>
                  <a:cubicBezTo>
                    <a:pt x="0" y="25582"/>
                    <a:pt x="3668" y="16726"/>
                    <a:pt x="10197" y="10197"/>
                  </a:cubicBezTo>
                  <a:cubicBezTo>
                    <a:pt x="16726" y="3668"/>
                    <a:pt x="25582" y="0"/>
                    <a:pt x="34815" y="0"/>
                  </a:cubicBezTo>
                  <a:close/>
                </a:path>
              </a:pathLst>
            </a:custGeom>
            <a:solidFill>
              <a:srgbClr val="FCBB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4041965" cy="643383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Key Strategies and Concepts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How to Work with Complicated People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626919" y="2276157"/>
            <a:ext cx="13675096" cy="642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>
                <a:solidFill>
                  <a:srgbClr val="502418"/>
                </a:solidFill>
                <a:latin typeface="Biski Bold"/>
                <a:ea typeface="Biski Bold"/>
                <a:cs typeface="Biski Bold"/>
                <a:sym typeface="Biski Bold"/>
              </a:rPr>
              <a:t>See People, Not Problems: </a:t>
            </a:r>
            <a:r>
              <a:rPr lang="en-US" sz="31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View challenging people as humans with their own struggles, not just obstacles, to foster understanding and reduce conflict.</a:t>
            </a:r>
          </a:p>
          <a:p>
            <a:pPr algn="l">
              <a:lnSpc>
                <a:spcPts val="4479"/>
              </a:lnSpc>
            </a:pPr>
            <a:r>
              <a:rPr lang="en-US" sz="3199" b="1">
                <a:solidFill>
                  <a:srgbClr val="502418"/>
                </a:solidFill>
                <a:latin typeface="Biski Bold"/>
                <a:ea typeface="Biski Bold"/>
                <a:cs typeface="Biski Bold"/>
                <a:sym typeface="Biski Bold"/>
              </a:rPr>
              <a:t>Let Go of Unrealistic Expectations: </a:t>
            </a:r>
            <a:r>
              <a:rPr lang="en-US" sz="31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Release the need for others to be differnt than they are to avoid frustration.</a:t>
            </a:r>
          </a:p>
          <a:p>
            <a:pPr algn="l">
              <a:lnSpc>
                <a:spcPts val="4479"/>
              </a:lnSpc>
            </a:pPr>
            <a:r>
              <a:rPr lang="en-US" sz="3199" b="1">
                <a:solidFill>
                  <a:srgbClr val="502418"/>
                </a:solidFill>
                <a:latin typeface="Biski Bold"/>
                <a:ea typeface="Biski Bold"/>
                <a:cs typeface="Biski Bold"/>
                <a:sym typeface="Biski Bold"/>
              </a:rPr>
              <a:t>Communicate Effectively: </a:t>
            </a:r>
            <a:r>
              <a:rPr lang="en-US" sz="31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Learn to communicate in complex environments to navigate different styles and personalities.</a:t>
            </a:r>
          </a:p>
          <a:p>
            <a:pPr algn="l">
              <a:lnSpc>
                <a:spcPts val="4479"/>
              </a:lnSpc>
            </a:pPr>
            <a:r>
              <a:rPr lang="en-US" sz="3199" b="1">
                <a:solidFill>
                  <a:srgbClr val="502418"/>
                </a:solidFill>
                <a:latin typeface="Biski Bold"/>
                <a:ea typeface="Biski Bold"/>
                <a:cs typeface="Biski Bold"/>
                <a:sym typeface="Biski Bold"/>
              </a:rPr>
              <a:t>Embrace Healthy Disagreement: </a:t>
            </a:r>
            <a:r>
              <a:rPr lang="en-US" sz="31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Use disagreement as a tool to find better solutions, rather than a source of conflict.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502418"/>
                </a:solidFill>
                <a:latin typeface="Biski Bold"/>
                <a:ea typeface="Biski Bold"/>
                <a:cs typeface="Biski Bold"/>
                <a:sym typeface="Biski Bold"/>
              </a:rPr>
              <a:t>Set Boundaries: </a:t>
            </a:r>
            <a:r>
              <a:rPr lang="en-US" sz="31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Establish healthy boundaries to protect yourself without shutting people out.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94869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664823" y="2246768"/>
            <a:ext cx="9015963" cy="6707761"/>
            <a:chOff x="0" y="0"/>
            <a:chExt cx="2781357" cy="206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81357" cy="2069294"/>
            </a:xfrm>
            <a:custGeom>
              <a:avLst/>
              <a:gdLst/>
              <a:ahLst/>
              <a:cxnLst/>
              <a:rect l="l" t="t" r="r" b="b"/>
              <a:pathLst>
                <a:path w="2781357" h="2069294">
                  <a:moveTo>
                    <a:pt x="43793" y="0"/>
                  </a:moveTo>
                  <a:lnTo>
                    <a:pt x="2737564" y="0"/>
                  </a:lnTo>
                  <a:cubicBezTo>
                    <a:pt x="2749178" y="0"/>
                    <a:pt x="2760317" y="4614"/>
                    <a:pt x="2768530" y="12827"/>
                  </a:cubicBezTo>
                  <a:cubicBezTo>
                    <a:pt x="2776743" y="21040"/>
                    <a:pt x="2781357" y="32179"/>
                    <a:pt x="2781357" y="43793"/>
                  </a:cubicBezTo>
                  <a:lnTo>
                    <a:pt x="2781357" y="2025501"/>
                  </a:lnTo>
                  <a:cubicBezTo>
                    <a:pt x="2781357" y="2049687"/>
                    <a:pt x="2761750" y="2069294"/>
                    <a:pt x="2737564" y="2069294"/>
                  </a:cubicBezTo>
                  <a:lnTo>
                    <a:pt x="43793" y="2069294"/>
                  </a:lnTo>
                  <a:cubicBezTo>
                    <a:pt x="19607" y="2069294"/>
                    <a:pt x="0" y="2049687"/>
                    <a:pt x="0" y="2025501"/>
                  </a:cubicBezTo>
                  <a:lnTo>
                    <a:pt x="0" y="43793"/>
                  </a:lnTo>
                  <a:cubicBezTo>
                    <a:pt x="0" y="32179"/>
                    <a:pt x="4614" y="21040"/>
                    <a:pt x="12827" y="12827"/>
                  </a:cubicBezTo>
                  <a:cubicBezTo>
                    <a:pt x="21040" y="4614"/>
                    <a:pt x="32179" y="0"/>
                    <a:pt x="43793" y="0"/>
                  </a:cubicBezTo>
                  <a:close/>
                </a:path>
              </a:pathLst>
            </a:custGeom>
            <a:solidFill>
              <a:srgbClr val="F9EB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81357" cy="2107394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73547" y="437748"/>
            <a:ext cx="11340906" cy="1591395"/>
            <a:chOff x="0" y="0"/>
            <a:chExt cx="4041965" cy="5671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41965" cy="567183"/>
            </a:xfrm>
            <a:custGeom>
              <a:avLst/>
              <a:gdLst/>
              <a:ahLst/>
              <a:cxnLst/>
              <a:rect l="l" t="t" r="r" b="b"/>
              <a:pathLst>
                <a:path w="4041965" h="567183">
                  <a:moveTo>
                    <a:pt x="34815" y="0"/>
                  </a:moveTo>
                  <a:lnTo>
                    <a:pt x="4007150" y="0"/>
                  </a:lnTo>
                  <a:cubicBezTo>
                    <a:pt x="4016384" y="0"/>
                    <a:pt x="4025239" y="3668"/>
                    <a:pt x="4031768" y="10197"/>
                  </a:cubicBezTo>
                  <a:cubicBezTo>
                    <a:pt x="4038297" y="16726"/>
                    <a:pt x="4041965" y="25582"/>
                    <a:pt x="4041965" y="34815"/>
                  </a:cubicBezTo>
                  <a:lnTo>
                    <a:pt x="4041965" y="532367"/>
                  </a:lnTo>
                  <a:cubicBezTo>
                    <a:pt x="4041965" y="541601"/>
                    <a:pt x="4038297" y="550456"/>
                    <a:pt x="4031768" y="556985"/>
                  </a:cubicBezTo>
                  <a:cubicBezTo>
                    <a:pt x="4025239" y="563515"/>
                    <a:pt x="4016384" y="567183"/>
                    <a:pt x="4007150" y="567183"/>
                  </a:cubicBezTo>
                  <a:lnTo>
                    <a:pt x="34815" y="567183"/>
                  </a:lnTo>
                  <a:cubicBezTo>
                    <a:pt x="25582" y="567183"/>
                    <a:pt x="16726" y="563515"/>
                    <a:pt x="10197" y="556985"/>
                  </a:cubicBezTo>
                  <a:cubicBezTo>
                    <a:pt x="3668" y="550456"/>
                    <a:pt x="0" y="541601"/>
                    <a:pt x="0" y="532367"/>
                  </a:cubicBezTo>
                  <a:lnTo>
                    <a:pt x="0" y="34815"/>
                  </a:lnTo>
                  <a:cubicBezTo>
                    <a:pt x="0" y="25582"/>
                    <a:pt x="3668" y="16726"/>
                    <a:pt x="10197" y="10197"/>
                  </a:cubicBezTo>
                  <a:cubicBezTo>
                    <a:pt x="16726" y="3668"/>
                    <a:pt x="25582" y="0"/>
                    <a:pt x="34815" y="0"/>
                  </a:cubicBezTo>
                  <a:close/>
                </a:path>
              </a:pathLst>
            </a:custGeom>
            <a:solidFill>
              <a:srgbClr val="FCBB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4041965" cy="643383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Who is with you when 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you get to your destination?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5341952" y="2578021"/>
            <a:ext cx="7604096" cy="6045256"/>
          </a:xfrm>
          <a:custGeom>
            <a:avLst/>
            <a:gdLst/>
            <a:ahLst/>
            <a:cxnLst/>
            <a:rect l="l" t="t" r="r" b="b"/>
            <a:pathLst>
              <a:path w="7604096" h="6045256">
                <a:moveTo>
                  <a:pt x="0" y="0"/>
                </a:moveTo>
                <a:lnTo>
                  <a:pt x="7604096" y="0"/>
                </a:lnTo>
                <a:lnTo>
                  <a:pt x="7604096" y="6045256"/>
                </a:lnTo>
                <a:lnTo>
                  <a:pt x="0" y="6045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94869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302836" y="2246768"/>
            <a:ext cx="13999180" cy="6707761"/>
            <a:chOff x="0" y="0"/>
            <a:chExt cx="4318642" cy="206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18642" cy="2069294"/>
            </a:xfrm>
            <a:custGeom>
              <a:avLst/>
              <a:gdLst/>
              <a:ahLst/>
              <a:cxnLst/>
              <a:rect l="l" t="t" r="r" b="b"/>
              <a:pathLst>
                <a:path w="4318642" h="2069294">
                  <a:moveTo>
                    <a:pt x="28204" y="0"/>
                  </a:moveTo>
                  <a:lnTo>
                    <a:pt x="4290437" y="0"/>
                  </a:lnTo>
                  <a:cubicBezTo>
                    <a:pt x="4297918" y="0"/>
                    <a:pt x="4305091" y="2972"/>
                    <a:pt x="4310381" y="8261"/>
                  </a:cubicBezTo>
                  <a:cubicBezTo>
                    <a:pt x="4315670" y="13550"/>
                    <a:pt x="4318642" y="20724"/>
                    <a:pt x="4318642" y="28204"/>
                  </a:cubicBezTo>
                  <a:lnTo>
                    <a:pt x="4318642" y="2041090"/>
                  </a:lnTo>
                  <a:cubicBezTo>
                    <a:pt x="4318642" y="2048570"/>
                    <a:pt x="4315670" y="2055744"/>
                    <a:pt x="4310381" y="2061033"/>
                  </a:cubicBezTo>
                  <a:cubicBezTo>
                    <a:pt x="4305091" y="2066322"/>
                    <a:pt x="4297918" y="2069294"/>
                    <a:pt x="4290437" y="2069294"/>
                  </a:cubicBezTo>
                  <a:lnTo>
                    <a:pt x="28204" y="2069294"/>
                  </a:lnTo>
                  <a:cubicBezTo>
                    <a:pt x="20724" y="2069294"/>
                    <a:pt x="13550" y="2066322"/>
                    <a:pt x="8261" y="2061033"/>
                  </a:cubicBezTo>
                  <a:cubicBezTo>
                    <a:pt x="2972" y="2055744"/>
                    <a:pt x="0" y="2048570"/>
                    <a:pt x="0" y="2041090"/>
                  </a:cubicBezTo>
                  <a:lnTo>
                    <a:pt x="0" y="28204"/>
                  </a:lnTo>
                  <a:cubicBezTo>
                    <a:pt x="0" y="20724"/>
                    <a:pt x="2972" y="13550"/>
                    <a:pt x="8261" y="8261"/>
                  </a:cubicBezTo>
                  <a:cubicBezTo>
                    <a:pt x="13550" y="2972"/>
                    <a:pt x="20724" y="0"/>
                    <a:pt x="28204" y="0"/>
                  </a:cubicBezTo>
                  <a:close/>
                </a:path>
              </a:pathLst>
            </a:custGeom>
            <a:solidFill>
              <a:srgbClr val="F9EB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318642" cy="2107394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73547" y="437748"/>
            <a:ext cx="11340906" cy="1591395"/>
            <a:chOff x="0" y="0"/>
            <a:chExt cx="4041965" cy="5671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41965" cy="567183"/>
            </a:xfrm>
            <a:custGeom>
              <a:avLst/>
              <a:gdLst/>
              <a:ahLst/>
              <a:cxnLst/>
              <a:rect l="l" t="t" r="r" b="b"/>
              <a:pathLst>
                <a:path w="4041965" h="567183">
                  <a:moveTo>
                    <a:pt x="34815" y="0"/>
                  </a:moveTo>
                  <a:lnTo>
                    <a:pt x="4007150" y="0"/>
                  </a:lnTo>
                  <a:cubicBezTo>
                    <a:pt x="4016384" y="0"/>
                    <a:pt x="4025239" y="3668"/>
                    <a:pt x="4031768" y="10197"/>
                  </a:cubicBezTo>
                  <a:cubicBezTo>
                    <a:pt x="4038297" y="16726"/>
                    <a:pt x="4041965" y="25582"/>
                    <a:pt x="4041965" y="34815"/>
                  </a:cubicBezTo>
                  <a:lnTo>
                    <a:pt x="4041965" y="532367"/>
                  </a:lnTo>
                  <a:cubicBezTo>
                    <a:pt x="4041965" y="541601"/>
                    <a:pt x="4038297" y="550456"/>
                    <a:pt x="4031768" y="556985"/>
                  </a:cubicBezTo>
                  <a:cubicBezTo>
                    <a:pt x="4025239" y="563515"/>
                    <a:pt x="4016384" y="567183"/>
                    <a:pt x="4007150" y="567183"/>
                  </a:cubicBezTo>
                  <a:lnTo>
                    <a:pt x="34815" y="567183"/>
                  </a:lnTo>
                  <a:cubicBezTo>
                    <a:pt x="25582" y="567183"/>
                    <a:pt x="16726" y="563515"/>
                    <a:pt x="10197" y="556985"/>
                  </a:cubicBezTo>
                  <a:cubicBezTo>
                    <a:pt x="3668" y="550456"/>
                    <a:pt x="0" y="541601"/>
                    <a:pt x="0" y="532367"/>
                  </a:cubicBezTo>
                  <a:lnTo>
                    <a:pt x="0" y="34815"/>
                  </a:lnTo>
                  <a:cubicBezTo>
                    <a:pt x="0" y="25582"/>
                    <a:pt x="3668" y="16726"/>
                    <a:pt x="10197" y="10197"/>
                  </a:cubicBezTo>
                  <a:cubicBezTo>
                    <a:pt x="16726" y="3668"/>
                    <a:pt x="25582" y="0"/>
                    <a:pt x="34815" y="0"/>
                  </a:cubicBezTo>
                  <a:close/>
                </a:path>
              </a:pathLst>
            </a:custGeom>
            <a:solidFill>
              <a:srgbClr val="FCBB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4041965" cy="643383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Who is with you when you get to your destination?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302836" y="2531217"/>
            <a:ext cx="13675096" cy="5786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4"/>
              </a:lnSpc>
            </a:pPr>
            <a:endParaRPr/>
          </a:p>
          <a:p>
            <a:pPr marL="971535" lvl="1" indent="-485768" algn="l">
              <a:lnSpc>
                <a:spcPts val="5264"/>
              </a:lnSpc>
              <a:buAutoNum type="arabicPeriod"/>
            </a:pPr>
            <a:r>
              <a:rPr lang="en-US" sz="4499" b="1">
                <a:solidFill>
                  <a:srgbClr val="502418"/>
                </a:solidFill>
                <a:latin typeface="Biski Bold"/>
                <a:ea typeface="Biski Bold"/>
                <a:cs typeface="Biski Bold"/>
                <a:sym typeface="Biski Bold"/>
              </a:rPr>
              <a:t> How many complicated individuals do you deal when involved with Pilot?</a:t>
            </a:r>
          </a:p>
          <a:p>
            <a:pPr algn="l">
              <a:lnSpc>
                <a:spcPts val="5264"/>
              </a:lnSpc>
            </a:pPr>
            <a:endParaRPr lang="en-US" sz="4499" b="1">
              <a:solidFill>
                <a:srgbClr val="502418"/>
              </a:solidFill>
              <a:latin typeface="Biski Bold"/>
              <a:ea typeface="Biski Bold"/>
              <a:cs typeface="Biski Bold"/>
              <a:sym typeface="Biski Bold"/>
            </a:endParaRPr>
          </a:p>
          <a:p>
            <a:pPr algn="l">
              <a:lnSpc>
                <a:spcPts val="5264"/>
              </a:lnSpc>
            </a:pPr>
            <a:r>
              <a:rPr lang="en-US" sz="4499" b="1">
                <a:solidFill>
                  <a:srgbClr val="502418"/>
                </a:solidFill>
                <a:latin typeface="Biski Bold"/>
                <a:ea typeface="Biski Bold"/>
                <a:cs typeface="Biski Bold"/>
                <a:sym typeface="Biski Bold"/>
              </a:rPr>
              <a:t>      </a:t>
            </a:r>
            <a:r>
              <a:rPr lang="en-US" sz="44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78% of Americans say they deal with</a:t>
            </a:r>
          </a:p>
          <a:p>
            <a:pPr algn="l">
              <a:lnSpc>
                <a:spcPts val="5264"/>
              </a:lnSpc>
            </a:pPr>
            <a:r>
              <a:rPr lang="en-US" sz="44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      complicated people on a weekly basis!</a:t>
            </a:r>
          </a:p>
          <a:p>
            <a:pPr algn="l">
              <a:lnSpc>
                <a:spcPts val="5264"/>
              </a:lnSpc>
            </a:pPr>
            <a:endParaRPr lang="en-US" sz="4499">
              <a:solidFill>
                <a:srgbClr val="502418"/>
              </a:solidFill>
              <a:latin typeface="Biski"/>
              <a:ea typeface="Biski"/>
              <a:cs typeface="Biski"/>
              <a:sym typeface="Biski"/>
            </a:endParaRPr>
          </a:p>
          <a:p>
            <a:pPr algn="ctr">
              <a:lnSpc>
                <a:spcPts val="6659"/>
              </a:lnSpc>
            </a:pPr>
            <a:endParaRPr lang="en-US" sz="4499">
              <a:solidFill>
                <a:srgbClr val="502418"/>
              </a:solidFill>
              <a:latin typeface="Biski"/>
              <a:ea typeface="Biski"/>
              <a:cs typeface="Biski"/>
              <a:sym typeface="Bisk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94869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302836" y="2246768"/>
            <a:ext cx="13999180" cy="6707761"/>
            <a:chOff x="0" y="0"/>
            <a:chExt cx="4318642" cy="206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18642" cy="2069294"/>
            </a:xfrm>
            <a:custGeom>
              <a:avLst/>
              <a:gdLst/>
              <a:ahLst/>
              <a:cxnLst/>
              <a:rect l="l" t="t" r="r" b="b"/>
              <a:pathLst>
                <a:path w="4318642" h="2069294">
                  <a:moveTo>
                    <a:pt x="28204" y="0"/>
                  </a:moveTo>
                  <a:lnTo>
                    <a:pt x="4290437" y="0"/>
                  </a:lnTo>
                  <a:cubicBezTo>
                    <a:pt x="4297918" y="0"/>
                    <a:pt x="4305091" y="2972"/>
                    <a:pt x="4310381" y="8261"/>
                  </a:cubicBezTo>
                  <a:cubicBezTo>
                    <a:pt x="4315670" y="13550"/>
                    <a:pt x="4318642" y="20724"/>
                    <a:pt x="4318642" y="28204"/>
                  </a:cubicBezTo>
                  <a:lnTo>
                    <a:pt x="4318642" y="2041090"/>
                  </a:lnTo>
                  <a:cubicBezTo>
                    <a:pt x="4318642" y="2048570"/>
                    <a:pt x="4315670" y="2055744"/>
                    <a:pt x="4310381" y="2061033"/>
                  </a:cubicBezTo>
                  <a:cubicBezTo>
                    <a:pt x="4305091" y="2066322"/>
                    <a:pt x="4297918" y="2069294"/>
                    <a:pt x="4290437" y="2069294"/>
                  </a:cubicBezTo>
                  <a:lnTo>
                    <a:pt x="28204" y="2069294"/>
                  </a:lnTo>
                  <a:cubicBezTo>
                    <a:pt x="20724" y="2069294"/>
                    <a:pt x="13550" y="2066322"/>
                    <a:pt x="8261" y="2061033"/>
                  </a:cubicBezTo>
                  <a:cubicBezTo>
                    <a:pt x="2972" y="2055744"/>
                    <a:pt x="0" y="2048570"/>
                    <a:pt x="0" y="2041090"/>
                  </a:cubicBezTo>
                  <a:lnTo>
                    <a:pt x="0" y="28204"/>
                  </a:lnTo>
                  <a:cubicBezTo>
                    <a:pt x="0" y="20724"/>
                    <a:pt x="2972" y="13550"/>
                    <a:pt x="8261" y="8261"/>
                  </a:cubicBezTo>
                  <a:cubicBezTo>
                    <a:pt x="13550" y="2972"/>
                    <a:pt x="20724" y="0"/>
                    <a:pt x="28204" y="0"/>
                  </a:cubicBezTo>
                  <a:close/>
                </a:path>
              </a:pathLst>
            </a:custGeom>
            <a:solidFill>
              <a:srgbClr val="F9EB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318642" cy="2107394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73547" y="437748"/>
            <a:ext cx="11340906" cy="1591395"/>
            <a:chOff x="0" y="0"/>
            <a:chExt cx="4041965" cy="5671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41965" cy="567183"/>
            </a:xfrm>
            <a:custGeom>
              <a:avLst/>
              <a:gdLst/>
              <a:ahLst/>
              <a:cxnLst/>
              <a:rect l="l" t="t" r="r" b="b"/>
              <a:pathLst>
                <a:path w="4041965" h="567183">
                  <a:moveTo>
                    <a:pt x="34815" y="0"/>
                  </a:moveTo>
                  <a:lnTo>
                    <a:pt x="4007150" y="0"/>
                  </a:lnTo>
                  <a:cubicBezTo>
                    <a:pt x="4016384" y="0"/>
                    <a:pt x="4025239" y="3668"/>
                    <a:pt x="4031768" y="10197"/>
                  </a:cubicBezTo>
                  <a:cubicBezTo>
                    <a:pt x="4038297" y="16726"/>
                    <a:pt x="4041965" y="25582"/>
                    <a:pt x="4041965" y="34815"/>
                  </a:cubicBezTo>
                  <a:lnTo>
                    <a:pt x="4041965" y="532367"/>
                  </a:lnTo>
                  <a:cubicBezTo>
                    <a:pt x="4041965" y="541601"/>
                    <a:pt x="4038297" y="550456"/>
                    <a:pt x="4031768" y="556985"/>
                  </a:cubicBezTo>
                  <a:cubicBezTo>
                    <a:pt x="4025239" y="563515"/>
                    <a:pt x="4016384" y="567183"/>
                    <a:pt x="4007150" y="567183"/>
                  </a:cubicBezTo>
                  <a:lnTo>
                    <a:pt x="34815" y="567183"/>
                  </a:lnTo>
                  <a:cubicBezTo>
                    <a:pt x="25582" y="567183"/>
                    <a:pt x="16726" y="563515"/>
                    <a:pt x="10197" y="556985"/>
                  </a:cubicBezTo>
                  <a:cubicBezTo>
                    <a:pt x="3668" y="550456"/>
                    <a:pt x="0" y="541601"/>
                    <a:pt x="0" y="532367"/>
                  </a:cubicBezTo>
                  <a:lnTo>
                    <a:pt x="0" y="34815"/>
                  </a:lnTo>
                  <a:cubicBezTo>
                    <a:pt x="0" y="25582"/>
                    <a:pt x="3668" y="16726"/>
                    <a:pt x="10197" y="10197"/>
                  </a:cubicBezTo>
                  <a:cubicBezTo>
                    <a:pt x="16726" y="3668"/>
                    <a:pt x="25582" y="0"/>
                    <a:pt x="34815" y="0"/>
                  </a:cubicBezTo>
                  <a:close/>
                </a:path>
              </a:pathLst>
            </a:custGeom>
            <a:solidFill>
              <a:srgbClr val="FCBB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4041965" cy="643383"/>
            </a:xfrm>
            <a:prstGeom prst="rect">
              <a:avLst/>
            </a:prstGeom>
          </p:spPr>
          <p:txBody>
            <a:bodyPr lIns="43370" tIns="43370" rIns="43370" bIns="4337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Who is with you when you get to your destination?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306452" y="2138361"/>
            <a:ext cx="13675096" cy="7119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4"/>
              </a:lnSpc>
            </a:pPr>
            <a:endParaRPr/>
          </a:p>
          <a:p>
            <a:pPr marL="971535" lvl="1" indent="-485768" algn="l">
              <a:lnSpc>
                <a:spcPts val="5264"/>
              </a:lnSpc>
              <a:buAutoNum type="arabicPeriod"/>
            </a:pPr>
            <a:r>
              <a:rPr lang="en-US" sz="4499" b="1">
                <a:solidFill>
                  <a:srgbClr val="502418"/>
                </a:solidFill>
                <a:latin typeface="Biski Bold"/>
                <a:ea typeface="Biski Bold"/>
                <a:cs typeface="Biski Bold"/>
                <a:sym typeface="Biski Bold"/>
              </a:rPr>
              <a:t> Why do you think Gen Z believes they are more complicated to work with than other generations?</a:t>
            </a:r>
          </a:p>
          <a:p>
            <a:pPr algn="l">
              <a:lnSpc>
                <a:spcPts val="5264"/>
              </a:lnSpc>
            </a:pPr>
            <a:r>
              <a:rPr lang="en-US" sz="44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     </a:t>
            </a:r>
          </a:p>
          <a:p>
            <a:pPr algn="l">
              <a:lnSpc>
                <a:spcPts val="5264"/>
              </a:lnSpc>
            </a:pPr>
            <a:r>
              <a:rPr lang="en-US" sz="44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     41% of Gen Z think their co-workers would</a:t>
            </a:r>
          </a:p>
          <a:p>
            <a:pPr algn="l">
              <a:lnSpc>
                <a:spcPts val="5264"/>
              </a:lnSpc>
            </a:pPr>
            <a:r>
              <a:rPr lang="en-US" sz="44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     say they are a complicated person to work</a:t>
            </a:r>
          </a:p>
          <a:p>
            <a:pPr algn="l">
              <a:lnSpc>
                <a:spcPts val="5264"/>
              </a:lnSpc>
            </a:pPr>
            <a:r>
              <a:rPr lang="en-US" sz="44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     with (much higher than any other</a:t>
            </a:r>
          </a:p>
          <a:p>
            <a:pPr algn="l">
              <a:lnSpc>
                <a:spcPts val="5264"/>
              </a:lnSpc>
            </a:pPr>
            <a:r>
              <a:rPr lang="en-US" sz="44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     generation)</a:t>
            </a:r>
          </a:p>
          <a:p>
            <a:pPr algn="ctr">
              <a:lnSpc>
                <a:spcPts val="6659"/>
              </a:lnSpc>
            </a:pPr>
            <a:endParaRPr lang="en-US" sz="4499">
              <a:solidFill>
                <a:srgbClr val="502418"/>
              </a:solidFill>
              <a:latin typeface="Biski"/>
              <a:ea typeface="Biski"/>
              <a:cs typeface="Biski"/>
              <a:sym typeface="Bisk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552</Words>
  <Application>Microsoft Office PowerPoint</Application>
  <PresentationFormat>Custom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Biski Bold</vt:lpstr>
      <vt:lpstr>Canva Sans Bold</vt:lpstr>
      <vt:lpstr>Eastman Grotesque Bold</vt:lpstr>
      <vt:lpstr>Calibri</vt:lpstr>
      <vt:lpstr>Arial</vt:lpstr>
      <vt:lpstr>Canva Sans</vt:lpstr>
      <vt:lpstr>Biski</vt:lpstr>
      <vt:lpstr>Eastman Grotesque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Leadership Training</dc:title>
  <dc:creator>Monteleone, Gina</dc:creator>
  <cp:lastModifiedBy>Monteleone, Gina</cp:lastModifiedBy>
  <cp:revision>2</cp:revision>
  <dcterms:created xsi:type="dcterms:W3CDTF">2006-08-16T00:00:00Z</dcterms:created>
  <dcterms:modified xsi:type="dcterms:W3CDTF">2026-03-23T20:25:24Z</dcterms:modified>
  <dc:identifier>DAHEyp-3oTc</dc:identifier>
</cp:coreProperties>
</file>