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Canva Sans Bold" charset="1" panose="020B0803030501040103"/>
      <p:regular r:id="rId21"/>
    </p:embeddedFont>
    <p:embeddedFont>
      <p:font typeface="Eastman Grotesque Bold" charset="1" panose="000008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1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3116600" y="3598348"/>
            <a:ext cx="12299701" cy="4979477"/>
            <a:chOff x="0" y="0"/>
            <a:chExt cx="3794365" cy="1536131"/>
          </a:xfrm>
        </p:grpSpPr>
        <p:sp>
          <p:nvSpPr>
            <p:cNvPr name="Freeform 7" id="7"/>
            <p:cNvSpPr/>
            <p:nvPr/>
          </p:nvSpPr>
          <p:spPr>
            <a:xfrm flipH="false" flipV="false" rot="0">
              <a:off x="0" y="0"/>
              <a:ext cx="3794365" cy="1536131"/>
            </a:xfrm>
            <a:custGeom>
              <a:avLst/>
              <a:gdLst/>
              <a:ahLst/>
              <a:cxnLst/>
              <a:rect r="r" b="b" t="t" l="l"/>
              <a:pathLst>
                <a:path h="1536131" w="3794365">
                  <a:moveTo>
                    <a:pt x="32101" y="0"/>
                  </a:moveTo>
                  <a:lnTo>
                    <a:pt x="3762264" y="0"/>
                  </a:lnTo>
                  <a:cubicBezTo>
                    <a:pt x="3770778" y="0"/>
                    <a:pt x="3778943" y="3382"/>
                    <a:pt x="3784963" y="9402"/>
                  </a:cubicBezTo>
                  <a:cubicBezTo>
                    <a:pt x="3790983" y="15422"/>
                    <a:pt x="3794365" y="23588"/>
                    <a:pt x="3794365" y="32101"/>
                  </a:cubicBezTo>
                  <a:lnTo>
                    <a:pt x="3794365" y="1504030"/>
                  </a:lnTo>
                  <a:cubicBezTo>
                    <a:pt x="3794365" y="1521759"/>
                    <a:pt x="3779993" y="1536131"/>
                    <a:pt x="3762264" y="1536131"/>
                  </a:cubicBezTo>
                  <a:lnTo>
                    <a:pt x="32101" y="1536131"/>
                  </a:lnTo>
                  <a:cubicBezTo>
                    <a:pt x="23588" y="1536131"/>
                    <a:pt x="15422" y="1532749"/>
                    <a:pt x="9402" y="1526729"/>
                  </a:cubicBezTo>
                  <a:cubicBezTo>
                    <a:pt x="3382" y="1520709"/>
                    <a:pt x="0" y="1512544"/>
                    <a:pt x="0" y="1504030"/>
                  </a:cubicBezTo>
                  <a:lnTo>
                    <a:pt x="0" y="32101"/>
                  </a:lnTo>
                  <a:cubicBezTo>
                    <a:pt x="0" y="23588"/>
                    <a:pt x="3382" y="15422"/>
                    <a:pt x="9402" y="9402"/>
                  </a:cubicBezTo>
                  <a:cubicBezTo>
                    <a:pt x="15422" y="3382"/>
                    <a:pt x="23588" y="0"/>
                    <a:pt x="32101" y="0"/>
                  </a:cubicBezTo>
                  <a:close/>
                </a:path>
              </a:pathLst>
            </a:custGeom>
            <a:solidFill>
              <a:srgbClr val="F9EBD0"/>
            </a:solidFill>
          </p:spPr>
        </p:sp>
        <p:sp>
          <p:nvSpPr>
            <p:cNvPr name="TextBox 8" id="8"/>
            <p:cNvSpPr txBox="true"/>
            <p:nvPr/>
          </p:nvSpPr>
          <p:spPr>
            <a:xfrm>
              <a:off x="0" y="-85725"/>
              <a:ext cx="3794365" cy="1621856"/>
            </a:xfrm>
            <a:prstGeom prst="rect">
              <a:avLst/>
            </a:prstGeom>
          </p:spPr>
          <p:txBody>
            <a:bodyPr anchor="ctr" rtlCol="false" tIns="43370" lIns="43370" bIns="43370" rIns="43370"/>
            <a:lstStyle/>
            <a:p>
              <a:pPr algn="ctr">
                <a:lnSpc>
                  <a:spcPts val="6719"/>
                </a:lnSpc>
              </a:pPr>
              <a:r>
                <a:rPr lang="en-US" sz="4799" b="true">
                  <a:solidFill>
                    <a:srgbClr val="502418"/>
                  </a:solidFill>
                  <a:latin typeface="Canva Sans Bold"/>
                  <a:ea typeface="Canva Sans Bold"/>
                  <a:cs typeface="Canva Sans Bold"/>
                  <a:sym typeface="Canva Sans Bold"/>
                </a:rPr>
                <a:t>Agenda</a:t>
              </a:r>
            </a:p>
            <a:p>
              <a:pPr algn="l" marL="1036305" indent="-518153" lvl="1">
                <a:lnSpc>
                  <a:spcPts val="6719"/>
                </a:lnSpc>
                <a:buAutoNum type="arabicPeriod" startAt="1"/>
              </a:pPr>
              <a:r>
                <a:rPr lang="en-US" b="true" sz="4799">
                  <a:solidFill>
                    <a:srgbClr val="502418"/>
                  </a:solidFill>
                  <a:latin typeface="Canva Sans Bold"/>
                  <a:ea typeface="Canva Sans Bold"/>
                  <a:cs typeface="Canva Sans Bold"/>
                  <a:sym typeface="Canva Sans Bold"/>
                </a:rPr>
                <a:t>Spring Convention - Feedback</a:t>
              </a:r>
            </a:p>
            <a:p>
              <a:pPr algn="l" marL="1036305" indent="-518153" lvl="1">
                <a:lnSpc>
                  <a:spcPts val="6719"/>
                </a:lnSpc>
                <a:buAutoNum type="arabicPeriod" startAt="1"/>
              </a:pPr>
              <a:r>
                <a:rPr lang="en-US" b="true" sz="4799">
                  <a:solidFill>
                    <a:srgbClr val="502418"/>
                  </a:solidFill>
                  <a:latin typeface="Canva Sans Bold"/>
                  <a:ea typeface="Canva Sans Bold"/>
                  <a:cs typeface="Canva Sans Bold"/>
                  <a:sym typeface="Canva Sans Bold"/>
                </a:rPr>
                <a:t>Oklahoma City, OK</a:t>
              </a:r>
            </a:p>
            <a:p>
              <a:pPr algn="l" marL="1036305" indent="-518153" lvl="1">
                <a:lnSpc>
                  <a:spcPts val="6719"/>
                </a:lnSpc>
                <a:buAutoNum type="arabicPeriod" startAt="1"/>
              </a:pPr>
              <a:r>
                <a:rPr lang="en-US" b="true" sz="4799">
                  <a:solidFill>
                    <a:srgbClr val="502418"/>
                  </a:solidFill>
                  <a:latin typeface="Canva Sans Bold"/>
                  <a:ea typeface="Canva Sans Bold"/>
                  <a:cs typeface="Canva Sans Bold"/>
                  <a:sym typeface="Canva Sans Bold"/>
                </a:rPr>
                <a:t>May/June Meeting Combined 6/22/26</a:t>
              </a:r>
            </a:p>
          </p:txBody>
        </p:sp>
      </p:grpSp>
      <p:grpSp>
        <p:nvGrpSpPr>
          <p:cNvPr name="Group 9" id="9"/>
          <p:cNvGrpSpPr/>
          <p:nvPr/>
        </p:nvGrpSpPr>
        <p:grpSpPr>
          <a:xfrm rot="0">
            <a:off x="3096035" y="1503522"/>
            <a:ext cx="12320266" cy="1591395"/>
            <a:chOff x="0" y="0"/>
            <a:chExt cx="4391015" cy="567183"/>
          </a:xfrm>
        </p:grpSpPr>
        <p:sp>
          <p:nvSpPr>
            <p:cNvPr name="Freeform 10" id="10"/>
            <p:cNvSpPr/>
            <p:nvPr/>
          </p:nvSpPr>
          <p:spPr>
            <a:xfrm flipH="false" flipV="false" rot="0">
              <a:off x="0" y="0"/>
              <a:ext cx="4391015" cy="567183"/>
            </a:xfrm>
            <a:custGeom>
              <a:avLst/>
              <a:gdLst/>
              <a:ahLst/>
              <a:cxnLst/>
              <a:rect r="r" b="b" t="t" l="l"/>
              <a:pathLst>
                <a:path h="567183" w="4391015">
                  <a:moveTo>
                    <a:pt x="32048" y="0"/>
                  </a:moveTo>
                  <a:lnTo>
                    <a:pt x="4358967" y="0"/>
                  </a:lnTo>
                  <a:cubicBezTo>
                    <a:pt x="4376667" y="0"/>
                    <a:pt x="4391015" y="14348"/>
                    <a:pt x="4391015" y="32048"/>
                  </a:cubicBezTo>
                  <a:lnTo>
                    <a:pt x="4391015" y="535135"/>
                  </a:lnTo>
                  <a:cubicBezTo>
                    <a:pt x="4391015" y="552834"/>
                    <a:pt x="4376667" y="567183"/>
                    <a:pt x="4358967" y="567183"/>
                  </a:cubicBezTo>
                  <a:lnTo>
                    <a:pt x="32048" y="567183"/>
                  </a:lnTo>
                  <a:cubicBezTo>
                    <a:pt x="14348" y="567183"/>
                    <a:pt x="0" y="552834"/>
                    <a:pt x="0" y="535135"/>
                  </a:cubicBezTo>
                  <a:lnTo>
                    <a:pt x="0" y="32048"/>
                  </a:lnTo>
                  <a:cubicBezTo>
                    <a:pt x="0" y="14348"/>
                    <a:pt x="14348" y="0"/>
                    <a:pt x="32048" y="0"/>
                  </a:cubicBezTo>
                  <a:close/>
                </a:path>
              </a:pathLst>
            </a:custGeom>
            <a:solidFill>
              <a:srgbClr val="F9EBD0"/>
            </a:solidFill>
          </p:spPr>
        </p:sp>
        <p:sp>
          <p:nvSpPr>
            <p:cNvPr name="TextBox 11" id="11"/>
            <p:cNvSpPr txBox="true"/>
            <p:nvPr/>
          </p:nvSpPr>
          <p:spPr>
            <a:xfrm>
              <a:off x="0" y="-38100"/>
              <a:ext cx="4391015" cy="605283"/>
            </a:xfrm>
            <a:prstGeom prst="rect">
              <a:avLst/>
            </a:prstGeom>
          </p:spPr>
          <p:txBody>
            <a:bodyPr anchor="ctr" rtlCol="false" tIns="43370" lIns="43370" bIns="43370" rIns="43370"/>
            <a:lstStyle/>
            <a:p>
              <a:pPr algn="ctr">
                <a:lnSpc>
                  <a:spcPts val="2660"/>
                </a:lnSpc>
              </a:pPr>
            </a:p>
          </p:txBody>
        </p:sp>
      </p:grpSp>
      <p:sp>
        <p:nvSpPr>
          <p:cNvPr name="TextBox 12" id="12"/>
          <p:cNvSpPr txBox="true"/>
          <p:nvPr/>
        </p:nvSpPr>
        <p:spPr>
          <a:xfrm rot="0">
            <a:off x="3257144" y="1444240"/>
            <a:ext cx="11773712" cy="1650678"/>
          </a:xfrm>
          <a:prstGeom prst="rect">
            <a:avLst/>
          </a:prstGeom>
        </p:spPr>
        <p:txBody>
          <a:bodyPr anchor="t" rtlCol="false" tIns="0" lIns="0" bIns="0" rIns="0">
            <a:spAutoFit/>
          </a:bodyPr>
          <a:lstStyle/>
          <a:p>
            <a:pPr algn="ctr">
              <a:lnSpc>
                <a:spcPts val="6667"/>
              </a:lnSpc>
            </a:pPr>
            <a:r>
              <a:rPr lang="en-US" sz="4762" b="true">
                <a:solidFill>
                  <a:srgbClr val="502418"/>
                </a:solidFill>
                <a:latin typeface="Eastman Grotesque Bold"/>
                <a:ea typeface="Eastman Grotesque Bold"/>
                <a:cs typeface="Eastman Grotesque Bold"/>
                <a:sym typeface="Eastman Grotesque Bold"/>
              </a:rPr>
              <a:t>NEPOT Governor Gina’s Monthly Meeting</a:t>
            </a:r>
          </a:p>
          <a:p>
            <a:pPr algn="ctr">
              <a:lnSpc>
                <a:spcPts val="6667"/>
              </a:lnSpc>
            </a:pPr>
            <a:r>
              <a:rPr lang="en-US" sz="4762" b="true">
                <a:solidFill>
                  <a:srgbClr val="502418"/>
                </a:solidFill>
                <a:latin typeface="Eastman Grotesque Bold"/>
                <a:ea typeface="Eastman Grotesque Bold"/>
                <a:cs typeface="Eastman Grotesque Bold"/>
                <a:sym typeface="Eastman Grotesque Bold"/>
              </a:rPr>
              <a:t>April 27th at 6:30 pm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2326364" y="2609449"/>
            <a:ext cx="13963020" cy="5987570"/>
            <a:chOff x="0" y="0"/>
            <a:chExt cx="4307487" cy="1847120"/>
          </a:xfrm>
        </p:grpSpPr>
        <p:sp>
          <p:nvSpPr>
            <p:cNvPr name="Freeform 7" id="7"/>
            <p:cNvSpPr/>
            <p:nvPr/>
          </p:nvSpPr>
          <p:spPr>
            <a:xfrm flipH="false" flipV="false" rot="0">
              <a:off x="0" y="0"/>
              <a:ext cx="4307487" cy="1847120"/>
            </a:xfrm>
            <a:custGeom>
              <a:avLst/>
              <a:gdLst/>
              <a:ahLst/>
              <a:cxnLst/>
              <a:rect r="r" b="b" t="t" l="l"/>
              <a:pathLst>
                <a:path h="1847120" w="4307487">
                  <a:moveTo>
                    <a:pt x="28277" y="0"/>
                  </a:moveTo>
                  <a:lnTo>
                    <a:pt x="4279209" y="0"/>
                  </a:lnTo>
                  <a:cubicBezTo>
                    <a:pt x="4286709" y="0"/>
                    <a:pt x="4293901" y="2979"/>
                    <a:pt x="4299204" y="8282"/>
                  </a:cubicBezTo>
                  <a:cubicBezTo>
                    <a:pt x="4304507" y="13585"/>
                    <a:pt x="4307487" y="20778"/>
                    <a:pt x="4307487" y="28277"/>
                  </a:cubicBezTo>
                  <a:lnTo>
                    <a:pt x="4307487" y="1818843"/>
                  </a:lnTo>
                  <a:cubicBezTo>
                    <a:pt x="4307487" y="1834460"/>
                    <a:pt x="4294827" y="1847120"/>
                    <a:pt x="4279209" y="1847120"/>
                  </a:cubicBezTo>
                  <a:lnTo>
                    <a:pt x="28277" y="1847120"/>
                  </a:lnTo>
                  <a:cubicBezTo>
                    <a:pt x="12660" y="1847120"/>
                    <a:pt x="0" y="1834460"/>
                    <a:pt x="0" y="1818843"/>
                  </a:cubicBezTo>
                  <a:lnTo>
                    <a:pt x="0" y="28277"/>
                  </a:lnTo>
                  <a:cubicBezTo>
                    <a:pt x="0" y="12660"/>
                    <a:pt x="12660" y="0"/>
                    <a:pt x="28277" y="0"/>
                  </a:cubicBezTo>
                  <a:close/>
                </a:path>
              </a:pathLst>
            </a:custGeom>
            <a:solidFill>
              <a:srgbClr val="F9EBD0"/>
            </a:solidFill>
          </p:spPr>
        </p:sp>
        <p:sp>
          <p:nvSpPr>
            <p:cNvPr name="TextBox 8" id="8"/>
            <p:cNvSpPr txBox="true"/>
            <p:nvPr/>
          </p:nvSpPr>
          <p:spPr>
            <a:xfrm>
              <a:off x="0" y="-38100"/>
              <a:ext cx="4307487" cy="1885220"/>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3473547" y="290124"/>
            <a:ext cx="11340906" cy="1998491"/>
            <a:chOff x="0" y="0"/>
            <a:chExt cx="4041965" cy="712274"/>
          </a:xfrm>
        </p:grpSpPr>
        <p:sp>
          <p:nvSpPr>
            <p:cNvPr name="Freeform 10" id="10"/>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TextBox 12" id="12"/>
          <p:cNvSpPr txBox="true"/>
          <p:nvPr/>
        </p:nvSpPr>
        <p:spPr>
          <a:xfrm rot="0">
            <a:off x="3473547" y="655075"/>
            <a:ext cx="11340906" cy="90360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Positive “Way-to-go” Comments</a:t>
            </a:r>
          </a:p>
        </p:txBody>
      </p:sp>
      <p:sp>
        <p:nvSpPr>
          <p:cNvPr name="TextBox 13" id="13"/>
          <p:cNvSpPr txBox="true"/>
          <p:nvPr/>
        </p:nvSpPr>
        <p:spPr>
          <a:xfrm rot="0">
            <a:off x="3090877" y="2835904"/>
            <a:ext cx="12433995" cy="5477510"/>
          </a:xfrm>
          <a:prstGeom prst="rect">
            <a:avLst/>
          </a:prstGeom>
        </p:spPr>
        <p:txBody>
          <a:bodyPr anchor="t" rtlCol="false" tIns="0" lIns="0" bIns="0" rIns="0">
            <a:spAutoFit/>
          </a:bodyPr>
          <a:lstStyle/>
          <a:p>
            <a:pPr algn="ctr">
              <a:lnSpc>
                <a:spcPts val="3639"/>
              </a:lnSpc>
              <a:spcBef>
                <a:spcPct val="0"/>
              </a:spcBef>
            </a:pPr>
            <a:r>
              <a:rPr lang="en-US" b="true" sz="2599">
                <a:solidFill>
                  <a:srgbClr val="502418"/>
                </a:solidFill>
                <a:latin typeface="Canva Sans Bold"/>
                <a:ea typeface="Canva Sans Bold"/>
                <a:cs typeface="Canva Sans Bold"/>
                <a:sym typeface="Canva Sans Bold"/>
              </a:rPr>
              <a:t>Liked the convention site. Everything moved along smoothly.</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It was all very well organized</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Empowerment for all</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Lots of good information</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Learning new information.</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All of it.</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I thought this was the best one. Cutting back on sll business wad much better.</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I enjoyed watching the Pilots in the skit as well as everyones' reactions.</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Include time for Club fundraising on Friday next year.</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It ran smoothly and stayed on time</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I’m looking forward to coming back to this hotel again and </a:t>
            </a:r>
          </a:p>
          <a:p>
            <a:pPr algn="ctr">
              <a:lnSpc>
                <a:spcPts val="3639"/>
              </a:lnSpc>
              <a:spcBef>
                <a:spcPct val="0"/>
              </a:spcBef>
            </a:pPr>
            <a:r>
              <a:rPr lang="en-US" b="true" sz="2599">
                <a:solidFill>
                  <a:srgbClr val="502418"/>
                </a:solidFill>
                <a:latin typeface="Canva Sans Bold"/>
                <a:ea typeface="Canva Sans Bold"/>
                <a:cs typeface="Canva Sans Bold"/>
                <a:sym typeface="Canva Sans Bold"/>
              </a:rPr>
              <a:t>combining the workshop and conventions next year</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1504874" y="2468531"/>
            <a:ext cx="13962034" cy="5987570"/>
            <a:chOff x="0" y="0"/>
            <a:chExt cx="4307183" cy="1847120"/>
          </a:xfrm>
        </p:grpSpPr>
        <p:sp>
          <p:nvSpPr>
            <p:cNvPr name="Freeform 7" id="7"/>
            <p:cNvSpPr/>
            <p:nvPr/>
          </p:nvSpPr>
          <p:spPr>
            <a:xfrm flipH="false" flipV="false" rot="0">
              <a:off x="0" y="0"/>
              <a:ext cx="4307183" cy="1847120"/>
            </a:xfrm>
            <a:custGeom>
              <a:avLst/>
              <a:gdLst/>
              <a:ahLst/>
              <a:cxnLst/>
              <a:rect r="r" b="b" t="t" l="l"/>
              <a:pathLst>
                <a:path h="1847120" w="4307183">
                  <a:moveTo>
                    <a:pt x="28279" y="0"/>
                  </a:moveTo>
                  <a:lnTo>
                    <a:pt x="4278904" y="0"/>
                  </a:lnTo>
                  <a:cubicBezTo>
                    <a:pt x="4294522" y="0"/>
                    <a:pt x="4307183" y="12661"/>
                    <a:pt x="4307183" y="28279"/>
                  </a:cubicBezTo>
                  <a:lnTo>
                    <a:pt x="4307183" y="1818841"/>
                  </a:lnTo>
                  <a:cubicBezTo>
                    <a:pt x="4307183" y="1834459"/>
                    <a:pt x="4294522" y="1847120"/>
                    <a:pt x="4278904" y="1847120"/>
                  </a:cubicBezTo>
                  <a:lnTo>
                    <a:pt x="28279" y="1847120"/>
                  </a:lnTo>
                  <a:cubicBezTo>
                    <a:pt x="12661" y="1847120"/>
                    <a:pt x="0" y="1834459"/>
                    <a:pt x="0" y="1818841"/>
                  </a:cubicBezTo>
                  <a:lnTo>
                    <a:pt x="0" y="28279"/>
                  </a:lnTo>
                  <a:cubicBezTo>
                    <a:pt x="0" y="12661"/>
                    <a:pt x="12661" y="0"/>
                    <a:pt x="28279" y="0"/>
                  </a:cubicBezTo>
                  <a:close/>
                </a:path>
              </a:pathLst>
            </a:custGeom>
            <a:solidFill>
              <a:srgbClr val="F9EBD0"/>
            </a:solidFill>
          </p:spPr>
        </p:sp>
        <p:sp>
          <p:nvSpPr>
            <p:cNvPr name="TextBox 8" id="8"/>
            <p:cNvSpPr txBox="true"/>
            <p:nvPr/>
          </p:nvSpPr>
          <p:spPr>
            <a:xfrm>
              <a:off x="0" y="-38100"/>
              <a:ext cx="4307183" cy="1885220"/>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3473547" y="157020"/>
            <a:ext cx="11340906" cy="1998491"/>
            <a:chOff x="0" y="0"/>
            <a:chExt cx="4041965" cy="712274"/>
          </a:xfrm>
        </p:grpSpPr>
        <p:sp>
          <p:nvSpPr>
            <p:cNvPr name="Freeform 10" id="10"/>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TextBox 12" id="12"/>
          <p:cNvSpPr txBox="true"/>
          <p:nvPr/>
        </p:nvSpPr>
        <p:spPr>
          <a:xfrm rot="0">
            <a:off x="3526009" y="185349"/>
            <a:ext cx="11340906" cy="1837057"/>
          </a:xfrm>
          <a:prstGeom prst="rect">
            <a:avLst/>
          </a:prstGeom>
        </p:spPr>
        <p:txBody>
          <a:bodyPr anchor="t" rtlCol="false" tIns="0" lIns="0" bIns="0" rIns="0">
            <a:spAutoFit/>
          </a:bodyPr>
          <a:lstStyle/>
          <a:p>
            <a:pPr algn="ctr">
              <a:lnSpc>
                <a:spcPts val="7419"/>
              </a:lnSpc>
            </a:pPr>
            <a:r>
              <a:rPr lang="en-US" sz="5299" b="true">
                <a:solidFill>
                  <a:srgbClr val="502418"/>
                </a:solidFill>
                <a:latin typeface="Canva Sans Bold"/>
                <a:ea typeface="Canva Sans Bold"/>
                <a:cs typeface="Canva Sans Bold"/>
                <a:sym typeface="Canva Sans Bold"/>
              </a:rPr>
              <a:t>Needs Improvement</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Comments</a:t>
            </a:r>
          </a:p>
        </p:txBody>
      </p:sp>
      <p:sp>
        <p:nvSpPr>
          <p:cNvPr name="TextBox 13" id="13"/>
          <p:cNvSpPr txBox="true"/>
          <p:nvPr/>
        </p:nvSpPr>
        <p:spPr>
          <a:xfrm rot="0">
            <a:off x="2053873" y="2663658"/>
            <a:ext cx="6874247" cy="1731645"/>
          </a:xfrm>
          <a:prstGeom prst="rect">
            <a:avLst/>
          </a:prstGeom>
        </p:spPr>
        <p:txBody>
          <a:bodyPr anchor="t" rtlCol="false" tIns="0" lIns="0" bIns="0" rIns="0">
            <a:spAutoFit/>
          </a:bodyPr>
          <a:lstStyle/>
          <a:p>
            <a:pPr algn="l">
              <a:lnSpc>
                <a:spcPts val="2799"/>
              </a:lnSpc>
              <a:spcBef>
                <a:spcPct val="0"/>
              </a:spcBef>
            </a:pPr>
            <a:r>
              <a:rPr lang="en-US" b="true" sz="1999">
                <a:solidFill>
                  <a:srgbClr val="502418"/>
                </a:solidFill>
                <a:latin typeface="Canva Sans Bold"/>
                <a:ea typeface="Canva Sans Bold"/>
                <a:cs typeface="Canva Sans Bold"/>
                <a:sym typeface="Canva Sans Bold"/>
              </a:rPr>
              <a:t>Better </a:t>
            </a:r>
            <a:r>
              <a:rPr lang="en-US" b="true" sz="1999">
                <a:solidFill>
                  <a:srgbClr val="502418"/>
                </a:solidFill>
                <a:latin typeface="Canva Sans Bold"/>
                <a:ea typeface="Canva Sans Bold"/>
                <a:cs typeface="Canva Sans Bold"/>
                <a:sym typeface="Canva Sans Bold"/>
              </a:rPr>
              <a:t>organization of rooms for meetings</a:t>
            </a:r>
          </a:p>
          <a:p>
            <a:pPr algn="l">
              <a:lnSpc>
                <a:spcPts val="2799"/>
              </a:lnSpc>
              <a:spcBef>
                <a:spcPct val="0"/>
              </a:spcBef>
            </a:pPr>
            <a:r>
              <a:rPr lang="en-US" b="true" sz="1999">
                <a:solidFill>
                  <a:srgbClr val="502418"/>
                </a:solidFill>
                <a:latin typeface="Canva Sans Bold"/>
                <a:ea typeface="Canva Sans Bold"/>
                <a:cs typeface="Canva Sans Bold"/>
                <a:sym typeface="Canva Sans Bold"/>
              </a:rPr>
              <a:t>It was a long day</a:t>
            </a:r>
          </a:p>
          <a:p>
            <a:pPr algn="l">
              <a:lnSpc>
                <a:spcPts val="2799"/>
              </a:lnSpc>
              <a:spcBef>
                <a:spcPct val="0"/>
              </a:spcBef>
            </a:pPr>
            <a:r>
              <a:rPr lang="en-US" b="true" sz="1999">
                <a:solidFill>
                  <a:srgbClr val="502418"/>
                </a:solidFill>
                <a:latin typeface="Canva Sans Bold"/>
                <a:ea typeface="Canva Sans Bold"/>
                <a:cs typeface="Canva Sans Bold"/>
                <a:sym typeface="Canva Sans Bold"/>
              </a:rPr>
              <a:t>Service project on Friday night</a:t>
            </a:r>
          </a:p>
          <a:p>
            <a:pPr algn="l">
              <a:lnSpc>
                <a:spcPts val="2799"/>
              </a:lnSpc>
              <a:spcBef>
                <a:spcPct val="0"/>
              </a:spcBef>
            </a:pPr>
            <a:r>
              <a:rPr lang="en-US" b="true" sz="1999">
                <a:solidFill>
                  <a:srgbClr val="502418"/>
                </a:solidFill>
                <a:latin typeface="Canva Sans Bold"/>
                <a:ea typeface="Canva Sans Bold"/>
                <a:cs typeface="Canva Sans Bold"/>
                <a:sym typeface="Canva Sans Bold"/>
              </a:rPr>
              <a:t>More games</a:t>
            </a:r>
          </a:p>
          <a:p>
            <a:pPr algn="ctr">
              <a:lnSpc>
                <a:spcPts val="2659"/>
              </a:lnSpc>
              <a:spcBef>
                <a:spcPct val="0"/>
              </a:spcBef>
            </a:pPr>
          </a:p>
        </p:txBody>
      </p:sp>
      <p:sp>
        <p:nvSpPr>
          <p:cNvPr name="TextBox 14" id="14"/>
          <p:cNvSpPr txBox="true"/>
          <p:nvPr/>
        </p:nvSpPr>
        <p:spPr>
          <a:xfrm rot="0">
            <a:off x="2053873" y="4029969"/>
            <a:ext cx="13413035" cy="4225925"/>
          </a:xfrm>
          <a:prstGeom prst="rect">
            <a:avLst/>
          </a:prstGeom>
        </p:spPr>
        <p:txBody>
          <a:bodyPr anchor="t" rtlCol="false" tIns="0" lIns="0" bIns="0" rIns="0">
            <a:spAutoFit/>
          </a:bodyPr>
          <a:lstStyle/>
          <a:p>
            <a:pPr algn="l">
              <a:lnSpc>
                <a:spcPts val="2800"/>
              </a:lnSpc>
              <a:spcBef>
                <a:spcPct val="0"/>
              </a:spcBef>
            </a:pPr>
            <a:r>
              <a:rPr lang="en-US" b="true" sz="2000">
                <a:solidFill>
                  <a:srgbClr val="502418"/>
                </a:solidFill>
                <a:latin typeface="Canva Sans Bold"/>
                <a:ea typeface="Canva Sans Bold"/>
                <a:cs typeface="Canva Sans Bold"/>
                <a:sym typeface="Canva Sans Bold"/>
              </a:rPr>
              <a:t>More affordable. More days would mean more money for room and food.</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Maybe some downtime like taking a tour somewhere around or a museum or even shopping</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Stop demanding answers</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By having more breaks and making sure that people can hear and see the speakers.</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Making it a 4 day I’m not in favor of. I think it will be to long.</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Let's get the word out to get more people to attend.</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Advanced notice of what is included for the convention. </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The crazy auction and basket raffles were not announced at Club meeting or during the zoon prior to convention. </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Zoom meetings prior should encourage convention participation. </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Perhaps the banquet room layout due to some table having 9 chairs while others had 6 or 7.</a:t>
            </a:r>
          </a:p>
          <a:p>
            <a:pPr algn="l">
              <a:lnSpc>
                <a:spcPts val="2800"/>
              </a:lnSpc>
              <a:spcBef>
                <a:spcPct val="0"/>
              </a:spcBef>
            </a:pPr>
            <a:r>
              <a:rPr lang="en-US" b="true" sz="2000">
                <a:solidFill>
                  <a:srgbClr val="502418"/>
                </a:solidFill>
                <a:latin typeface="Canva Sans Bold"/>
                <a:ea typeface="Canva Sans Bold"/>
                <a:cs typeface="Canva Sans Bold"/>
                <a:sym typeface="Canva Sans Bold"/>
              </a:rPr>
              <a:t>Food was amazing but there was too much! Smaller portions would be great.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1708422" y="2327613"/>
            <a:ext cx="14417088" cy="7255830"/>
            <a:chOff x="0" y="0"/>
            <a:chExt cx="4447563" cy="2238369"/>
          </a:xfrm>
        </p:grpSpPr>
        <p:sp>
          <p:nvSpPr>
            <p:cNvPr name="Freeform 7" id="7"/>
            <p:cNvSpPr/>
            <p:nvPr/>
          </p:nvSpPr>
          <p:spPr>
            <a:xfrm flipH="false" flipV="false" rot="0">
              <a:off x="0" y="0"/>
              <a:ext cx="4447563" cy="2238369"/>
            </a:xfrm>
            <a:custGeom>
              <a:avLst/>
              <a:gdLst/>
              <a:ahLst/>
              <a:cxnLst/>
              <a:rect r="r" b="b" t="t" l="l"/>
              <a:pathLst>
                <a:path h="2238369" w="4447563">
                  <a:moveTo>
                    <a:pt x="27387" y="0"/>
                  </a:moveTo>
                  <a:lnTo>
                    <a:pt x="4420177" y="0"/>
                  </a:lnTo>
                  <a:cubicBezTo>
                    <a:pt x="4427440" y="0"/>
                    <a:pt x="4434406" y="2885"/>
                    <a:pt x="4439542" y="8021"/>
                  </a:cubicBezTo>
                  <a:cubicBezTo>
                    <a:pt x="4444678" y="13157"/>
                    <a:pt x="4447563" y="20123"/>
                    <a:pt x="4447563" y="27387"/>
                  </a:cubicBezTo>
                  <a:lnTo>
                    <a:pt x="4447563" y="2210982"/>
                  </a:lnTo>
                  <a:cubicBezTo>
                    <a:pt x="4447563" y="2218246"/>
                    <a:pt x="4444678" y="2225212"/>
                    <a:pt x="4439542" y="2230348"/>
                  </a:cubicBezTo>
                  <a:cubicBezTo>
                    <a:pt x="4434406" y="2235484"/>
                    <a:pt x="4427440" y="2238369"/>
                    <a:pt x="4420177" y="2238369"/>
                  </a:cubicBezTo>
                  <a:lnTo>
                    <a:pt x="27387" y="2238369"/>
                  </a:lnTo>
                  <a:cubicBezTo>
                    <a:pt x="20123" y="2238369"/>
                    <a:pt x="13157" y="2235484"/>
                    <a:pt x="8021" y="2230348"/>
                  </a:cubicBezTo>
                  <a:cubicBezTo>
                    <a:pt x="2885" y="2225212"/>
                    <a:pt x="0" y="2218246"/>
                    <a:pt x="0" y="2210982"/>
                  </a:cubicBezTo>
                  <a:lnTo>
                    <a:pt x="0" y="27387"/>
                  </a:lnTo>
                  <a:cubicBezTo>
                    <a:pt x="0" y="20123"/>
                    <a:pt x="2885" y="13157"/>
                    <a:pt x="8021" y="8021"/>
                  </a:cubicBezTo>
                  <a:cubicBezTo>
                    <a:pt x="13157" y="2885"/>
                    <a:pt x="20123" y="0"/>
                    <a:pt x="27387" y="0"/>
                  </a:cubicBezTo>
                  <a:close/>
                </a:path>
              </a:pathLst>
            </a:custGeom>
            <a:solidFill>
              <a:srgbClr val="F9EBD0"/>
            </a:solidFill>
          </p:spPr>
        </p:sp>
        <p:sp>
          <p:nvSpPr>
            <p:cNvPr name="TextBox 8" id="8"/>
            <p:cNvSpPr txBox="true"/>
            <p:nvPr/>
          </p:nvSpPr>
          <p:spPr>
            <a:xfrm>
              <a:off x="0" y="-38100"/>
              <a:ext cx="4447563" cy="2276469"/>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3473547" y="188335"/>
            <a:ext cx="11340906" cy="1998491"/>
            <a:chOff x="0" y="0"/>
            <a:chExt cx="4041965" cy="712274"/>
          </a:xfrm>
        </p:grpSpPr>
        <p:sp>
          <p:nvSpPr>
            <p:cNvPr name="Freeform 10" id="10"/>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TextBox 12" id="12"/>
          <p:cNvSpPr txBox="true"/>
          <p:nvPr/>
        </p:nvSpPr>
        <p:spPr>
          <a:xfrm rot="0">
            <a:off x="3473547" y="683389"/>
            <a:ext cx="11340906" cy="90360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Best Part of the Convention</a:t>
            </a:r>
          </a:p>
        </p:txBody>
      </p:sp>
      <p:sp>
        <p:nvSpPr>
          <p:cNvPr name="TextBox 13" id="13"/>
          <p:cNvSpPr txBox="true"/>
          <p:nvPr/>
        </p:nvSpPr>
        <p:spPr>
          <a:xfrm rot="0">
            <a:off x="1935456" y="2443013"/>
            <a:ext cx="13963020" cy="7461885"/>
          </a:xfrm>
          <a:prstGeom prst="rect">
            <a:avLst/>
          </a:prstGeom>
        </p:spPr>
        <p:txBody>
          <a:bodyPr anchor="t" rtlCol="false" tIns="0" lIns="0" bIns="0" rIns="0">
            <a:spAutoFit/>
          </a:bodyPr>
          <a:lstStyle/>
          <a:p>
            <a:pPr algn="l">
              <a:lnSpc>
                <a:spcPts val="3219"/>
              </a:lnSpc>
            </a:pPr>
          </a:p>
          <a:p>
            <a:pPr algn="l">
              <a:lnSpc>
                <a:spcPts val="3219"/>
              </a:lnSpc>
              <a:spcBef>
                <a:spcPct val="0"/>
              </a:spcBef>
            </a:pPr>
            <a:r>
              <a:rPr lang="en-US" b="true" sz="2299">
                <a:solidFill>
                  <a:srgbClr val="502418"/>
                </a:solidFill>
                <a:latin typeface="Canva Sans Bold"/>
                <a:ea typeface="Canva Sans Bold"/>
                <a:cs typeface="Canva Sans Bold"/>
                <a:sym typeface="Canva Sans Bold"/>
              </a:rPr>
              <a:t>The informality of the proceedings. </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Leadership training. </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Reflection service</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It was all nice, but the cocktail party was fun and the speaker was great</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Comaraderie</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Leaders training</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The food was very good.</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Seeing everyone and learning from experienced Pilots.</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Spending time with Pilots we don’t get to see.</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The skits having a break from business</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Seeing my Pilot friends and learning with each other.</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The Friday budget discussion. It was amazing how quickly the budget lines could be adjusted from that discussion and emailed to attendees. If there are many Standing Rules amendments for next year, they can be segmented for discussion using the zoom meeting prior to convention.</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It was all very good! My favorite part was seeing Lori smile and be so happy at Installation!</a:t>
            </a:r>
          </a:p>
          <a:p>
            <a:pPr algn="l">
              <a:lnSpc>
                <a:spcPts val="3219"/>
              </a:lnSpc>
              <a:spcBef>
                <a:spcPct val="0"/>
              </a:spcBef>
            </a:pPr>
            <a:r>
              <a:rPr lang="en-US" b="true" sz="2299">
                <a:solidFill>
                  <a:srgbClr val="502418"/>
                </a:solidFill>
                <a:latin typeface="Canva Sans Bold"/>
                <a:ea typeface="Canva Sans Bold"/>
                <a:cs typeface="Canva Sans Bold"/>
                <a:sym typeface="Canva Sans Bold"/>
              </a:rPr>
              <a:t>The friendship and meeting new Pilots</a:t>
            </a:r>
          </a:p>
          <a:p>
            <a:pPr algn="ctr">
              <a:lnSpc>
                <a:spcPts val="2660"/>
              </a:lnSpc>
              <a:spcBef>
                <a:spcPct val="0"/>
              </a:spcBef>
            </a:pPr>
          </a:p>
          <a:p>
            <a:pPr algn="ctr">
              <a:lnSpc>
                <a:spcPts val="2660"/>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2326894" y="2155511"/>
            <a:ext cx="13963020" cy="7275461"/>
            <a:chOff x="0" y="0"/>
            <a:chExt cx="4307487" cy="2244425"/>
          </a:xfrm>
        </p:grpSpPr>
        <p:sp>
          <p:nvSpPr>
            <p:cNvPr name="Freeform 7" id="7"/>
            <p:cNvSpPr/>
            <p:nvPr/>
          </p:nvSpPr>
          <p:spPr>
            <a:xfrm flipH="false" flipV="false" rot="0">
              <a:off x="0" y="0"/>
              <a:ext cx="4307487" cy="2244425"/>
            </a:xfrm>
            <a:custGeom>
              <a:avLst/>
              <a:gdLst/>
              <a:ahLst/>
              <a:cxnLst/>
              <a:rect r="r" b="b" t="t" l="l"/>
              <a:pathLst>
                <a:path h="2244425" w="4307487">
                  <a:moveTo>
                    <a:pt x="28277" y="0"/>
                  </a:moveTo>
                  <a:lnTo>
                    <a:pt x="4279209" y="0"/>
                  </a:lnTo>
                  <a:cubicBezTo>
                    <a:pt x="4286709" y="0"/>
                    <a:pt x="4293901" y="2979"/>
                    <a:pt x="4299204" y="8282"/>
                  </a:cubicBezTo>
                  <a:cubicBezTo>
                    <a:pt x="4304507" y="13585"/>
                    <a:pt x="4307487" y="20778"/>
                    <a:pt x="4307487" y="28277"/>
                  </a:cubicBezTo>
                  <a:lnTo>
                    <a:pt x="4307487" y="2216148"/>
                  </a:lnTo>
                  <a:cubicBezTo>
                    <a:pt x="4307487" y="2231765"/>
                    <a:pt x="4294827" y="2244425"/>
                    <a:pt x="4279209" y="2244425"/>
                  </a:cubicBezTo>
                  <a:lnTo>
                    <a:pt x="28277" y="2244425"/>
                  </a:lnTo>
                  <a:cubicBezTo>
                    <a:pt x="12660" y="2244425"/>
                    <a:pt x="0" y="2231765"/>
                    <a:pt x="0" y="2216148"/>
                  </a:cubicBezTo>
                  <a:lnTo>
                    <a:pt x="0" y="28277"/>
                  </a:lnTo>
                  <a:cubicBezTo>
                    <a:pt x="0" y="12660"/>
                    <a:pt x="12660" y="0"/>
                    <a:pt x="28277" y="0"/>
                  </a:cubicBezTo>
                  <a:close/>
                </a:path>
              </a:pathLst>
            </a:custGeom>
            <a:solidFill>
              <a:srgbClr val="F9EBD0"/>
            </a:solidFill>
          </p:spPr>
        </p:sp>
        <p:sp>
          <p:nvSpPr>
            <p:cNvPr name="TextBox 8" id="8"/>
            <p:cNvSpPr txBox="true"/>
            <p:nvPr/>
          </p:nvSpPr>
          <p:spPr>
            <a:xfrm>
              <a:off x="0" y="-38100"/>
              <a:ext cx="4307487" cy="2282525"/>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3473547" y="23915"/>
            <a:ext cx="11340906" cy="1998491"/>
            <a:chOff x="0" y="0"/>
            <a:chExt cx="4041965" cy="712274"/>
          </a:xfrm>
        </p:grpSpPr>
        <p:sp>
          <p:nvSpPr>
            <p:cNvPr name="Freeform 10" id="10"/>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TextBox 12" id="12"/>
          <p:cNvSpPr txBox="true"/>
          <p:nvPr/>
        </p:nvSpPr>
        <p:spPr>
          <a:xfrm rot="0">
            <a:off x="3338118" y="52245"/>
            <a:ext cx="11340906" cy="183705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Comments, questions, and concerns . . . .</a:t>
            </a:r>
          </a:p>
        </p:txBody>
      </p:sp>
      <p:sp>
        <p:nvSpPr>
          <p:cNvPr name="TextBox 13" id="13"/>
          <p:cNvSpPr txBox="true"/>
          <p:nvPr/>
        </p:nvSpPr>
        <p:spPr>
          <a:xfrm rot="0">
            <a:off x="2484851" y="2264864"/>
            <a:ext cx="13647107" cy="6999605"/>
          </a:xfrm>
          <a:prstGeom prst="rect">
            <a:avLst/>
          </a:prstGeom>
        </p:spPr>
        <p:txBody>
          <a:bodyPr anchor="t" rtlCol="false" tIns="0" lIns="0" bIns="0" rIns="0">
            <a:spAutoFit/>
          </a:bodyPr>
          <a:lstStyle/>
          <a:p>
            <a:pPr algn="ctr">
              <a:lnSpc>
                <a:spcPts val="3779"/>
              </a:lnSpc>
            </a:pPr>
            <a:r>
              <a:rPr lang="en-US" sz="2699" b="true">
                <a:solidFill>
                  <a:srgbClr val="502418"/>
                </a:solidFill>
                <a:latin typeface="Canva Sans Bold"/>
                <a:ea typeface="Canva Sans Bold"/>
                <a:cs typeface="Canva Sans Bold"/>
                <a:sym typeface="Canva Sans Bold"/>
              </a:rPr>
              <a:t>None</a:t>
            </a:r>
          </a:p>
          <a:p>
            <a:pPr algn="ctr">
              <a:lnSpc>
                <a:spcPts val="3779"/>
              </a:lnSpc>
            </a:pPr>
            <a:r>
              <a:rPr lang="en-US" sz="2699" b="true">
                <a:solidFill>
                  <a:srgbClr val="502418"/>
                </a:solidFill>
                <a:latin typeface="Canva Sans Bold"/>
                <a:ea typeface="Canva Sans Bold"/>
                <a:cs typeface="Canva Sans Bold"/>
                <a:sym typeface="Canva Sans Bold"/>
              </a:rPr>
              <a:t>Good job</a:t>
            </a:r>
          </a:p>
          <a:p>
            <a:pPr algn="ctr">
              <a:lnSpc>
                <a:spcPts val="3779"/>
              </a:lnSpc>
            </a:pPr>
            <a:r>
              <a:rPr lang="en-US" sz="2699" b="true">
                <a:solidFill>
                  <a:srgbClr val="502418"/>
                </a:solidFill>
                <a:latin typeface="Canva Sans Bold"/>
                <a:ea typeface="Canva Sans Bold"/>
                <a:cs typeface="Canva Sans Bold"/>
                <a:sym typeface="Canva Sans Bold"/>
              </a:rPr>
              <a:t>None at this time, just the service project for the community or school or hospital</a:t>
            </a:r>
          </a:p>
          <a:p>
            <a:pPr algn="ctr">
              <a:lnSpc>
                <a:spcPts val="3779"/>
              </a:lnSpc>
            </a:pPr>
            <a:r>
              <a:rPr lang="en-US" sz="2699" b="true">
                <a:solidFill>
                  <a:srgbClr val="502418"/>
                </a:solidFill>
                <a:latin typeface="Canva Sans Bold"/>
                <a:ea typeface="Canva Sans Bold"/>
                <a:cs typeface="Canva Sans Bold"/>
                <a:sym typeface="Canva Sans Bold"/>
              </a:rPr>
              <a:t>All good</a:t>
            </a:r>
          </a:p>
          <a:p>
            <a:pPr algn="ctr">
              <a:lnSpc>
                <a:spcPts val="3779"/>
              </a:lnSpc>
            </a:pPr>
            <a:r>
              <a:rPr lang="en-US" sz="2699" b="true">
                <a:solidFill>
                  <a:srgbClr val="502418"/>
                </a:solidFill>
                <a:latin typeface="Canva Sans Bold"/>
                <a:ea typeface="Canva Sans Bold"/>
                <a:cs typeface="Canva Sans Bold"/>
                <a:sym typeface="Canva Sans Bold"/>
              </a:rPr>
              <a:t>Excellent coordination</a:t>
            </a:r>
          </a:p>
          <a:p>
            <a:pPr algn="ctr">
              <a:lnSpc>
                <a:spcPts val="3779"/>
              </a:lnSpc>
            </a:pPr>
            <a:r>
              <a:rPr lang="en-US" sz="2699" b="true">
                <a:solidFill>
                  <a:srgbClr val="502418"/>
                </a:solidFill>
                <a:latin typeface="Canva Sans Bold"/>
                <a:ea typeface="Canva Sans Bold"/>
                <a:cs typeface="Canva Sans Bold"/>
                <a:sym typeface="Canva Sans Bold"/>
              </a:rPr>
              <a:t>Thank you to all of the participants for their work in preparing for the Convention.</a:t>
            </a:r>
          </a:p>
          <a:p>
            <a:pPr algn="ctr">
              <a:lnSpc>
                <a:spcPts val="3779"/>
              </a:lnSpc>
            </a:pPr>
            <a:r>
              <a:rPr lang="en-US" sz="2699" b="true">
                <a:solidFill>
                  <a:srgbClr val="502418"/>
                </a:solidFill>
                <a:latin typeface="Canva Sans Bold"/>
                <a:ea typeface="Canva Sans Bold"/>
                <a:cs typeface="Canva Sans Bold"/>
                <a:sym typeface="Canva Sans Bold"/>
              </a:rPr>
              <a:t>Not at this time</a:t>
            </a:r>
          </a:p>
          <a:p>
            <a:pPr algn="ctr">
              <a:lnSpc>
                <a:spcPts val="3779"/>
              </a:lnSpc>
            </a:pPr>
            <a:r>
              <a:rPr lang="en-US" sz="2699" b="true">
                <a:solidFill>
                  <a:srgbClr val="502418"/>
                </a:solidFill>
                <a:latin typeface="Canva Sans Bold"/>
                <a:ea typeface="Canva Sans Bold"/>
                <a:cs typeface="Canva Sans Bold"/>
                <a:sym typeface="Canva Sans Bold"/>
              </a:rPr>
              <a:t>I enjoyed the Convention.</a:t>
            </a:r>
          </a:p>
          <a:p>
            <a:pPr algn="ctr">
              <a:lnSpc>
                <a:spcPts val="3779"/>
              </a:lnSpc>
            </a:pPr>
            <a:r>
              <a:rPr lang="en-US" sz="2699" b="true">
                <a:solidFill>
                  <a:srgbClr val="502418"/>
                </a:solidFill>
                <a:latin typeface="Canva Sans Bold"/>
                <a:ea typeface="Canva Sans Bold"/>
                <a:cs typeface="Canva Sans Bold"/>
                <a:sym typeface="Canva Sans Bold"/>
              </a:rPr>
              <a:t>Less food for the lunch and banquet. We are older/on diets and eat less. Sometimes the member participation is low on zoom meetings. It sounds stupid, but do we need to train these members how to zoom on laptops and phones? </a:t>
            </a:r>
          </a:p>
          <a:p>
            <a:pPr algn="ctr">
              <a:lnSpc>
                <a:spcPts val="3779"/>
              </a:lnSpc>
            </a:pPr>
            <a:r>
              <a:rPr lang="en-US" sz="2699" b="true">
                <a:solidFill>
                  <a:srgbClr val="502418"/>
                </a:solidFill>
                <a:latin typeface="Canva Sans Bold"/>
                <a:ea typeface="Canva Sans Bold"/>
                <a:cs typeface="Canva Sans Bold"/>
                <a:sym typeface="Canva Sans Bold"/>
              </a:rPr>
              <a:t>Are new members trained on the attributes of the PI , District and Club websites?</a:t>
            </a:r>
          </a:p>
          <a:p>
            <a:pPr algn="ctr">
              <a:lnSpc>
                <a:spcPts val="3779"/>
              </a:lnSpc>
            </a:pPr>
            <a:r>
              <a:rPr lang="en-US" sz="2699" b="true">
                <a:solidFill>
                  <a:srgbClr val="502418"/>
                </a:solidFill>
                <a:latin typeface="Canva Sans Bold"/>
                <a:ea typeface="Canva Sans Bold"/>
                <a:cs typeface="Canva Sans Bold"/>
                <a:sym typeface="Canva Sans Bold"/>
              </a:rPr>
              <a:t>Fantastic job! Congratulations to all!</a:t>
            </a:r>
          </a:p>
          <a:p>
            <a:pPr algn="ctr">
              <a:lnSpc>
                <a:spcPts val="3779"/>
              </a:lnSpc>
            </a:pPr>
            <a:r>
              <a:rPr lang="en-US" sz="2699" b="true">
                <a:solidFill>
                  <a:srgbClr val="502418"/>
                </a:solidFill>
                <a:latin typeface="Canva Sans Bold"/>
                <a:ea typeface="Canva Sans Bold"/>
                <a:cs typeface="Canva Sans Bold"/>
                <a:sym typeface="Canva Sans Bold"/>
              </a:rPr>
              <a:t>2026-2027 DAC is an amazing team</a:t>
            </a:r>
          </a:p>
          <a:p>
            <a:pPr algn="ctr">
              <a:lnSpc>
                <a:spcPts val="2660"/>
              </a:lnSpc>
              <a:spcBef>
                <a:spcPct val="0"/>
              </a:spcBef>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2394205" y="2376725"/>
            <a:ext cx="13963020" cy="5987570"/>
            <a:chOff x="0" y="0"/>
            <a:chExt cx="4307487" cy="1847120"/>
          </a:xfrm>
        </p:grpSpPr>
        <p:sp>
          <p:nvSpPr>
            <p:cNvPr name="Freeform 7" id="7"/>
            <p:cNvSpPr/>
            <p:nvPr/>
          </p:nvSpPr>
          <p:spPr>
            <a:xfrm flipH="false" flipV="false" rot="0">
              <a:off x="0" y="0"/>
              <a:ext cx="4307487" cy="1847120"/>
            </a:xfrm>
            <a:custGeom>
              <a:avLst/>
              <a:gdLst/>
              <a:ahLst/>
              <a:cxnLst/>
              <a:rect r="r" b="b" t="t" l="l"/>
              <a:pathLst>
                <a:path h="1847120" w="4307487">
                  <a:moveTo>
                    <a:pt x="28277" y="0"/>
                  </a:moveTo>
                  <a:lnTo>
                    <a:pt x="4279209" y="0"/>
                  </a:lnTo>
                  <a:cubicBezTo>
                    <a:pt x="4286709" y="0"/>
                    <a:pt x="4293901" y="2979"/>
                    <a:pt x="4299204" y="8282"/>
                  </a:cubicBezTo>
                  <a:cubicBezTo>
                    <a:pt x="4304507" y="13585"/>
                    <a:pt x="4307487" y="20778"/>
                    <a:pt x="4307487" y="28277"/>
                  </a:cubicBezTo>
                  <a:lnTo>
                    <a:pt x="4307487" y="1818843"/>
                  </a:lnTo>
                  <a:cubicBezTo>
                    <a:pt x="4307487" y="1834460"/>
                    <a:pt x="4294827" y="1847120"/>
                    <a:pt x="4279209" y="1847120"/>
                  </a:cubicBezTo>
                  <a:lnTo>
                    <a:pt x="28277" y="1847120"/>
                  </a:lnTo>
                  <a:cubicBezTo>
                    <a:pt x="12660" y="1847120"/>
                    <a:pt x="0" y="1834460"/>
                    <a:pt x="0" y="1818843"/>
                  </a:cubicBezTo>
                  <a:lnTo>
                    <a:pt x="0" y="28277"/>
                  </a:lnTo>
                  <a:cubicBezTo>
                    <a:pt x="0" y="12660"/>
                    <a:pt x="12660" y="0"/>
                    <a:pt x="28277" y="0"/>
                  </a:cubicBezTo>
                  <a:close/>
                </a:path>
              </a:pathLst>
            </a:custGeom>
            <a:solidFill>
              <a:srgbClr val="F9EBD0"/>
            </a:solidFill>
          </p:spPr>
        </p:sp>
        <p:sp>
          <p:nvSpPr>
            <p:cNvPr name="TextBox 8" id="8"/>
            <p:cNvSpPr txBox="true"/>
            <p:nvPr/>
          </p:nvSpPr>
          <p:spPr>
            <a:xfrm>
              <a:off x="0" y="-38100"/>
              <a:ext cx="4307487" cy="1885220"/>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2004828" y="114157"/>
            <a:ext cx="11340906" cy="2084216"/>
            <a:chOff x="0" y="0"/>
            <a:chExt cx="4041965" cy="742827"/>
          </a:xfrm>
        </p:grpSpPr>
        <p:sp>
          <p:nvSpPr>
            <p:cNvPr name="Freeform 10" id="10"/>
            <p:cNvSpPr/>
            <p:nvPr/>
          </p:nvSpPr>
          <p:spPr>
            <a:xfrm flipH="false" flipV="false" rot="0">
              <a:off x="0" y="0"/>
              <a:ext cx="4041965" cy="742827"/>
            </a:xfrm>
            <a:custGeom>
              <a:avLst/>
              <a:gdLst/>
              <a:ahLst/>
              <a:cxnLst/>
              <a:rect r="r" b="b" t="t" l="l"/>
              <a:pathLst>
                <a:path h="742827" w="4041965">
                  <a:moveTo>
                    <a:pt x="34815" y="0"/>
                  </a:moveTo>
                  <a:lnTo>
                    <a:pt x="4007150" y="0"/>
                  </a:lnTo>
                  <a:cubicBezTo>
                    <a:pt x="4016384" y="0"/>
                    <a:pt x="4025239" y="3668"/>
                    <a:pt x="4031768" y="10197"/>
                  </a:cubicBezTo>
                  <a:cubicBezTo>
                    <a:pt x="4038297" y="16726"/>
                    <a:pt x="4041965" y="25582"/>
                    <a:pt x="4041965" y="34815"/>
                  </a:cubicBezTo>
                  <a:lnTo>
                    <a:pt x="4041965" y="708011"/>
                  </a:lnTo>
                  <a:cubicBezTo>
                    <a:pt x="4041965" y="727239"/>
                    <a:pt x="4026378" y="742827"/>
                    <a:pt x="4007150" y="742827"/>
                  </a:cubicBezTo>
                  <a:lnTo>
                    <a:pt x="34815" y="742827"/>
                  </a:lnTo>
                  <a:cubicBezTo>
                    <a:pt x="25582" y="742827"/>
                    <a:pt x="16726" y="739159"/>
                    <a:pt x="10197" y="732630"/>
                  </a:cubicBezTo>
                  <a:cubicBezTo>
                    <a:pt x="3668" y="726100"/>
                    <a:pt x="0" y="717245"/>
                    <a:pt x="0" y="708011"/>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80927"/>
            </a:xfrm>
            <a:prstGeom prst="rect">
              <a:avLst/>
            </a:prstGeom>
          </p:spPr>
          <p:txBody>
            <a:bodyPr anchor="ctr" rtlCol="false" tIns="43370" lIns="43370" bIns="43370" rIns="43370"/>
            <a:lstStyle/>
            <a:p>
              <a:pPr algn="ctr">
                <a:lnSpc>
                  <a:spcPts val="2660"/>
                </a:lnSpc>
              </a:pPr>
            </a:p>
          </p:txBody>
        </p:sp>
      </p:grpSp>
      <p:sp>
        <p:nvSpPr>
          <p:cNvPr name="Freeform 12" id="12"/>
          <p:cNvSpPr/>
          <p:nvPr/>
        </p:nvSpPr>
        <p:spPr>
          <a:xfrm flipH="false" flipV="false" rot="0">
            <a:off x="715436" y="7044183"/>
            <a:ext cx="5194364" cy="2635946"/>
          </a:xfrm>
          <a:custGeom>
            <a:avLst/>
            <a:gdLst/>
            <a:ahLst/>
            <a:cxnLst/>
            <a:rect r="r" b="b" t="t" l="l"/>
            <a:pathLst>
              <a:path h="2635946" w="5194364">
                <a:moveTo>
                  <a:pt x="0" y="0"/>
                </a:moveTo>
                <a:lnTo>
                  <a:pt x="5194364" y="0"/>
                </a:lnTo>
                <a:lnTo>
                  <a:pt x="5194364" y="2635946"/>
                </a:lnTo>
                <a:lnTo>
                  <a:pt x="0" y="2635946"/>
                </a:lnTo>
                <a:lnTo>
                  <a:pt x="0" y="0"/>
                </a:lnTo>
                <a:close/>
              </a:path>
            </a:pathLst>
          </a:custGeom>
          <a:blipFill>
            <a:blip r:embed="rId3"/>
            <a:stretch>
              <a:fillRect l="0" t="0" r="0" b="0"/>
            </a:stretch>
          </a:blipFill>
        </p:spPr>
      </p:sp>
      <p:pic>
        <p:nvPicPr>
          <p:cNvPr name="Picture 13" id="13"/>
          <p:cNvPicPr>
            <a:picLocks noChangeAspect="true"/>
          </p:cNvPicPr>
          <p:nvPr/>
        </p:nvPicPr>
        <p:blipFill>
          <a:blip r:embed="rId4"/>
          <a:stretch>
            <a:fillRect/>
          </a:stretch>
        </p:blipFill>
        <p:spPr>
          <a:xfrm rot="0">
            <a:off x="3281125" y="3185682"/>
            <a:ext cx="2938606" cy="2938606"/>
          </a:xfrm>
          <a:prstGeom prst="rect">
            <a:avLst/>
          </a:prstGeom>
        </p:spPr>
      </p:pic>
      <p:pic>
        <p:nvPicPr>
          <p:cNvPr name="Picture 14" id="14"/>
          <p:cNvPicPr>
            <a:picLocks noChangeAspect="true"/>
          </p:cNvPicPr>
          <p:nvPr/>
        </p:nvPicPr>
        <p:blipFill>
          <a:blip r:embed="rId5"/>
          <a:stretch>
            <a:fillRect/>
          </a:stretch>
        </p:blipFill>
        <p:spPr>
          <a:xfrm rot="0">
            <a:off x="11299315" y="3185682"/>
            <a:ext cx="2938606" cy="2938606"/>
          </a:xfrm>
          <a:prstGeom prst="rect">
            <a:avLst/>
          </a:prstGeom>
        </p:spPr>
      </p:pic>
      <p:sp>
        <p:nvSpPr>
          <p:cNvPr name="Freeform 15" id="15"/>
          <p:cNvSpPr/>
          <p:nvPr/>
        </p:nvSpPr>
        <p:spPr>
          <a:xfrm flipH="false" flipV="false" rot="0">
            <a:off x="12768618" y="6882180"/>
            <a:ext cx="5272346" cy="2964230"/>
          </a:xfrm>
          <a:custGeom>
            <a:avLst/>
            <a:gdLst/>
            <a:ahLst/>
            <a:cxnLst/>
            <a:rect r="r" b="b" t="t" l="l"/>
            <a:pathLst>
              <a:path h="2964230" w="5272346">
                <a:moveTo>
                  <a:pt x="0" y="0"/>
                </a:moveTo>
                <a:lnTo>
                  <a:pt x="5272346" y="0"/>
                </a:lnTo>
                <a:lnTo>
                  <a:pt x="5272346" y="2964230"/>
                </a:lnTo>
                <a:lnTo>
                  <a:pt x="0" y="2964230"/>
                </a:lnTo>
                <a:lnTo>
                  <a:pt x="0" y="0"/>
                </a:lnTo>
                <a:close/>
              </a:path>
            </a:pathLst>
          </a:custGeom>
          <a:blipFill>
            <a:blip r:embed="rId6"/>
            <a:stretch>
              <a:fillRect l="0" t="0" r="0" b="0"/>
            </a:stretch>
          </a:blipFill>
        </p:spPr>
      </p:sp>
      <p:sp>
        <p:nvSpPr>
          <p:cNvPr name="Freeform 16" id="16"/>
          <p:cNvSpPr/>
          <p:nvPr/>
        </p:nvSpPr>
        <p:spPr>
          <a:xfrm flipH="false" flipV="false" rot="0">
            <a:off x="7236302" y="3673520"/>
            <a:ext cx="3370663" cy="3370663"/>
          </a:xfrm>
          <a:custGeom>
            <a:avLst/>
            <a:gdLst/>
            <a:ahLst/>
            <a:cxnLst/>
            <a:rect r="r" b="b" t="t" l="l"/>
            <a:pathLst>
              <a:path h="3370663" w="3370663">
                <a:moveTo>
                  <a:pt x="0" y="0"/>
                </a:moveTo>
                <a:lnTo>
                  <a:pt x="3370662" y="0"/>
                </a:lnTo>
                <a:lnTo>
                  <a:pt x="3370662" y="3370663"/>
                </a:lnTo>
                <a:lnTo>
                  <a:pt x="0" y="3370663"/>
                </a:lnTo>
                <a:lnTo>
                  <a:pt x="0" y="0"/>
                </a:lnTo>
                <a:close/>
              </a:path>
            </a:pathLst>
          </a:custGeom>
          <a:blipFill>
            <a:blip r:embed="rId7"/>
            <a:stretch>
              <a:fillRect l="0" t="0" r="0" b="0"/>
            </a:stretch>
          </a:blipFill>
        </p:spPr>
      </p:sp>
      <p:sp>
        <p:nvSpPr>
          <p:cNvPr name="Freeform 17" id="17"/>
          <p:cNvSpPr/>
          <p:nvPr/>
        </p:nvSpPr>
        <p:spPr>
          <a:xfrm flipH="false" flipV="false" rot="0">
            <a:off x="15404791" y="571960"/>
            <a:ext cx="2410977" cy="6009706"/>
          </a:xfrm>
          <a:custGeom>
            <a:avLst/>
            <a:gdLst/>
            <a:ahLst/>
            <a:cxnLst/>
            <a:rect r="r" b="b" t="t" l="l"/>
            <a:pathLst>
              <a:path h="6009706" w="2410977">
                <a:moveTo>
                  <a:pt x="0" y="0"/>
                </a:moveTo>
                <a:lnTo>
                  <a:pt x="2410977" y="0"/>
                </a:lnTo>
                <a:lnTo>
                  <a:pt x="2410977" y="6009706"/>
                </a:lnTo>
                <a:lnTo>
                  <a:pt x="0" y="6009706"/>
                </a:lnTo>
                <a:lnTo>
                  <a:pt x="0" y="0"/>
                </a:lnTo>
                <a:close/>
              </a:path>
            </a:pathLst>
          </a:custGeom>
          <a:blipFill>
            <a:blip r:embed="rId8"/>
            <a:stretch>
              <a:fillRect l="-136650" t="0" r="-12613" b="0"/>
            </a:stretch>
          </a:blipFill>
        </p:spPr>
      </p:sp>
      <p:sp>
        <p:nvSpPr>
          <p:cNvPr name="TextBox 18" id="18"/>
          <p:cNvSpPr txBox="true"/>
          <p:nvPr/>
        </p:nvSpPr>
        <p:spPr>
          <a:xfrm rot="0">
            <a:off x="2004828" y="185349"/>
            <a:ext cx="11340906" cy="1837057"/>
          </a:xfrm>
          <a:prstGeom prst="rect">
            <a:avLst/>
          </a:prstGeom>
        </p:spPr>
        <p:txBody>
          <a:bodyPr anchor="t" rtlCol="false" tIns="0" lIns="0" bIns="0" rIns="0">
            <a:spAutoFit/>
          </a:bodyPr>
          <a:lstStyle/>
          <a:p>
            <a:pPr algn="ctr">
              <a:lnSpc>
                <a:spcPts val="7419"/>
              </a:lnSpc>
            </a:pPr>
            <a:r>
              <a:rPr lang="en-US" sz="5299" b="true">
                <a:solidFill>
                  <a:srgbClr val="502418"/>
                </a:solidFill>
                <a:latin typeface="Canva Sans Bold"/>
                <a:ea typeface="Canva Sans Bold"/>
                <a:cs typeface="Canva Sans Bold"/>
                <a:sym typeface="Canva Sans Bold"/>
              </a:rPr>
              <a:t>Pilot International Convention</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Oklahoma City, OK</a:t>
            </a:r>
          </a:p>
        </p:txBody>
      </p:sp>
      <p:sp>
        <p:nvSpPr>
          <p:cNvPr name="TextBox 19" id="19"/>
          <p:cNvSpPr txBox="true"/>
          <p:nvPr/>
        </p:nvSpPr>
        <p:spPr>
          <a:xfrm rot="0">
            <a:off x="2004828" y="2729865"/>
            <a:ext cx="5849706" cy="356235"/>
          </a:xfrm>
          <a:prstGeom prst="rect">
            <a:avLst/>
          </a:prstGeom>
        </p:spPr>
        <p:txBody>
          <a:bodyPr anchor="t" rtlCol="false" tIns="0" lIns="0" bIns="0" rIns="0">
            <a:spAutoFit/>
          </a:bodyPr>
          <a:lstStyle/>
          <a:p>
            <a:pPr algn="ctr">
              <a:lnSpc>
                <a:spcPts val="2940"/>
              </a:lnSpc>
              <a:spcBef>
                <a:spcPct val="0"/>
              </a:spcBef>
            </a:pPr>
            <a:r>
              <a:rPr lang="en-US" b="true" sz="2100">
                <a:solidFill>
                  <a:srgbClr val="502418"/>
                </a:solidFill>
                <a:latin typeface="Canva Sans Bold"/>
                <a:ea typeface="Canva Sans Bold"/>
                <a:cs typeface="Canva Sans Bold"/>
                <a:sym typeface="Canva Sans Bold"/>
              </a:rPr>
              <a:t>Registration for PI Convention</a:t>
            </a:r>
          </a:p>
        </p:txBody>
      </p:sp>
      <p:sp>
        <p:nvSpPr>
          <p:cNvPr name="TextBox 20" id="20"/>
          <p:cNvSpPr txBox="true"/>
          <p:nvPr/>
        </p:nvSpPr>
        <p:spPr>
          <a:xfrm rot="0">
            <a:off x="9843765" y="2729865"/>
            <a:ext cx="5849706" cy="356235"/>
          </a:xfrm>
          <a:prstGeom prst="rect">
            <a:avLst/>
          </a:prstGeom>
        </p:spPr>
        <p:txBody>
          <a:bodyPr anchor="t" rtlCol="false" tIns="0" lIns="0" bIns="0" rIns="0">
            <a:spAutoFit/>
          </a:bodyPr>
          <a:lstStyle/>
          <a:p>
            <a:pPr algn="ctr">
              <a:lnSpc>
                <a:spcPts val="2940"/>
              </a:lnSpc>
              <a:spcBef>
                <a:spcPct val="0"/>
              </a:spcBef>
            </a:pPr>
            <a:r>
              <a:rPr lang="en-US" b="true" sz="2100">
                <a:solidFill>
                  <a:srgbClr val="502418"/>
                </a:solidFill>
                <a:latin typeface="Canva Sans Bold"/>
                <a:ea typeface="Canva Sans Bold"/>
                <a:cs typeface="Canva Sans Bold"/>
                <a:sym typeface="Canva Sans Bold"/>
              </a:rPr>
              <a:t>Hotel Reservation - Special Block</a:t>
            </a:r>
          </a:p>
        </p:txBody>
      </p:sp>
      <p:sp>
        <p:nvSpPr>
          <p:cNvPr name="TextBox 21" id="21"/>
          <p:cNvSpPr txBox="true"/>
          <p:nvPr/>
        </p:nvSpPr>
        <p:spPr>
          <a:xfrm rot="0">
            <a:off x="6219147" y="7596633"/>
            <a:ext cx="5849706" cy="727710"/>
          </a:xfrm>
          <a:prstGeom prst="rect">
            <a:avLst/>
          </a:prstGeom>
        </p:spPr>
        <p:txBody>
          <a:bodyPr anchor="t" rtlCol="false" tIns="0" lIns="0" bIns="0" rIns="0">
            <a:spAutoFit/>
          </a:bodyPr>
          <a:lstStyle/>
          <a:p>
            <a:pPr algn="ctr">
              <a:lnSpc>
                <a:spcPts val="2940"/>
              </a:lnSpc>
            </a:pPr>
            <a:r>
              <a:rPr lang="en-US" sz="2100" b="true">
                <a:solidFill>
                  <a:srgbClr val="502418"/>
                </a:solidFill>
                <a:latin typeface="Canva Sans Bold"/>
                <a:ea typeface="Canva Sans Bold"/>
                <a:cs typeface="Canva Sans Bold"/>
                <a:sym typeface="Canva Sans Bold"/>
              </a:rPr>
              <a:t>Congratulations, Lisa Palmquist, soon to be</a:t>
            </a:r>
          </a:p>
          <a:p>
            <a:pPr algn="ctr">
              <a:lnSpc>
                <a:spcPts val="2940"/>
              </a:lnSpc>
              <a:spcBef>
                <a:spcPct val="0"/>
              </a:spcBef>
            </a:pPr>
            <a:r>
              <a:rPr lang="en-US" b="true" sz="2100">
                <a:solidFill>
                  <a:srgbClr val="502418"/>
                </a:solidFill>
                <a:latin typeface="Canva Sans Bold"/>
                <a:ea typeface="Canva Sans Bold"/>
                <a:cs typeface="Canva Sans Bold"/>
                <a:sym typeface="Canva Sans Bold"/>
              </a:rPr>
              <a:t>Pilot International President</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0"/>
            <a:ext cx="18288000" cy="11235690"/>
          </a:xfrm>
          <a:custGeom>
            <a:avLst/>
            <a:gdLst/>
            <a:ahLst/>
            <a:cxnLst/>
            <a:rect r="r" b="b" t="t" l="l"/>
            <a:pathLst>
              <a:path h="11235690" w="18288000">
                <a:moveTo>
                  <a:pt x="0" y="0"/>
                </a:moveTo>
                <a:lnTo>
                  <a:pt x="18288000" y="0"/>
                </a:lnTo>
                <a:lnTo>
                  <a:pt x="18288000" y="11235690"/>
                </a:lnTo>
                <a:lnTo>
                  <a:pt x="0" y="11235690"/>
                </a:lnTo>
                <a:lnTo>
                  <a:pt x="0" y="0"/>
                </a:lnTo>
                <a:close/>
              </a:path>
            </a:pathLst>
          </a:custGeom>
          <a:blipFill>
            <a:blip r:embed="rId2"/>
            <a:stretch>
              <a:fillRect l="0" t="-8443" r="0" b="0"/>
            </a:stretch>
          </a:blipFill>
        </p:spPr>
      </p:sp>
      <p:grpSp>
        <p:nvGrpSpPr>
          <p:cNvPr name="Group 6" id="6"/>
          <p:cNvGrpSpPr/>
          <p:nvPr/>
        </p:nvGrpSpPr>
        <p:grpSpPr>
          <a:xfrm rot="0">
            <a:off x="9552126" y="1196919"/>
            <a:ext cx="6225771" cy="7893161"/>
            <a:chOff x="0" y="0"/>
            <a:chExt cx="1920603" cy="2434981"/>
          </a:xfrm>
        </p:grpSpPr>
        <p:sp>
          <p:nvSpPr>
            <p:cNvPr name="Freeform 7" id="7"/>
            <p:cNvSpPr/>
            <p:nvPr/>
          </p:nvSpPr>
          <p:spPr>
            <a:xfrm flipH="false" flipV="false" rot="0">
              <a:off x="0" y="0"/>
              <a:ext cx="1920604" cy="2434981"/>
            </a:xfrm>
            <a:custGeom>
              <a:avLst/>
              <a:gdLst/>
              <a:ahLst/>
              <a:cxnLst/>
              <a:rect r="r" b="b" t="t" l="l"/>
              <a:pathLst>
                <a:path h="2434981" w="1920604">
                  <a:moveTo>
                    <a:pt x="63420" y="0"/>
                  </a:moveTo>
                  <a:lnTo>
                    <a:pt x="1857184" y="0"/>
                  </a:lnTo>
                  <a:cubicBezTo>
                    <a:pt x="1874004" y="0"/>
                    <a:pt x="1890135" y="6682"/>
                    <a:pt x="1902028" y="18575"/>
                  </a:cubicBezTo>
                  <a:cubicBezTo>
                    <a:pt x="1913922" y="30469"/>
                    <a:pt x="1920604" y="46600"/>
                    <a:pt x="1920604" y="63420"/>
                  </a:cubicBezTo>
                  <a:lnTo>
                    <a:pt x="1920604" y="2371561"/>
                  </a:lnTo>
                  <a:cubicBezTo>
                    <a:pt x="1920604" y="2388381"/>
                    <a:pt x="1913922" y="2404512"/>
                    <a:pt x="1902028" y="2416406"/>
                  </a:cubicBezTo>
                  <a:cubicBezTo>
                    <a:pt x="1890135" y="2428299"/>
                    <a:pt x="1874004" y="2434981"/>
                    <a:pt x="1857184" y="2434981"/>
                  </a:cubicBezTo>
                  <a:lnTo>
                    <a:pt x="63420" y="2434981"/>
                  </a:lnTo>
                  <a:cubicBezTo>
                    <a:pt x="46600" y="2434981"/>
                    <a:pt x="30469" y="2428299"/>
                    <a:pt x="18575" y="2416406"/>
                  </a:cubicBezTo>
                  <a:cubicBezTo>
                    <a:pt x="6682" y="2404512"/>
                    <a:pt x="0" y="2388381"/>
                    <a:pt x="0" y="2371561"/>
                  </a:cubicBezTo>
                  <a:lnTo>
                    <a:pt x="0" y="63420"/>
                  </a:lnTo>
                  <a:cubicBezTo>
                    <a:pt x="0" y="46600"/>
                    <a:pt x="6682" y="30469"/>
                    <a:pt x="18575" y="18575"/>
                  </a:cubicBezTo>
                  <a:cubicBezTo>
                    <a:pt x="30469" y="6682"/>
                    <a:pt x="46600" y="0"/>
                    <a:pt x="63420" y="0"/>
                  </a:cubicBezTo>
                  <a:close/>
                </a:path>
              </a:pathLst>
            </a:custGeom>
            <a:solidFill>
              <a:srgbClr val="F9EBD0"/>
            </a:solidFill>
          </p:spPr>
        </p:sp>
        <p:sp>
          <p:nvSpPr>
            <p:cNvPr name="TextBox 8" id="8"/>
            <p:cNvSpPr txBox="true"/>
            <p:nvPr/>
          </p:nvSpPr>
          <p:spPr>
            <a:xfrm>
              <a:off x="0" y="-38100"/>
              <a:ext cx="1920603" cy="2473081"/>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2599815" y="1486584"/>
            <a:ext cx="6434583" cy="7313833"/>
            <a:chOff x="0" y="0"/>
            <a:chExt cx="2293323" cy="2606693"/>
          </a:xfrm>
        </p:grpSpPr>
        <p:sp>
          <p:nvSpPr>
            <p:cNvPr name="Freeform 10" id="10"/>
            <p:cNvSpPr/>
            <p:nvPr/>
          </p:nvSpPr>
          <p:spPr>
            <a:xfrm flipH="false" flipV="false" rot="0">
              <a:off x="0" y="0"/>
              <a:ext cx="2293323" cy="2606693"/>
            </a:xfrm>
            <a:custGeom>
              <a:avLst/>
              <a:gdLst/>
              <a:ahLst/>
              <a:cxnLst/>
              <a:rect r="r" b="b" t="t" l="l"/>
              <a:pathLst>
                <a:path h="2606693" w="2293323">
                  <a:moveTo>
                    <a:pt x="61362" y="0"/>
                  </a:moveTo>
                  <a:lnTo>
                    <a:pt x="2231961" y="0"/>
                  </a:lnTo>
                  <a:cubicBezTo>
                    <a:pt x="2248235" y="0"/>
                    <a:pt x="2263843" y="6465"/>
                    <a:pt x="2275350" y="17972"/>
                  </a:cubicBezTo>
                  <a:cubicBezTo>
                    <a:pt x="2286858" y="29480"/>
                    <a:pt x="2293323" y="45088"/>
                    <a:pt x="2293323" y="61362"/>
                  </a:cubicBezTo>
                  <a:lnTo>
                    <a:pt x="2293323" y="2545331"/>
                  </a:lnTo>
                  <a:cubicBezTo>
                    <a:pt x="2293323" y="2561605"/>
                    <a:pt x="2286858" y="2577213"/>
                    <a:pt x="2275350" y="2588720"/>
                  </a:cubicBezTo>
                  <a:cubicBezTo>
                    <a:pt x="2263843" y="2600228"/>
                    <a:pt x="2248235" y="2606693"/>
                    <a:pt x="2231961" y="2606693"/>
                  </a:cubicBezTo>
                  <a:lnTo>
                    <a:pt x="61362" y="2606693"/>
                  </a:lnTo>
                  <a:cubicBezTo>
                    <a:pt x="45088" y="2606693"/>
                    <a:pt x="29480" y="2600228"/>
                    <a:pt x="17972" y="2588720"/>
                  </a:cubicBezTo>
                  <a:cubicBezTo>
                    <a:pt x="6465" y="2577213"/>
                    <a:pt x="0" y="2561605"/>
                    <a:pt x="0" y="2545331"/>
                  </a:cubicBezTo>
                  <a:lnTo>
                    <a:pt x="0" y="61362"/>
                  </a:lnTo>
                  <a:cubicBezTo>
                    <a:pt x="0" y="45088"/>
                    <a:pt x="6465" y="29480"/>
                    <a:pt x="17972" y="17972"/>
                  </a:cubicBezTo>
                  <a:cubicBezTo>
                    <a:pt x="29480" y="6465"/>
                    <a:pt x="45088" y="0"/>
                    <a:pt x="61362" y="0"/>
                  </a:cubicBezTo>
                  <a:close/>
                </a:path>
              </a:pathLst>
            </a:custGeom>
            <a:solidFill>
              <a:srgbClr val="F9EBD0"/>
            </a:solidFill>
          </p:spPr>
        </p:sp>
        <p:sp>
          <p:nvSpPr>
            <p:cNvPr name="TextBox 11" id="11"/>
            <p:cNvSpPr txBox="true"/>
            <p:nvPr/>
          </p:nvSpPr>
          <p:spPr>
            <a:xfrm>
              <a:off x="0" y="-38100"/>
              <a:ext cx="2293323" cy="2644793"/>
            </a:xfrm>
            <a:prstGeom prst="rect">
              <a:avLst/>
            </a:prstGeom>
          </p:spPr>
          <p:txBody>
            <a:bodyPr anchor="ctr" rtlCol="false" tIns="43370" lIns="43370" bIns="43370" rIns="43370"/>
            <a:lstStyle/>
            <a:p>
              <a:pPr algn="ctr">
                <a:lnSpc>
                  <a:spcPts val="2660"/>
                </a:lnSpc>
              </a:pPr>
            </a:p>
          </p:txBody>
        </p:sp>
      </p:grpSp>
      <p:sp>
        <p:nvSpPr>
          <p:cNvPr name="Freeform 12" id="12"/>
          <p:cNvSpPr/>
          <p:nvPr/>
        </p:nvSpPr>
        <p:spPr>
          <a:xfrm flipH="false" flipV="false" rot="0">
            <a:off x="10146922" y="1787491"/>
            <a:ext cx="5036178" cy="6712017"/>
          </a:xfrm>
          <a:custGeom>
            <a:avLst/>
            <a:gdLst/>
            <a:ahLst/>
            <a:cxnLst/>
            <a:rect r="r" b="b" t="t" l="l"/>
            <a:pathLst>
              <a:path h="6712017" w="5036178">
                <a:moveTo>
                  <a:pt x="0" y="0"/>
                </a:moveTo>
                <a:lnTo>
                  <a:pt x="5036178" y="0"/>
                </a:lnTo>
                <a:lnTo>
                  <a:pt x="5036178" y="6712018"/>
                </a:lnTo>
                <a:lnTo>
                  <a:pt x="0" y="6712018"/>
                </a:lnTo>
                <a:lnTo>
                  <a:pt x="0" y="0"/>
                </a:lnTo>
                <a:close/>
              </a:path>
            </a:pathLst>
          </a:custGeom>
          <a:blipFill>
            <a:blip r:embed="rId3"/>
            <a:stretch>
              <a:fillRect l="0" t="0" r="0" b="0"/>
            </a:stretch>
          </a:blipFill>
        </p:spPr>
      </p:sp>
      <p:sp>
        <p:nvSpPr>
          <p:cNvPr name="TextBox 13" id="13"/>
          <p:cNvSpPr txBox="true"/>
          <p:nvPr/>
        </p:nvSpPr>
        <p:spPr>
          <a:xfrm rot="0">
            <a:off x="3250565" y="2217244"/>
            <a:ext cx="5133081" cy="5766787"/>
          </a:xfrm>
          <a:prstGeom prst="rect">
            <a:avLst/>
          </a:prstGeom>
        </p:spPr>
        <p:txBody>
          <a:bodyPr anchor="t" rtlCol="false" tIns="0" lIns="0" bIns="0" rIns="0">
            <a:spAutoFit/>
          </a:bodyPr>
          <a:lstStyle/>
          <a:p>
            <a:pPr algn="ctr">
              <a:lnSpc>
                <a:spcPts val="6597"/>
              </a:lnSpc>
            </a:pPr>
            <a:r>
              <a:rPr lang="en-US" sz="4712" b="true">
                <a:solidFill>
                  <a:srgbClr val="502418"/>
                </a:solidFill>
                <a:latin typeface="Canva Sans Bold"/>
                <a:ea typeface="Canva Sans Bold"/>
                <a:cs typeface="Canva Sans Bold"/>
                <a:sym typeface="Canva Sans Bold"/>
              </a:rPr>
              <a:t>The Northeast </a:t>
            </a:r>
          </a:p>
          <a:p>
            <a:pPr algn="ctr">
              <a:lnSpc>
                <a:spcPts val="6597"/>
              </a:lnSpc>
            </a:pPr>
            <a:r>
              <a:rPr lang="en-US" sz="4712" b="true">
                <a:solidFill>
                  <a:srgbClr val="502418"/>
                </a:solidFill>
                <a:latin typeface="Canva Sans Bold"/>
                <a:ea typeface="Canva Sans Bold"/>
                <a:cs typeface="Canva Sans Bold"/>
                <a:sym typeface="Canva Sans Bold"/>
              </a:rPr>
              <a:t>Potomac DAC</a:t>
            </a:r>
          </a:p>
          <a:p>
            <a:pPr algn="ctr">
              <a:lnSpc>
                <a:spcPts val="6597"/>
              </a:lnSpc>
              <a:spcBef>
                <a:spcPct val="0"/>
              </a:spcBef>
            </a:pPr>
            <a:r>
              <a:rPr lang="en-US" b="true" sz="4712">
                <a:solidFill>
                  <a:srgbClr val="502418"/>
                </a:solidFill>
                <a:latin typeface="Canva Sans Bold"/>
                <a:ea typeface="Canva Sans Bold"/>
                <a:cs typeface="Canva Sans Bold"/>
                <a:sym typeface="Canva Sans Bold"/>
              </a:rPr>
              <a:t>wants to thank you for making our convention an awesome experience!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1432951" y="2439812"/>
            <a:ext cx="5271349" cy="6390324"/>
            <a:chOff x="0" y="0"/>
            <a:chExt cx="1626171" cy="1971367"/>
          </a:xfrm>
        </p:grpSpPr>
        <p:sp>
          <p:nvSpPr>
            <p:cNvPr name="Freeform 7" id="7"/>
            <p:cNvSpPr/>
            <p:nvPr/>
          </p:nvSpPr>
          <p:spPr>
            <a:xfrm flipH="false" flipV="false" rot="0">
              <a:off x="0" y="0"/>
              <a:ext cx="1626171" cy="1971367"/>
            </a:xfrm>
            <a:custGeom>
              <a:avLst/>
              <a:gdLst/>
              <a:ahLst/>
              <a:cxnLst/>
              <a:rect r="r" b="b" t="t" l="l"/>
              <a:pathLst>
                <a:path h="1971367" w="1626171">
                  <a:moveTo>
                    <a:pt x="74903" y="0"/>
                  </a:moveTo>
                  <a:lnTo>
                    <a:pt x="1551269" y="0"/>
                  </a:lnTo>
                  <a:cubicBezTo>
                    <a:pt x="1571134" y="0"/>
                    <a:pt x="1590186" y="7892"/>
                    <a:pt x="1604233" y="21938"/>
                  </a:cubicBezTo>
                  <a:cubicBezTo>
                    <a:pt x="1618280" y="35985"/>
                    <a:pt x="1626171" y="55037"/>
                    <a:pt x="1626171" y="74903"/>
                  </a:cubicBezTo>
                  <a:lnTo>
                    <a:pt x="1626171" y="1896464"/>
                  </a:lnTo>
                  <a:cubicBezTo>
                    <a:pt x="1626171" y="1937832"/>
                    <a:pt x="1592636" y="1971367"/>
                    <a:pt x="1551269" y="1971367"/>
                  </a:cubicBezTo>
                  <a:lnTo>
                    <a:pt x="74903" y="1971367"/>
                  </a:lnTo>
                  <a:cubicBezTo>
                    <a:pt x="55037" y="1971367"/>
                    <a:pt x="35985" y="1963476"/>
                    <a:pt x="21938" y="1949429"/>
                  </a:cubicBezTo>
                  <a:cubicBezTo>
                    <a:pt x="7892" y="1935382"/>
                    <a:pt x="0" y="1916330"/>
                    <a:pt x="0" y="1896464"/>
                  </a:cubicBezTo>
                  <a:lnTo>
                    <a:pt x="0" y="74903"/>
                  </a:lnTo>
                  <a:cubicBezTo>
                    <a:pt x="0" y="55037"/>
                    <a:pt x="7892" y="35985"/>
                    <a:pt x="21938" y="21938"/>
                  </a:cubicBezTo>
                  <a:cubicBezTo>
                    <a:pt x="35985" y="7892"/>
                    <a:pt x="55037" y="0"/>
                    <a:pt x="74903" y="0"/>
                  </a:cubicBezTo>
                  <a:close/>
                </a:path>
              </a:pathLst>
            </a:custGeom>
            <a:solidFill>
              <a:srgbClr val="F9EBD0"/>
            </a:solidFill>
          </p:spPr>
        </p:sp>
        <p:sp>
          <p:nvSpPr>
            <p:cNvPr name="TextBox 8" id="8"/>
            <p:cNvSpPr txBox="true"/>
            <p:nvPr/>
          </p:nvSpPr>
          <p:spPr>
            <a:xfrm>
              <a:off x="0" y="-57150"/>
              <a:ext cx="1626171" cy="2028517"/>
            </a:xfrm>
            <a:prstGeom prst="rect">
              <a:avLst/>
            </a:prstGeom>
          </p:spPr>
          <p:txBody>
            <a:bodyPr anchor="ctr" rtlCol="false" tIns="43370" lIns="43370" bIns="43370" rIns="43370"/>
            <a:lstStyle/>
            <a:p>
              <a:pPr algn="ctr">
                <a:lnSpc>
                  <a:spcPts val="3919"/>
                </a:lnSpc>
              </a:pPr>
              <a:r>
                <a:rPr lang="en-US" sz="2799" b="true">
                  <a:solidFill>
                    <a:srgbClr val="502418"/>
                  </a:solidFill>
                  <a:latin typeface="Canva Sans Bold"/>
                  <a:ea typeface="Canva Sans Bold"/>
                  <a:cs typeface="Canva Sans Bold"/>
                  <a:sym typeface="Canva Sans Bold"/>
                </a:rPr>
                <a:t>Natalie Abram</a:t>
              </a:r>
            </a:p>
            <a:p>
              <a:pPr algn="ctr">
                <a:lnSpc>
                  <a:spcPts val="3919"/>
                </a:lnSpc>
              </a:pPr>
              <a:r>
                <a:rPr lang="en-US" sz="2799" b="true">
                  <a:solidFill>
                    <a:srgbClr val="502418"/>
                  </a:solidFill>
                  <a:latin typeface="Canva Sans Bold"/>
                  <a:ea typeface="Canva Sans Bold"/>
                  <a:cs typeface="Canva Sans Bold"/>
                  <a:sym typeface="Canva Sans Bold"/>
                </a:rPr>
                <a:t>Susan Auer</a:t>
              </a:r>
            </a:p>
            <a:p>
              <a:pPr algn="ctr">
                <a:lnSpc>
                  <a:spcPts val="3919"/>
                </a:lnSpc>
              </a:pPr>
              <a:r>
                <a:rPr lang="en-US" sz="2799" b="true">
                  <a:solidFill>
                    <a:srgbClr val="502418"/>
                  </a:solidFill>
                  <a:latin typeface="Canva Sans Bold"/>
                  <a:ea typeface="Canva Sans Bold"/>
                  <a:cs typeface="Canva Sans Bold"/>
                  <a:sym typeface="Canva Sans Bold"/>
                </a:rPr>
                <a:t>Karen Beck</a:t>
              </a:r>
            </a:p>
            <a:p>
              <a:pPr algn="ctr">
                <a:lnSpc>
                  <a:spcPts val="3919"/>
                </a:lnSpc>
              </a:pPr>
              <a:r>
                <a:rPr lang="en-US" sz="2799" b="true">
                  <a:solidFill>
                    <a:srgbClr val="502418"/>
                  </a:solidFill>
                  <a:latin typeface="Canva Sans Bold"/>
                  <a:ea typeface="Canva Sans Bold"/>
                  <a:cs typeface="Canva Sans Bold"/>
                  <a:sym typeface="Canva Sans Bold"/>
                </a:rPr>
                <a:t>Linda Burke</a:t>
              </a:r>
            </a:p>
            <a:p>
              <a:pPr algn="ctr">
                <a:lnSpc>
                  <a:spcPts val="3919"/>
                </a:lnSpc>
              </a:pPr>
              <a:r>
                <a:rPr lang="en-US" sz="2799" b="true">
                  <a:solidFill>
                    <a:srgbClr val="502418"/>
                  </a:solidFill>
                  <a:latin typeface="Canva Sans Bold"/>
                  <a:ea typeface="Canva Sans Bold"/>
                  <a:cs typeface="Canva Sans Bold"/>
                  <a:sym typeface="Canva Sans Bold"/>
                </a:rPr>
                <a:t>Alicia Catania</a:t>
              </a:r>
            </a:p>
            <a:p>
              <a:pPr algn="ctr">
                <a:lnSpc>
                  <a:spcPts val="3919"/>
                </a:lnSpc>
              </a:pPr>
              <a:r>
                <a:rPr lang="en-US" sz="2799" b="true">
                  <a:solidFill>
                    <a:srgbClr val="502418"/>
                  </a:solidFill>
                  <a:latin typeface="Canva Sans Bold"/>
                  <a:ea typeface="Canva Sans Bold"/>
                  <a:cs typeface="Canva Sans Bold"/>
                  <a:sym typeface="Canva Sans Bold"/>
                </a:rPr>
                <a:t>Cathy Cieslinski</a:t>
              </a:r>
            </a:p>
            <a:p>
              <a:pPr algn="ctr">
                <a:lnSpc>
                  <a:spcPts val="3919"/>
                </a:lnSpc>
              </a:pPr>
              <a:r>
                <a:rPr lang="en-US" sz="2799" b="true">
                  <a:solidFill>
                    <a:srgbClr val="502418"/>
                  </a:solidFill>
                  <a:latin typeface="Canva Sans Bold"/>
                  <a:ea typeface="Canva Sans Bold"/>
                  <a:cs typeface="Canva Sans Bold"/>
                  <a:sym typeface="Canva Sans Bold"/>
                </a:rPr>
                <a:t>Diane Cloud</a:t>
              </a:r>
            </a:p>
            <a:p>
              <a:pPr algn="ctr">
                <a:lnSpc>
                  <a:spcPts val="3919"/>
                </a:lnSpc>
              </a:pPr>
              <a:r>
                <a:rPr lang="en-US" sz="2799" b="true">
                  <a:solidFill>
                    <a:srgbClr val="502418"/>
                  </a:solidFill>
                  <a:latin typeface="Canva Sans Bold"/>
                  <a:ea typeface="Canva Sans Bold"/>
                  <a:cs typeface="Canva Sans Bold"/>
                  <a:sym typeface="Canva Sans Bold"/>
                </a:rPr>
                <a:t>Daniella DiLorenzo-Moyer</a:t>
              </a:r>
            </a:p>
            <a:p>
              <a:pPr algn="ctr">
                <a:lnSpc>
                  <a:spcPts val="3919"/>
                </a:lnSpc>
              </a:pPr>
              <a:r>
                <a:rPr lang="en-US" sz="2799" b="true">
                  <a:solidFill>
                    <a:srgbClr val="502418"/>
                  </a:solidFill>
                  <a:latin typeface="Canva Sans Bold"/>
                  <a:ea typeface="Canva Sans Bold"/>
                  <a:cs typeface="Canva Sans Bold"/>
                  <a:sym typeface="Canva Sans Bold"/>
                </a:rPr>
                <a:t>Karen Ferguson-Bain</a:t>
              </a:r>
            </a:p>
            <a:p>
              <a:pPr algn="ctr">
                <a:lnSpc>
                  <a:spcPts val="3919"/>
                </a:lnSpc>
              </a:pPr>
              <a:r>
                <a:rPr lang="en-US" sz="2799" b="true">
                  <a:solidFill>
                    <a:srgbClr val="502418"/>
                  </a:solidFill>
                  <a:latin typeface="Canva Sans Bold"/>
                  <a:ea typeface="Canva Sans Bold"/>
                  <a:cs typeface="Canva Sans Bold"/>
                  <a:sym typeface="Canva Sans Bold"/>
                </a:rPr>
                <a:t>Sue Ferrara</a:t>
              </a:r>
            </a:p>
            <a:p>
              <a:pPr algn="ctr">
                <a:lnSpc>
                  <a:spcPts val="3919"/>
                </a:lnSpc>
              </a:pPr>
              <a:r>
                <a:rPr lang="en-US" sz="2799" b="true">
                  <a:solidFill>
                    <a:srgbClr val="502418"/>
                  </a:solidFill>
                  <a:latin typeface="Canva Sans Bold"/>
                  <a:ea typeface="Canva Sans Bold"/>
                  <a:cs typeface="Canva Sans Bold"/>
                  <a:sym typeface="Canva Sans Bold"/>
                </a:rPr>
                <a:t>Jean Fleischer</a:t>
              </a:r>
            </a:p>
            <a:p>
              <a:pPr algn="l">
                <a:lnSpc>
                  <a:spcPts val="2660"/>
                </a:lnSpc>
              </a:pPr>
            </a:p>
          </p:txBody>
        </p:sp>
      </p:grpSp>
      <p:grpSp>
        <p:nvGrpSpPr>
          <p:cNvPr name="Group 9" id="9"/>
          <p:cNvGrpSpPr/>
          <p:nvPr/>
        </p:nvGrpSpPr>
        <p:grpSpPr>
          <a:xfrm rot="0">
            <a:off x="3332629" y="599811"/>
            <a:ext cx="11340906" cy="1591395"/>
            <a:chOff x="0" y="0"/>
            <a:chExt cx="4041965" cy="567183"/>
          </a:xfrm>
        </p:grpSpPr>
        <p:sp>
          <p:nvSpPr>
            <p:cNvPr name="Freeform 10" id="10"/>
            <p:cNvSpPr/>
            <p:nvPr/>
          </p:nvSpPr>
          <p:spPr>
            <a:xfrm flipH="false" flipV="false" rot="0">
              <a:off x="0" y="0"/>
              <a:ext cx="4041965" cy="567183"/>
            </a:xfrm>
            <a:custGeom>
              <a:avLst/>
              <a:gdLst/>
              <a:ahLst/>
              <a:cxnLst/>
              <a:rect r="r" b="b" t="t" l="l"/>
              <a:pathLst>
                <a:path h="567183" w="4041965">
                  <a:moveTo>
                    <a:pt x="34815" y="0"/>
                  </a:moveTo>
                  <a:lnTo>
                    <a:pt x="4007150" y="0"/>
                  </a:lnTo>
                  <a:cubicBezTo>
                    <a:pt x="4016384" y="0"/>
                    <a:pt x="4025239" y="3668"/>
                    <a:pt x="4031768" y="10197"/>
                  </a:cubicBezTo>
                  <a:cubicBezTo>
                    <a:pt x="4038297" y="16726"/>
                    <a:pt x="4041965" y="25582"/>
                    <a:pt x="4041965" y="34815"/>
                  </a:cubicBezTo>
                  <a:lnTo>
                    <a:pt x="4041965" y="532367"/>
                  </a:lnTo>
                  <a:cubicBezTo>
                    <a:pt x="4041965" y="541601"/>
                    <a:pt x="4038297" y="550456"/>
                    <a:pt x="4031768" y="556985"/>
                  </a:cubicBezTo>
                  <a:cubicBezTo>
                    <a:pt x="4025239" y="563515"/>
                    <a:pt x="4016384" y="567183"/>
                    <a:pt x="4007150" y="567183"/>
                  </a:cubicBezTo>
                  <a:lnTo>
                    <a:pt x="34815" y="567183"/>
                  </a:lnTo>
                  <a:cubicBezTo>
                    <a:pt x="25582" y="567183"/>
                    <a:pt x="16726" y="563515"/>
                    <a:pt x="10197" y="556985"/>
                  </a:cubicBezTo>
                  <a:cubicBezTo>
                    <a:pt x="3668" y="550456"/>
                    <a:pt x="0" y="541601"/>
                    <a:pt x="0" y="532367"/>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66675"/>
              <a:ext cx="4041965" cy="633858"/>
            </a:xfrm>
            <a:prstGeom prst="rect">
              <a:avLst/>
            </a:prstGeom>
          </p:spPr>
          <p:txBody>
            <a:bodyPr anchor="ctr" rtlCol="false" tIns="43370" lIns="43370" bIns="43370" rIns="43370"/>
            <a:lstStyle/>
            <a:p>
              <a:pPr algn="ctr">
                <a:lnSpc>
                  <a:spcPts val="5179"/>
                </a:lnSpc>
              </a:pPr>
              <a:r>
                <a:rPr lang="en-US" sz="3699" b="true">
                  <a:solidFill>
                    <a:srgbClr val="502418"/>
                  </a:solidFill>
                  <a:latin typeface="Canva Sans Bold"/>
                  <a:ea typeface="Canva Sans Bold"/>
                  <a:cs typeface="Canva Sans Bold"/>
                  <a:sym typeface="Canva Sans Bold"/>
                </a:rPr>
                <a:t>Thank you for attending the </a:t>
              </a:r>
            </a:p>
            <a:p>
              <a:pPr algn="ctr">
                <a:lnSpc>
                  <a:spcPts val="5179"/>
                </a:lnSpc>
              </a:pPr>
              <a:r>
                <a:rPr lang="en-US" b="true" sz="3699">
                  <a:solidFill>
                    <a:srgbClr val="502418"/>
                  </a:solidFill>
                  <a:latin typeface="Canva Sans Bold"/>
                  <a:ea typeface="Canva Sans Bold"/>
                  <a:cs typeface="Canva Sans Bold"/>
                  <a:sym typeface="Canva Sans Bold"/>
                </a:rPr>
                <a:t>80</a:t>
              </a:r>
              <a:r>
                <a:rPr lang="en-US" b="true" sz="3699">
                  <a:solidFill>
                    <a:srgbClr val="502418"/>
                  </a:solidFill>
                  <a:latin typeface="Canva Sans Bold"/>
                  <a:ea typeface="Canva Sans Bold"/>
                  <a:cs typeface="Canva Sans Bold"/>
                  <a:sym typeface="Canva Sans Bold"/>
                </a:rPr>
                <a:t>th</a:t>
              </a:r>
              <a:r>
                <a:rPr lang="en-US" b="true" sz="3699">
                  <a:solidFill>
                    <a:srgbClr val="502418"/>
                  </a:solidFill>
                  <a:latin typeface="Canva Sans Bold"/>
                  <a:ea typeface="Canva Sans Bold"/>
                  <a:cs typeface="Canva Sans Bold"/>
                  <a:sym typeface="Canva Sans Bold"/>
                </a:rPr>
                <a:t> Annual Spring Convention!</a:t>
              </a:r>
            </a:p>
          </p:txBody>
        </p:sp>
      </p:grpSp>
      <p:grpSp>
        <p:nvGrpSpPr>
          <p:cNvPr name="Group 12" id="12"/>
          <p:cNvGrpSpPr/>
          <p:nvPr/>
        </p:nvGrpSpPr>
        <p:grpSpPr>
          <a:xfrm rot="0">
            <a:off x="7038640" y="2439812"/>
            <a:ext cx="5271349" cy="6390324"/>
            <a:chOff x="0" y="0"/>
            <a:chExt cx="1626171" cy="1971367"/>
          </a:xfrm>
        </p:grpSpPr>
        <p:sp>
          <p:nvSpPr>
            <p:cNvPr name="Freeform 13" id="13"/>
            <p:cNvSpPr/>
            <p:nvPr/>
          </p:nvSpPr>
          <p:spPr>
            <a:xfrm flipH="false" flipV="false" rot="0">
              <a:off x="0" y="0"/>
              <a:ext cx="1626171" cy="1971367"/>
            </a:xfrm>
            <a:custGeom>
              <a:avLst/>
              <a:gdLst/>
              <a:ahLst/>
              <a:cxnLst/>
              <a:rect r="r" b="b" t="t" l="l"/>
              <a:pathLst>
                <a:path h="1971367" w="1626171">
                  <a:moveTo>
                    <a:pt x="74903" y="0"/>
                  </a:moveTo>
                  <a:lnTo>
                    <a:pt x="1551269" y="0"/>
                  </a:lnTo>
                  <a:cubicBezTo>
                    <a:pt x="1571134" y="0"/>
                    <a:pt x="1590186" y="7892"/>
                    <a:pt x="1604233" y="21938"/>
                  </a:cubicBezTo>
                  <a:cubicBezTo>
                    <a:pt x="1618280" y="35985"/>
                    <a:pt x="1626171" y="55037"/>
                    <a:pt x="1626171" y="74903"/>
                  </a:cubicBezTo>
                  <a:lnTo>
                    <a:pt x="1626171" y="1896464"/>
                  </a:lnTo>
                  <a:cubicBezTo>
                    <a:pt x="1626171" y="1937832"/>
                    <a:pt x="1592636" y="1971367"/>
                    <a:pt x="1551269" y="1971367"/>
                  </a:cubicBezTo>
                  <a:lnTo>
                    <a:pt x="74903" y="1971367"/>
                  </a:lnTo>
                  <a:cubicBezTo>
                    <a:pt x="55037" y="1971367"/>
                    <a:pt x="35985" y="1963476"/>
                    <a:pt x="21938" y="1949429"/>
                  </a:cubicBezTo>
                  <a:cubicBezTo>
                    <a:pt x="7892" y="1935382"/>
                    <a:pt x="0" y="1916330"/>
                    <a:pt x="0" y="1896464"/>
                  </a:cubicBezTo>
                  <a:lnTo>
                    <a:pt x="0" y="74903"/>
                  </a:lnTo>
                  <a:cubicBezTo>
                    <a:pt x="0" y="55037"/>
                    <a:pt x="7892" y="35985"/>
                    <a:pt x="21938" y="21938"/>
                  </a:cubicBezTo>
                  <a:cubicBezTo>
                    <a:pt x="35985" y="7892"/>
                    <a:pt x="55037" y="0"/>
                    <a:pt x="74903" y="0"/>
                  </a:cubicBezTo>
                  <a:close/>
                </a:path>
              </a:pathLst>
            </a:custGeom>
            <a:solidFill>
              <a:srgbClr val="F9EBD0"/>
            </a:solidFill>
          </p:spPr>
        </p:sp>
        <p:sp>
          <p:nvSpPr>
            <p:cNvPr name="TextBox 14" id="14"/>
            <p:cNvSpPr txBox="true"/>
            <p:nvPr/>
          </p:nvSpPr>
          <p:spPr>
            <a:xfrm>
              <a:off x="0" y="-57150"/>
              <a:ext cx="1626171" cy="2028517"/>
            </a:xfrm>
            <a:prstGeom prst="rect">
              <a:avLst/>
            </a:prstGeom>
          </p:spPr>
          <p:txBody>
            <a:bodyPr anchor="ctr" rtlCol="false" tIns="43370" lIns="43370" bIns="43370" rIns="43370"/>
            <a:lstStyle/>
            <a:p>
              <a:pPr algn="ctr">
                <a:lnSpc>
                  <a:spcPts val="3919"/>
                </a:lnSpc>
              </a:pPr>
              <a:r>
                <a:rPr lang="en-US" sz="2799" b="true">
                  <a:solidFill>
                    <a:srgbClr val="502418"/>
                  </a:solidFill>
                  <a:latin typeface="Canva Sans Bold"/>
                  <a:ea typeface="Canva Sans Bold"/>
                  <a:cs typeface="Canva Sans Bold"/>
                  <a:sym typeface="Canva Sans Bold"/>
                </a:rPr>
                <a:t>Judy Harding</a:t>
              </a:r>
            </a:p>
            <a:p>
              <a:pPr algn="ctr">
                <a:lnSpc>
                  <a:spcPts val="3919"/>
                </a:lnSpc>
              </a:pPr>
              <a:r>
                <a:rPr lang="en-US" sz="2799" b="true">
                  <a:solidFill>
                    <a:srgbClr val="502418"/>
                  </a:solidFill>
                  <a:latin typeface="Canva Sans Bold"/>
                  <a:ea typeface="Canva Sans Bold"/>
                  <a:cs typeface="Canva Sans Bold"/>
                  <a:sym typeface="Canva Sans Bold"/>
                </a:rPr>
                <a:t>Joan Herr</a:t>
              </a:r>
            </a:p>
            <a:p>
              <a:pPr algn="ctr">
                <a:lnSpc>
                  <a:spcPts val="3919"/>
                </a:lnSpc>
              </a:pPr>
              <a:r>
                <a:rPr lang="en-US" sz="2799" b="true">
                  <a:solidFill>
                    <a:srgbClr val="502418"/>
                  </a:solidFill>
                  <a:latin typeface="Canva Sans Bold"/>
                  <a:ea typeface="Canva Sans Bold"/>
                  <a:cs typeface="Canva Sans Bold"/>
                  <a:sym typeface="Canva Sans Bold"/>
                </a:rPr>
                <a:t>Dora Hillegas</a:t>
              </a:r>
            </a:p>
            <a:p>
              <a:pPr algn="ctr">
                <a:lnSpc>
                  <a:spcPts val="3919"/>
                </a:lnSpc>
              </a:pPr>
              <a:r>
                <a:rPr lang="en-US" sz="2799" b="true">
                  <a:solidFill>
                    <a:srgbClr val="502418"/>
                  </a:solidFill>
                  <a:latin typeface="Canva Sans Bold"/>
                  <a:ea typeface="Canva Sans Bold"/>
                  <a:cs typeface="Canva Sans Bold"/>
                  <a:sym typeface="Canva Sans Bold"/>
                </a:rPr>
                <a:t>Susan Kahl</a:t>
              </a:r>
            </a:p>
            <a:p>
              <a:pPr algn="ctr">
                <a:lnSpc>
                  <a:spcPts val="3919"/>
                </a:lnSpc>
              </a:pPr>
              <a:r>
                <a:rPr lang="en-US" sz="2799" b="true">
                  <a:solidFill>
                    <a:srgbClr val="502418"/>
                  </a:solidFill>
                  <a:latin typeface="Canva Sans Bold"/>
                  <a:ea typeface="Canva Sans Bold"/>
                  <a:cs typeface="Canva Sans Bold"/>
                  <a:sym typeface="Canva Sans Bold"/>
                </a:rPr>
                <a:t>Kathleen LaMonica</a:t>
              </a:r>
            </a:p>
            <a:p>
              <a:pPr algn="ctr">
                <a:lnSpc>
                  <a:spcPts val="3919"/>
                </a:lnSpc>
              </a:pPr>
              <a:r>
                <a:rPr lang="en-US" sz="2799" b="true">
                  <a:solidFill>
                    <a:srgbClr val="502418"/>
                  </a:solidFill>
                  <a:latin typeface="Canva Sans Bold"/>
                  <a:ea typeface="Canva Sans Bold"/>
                  <a:cs typeface="Canva Sans Bold"/>
                  <a:sym typeface="Canva Sans Bold"/>
                </a:rPr>
                <a:t>Lori LaRocco</a:t>
              </a:r>
            </a:p>
            <a:p>
              <a:pPr algn="ctr">
                <a:lnSpc>
                  <a:spcPts val="3919"/>
                </a:lnSpc>
              </a:pPr>
              <a:r>
                <a:rPr lang="en-US" sz="2799" b="true">
                  <a:solidFill>
                    <a:srgbClr val="502418"/>
                  </a:solidFill>
                  <a:latin typeface="Canva Sans Bold"/>
                  <a:ea typeface="Canva Sans Bold"/>
                  <a:cs typeface="Canva Sans Bold"/>
                  <a:sym typeface="Canva Sans Bold"/>
                </a:rPr>
                <a:t>Divina Leitch</a:t>
              </a:r>
            </a:p>
            <a:p>
              <a:pPr algn="ctr">
                <a:lnSpc>
                  <a:spcPts val="3919"/>
                </a:lnSpc>
              </a:pPr>
              <a:r>
                <a:rPr lang="en-US" sz="2799" b="true">
                  <a:solidFill>
                    <a:srgbClr val="502418"/>
                  </a:solidFill>
                  <a:latin typeface="Canva Sans Bold"/>
                  <a:ea typeface="Canva Sans Bold"/>
                  <a:cs typeface="Canva Sans Bold"/>
                  <a:sym typeface="Canva Sans Bold"/>
                </a:rPr>
                <a:t>Joann Lewald</a:t>
              </a:r>
            </a:p>
            <a:p>
              <a:pPr algn="ctr">
                <a:lnSpc>
                  <a:spcPts val="3919"/>
                </a:lnSpc>
              </a:pPr>
              <a:r>
                <a:rPr lang="en-US" sz="2799" b="true">
                  <a:solidFill>
                    <a:srgbClr val="502418"/>
                  </a:solidFill>
                  <a:latin typeface="Canva Sans Bold"/>
                  <a:ea typeface="Canva Sans Bold"/>
                  <a:cs typeface="Canva Sans Bold"/>
                  <a:sym typeface="Canva Sans Bold"/>
                </a:rPr>
                <a:t>Joan McIntosh</a:t>
              </a:r>
            </a:p>
            <a:p>
              <a:pPr algn="ctr">
                <a:lnSpc>
                  <a:spcPts val="3919"/>
                </a:lnSpc>
              </a:pPr>
              <a:r>
                <a:rPr lang="en-US" sz="2799" b="true">
                  <a:solidFill>
                    <a:srgbClr val="502418"/>
                  </a:solidFill>
                  <a:latin typeface="Canva Sans Bold"/>
                  <a:ea typeface="Canva Sans Bold"/>
                  <a:cs typeface="Canva Sans Bold"/>
                  <a:sym typeface="Canva Sans Bold"/>
                </a:rPr>
                <a:t>Bonnie Misko</a:t>
              </a:r>
            </a:p>
            <a:p>
              <a:pPr algn="ctr">
                <a:lnSpc>
                  <a:spcPts val="3919"/>
                </a:lnSpc>
              </a:pPr>
              <a:r>
                <a:rPr lang="en-US" sz="2799" b="true">
                  <a:solidFill>
                    <a:srgbClr val="502418"/>
                  </a:solidFill>
                  <a:latin typeface="Canva Sans Bold"/>
                  <a:ea typeface="Canva Sans Bold"/>
                  <a:cs typeface="Canva Sans Bold"/>
                  <a:sym typeface="Canva Sans Bold"/>
                </a:rPr>
                <a:t>Gina Monteleone</a:t>
              </a:r>
            </a:p>
            <a:p>
              <a:pPr algn="ctr">
                <a:lnSpc>
                  <a:spcPts val="3919"/>
                </a:lnSpc>
              </a:pPr>
              <a:r>
                <a:rPr lang="en-US" sz="2799" b="true">
                  <a:solidFill>
                    <a:srgbClr val="502418"/>
                  </a:solidFill>
                  <a:latin typeface="Canva Sans Bold"/>
                  <a:ea typeface="Canva Sans Bold"/>
                  <a:cs typeface="Canva Sans Bold"/>
                  <a:sym typeface="Canva Sans Bold"/>
                </a:rPr>
                <a:t>Renee Negron</a:t>
              </a:r>
            </a:p>
            <a:p>
              <a:pPr algn="l">
                <a:lnSpc>
                  <a:spcPts val="2660"/>
                </a:lnSpc>
              </a:pPr>
            </a:p>
          </p:txBody>
        </p:sp>
      </p:grpSp>
      <p:grpSp>
        <p:nvGrpSpPr>
          <p:cNvPr name="Group 15" id="15"/>
          <p:cNvGrpSpPr/>
          <p:nvPr/>
        </p:nvGrpSpPr>
        <p:grpSpPr>
          <a:xfrm rot="0">
            <a:off x="12643364" y="2439812"/>
            <a:ext cx="5271349" cy="6390324"/>
            <a:chOff x="0" y="0"/>
            <a:chExt cx="1626171" cy="1971367"/>
          </a:xfrm>
        </p:grpSpPr>
        <p:sp>
          <p:nvSpPr>
            <p:cNvPr name="Freeform 16" id="16"/>
            <p:cNvSpPr/>
            <p:nvPr/>
          </p:nvSpPr>
          <p:spPr>
            <a:xfrm flipH="false" flipV="false" rot="0">
              <a:off x="0" y="0"/>
              <a:ext cx="1626171" cy="1971367"/>
            </a:xfrm>
            <a:custGeom>
              <a:avLst/>
              <a:gdLst/>
              <a:ahLst/>
              <a:cxnLst/>
              <a:rect r="r" b="b" t="t" l="l"/>
              <a:pathLst>
                <a:path h="1971367" w="1626171">
                  <a:moveTo>
                    <a:pt x="74903" y="0"/>
                  </a:moveTo>
                  <a:lnTo>
                    <a:pt x="1551269" y="0"/>
                  </a:lnTo>
                  <a:cubicBezTo>
                    <a:pt x="1571134" y="0"/>
                    <a:pt x="1590186" y="7892"/>
                    <a:pt x="1604233" y="21938"/>
                  </a:cubicBezTo>
                  <a:cubicBezTo>
                    <a:pt x="1618280" y="35985"/>
                    <a:pt x="1626171" y="55037"/>
                    <a:pt x="1626171" y="74903"/>
                  </a:cubicBezTo>
                  <a:lnTo>
                    <a:pt x="1626171" y="1896464"/>
                  </a:lnTo>
                  <a:cubicBezTo>
                    <a:pt x="1626171" y="1937832"/>
                    <a:pt x="1592636" y="1971367"/>
                    <a:pt x="1551269" y="1971367"/>
                  </a:cubicBezTo>
                  <a:lnTo>
                    <a:pt x="74903" y="1971367"/>
                  </a:lnTo>
                  <a:cubicBezTo>
                    <a:pt x="55037" y="1971367"/>
                    <a:pt x="35985" y="1963476"/>
                    <a:pt x="21938" y="1949429"/>
                  </a:cubicBezTo>
                  <a:cubicBezTo>
                    <a:pt x="7892" y="1935382"/>
                    <a:pt x="0" y="1916330"/>
                    <a:pt x="0" y="1896464"/>
                  </a:cubicBezTo>
                  <a:lnTo>
                    <a:pt x="0" y="74903"/>
                  </a:lnTo>
                  <a:cubicBezTo>
                    <a:pt x="0" y="55037"/>
                    <a:pt x="7892" y="35985"/>
                    <a:pt x="21938" y="21938"/>
                  </a:cubicBezTo>
                  <a:cubicBezTo>
                    <a:pt x="35985" y="7892"/>
                    <a:pt x="55037" y="0"/>
                    <a:pt x="74903" y="0"/>
                  </a:cubicBezTo>
                  <a:close/>
                </a:path>
              </a:pathLst>
            </a:custGeom>
            <a:solidFill>
              <a:srgbClr val="F9EBD0"/>
            </a:solidFill>
          </p:spPr>
        </p:sp>
        <p:sp>
          <p:nvSpPr>
            <p:cNvPr name="TextBox 17" id="17"/>
            <p:cNvSpPr txBox="true"/>
            <p:nvPr/>
          </p:nvSpPr>
          <p:spPr>
            <a:xfrm>
              <a:off x="0" y="-57150"/>
              <a:ext cx="1626171" cy="2028517"/>
            </a:xfrm>
            <a:prstGeom prst="rect">
              <a:avLst/>
            </a:prstGeom>
          </p:spPr>
          <p:txBody>
            <a:bodyPr anchor="ctr" rtlCol="false" tIns="43370" lIns="43370" bIns="43370" rIns="43370"/>
            <a:lstStyle/>
            <a:p>
              <a:pPr algn="ctr">
                <a:lnSpc>
                  <a:spcPts val="3919"/>
                </a:lnSpc>
              </a:pPr>
              <a:r>
                <a:rPr lang="en-US" sz="2799" b="true">
                  <a:solidFill>
                    <a:srgbClr val="502418"/>
                  </a:solidFill>
                  <a:latin typeface="Canva Sans Bold"/>
                  <a:ea typeface="Canva Sans Bold"/>
                  <a:cs typeface="Canva Sans Bold"/>
                  <a:sym typeface="Canva Sans Bold"/>
                </a:rPr>
                <a:t>Kelly Parker</a:t>
              </a:r>
            </a:p>
            <a:p>
              <a:pPr algn="ctr">
                <a:lnSpc>
                  <a:spcPts val="3919"/>
                </a:lnSpc>
              </a:pPr>
              <a:r>
                <a:rPr lang="en-US" sz="2799" b="true">
                  <a:solidFill>
                    <a:srgbClr val="502418"/>
                  </a:solidFill>
                  <a:latin typeface="Canva Sans Bold"/>
                  <a:ea typeface="Canva Sans Bold"/>
                  <a:cs typeface="Canva Sans Bold"/>
                  <a:sym typeface="Canva Sans Bold"/>
                </a:rPr>
                <a:t>Linda Pickford</a:t>
              </a:r>
            </a:p>
            <a:p>
              <a:pPr algn="ctr">
                <a:lnSpc>
                  <a:spcPts val="3919"/>
                </a:lnSpc>
              </a:pPr>
              <a:r>
                <a:rPr lang="en-US" sz="2799" b="true">
                  <a:solidFill>
                    <a:srgbClr val="502418"/>
                  </a:solidFill>
                  <a:latin typeface="Canva Sans Bold"/>
                  <a:ea typeface="Canva Sans Bold"/>
                  <a:cs typeface="Canva Sans Bold"/>
                  <a:sym typeface="Canva Sans Bold"/>
                </a:rPr>
                <a:t>Jean Ann Saville</a:t>
              </a:r>
            </a:p>
            <a:p>
              <a:pPr algn="ctr">
                <a:lnSpc>
                  <a:spcPts val="3919"/>
                </a:lnSpc>
              </a:pPr>
              <a:r>
                <a:rPr lang="en-US" sz="2799" b="true">
                  <a:solidFill>
                    <a:srgbClr val="502418"/>
                  </a:solidFill>
                  <a:latin typeface="Canva Sans Bold"/>
                  <a:ea typeface="Canva Sans Bold"/>
                  <a:cs typeface="Canva Sans Bold"/>
                  <a:sym typeface="Canva Sans Bold"/>
                </a:rPr>
                <a:t>Linda Tabatchnik</a:t>
              </a:r>
            </a:p>
            <a:p>
              <a:pPr algn="ctr">
                <a:lnSpc>
                  <a:spcPts val="3919"/>
                </a:lnSpc>
              </a:pPr>
              <a:r>
                <a:rPr lang="en-US" sz="2799" b="true">
                  <a:solidFill>
                    <a:srgbClr val="502418"/>
                  </a:solidFill>
                  <a:latin typeface="Canva Sans Bold"/>
                  <a:ea typeface="Canva Sans Bold"/>
                  <a:cs typeface="Canva Sans Bold"/>
                  <a:sym typeface="Canva Sans Bold"/>
                </a:rPr>
                <a:t>Kathleen Tarlecki</a:t>
              </a:r>
            </a:p>
            <a:p>
              <a:pPr algn="ctr">
                <a:lnSpc>
                  <a:spcPts val="3919"/>
                </a:lnSpc>
              </a:pPr>
              <a:r>
                <a:rPr lang="en-US" sz="2799" b="true">
                  <a:solidFill>
                    <a:srgbClr val="502418"/>
                  </a:solidFill>
                  <a:latin typeface="Canva Sans Bold"/>
                  <a:ea typeface="Canva Sans Bold"/>
                  <a:cs typeface="Canva Sans Bold"/>
                  <a:sym typeface="Canva Sans Bold"/>
                </a:rPr>
                <a:t>Frances Wiener</a:t>
              </a:r>
            </a:p>
            <a:p>
              <a:pPr algn="ctr">
                <a:lnSpc>
                  <a:spcPts val="3919"/>
                </a:lnSpc>
              </a:pPr>
              <a:r>
                <a:rPr lang="en-US" sz="2799" b="true">
                  <a:solidFill>
                    <a:srgbClr val="502418"/>
                  </a:solidFill>
                  <a:latin typeface="Canva Sans Bold"/>
                  <a:ea typeface="Canva Sans Bold"/>
                  <a:cs typeface="Canva Sans Bold"/>
                  <a:sym typeface="Canva Sans Bold"/>
                </a:rPr>
                <a:t>Kortnee Winters</a:t>
              </a:r>
            </a:p>
            <a:p>
              <a:pPr algn="ctr">
                <a:lnSpc>
                  <a:spcPts val="3919"/>
                </a:lnSpc>
              </a:pPr>
              <a:r>
                <a:rPr lang="en-US" sz="2799" b="true">
                  <a:solidFill>
                    <a:srgbClr val="502418"/>
                  </a:solidFill>
                  <a:latin typeface="Canva Sans Bold"/>
                  <a:ea typeface="Canva Sans Bold"/>
                  <a:cs typeface="Canva Sans Bold"/>
                  <a:sym typeface="Canva Sans Bold"/>
                </a:rPr>
                <a:t>Marie McGee</a:t>
              </a:r>
            </a:p>
            <a:p>
              <a:pPr algn="ctr">
                <a:lnSpc>
                  <a:spcPts val="3919"/>
                </a:lnSpc>
              </a:pPr>
              <a:r>
                <a:rPr lang="en-US" sz="2799" b="true">
                  <a:solidFill>
                    <a:srgbClr val="502418"/>
                  </a:solidFill>
                  <a:latin typeface="Canva Sans Bold"/>
                  <a:ea typeface="Canva Sans Bold"/>
                  <a:cs typeface="Canva Sans Bold"/>
                  <a:sym typeface="Canva Sans Bold"/>
                </a:rPr>
                <a:t>Lisa Palmquist</a:t>
              </a:r>
            </a:p>
            <a:p>
              <a:pPr algn="ctr">
                <a:lnSpc>
                  <a:spcPts val="3919"/>
                </a:lnSpc>
              </a:pPr>
              <a:r>
                <a:rPr lang="en-US" sz="2799" b="true">
                  <a:solidFill>
                    <a:srgbClr val="502418"/>
                  </a:solidFill>
                  <a:latin typeface="Canva Sans Bold"/>
                  <a:ea typeface="Canva Sans Bold"/>
                  <a:cs typeface="Canva Sans Bold"/>
                  <a:sym typeface="Canva Sans Bold"/>
                </a:rPr>
                <a:t>Mollieann Gray</a:t>
              </a:r>
            </a:p>
            <a:p>
              <a:pPr algn="ctr">
                <a:lnSpc>
                  <a:spcPts val="3919"/>
                </a:lnSpc>
              </a:pPr>
              <a:r>
                <a:rPr lang="en-US" sz="2799" b="true">
                  <a:solidFill>
                    <a:srgbClr val="502418"/>
                  </a:solidFill>
                  <a:latin typeface="Canva Sans Bold"/>
                  <a:ea typeface="Canva Sans Bold"/>
                  <a:cs typeface="Canva Sans Bold"/>
                  <a:sym typeface="Canva Sans Bold"/>
                </a:rPr>
                <a:t>Sharon Garloff</a:t>
              </a:r>
            </a:p>
            <a:p>
              <a:pPr algn="l">
                <a:lnSpc>
                  <a:spcPts val="2660"/>
                </a:lnSpc>
              </a:pP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3233848" y="3382679"/>
            <a:ext cx="11820303" cy="5006696"/>
            <a:chOff x="0" y="0"/>
            <a:chExt cx="3646475" cy="1544528"/>
          </a:xfrm>
        </p:grpSpPr>
        <p:sp>
          <p:nvSpPr>
            <p:cNvPr name="Freeform 7" id="7"/>
            <p:cNvSpPr/>
            <p:nvPr/>
          </p:nvSpPr>
          <p:spPr>
            <a:xfrm flipH="false" flipV="false" rot="0">
              <a:off x="0" y="0"/>
              <a:ext cx="3646475" cy="1544528"/>
            </a:xfrm>
            <a:custGeom>
              <a:avLst/>
              <a:gdLst/>
              <a:ahLst/>
              <a:cxnLst/>
              <a:rect r="r" b="b" t="t" l="l"/>
              <a:pathLst>
                <a:path h="1544528" w="3646475">
                  <a:moveTo>
                    <a:pt x="33403" y="0"/>
                  </a:moveTo>
                  <a:lnTo>
                    <a:pt x="3613071" y="0"/>
                  </a:lnTo>
                  <a:cubicBezTo>
                    <a:pt x="3631519" y="0"/>
                    <a:pt x="3646475" y="14955"/>
                    <a:pt x="3646475" y="33403"/>
                  </a:cubicBezTo>
                  <a:lnTo>
                    <a:pt x="3646475" y="1511125"/>
                  </a:lnTo>
                  <a:cubicBezTo>
                    <a:pt x="3646475" y="1529573"/>
                    <a:pt x="3631519" y="1544528"/>
                    <a:pt x="3613071" y="1544528"/>
                  </a:cubicBezTo>
                  <a:lnTo>
                    <a:pt x="33403" y="1544528"/>
                  </a:lnTo>
                  <a:cubicBezTo>
                    <a:pt x="14955" y="1544528"/>
                    <a:pt x="0" y="1529573"/>
                    <a:pt x="0" y="1511125"/>
                  </a:cubicBezTo>
                  <a:lnTo>
                    <a:pt x="0" y="33403"/>
                  </a:lnTo>
                  <a:cubicBezTo>
                    <a:pt x="0" y="14955"/>
                    <a:pt x="14955" y="0"/>
                    <a:pt x="33403" y="0"/>
                  </a:cubicBezTo>
                  <a:close/>
                </a:path>
              </a:pathLst>
            </a:custGeom>
            <a:solidFill>
              <a:srgbClr val="F9EBD0"/>
            </a:solidFill>
          </p:spPr>
        </p:sp>
        <p:sp>
          <p:nvSpPr>
            <p:cNvPr name="TextBox 8" id="8"/>
            <p:cNvSpPr txBox="true"/>
            <p:nvPr/>
          </p:nvSpPr>
          <p:spPr>
            <a:xfrm>
              <a:off x="0" y="-38100"/>
              <a:ext cx="3646475" cy="1582628"/>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3473547" y="289994"/>
            <a:ext cx="11340906" cy="2750053"/>
            <a:chOff x="0" y="0"/>
            <a:chExt cx="4041965" cy="980135"/>
          </a:xfrm>
        </p:grpSpPr>
        <p:sp>
          <p:nvSpPr>
            <p:cNvPr name="Freeform 10" id="10"/>
            <p:cNvSpPr/>
            <p:nvPr/>
          </p:nvSpPr>
          <p:spPr>
            <a:xfrm flipH="false" flipV="false" rot="0">
              <a:off x="0" y="0"/>
              <a:ext cx="4041965" cy="980135"/>
            </a:xfrm>
            <a:custGeom>
              <a:avLst/>
              <a:gdLst/>
              <a:ahLst/>
              <a:cxnLst/>
              <a:rect r="r" b="b" t="t" l="l"/>
              <a:pathLst>
                <a:path h="980135" w="4041965">
                  <a:moveTo>
                    <a:pt x="34815" y="0"/>
                  </a:moveTo>
                  <a:lnTo>
                    <a:pt x="4007150" y="0"/>
                  </a:lnTo>
                  <a:cubicBezTo>
                    <a:pt x="4016384" y="0"/>
                    <a:pt x="4025239" y="3668"/>
                    <a:pt x="4031768" y="10197"/>
                  </a:cubicBezTo>
                  <a:cubicBezTo>
                    <a:pt x="4038297" y="16726"/>
                    <a:pt x="4041965" y="25582"/>
                    <a:pt x="4041965" y="34815"/>
                  </a:cubicBezTo>
                  <a:lnTo>
                    <a:pt x="4041965" y="945320"/>
                  </a:lnTo>
                  <a:cubicBezTo>
                    <a:pt x="4041965" y="954553"/>
                    <a:pt x="4038297" y="963409"/>
                    <a:pt x="4031768" y="969938"/>
                  </a:cubicBezTo>
                  <a:cubicBezTo>
                    <a:pt x="4025239" y="976467"/>
                    <a:pt x="4016384" y="980135"/>
                    <a:pt x="4007150" y="980135"/>
                  </a:cubicBezTo>
                  <a:lnTo>
                    <a:pt x="34815" y="980135"/>
                  </a:lnTo>
                  <a:cubicBezTo>
                    <a:pt x="25582" y="980135"/>
                    <a:pt x="16726" y="976467"/>
                    <a:pt x="10197" y="969938"/>
                  </a:cubicBezTo>
                  <a:cubicBezTo>
                    <a:pt x="3668" y="963409"/>
                    <a:pt x="0" y="954553"/>
                    <a:pt x="0" y="945320"/>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1018235"/>
            </a:xfrm>
            <a:prstGeom prst="rect">
              <a:avLst/>
            </a:prstGeom>
          </p:spPr>
          <p:txBody>
            <a:bodyPr anchor="ctr" rtlCol="false" tIns="43370" lIns="43370" bIns="43370" rIns="43370"/>
            <a:lstStyle/>
            <a:p>
              <a:pPr algn="ctr">
                <a:lnSpc>
                  <a:spcPts val="2660"/>
                </a:lnSpc>
              </a:pPr>
            </a:p>
          </p:txBody>
        </p:sp>
      </p:grpSp>
      <p:sp>
        <p:nvSpPr>
          <p:cNvPr name="Freeform 12" id="12"/>
          <p:cNvSpPr/>
          <p:nvPr/>
        </p:nvSpPr>
        <p:spPr>
          <a:xfrm flipH="false" flipV="false" rot="0">
            <a:off x="3642276" y="3571094"/>
            <a:ext cx="11003448" cy="4629866"/>
          </a:xfrm>
          <a:custGeom>
            <a:avLst/>
            <a:gdLst/>
            <a:ahLst/>
            <a:cxnLst/>
            <a:rect r="r" b="b" t="t" l="l"/>
            <a:pathLst>
              <a:path h="4629866" w="11003448">
                <a:moveTo>
                  <a:pt x="0" y="0"/>
                </a:moveTo>
                <a:lnTo>
                  <a:pt x="11003448" y="0"/>
                </a:lnTo>
                <a:lnTo>
                  <a:pt x="11003448" y="4629865"/>
                </a:lnTo>
                <a:lnTo>
                  <a:pt x="0" y="4629865"/>
                </a:lnTo>
                <a:lnTo>
                  <a:pt x="0" y="0"/>
                </a:lnTo>
                <a:close/>
              </a:path>
            </a:pathLst>
          </a:custGeom>
          <a:blipFill>
            <a:blip r:embed="rId3"/>
            <a:stretch>
              <a:fillRect l="0" t="0" r="0" b="0"/>
            </a:stretch>
          </a:blipFill>
        </p:spPr>
      </p:sp>
      <p:sp>
        <p:nvSpPr>
          <p:cNvPr name="TextBox 13" id="13"/>
          <p:cNvSpPr txBox="true"/>
          <p:nvPr/>
        </p:nvSpPr>
        <p:spPr>
          <a:xfrm rot="0">
            <a:off x="3713246" y="269539"/>
            <a:ext cx="11340906" cy="277050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Attendance:</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50% = Long-active Members</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0% =  1</a:t>
            </a:r>
            <a:r>
              <a:rPr lang="en-US" b="true" sz="5299">
                <a:solidFill>
                  <a:srgbClr val="502418"/>
                </a:solidFill>
                <a:latin typeface="Canva Sans Bold"/>
                <a:ea typeface="Canva Sans Bold"/>
                <a:cs typeface="Canva Sans Bold"/>
                <a:sym typeface="Canva Sans Bold"/>
              </a:rPr>
              <a:t>st</a:t>
            </a:r>
            <a:r>
              <a:rPr lang="en-US" b="true" sz="5299">
                <a:solidFill>
                  <a:srgbClr val="502418"/>
                </a:solidFill>
                <a:latin typeface="Canva Sans Bold"/>
                <a:ea typeface="Canva Sans Bold"/>
                <a:cs typeface="Canva Sans Bold"/>
                <a:sym typeface="Canva Sans Bold"/>
              </a:rPr>
              <a:t> time Members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3046611" y="3382679"/>
            <a:ext cx="12299701" cy="4979477"/>
            <a:chOff x="0" y="0"/>
            <a:chExt cx="3794365" cy="1536131"/>
          </a:xfrm>
        </p:grpSpPr>
        <p:sp>
          <p:nvSpPr>
            <p:cNvPr name="Freeform 7" id="7"/>
            <p:cNvSpPr/>
            <p:nvPr/>
          </p:nvSpPr>
          <p:spPr>
            <a:xfrm flipH="false" flipV="false" rot="0">
              <a:off x="0" y="0"/>
              <a:ext cx="3794365" cy="1536131"/>
            </a:xfrm>
            <a:custGeom>
              <a:avLst/>
              <a:gdLst/>
              <a:ahLst/>
              <a:cxnLst/>
              <a:rect r="r" b="b" t="t" l="l"/>
              <a:pathLst>
                <a:path h="1536131" w="3794365">
                  <a:moveTo>
                    <a:pt x="32101" y="0"/>
                  </a:moveTo>
                  <a:lnTo>
                    <a:pt x="3762264" y="0"/>
                  </a:lnTo>
                  <a:cubicBezTo>
                    <a:pt x="3770778" y="0"/>
                    <a:pt x="3778943" y="3382"/>
                    <a:pt x="3784963" y="9402"/>
                  </a:cubicBezTo>
                  <a:cubicBezTo>
                    <a:pt x="3790983" y="15422"/>
                    <a:pt x="3794365" y="23588"/>
                    <a:pt x="3794365" y="32101"/>
                  </a:cubicBezTo>
                  <a:lnTo>
                    <a:pt x="3794365" y="1504030"/>
                  </a:lnTo>
                  <a:cubicBezTo>
                    <a:pt x="3794365" y="1521759"/>
                    <a:pt x="3779993" y="1536131"/>
                    <a:pt x="3762264" y="1536131"/>
                  </a:cubicBezTo>
                  <a:lnTo>
                    <a:pt x="32101" y="1536131"/>
                  </a:lnTo>
                  <a:cubicBezTo>
                    <a:pt x="23588" y="1536131"/>
                    <a:pt x="15422" y="1532749"/>
                    <a:pt x="9402" y="1526729"/>
                  </a:cubicBezTo>
                  <a:cubicBezTo>
                    <a:pt x="3382" y="1520709"/>
                    <a:pt x="0" y="1512544"/>
                    <a:pt x="0" y="1504030"/>
                  </a:cubicBezTo>
                  <a:lnTo>
                    <a:pt x="0" y="32101"/>
                  </a:lnTo>
                  <a:cubicBezTo>
                    <a:pt x="0" y="23588"/>
                    <a:pt x="3382" y="15422"/>
                    <a:pt x="9402" y="9402"/>
                  </a:cubicBezTo>
                  <a:cubicBezTo>
                    <a:pt x="15422" y="3382"/>
                    <a:pt x="23588" y="0"/>
                    <a:pt x="32101" y="0"/>
                  </a:cubicBezTo>
                  <a:close/>
                </a:path>
              </a:pathLst>
            </a:custGeom>
            <a:solidFill>
              <a:srgbClr val="F9EBD0"/>
            </a:solidFill>
          </p:spPr>
        </p:sp>
        <p:sp>
          <p:nvSpPr>
            <p:cNvPr name="TextBox 8" id="8"/>
            <p:cNvSpPr txBox="true"/>
            <p:nvPr/>
          </p:nvSpPr>
          <p:spPr>
            <a:xfrm>
              <a:off x="0" y="-38100"/>
              <a:ext cx="3794365" cy="1574231"/>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3473547" y="509199"/>
            <a:ext cx="11340906" cy="1998491"/>
            <a:chOff x="0" y="0"/>
            <a:chExt cx="4041965" cy="712274"/>
          </a:xfrm>
        </p:grpSpPr>
        <p:sp>
          <p:nvSpPr>
            <p:cNvPr name="Freeform 10" id="10"/>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Freeform 12" id="12"/>
          <p:cNvSpPr/>
          <p:nvPr/>
        </p:nvSpPr>
        <p:spPr>
          <a:xfrm flipH="false" flipV="false" rot="0">
            <a:off x="3820784" y="3610520"/>
            <a:ext cx="10751356" cy="4523794"/>
          </a:xfrm>
          <a:custGeom>
            <a:avLst/>
            <a:gdLst/>
            <a:ahLst/>
            <a:cxnLst/>
            <a:rect r="r" b="b" t="t" l="l"/>
            <a:pathLst>
              <a:path h="4523794" w="10751356">
                <a:moveTo>
                  <a:pt x="0" y="0"/>
                </a:moveTo>
                <a:lnTo>
                  <a:pt x="10751355" y="0"/>
                </a:lnTo>
                <a:lnTo>
                  <a:pt x="10751355" y="4523794"/>
                </a:lnTo>
                <a:lnTo>
                  <a:pt x="0" y="4523794"/>
                </a:lnTo>
                <a:lnTo>
                  <a:pt x="0" y="0"/>
                </a:lnTo>
                <a:close/>
              </a:path>
            </a:pathLst>
          </a:custGeom>
          <a:blipFill>
            <a:blip r:embed="rId3"/>
            <a:stretch>
              <a:fillRect l="0" t="0" r="0" b="0"/>
            </a:stretch>
          </a:blipFill>
        </p:spPr>
      </p:sp>
      <p:sp>
        <p:nvSpPr>
          <p:cNvPr name="TextBox 13" id="13"/>
          <p:cNvSpPr txBox="true"/>
          <p:nvPr/>
        </p:nvSpPr>
        <p:spPr>
          <a:xfrm rot="0">
            <a:off x="3526009" y="537529"/>
            <a:ext cx="11340906" cy="183705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NEPOT Spring Convention</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Hospitality Suite = FUN time!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3473547" y="509199"/>
            <a:ext cx="11340906" cy="1998491"/>
            <a:chOff x="0" y="0"/>
            <a:chExt cx="4041965" cy="712274"/>
          </a:xfrm>
        </p:grpSpPr>
        <p:sp>
          <p:nvSpPr>
            <p:cNvPr name="Freeform 7" id="7"/>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8" id="8"/>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Freeform 9" id="9"/>
          <p:cNvSpPr/>
          <p:nvPr/>
        </p:nvSpPr>
        <p:spPr>
          <a:xfrm flipH="false" flipV="false" rot="0">
            <a:off x="2975767" y="2886347"/>
            <a:ext cx="12336466" cy="5864877"/>
          </a:xfrm>
          <a:custGeom>
            <a:avLst/>
            <a:gdLst/>
            <a:ahLst/>
            <a:cxnLst/>
            <a:rect r="r" b="b" t="t" l="l"/>
            <a:pathLst>
              <a:path h="5864877" w="12336466">
                <a:moveTo>
                  <a:pt x="0" y="0"/>
                </a:moveTo>
                <a:lnTo>
                  <a:pt x="12336466" y="0"/>
                </a:lnTo>
                <a:lnTo>
                  <a:pt x="12336466" y="5864877"/>
                </a:lnTo>
                <a:lnTo>
                  <a:pt x="0" y="5864877"/>
                </a:lnTo>
                <a:lnTo>
                  <a:pt x="0" y="0"/>
                </a:lnTo>
                <a:close/>
              </a:path>
            </a:pathLst>
          </a:custGeom>
          <a:blipFill>
            <a:blip r:embed="rId3"/>
            <a:stretch>
              <a:fillRect l="0" t="0" r="0" b="0"/>
            </a:stretch>
          </a:blipFill>
        </p:spPr>
      </p:sp>
      <p:sp>
        <p:nvSpPr>
          <p:cNvPr name="TextBox 10" id="10"/>
          <p:cNvSpPr txBox="true"/>
          <p:nvPr/>
        </p:nvSpPr>
        <p:spPr>
          <a:xfrm rot="0">
            <a:off x="3526009" y="537529"/>
            <a:ext cx="11340906" cy="183705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NEPOT Spring Convention</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Friday Attendance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3473547" y="509199"/>
            <a:ext cx="11340906" cy="1998491"/>
            <a:chOff x="0" y="0"/>
            <a:chExt cx="4041965" cy="712274"/>
          </a:xfrm>
        </p:grpSpPr>
        <p:sp>
          <p:nvSpPr>
            <p:cNvPr name="Freeform 7" id="7"/>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8" id="8"/>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Freeform 9" id="9"/>
          <p:cNvSpPr/>
          <p:nvPr/>
        </p:nvSpPr>
        <p:spPr>
          <a:xfrm flipH="false" flipV="false" rot="0">
            <a:off x="2373763" y="2771144"/>
            <a:ext cx="13645397" cy="6487156"/>
          </a:xfrm>
          <a:custGeom>
            <a:avLst/>
            <a:gdLst/>
            <a:ahLst/>
            <a:cxnLst/>
            <a:rect r="r" b="b" t="t" l="l"/>
            <a:pathLst>
              <a:path h="6487156" w="13645397">
                <a:moveTo>
                  <a:pt x="0" y="0"/>
                </a:moveTo>
                <a:lnTo>
                  <a:pt x="13645397" y="0"/>
                </a:lnTo>
                <a:lnTo>
                  <a:pt x="13645397" y="6487156"/>
                </a:lnTo>
                <a:lnTo>
                  <a:pt x="0" y="6487156"/>
                </a:lnTo>
                <a:lnTo>
                  <a:pt x="0" y="0"/>
                </a:lnTo>
                <a:close/>
              </a:path>
            </a:pathLst>
          </a:custGeom>
          <a:blipFill>
            <a:blip r:embed="rId3"/>
            <a:stretch>
              <a:fillRect l="0" t="0" r="0" b="0"/>
            </a:stretch>
          </a:blipFill>
        </p:spPr>
      </p:sp>
      <p:sp>
        <p:nvSpPr>
          <p:cNvPr name="TextBox 10" id="10"/>
          <p:cNvSpPr txBox="true"/>
          <p:nvPr/>
        </p:nvSpPr>
        <p:spPr>
          <a:xfrm rot="0">
            <a:off x="3526009" y="537529"/>
            <a:ext cx="11340906" cy="183705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NEPOT Spring Convention</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Sessions Attended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7321335" y="2732029"/>
            <a:ext cx="10093405" cy="6207069"/>
            <a:chOff x="0" y="0"/>
            <a:chExt cx="3113739" cy="1914834"/>
          </a:xfrm>
        </p:grpSpPr>
        <p:sp>
          <p:nvSpPr>
            <p:cNvPr name="Freeform 7" id="7"/>
            <p:cNvSpPr/>
            <p:nvPr/>
          </p:nvSpPr>
          <p:spPr>
            <a:xfrm flipH="false" flipV="false" rot="0">
              <a:off x="0" y="0"/>
              <a:ext cx="3113739" cy="1914834"/>
            </a:xfrm>
            <a:custGeom>
              <a:avLst/>
              <a:gdLst/>
              <a:ahLst/>
              <a:cxnLst/>
              <a:rect r="r" b="b" t="t" l="l"/>
              <a:pathLst>
                <a:path h="1914834" w="3113739">
                  <a:moveTo>
                    <a:pt x="39118" y="0"/>
                  </a:moveTo>
                  <a:lnTo>
                    <a:pt x="3074621" y="0"/>
                  </a:lnTo>
                  <a:cubicBezTo>
                    <a:pt x="3084996" y="0"/>
                    <a:pt x="3094946" y="4121"/>
                    <a:pt x="3102282" y="11458"/>
                  </a:cubicBezTo>
                  <a:cubicBezTo>
                    <a:pt x="3109618" y="18794"/>
                    <a:pt x="3113739" y="28744"/>
                    <a:pt x="3113739" y="39118"/>
                  </a:cubicBezTo>
                  <a:lnTo>
                    <a:pt x="3113739" y="1875716"/>
                  </a:lnTo>
                  <a:cubicBezTo>
                    <a:pt x="3113739" y="1886090"/>
                    <a:pt x="3109618" y="1896040"/>
                    <a:pt x="3102282" y="1903377"/>
                  </a:cubicBezTo>
                  <a:cubicBezTo>
                    <a:pt x="3094946" y="1910713"/>
                    <a:pt x="3084996" y="1914834"/>
                    <a:pt x="3074621" y="1914834"/>
                  </a:cubicBezTo>
                  <a:lnTo>
                    <a:pt x="39118" y="1914834"/>
                  </a:lnTo>
                  <a:cubicBezTo>
                    <a:pt x="28744" y="1914834"/>
                    <a:pt x="18794" y="1910713"/>
                    <a:pt x="11458" y="1903377"/>
                  </a:cubicBezTo>
                  <a:cubicBezTo>
                    <a:pt x="4121" y="1896040"/>
                    <a:pt x="0" y="1886090"/>
                    <a:pt x="0" y="1875716"/>
                  </a:cubicBezTo>
                  <a:lnTo>
                    <a:pt x="0" y="39118"/>
                  </a:lnTo>
                  <a:cubicBezTo>
                    <a:pt x="0" y="28744"/>
                    <a:pt x="4121" y="18794"/>
                    <a:pt x="11458" y="11458"/>
                  </a:cubicBezTo>
                  <a:cubicBezTo>
                    <a:pt x="18794" y="4121"/>
                    <a:pt x="28744" y="0"/>
                    <a:pt x="39118" y="0"/>
                  </a:cubicBezTo>
                  <a:close/>
                </a:path>
              </a:pathLst>
            </a:custGeom>
            <a:solidFill>
              <a:srgbClr val="F9EBD0"/>
            </a:solidFill>
          </p:spPr>
        </p:sp>
        <p:sp>
          <p:nvSpPr>
            <p:cNvPr name="TextBox 8" id="8"/>
            <p:cNvSpPr txBox="true"/>
            <p:nvPr/>
          </p:nvSpPr>
          <p:spPr>
            <a:xfrm>
              <a:off x="0" y="-38100"/>
              <a:ext cx="3113739" cy="1952934"/>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6229273" y="462227"/>
            <a:ext cx="11340906" cy="1998491"/>
            <a:chOff x="0" y="0"/>
            <a:chExt cx="4041965" cy="712274"/>
          </a:xfrm>
        </p:grpSpPr>
        <p:sp>
          <p:nvSpPr>
            <p:cNvPr name="Freeform 10" id="10"/>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Freeform 12" id="12"/>
          <p:cNvSpPr/>
          <p:nvPr/>
        </p:nvSpPr>
        <p:spPr>
          <a:xfrm flipH="false" flipV="false" rot="0">
            <a:off x="880244" y="7014315"/>
            <a:ext cx="6386099" cy="2939098"/>
          </a:xfrm>
          <a:custGeom>
            <a:avLst/>
            <a:gdLst/>
            <a:ahLst/>
            <a:cxnLst/>
            <a:rect r="r" b="b" t="t" l="l"/>
            <a:pathLst>
              <a:path h="2939098" w="6386099">
                <a:moveTo>
                  <a:pt x="0" y="0"/>
                </a:moveTo>
                <a:lnTo>
                  <a:pt x="6386099" y="0"/>
                </a:lnTo>
                <a:lnTo>
                  <a:pt x="6386099" y="2939098"/>
                </a:lnTo>
                <a:lnTo>
                  <a:pt x="0" y="2939098"/>
                </a:lnTo>
                <a:lnTo>
                  <a:pt x="0" y="0"/>
                </a:lnTo>
                <a:close/>
              </a:path>
            </a:pathLst>
          </a:custGeom>
          <a:blipFill>
            <a:blip r:embed="rId3"/>
            <a:stretch>
              <a:fillRect l="0" t="-1648" r="0" b="-1648"/>
            </a:stretch>
          </a:blipFill>
        </p:spPr>
      </p:sp>
      <p:sp>
        <p:nvSpPr>
          <p:cNvPr name="Freeform 13" id="13"/>
          <p:cNvSpPr/>
          <p:nvPr/>
        </p:nvSpPr>
        <p:spPr>
          <a:xfrm flipH="false" flipV="false" rot="0">
            <a:off x="1086732" y="5008873"/>
            <a:ext cx="5973123" cy="1653379"/>
          </a:xfrm>
          <a:custGeom>
            <a:avLst/>
            <a:gdLst/>
            <a:ahLst/>
            <a:cxnLst/>
            <a:rect r="r" b="b" t="t" l="l"/>
            <a:pathLst>
              <a:path h="1653379" w="5973123">
                <a:moveTo>
                  <a:pt x="0" y="0"/>
                </a:moveTo>
                <a:lnTo>
                  <a:pt x="5973123" y="0"/>
                </a:lnTo>
                <a:lnTo>
                  <a:pt x="5973123" y="1653380"/>
                </a:lnTo>
                <a:lnTo>
                  <a:pt x="0" y="1653380"/>
                </a:lnTo>
                <a:lnTo>
                  <a:pt x="0" y="0"/>
                </a:lnTo>
                <a:close/>
              </a:path>
            </a:pathLst>
          </a:custGeom>
          <a:blipFill>
            <a:blip r:embed="rId4"/>
            <a:stretch>
              <a:fillRect l="0" t="0" r="0" b="0"/>
            </a:stretch>
          </a:blipFill>
        </p:spPr>
      </p:sp>
      <p:sp>
        <p:nvSpPr>
          <p:cNvPr name="Freeform 14" id="14"/>
          <p:cNvSpPr/>
          <p:nvPr/>
        </p:nvSpPr>
        <p:spPr>
          <a:xfrm flipH="false" flipV="false" rot="0">
            <a:off x="2663669" y="1700317"/>
            <a:ext cx="2819248" cy="2819248"/>
          </a:xfrm>
          <a:custGeom>
            <a:avLst/>
            <a:gdLst/>
            <a:ahLst/>
            <a:cxnLst/>
            <a:rect r="r" b="b" t="t" l="l"/>
            <a:pathLst>
              <a:path h="2819248" w="2819248">
                <a:moveTo>
                  <a:pt x="0" y="0"/>
                </a:moveTo>
                <a:lnTo>
                  <a:pt x="2819248" y="0"/>
                </a:lnTo>
                <a:lnTo>
                  <a:pt x="2819248" y="2819247"/>
                </a:lnTo>
                <a:lnTo>
                  <a:pt x="0" y="2819247"/>
                </a:lnTo>
                <a:lnTo>
                  <a:pt x="0" y="0"/>
                </a:lnTo>
                <a:close/>
              </a:path>
            </a:pathLst>
          </a:custGeom>
          <a:blipFill>
            <a:blip r:embed="rId5"/>
            <a:stretch>
              <a:fillRect l="0" t="0" r="0" b="0"/>
            </a:stretch>
          </a:blipFill>
        </p:spPr>
      </p:sp>
      <p:sp>
        <p:nvSpPr>
          <p:cNvPr name="TextBox 15" id="15"/>
          <p:cNvSpPr txBox="true"/>
          <p:nvPr/>
        </p:nvSpPr>
        <p:spPr>
          <a:xfrm rot="0">
            <a:off x="6229273" y="542547"/>
            <a:ext cx="11340906" cy="183705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NEPOT Spring Convention</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Susan Zeidman ~ Guest Speaker</a:t>
            </a:r>
          </a:p>
        </p:txBody>
      </p:sp>
      <p:sp>
        <p:nvSpPr>
          <p:cNvPr name="TextBox 16" id="16"/>
          <p:cNvSpPr txBox="true"/>
          <p:nvPr/>
        </p:nvSpPr>
        <p:spPr>
          <a:xfrm rot="0">
            <a:off x="8396261" y="2894243"/>
            <a:ext cx="7943552" cy="5844540"/>
          </a:xfrm>
          <a:prstGeom prst="rect">
            <a:avLst/>
          </a:prstGeom>
        </p:spPr>
        <p:txBody>
          <a:bodyPr anchor="t" rtlCol="false" tIns="0" lIns="0" bIns="0" rIns="0">
            <a:spAutoFit/>
          </a:bodyPr>
          <a:lstStyle/>
          <a:p>
            <a:pPr algn="ctr">
              <a:lnSpc>
                <a:spcPts val="3359"/>
              </a:lnSpc>
            </a:pPr>
            <a:r>
              <a:rPr lang="en-US" b="true" sz="2399" u="sng">
                <a:solidFill>
                  <a:srgbClr val="502418"/>
                </a:solidFill>
                <a:latin typeface="Canva Sans Bold"/>
                <a:ea typeface="Canva Sans Bold"/>
                <a:cs typeface="Canva Sans Bold"/>
                <a:sym typeface="Canva Sans Bold"/>
              </a:rPr>
              <a:t>Pilot Members’ Take-Aways:</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Loved her response for when someone interrupts you</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Wonderful thoughts for empowering women</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Be confident</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Confidence</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Do what you can, learn the rest.</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Be positive and keep trying.</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All of it!</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Women are strong</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Women and leadership go hand in hand.</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She was fabulous. </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She inspired good participation from my fellow Pilots</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The Big NO</a:t>
            </a:r>
          </a:p>
          <a:p>
            <a:pPr algn="ctr">
              <a:lnSpc>
                <a:spcPts val="3359"/>
              </a:lnSpc>
              <a:spcBef>
                <a:spcPct val="0"/>
              </a:spcBef>
            </a:pPr>
            <a:r>
              <a:rPr lang="en-US" b="true" sz="2399">
                <a:solidFill>
                  <a:srgbClr val="502418"/>
                </a:solidFill>
                <a:latin typeface="Canva Sans Bold"/>
                <a:ea typeface="Canva Sans Bold"/>
                <a:cs typeface="Canva Sans Bold"/>
                <a:sym typeface="Canva Sans Bold"/>
              </a:rPr>
              <a:t>Trust in yourself</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2435967" y="2374586"/>
            <a:ext cx="15246938" cy="5987570"/>
            <a:chOff x="0" y="0"/>
            <a:chExt cx="4703566" cy="1847120"/>
          </a:xfrm>
        </p:grpSpPr>
        <p:sp>
          <p:nvSpPr>
            <p:cNvPr name="Freeform 7" id="7"/>
            <p:cNvSpPr/>
            <p:nvPr/>
          </p:nvSpPr>
          <p:spPr>
            <a:xfrm flipH="false" flipV="false" rot="0">
              <a:off x="0" y="0"/>
              <a:ext cx="4703566" cy="1847120"/>
            </a:xfrm>
            <a:custGeom>
              <a:avLst/>
              <a:gdLst/>
              <a:ahLst/>
              <a:cxnLst/>
              <a:rect r="r" b="b" t="t" l="l"/>
              <a:pathLst>
                <a:path h="1847120" w="4703566">
                  <a:moveTo>
                    <a:pt x="25896" y="0"/>
                  </a:moveTo>
                  <a:lnTo>
                    <a:pt x="4677670" y="0"/>
                  </a:lnTo>
                  <a:cubicBezTo>
                    <a:pt x="4684537" y="0"/>
                    <a:pt x="4691124" y="2728"/>
                    <a:pt x="4695981" y="7585"/>
                  </a:cubicBezTo>
                  <a:cubicBezTo>
                    <a:pt x="4700837" y="12441"/>
                    <a:pt x="4703566" y="19028"/>
                    <a:pt x="4703566" y="25896"/>
                  </a:cubicBezTo>
                  <a:lnTo>
                    <a:pt x="4703566" y="1821224"/>
                  </a:lnTo>
                  <a:cubicBezTo>
                    <a:pt x="4703566" y="1828092"/>
                    <a:pt x="4700837" y="1834679"/>
                    <a:pt x="4695981" y="1839536"/>
                  </a:cubicBezTo>
                  <a:cubicBezTo>
                    <a:pt x="4691124" y="1844392"/>
                    <a:pt x="4684537" y="1847120"/>
                    <a:pt x="4677670" y="1847120"/>
                  </a:cubicBezTo>
                  <a:lnTo>
                    <a:pt x="25896" y="1847120"/>
                  </a:lnTo>
                  <a:cubicBezTo>
                    <a:pt x="11594" y="1847120"/>
                    <a:pt x="0" y="1835526"/>
                    <a:pt x="0" y="1821224"/>
                  </a:cubicBezTo>
                  <a:lnTo>
                    <a:pt x="0" y="25896"/>
                  </a:lnTo>
                  <a:cubicBezTo>
                    <a:pt x="0" y="19028"/>
                    <a:pt x="2728" y="12441"/>
                    <a:pt x="7585" y="7585"/>
                  </a:cubicBezTo>
                  <a:cubicBezTo>
                    <a:pt x="12441" y="2728"/>
                    <a:pt x="19028" y="0"/>
                    <a:pt x="25896" y="0"/>
                  </a:cubicBezTo>
                  <a:close/>
                </a:path>
              </a:pathLst>
            </a:custGeom>
            <a:solidFill>
              <a:srgbClr val="F9EBD0"/>
            </a:solidFill>
          </p:spPr>
        </p:sp>
        <p:sp>
          <p:nvSpPr>
            <p:cNvPr name="TextBox 8" id="8"/>
            <p:cNvSpPr txBox="true"/>
            <p:nvPr/>
          </p:nvSpPr>
          <p:spPr>
            <a:xfrm>
              <a:off x="0" y="-38100"/>
              <a:ext cx="4703566" cy="1885220"/>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3473547" y="157020"/>
            <a:ext cx="11340906" cy="1998491"/>
            <a:chOff x="0" y="0"/>
            <a:chExt cx="4041965" cy="712274"/>
          </a:xfrm>
        </p:grpSpPr>
        <p:sp>
          <p:nvSpPr>
            <p:cNvPr name="Freeform 10" id="10"/>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Freeform 12" id="12"/>
          <p:cNvSpPr/>
          <p:nvPr/>
        </p:nvSpPr>
        <p:spPr>
          <a:xfrm flipH="false" flipV="false" rot="0">
            <a:off x="2979029" y="4780199"/>
            <a:ext cx="5062290" cy="2928597"/>
          </a:xfrm>
          <a:custGeom>
            <a:avLst/>
            <a:gdLst/>
            <a:ahLst/>
            <a:cxnLst/>
            <a:rect r="r" b="b" t="t" l="l"/>
            <a:pathLst>
              <a:path h="2928597" w="5062290">
                <a:moveTo>
                  <a:pt x="0" y="0"/>
                </a:moveTo>
                <a:lnTo>
                  <a:pt x="5062290" y="0"/>
                </a:lnTo>
                <a:lnTo>
                  <a:pt x="5062290" y="2928597"/>
                </a:lnTo>
                <a:lnTo>
                  <a:pt x="0" y="2928597"/>
                </a:lnTo>
                <a:lnTo>
                  <a:pt x="0" y="0"/>
                </a:lnTo>
                <a:close/>
              </a:path>
            </a:pathLst>
          </a:custGeom>
          <a:blipFill>
            <a:blip r:embed="rId3"/>
            <a:stretch>
              <a:fillRect l="0" t="0" r="0" b="0"/>
            </a:stretch>
          </a:blipFill>
        </p:spPr>
      </p:sp>
      <p:sp>
        <p:nvSpPr>
          <p:cNvPr name="Freeform 13" id="13"/>
          <p:cNvSpPr/>
          <p:nvPr/>
        </p:nvSpPr>
        <p:spPr>
          <a:xfrm flipH="false" flipV="false" rot="0">
            <a:off x="8336053" y="3000887"/>
            <a:ext cx="8923247" cy="3558623"/>
          </a:xfrm>
          <a:custGeom>
            <a:avLst/>
            <a:gdLst/>
            <a:ahLst/>
            <a:cxnLst/>
            <a:rect r="r" b="b" t="t" l="l"/>
            <a:pathLst>
              <a:path h="3558623" w="8923247">
                <a:moveTo>
                  <a:pt x="0" y="0"/>
                </a:moveTo>
                <a:lnTo>
                  <a:pt x="8923247" y="0"/>
                </a:lnTo>
                <a:lnTo>
                  <a:pt x="8923247" y="3558623"/>
                </a:lnTo>
                <a:lnTo>
                  <a:pt x="0" y="3558623"/>
                </a:lnTo>
                <a:lnTo>
                  <a:pt x="0" y="0"/>
                </a:lnTo>
                <a:close/>
              </a:path>
            </a:pathLst>
          </a:custGeom>
          <a:blipFill>
            <a:blip r:embed="rId4"/>
            <a:stretch>
              <a:fillRect l="0" t="0" r="0" b="0"/>
            </a:stretch>
          </a:blipFill>
        </p:spPr>
      </p:sp>
      <p:sp>
        <p:nvSpPr>
          <p:cNvPr name="TextBox 14" id="14"/>
          <p:cNvSpPr txBox="true"/>
          <p:nvPr/>
        </p:nvSpPr>
        <p:spPr>
          <a:xfrm rot="0">
            <a:off x="3526009" y="185349"/>
            <a:ext cx="11340906" cy="183705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NEPOT Spring Convention</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Music Performance</a:t>
            </a:r>
          </a:p>
        </p:txBody>
      </p:sp>
      <p:sp>
        <p:nvSpPr>
          <p:cNvPr name="TextBox 15" id="15"/>
          <p:cNvSpPr txBox="true"/>
          <p:nvPr/>
        </p:nvSpPr>
        <p:spPr>
          <a:xfrm rot="0">
            <a:off x="9034197" y="6748829"/>
            <a:ext cx="7526959" cy="1234112"/>
          </a:xfrm>
          <a:prstGeom prst="rect">
            <a:avLst/>
          </a:prstGeom>
        </p:spPr>
        <p:txBody>
          <a:bodyPr anchor="t" rtlCol="false" tIns="0" lIns="0" bIns="0" rIns="0">
            <a:spAutoFit/>
          </a:bodyPr>
          <a:lstStyle/>
          <a:p>
            <a:pPr algn="ctr">
              <a:lnSpc>
                <a:spcPts val="4953"/>
              </a:lnSpc>
            </a:pPr>
            <a:r>
              <a:rPr lang="en-US" sz="3537" b="true">
                <a:solidFill>
                  <a:srgbClr val="502418"/>
                </a:solidFill>
                <a:latin typeface="Canva Sans Bold"/>
                <a:ea typeface="Canva Sans Bold"/>
                <a:cs typeface="Canva Sans Bold"/>
                <a:sym typeface="Canva Sans Bold"/>
              </a:rPr>
              <a:t>Super Proud of our Pilot Sisters</a:t>
            </a:r>
          </a:p>
          <a:p>
            <a:pPr algn="ctr">
              <a:lnSpc>
                <a:spcPts val="4953"/>
              </a:lnSpc>
              <a:spcBef>
                <a:spcPct val="0"/>
              </a:spcBef>
            </a:pPr>
            <a:r>
              <a:rPr lang="en-US" b="true" sz="3537">
                <a:solidFill>
                  <a:srgbClr val="502418"/>
                </a:solidFill>
                <a:latin typeface="Canva Sans Bold"/>
                <a:ea typeface="Canva Sans Bold"/>
                <a:cs typeface="Canva Sans Bold"/>
                <a:sym typeface="Canva Sans Bold"/>
              </a:rPr>
              <a:t>Diane Cloud &amp; Sue Ferrara</a:t>
            </a:r>
          </a:p>
        </p:txBody>
      </p:sp>
      <p:sp>
        <p:nvSpPr>
          <p:cNvPr name="TextBox 16" id="16"/>
          <p:cNvSpPr txBox="true"/>
          <p:nvPr/>
        </p:nvSpPr>
        <p:spPr>
          <a:xfrm rot="0">
            <a:off x="2979029" y="2934212"/>
            <a:ext cx="4927809" cy="1234112"/>
          </a:xfrm>
          <a:prstGeom prst="rect">
            <a:avLst/>
          </a:prstGeom>
        </p:spPr>
        <p:txBody>
          <a:bodyPr anchor="t" rtlCol="false" tIns="0" lIns="0" bIns="0" rIns="0">
            <a:spAutoFit/>
          </a:bodyPr>
          <a:lstStyle/>
          <a:p>
            <a:pPr algn="ctr">
              <a:lnSpc>
                <a:spcPts val="4953"/>
              </a:lnSpc>
            </a:pPr>
            <a:r>
              <a:rPr lang="en-US" sz="3537" b="true">
                <a:solidFill>
                  <a:srgbClr val="502418"/>
                </a:solidFill>
                <a:latin typeface="Canva Sans Bold"/>
                <a:ea typeface="Canva Sans Bold"/>
                <a:cs typeface="Canva Sans Bold"/>
                <a:sym typeface="Canva Sans Bold"/>
              </a:rPr>
              <a:t>Sweet Adelines</a:t>
            </a:r>
          </a:p>
          <a:p>
            <a:pPr algn="ctr">
              <a:lnSpc>
                <a:spcPts val="4953"/>
              </a:lnSpc>
              <a:spcBef>
                <a:spcPct val="0"/>
              </a:spcBef>
            </a:pPr>
            <a:r>
              <a:rPr lang="en-US" b="true" sz="3537">
                <a:solidFill>
                  <a:srgbClr val="502418"/>
                </a:solidFill>
                <a:latin typeface="Canva Sans Bold"/>
                <a:ea typeface="Canva Sans Bold"/>
                <a:cs typeface="Canva Sans Bold"/>
                <a:sym typeface="Canva Sans Bold"/>
              </a:rPr>
              <a:t>Island Hills Chapter</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9EBD0"/>
        </a:solidFill>
      </p:bgPr>
    </p:bg>
    <p:spTree>
      <p:nvGrpSpPr>
        <p:cNvPr id="1" name=""/>
        <p:cNvGrpSpPr/>
        <p:nvPr/>
      </p:nvGrpSpPr>
      <p:grpSpPr>
        <a:xfrm>
          <a:off x="0" y="0"/>
          <a:ext cx="0" cy="0"/>
          <a:chOff x="0" y="0"/>
          <a:chExt cx="0" cy="0"/>
        </a:xfrm>
      </p:grpSpPr>
      <p:grpSp>
        <p:nvGrpSpPr>
          <p:cNvPr name="Group 2" id="2"/>
          <p:cNvGrpSpPr/>
          <p:nvPr/>
        </p:nvGrpSpPr>
        <p:grpSpPr>
          <a:xfrm rot="0">
            <a:off x="1028700" y="1028700"/>
            <a:ext cx="16230600" cy="8229600"/>
            <a:chOff x="0" y="0"/>
            <a:chExt cx="4274726" cy="2167467"/>
          </a:xfrm>
        </p:grpSpPr>
        <p:sp>
          <p:nvSpPr>
            <p:cNvPr name="Freeform 3" id="3"/>
            <p:cNvSpPr/>
            <p:nvPr/>
          </p:nvSpPr>
          <p:spPr>
            <a:xfrm flipH="false" flipV="false" rot="0">
              <a:off x="0" y="0"/>
              <a:ext cx="4274726" cy="2167467"/>
            </a:xfrm>
            <a:custGeom>
              <a:avLst/>
              <a:gdLst/>
              <a:ahLst/>
              <a:cxnLst/>
              <a:rect r="r" b="b" t="t" l="l"/>
              <a:pathLst>
                <a:path h="2167467" w="4274726">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a:solidFill>
              <a:srgbClr val="7A3F2F"/>
            </a:solidFill>
          </p:spPr>
        </p:sp>
        <p:sp>
          <p:nvSpPr>
            <p:cNvPr name="TextBox 4" id="4"/>
            <p:cNvSpPr txBox="true"/>
            <p:nvPr/>
          </p:nvSpPr>
          <p:spPr>
            <a:xfrm>
              <a:off x="0" y="-38100"/>
              <a:ext cx="4274726" cy="2205567"/>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948690"/>
            <a:ext cx="18288000" cy="12184380"/>
          </a:xfrm>
          <a:custGeom>
            <a:avLst/>
            <a:gdLst/>
            <a:ahLst/>
            <a:cxnLst/>
            <a:rect r="r" b="b" t="t" l="l"/>
            <a:pathLst>
              <a:path h="12184380" w="18288000">
                <a:moveTo>
                  <a:pt x="0" y="0"/>
                </a:moveTo>
                <a:lnTo>
                  <a:pt x="18288000" y="0"/>
                </a:lnTo>
                <a:lnTo>
                  <a:pt x="18288000" y="12184380"/>
                </a:lnTo>
                <a:lnTo>
                  <a:pt x="0" y="12184380"/>
                </a:lnTo>
                <a:lnTo>
                  <a:pt x="0" y="0"/>
                </a:lnTo>
                <a:close/>
              </a:path>
            </a:pathLst>
          </a:custGeom>
          <a:blipFill>
            <a:blip r:embed="rId2"/>
            <a:stretch>
              <a:fillRect l="0" t="0" r="0" b="0"/>
            </a:stretch>
          </a:blipFill>
        </p:spPr>
      </p:sp>
      <p:grpSp>
        <p:nvGrpSpPr>
          <p:cNvPr name="Group 6" id="6"/>
          <p:cNvGrpSpPr/>
          <p:nvPr/>
        </p:nvGrpSpPr>
        <p:grpSpPr>
          <a:xfrm rot="0">
            <a:off x="3719885" y="2374586"/>
            <a:ext cx="13963020" cy="5987570"/>
            <a:chOff x="0" y="0"/>
            <a:chExt cx="4307487" cy="1847120"/>
          </a:xfrm>
        </p:grpSpPr>
        <p:sp>
          <p:nvSpPr>
            <p:cNvPr name="Freeform 7" id="7"/>
            <p:cNvSpPr/>
            <p:nvPr/>
          </p:nvSpPr>
          <p:spPr>
            <a:xfrm flipH="false" flipV="false" rot="0">
              <a:off x="0" y="0"/>
              <a:ext cx="4307487" cy="1847120"/>
            </a:xfrm>
            <a:custGeom>
              <a:avLst/>
              <a:gdLst/>
              <a:ahLst/>
              <a:cxnLst/>
              <a:rect r="r" b="b" t="t" l="l"/>
              <a:pathLst>
                <a:path h="1847120" w="4307487">
                  <a:moveTo>
                    <a:pt x="28277" y="0"/>
                  </a:moveTo>
                  <a:lnTo>
                    <a:pt x="4279209" y="0"/>
                  </a:lnTo>
                  <a:cubicBezTo>
                    <a:pt x="4286709" y="0"/>
                    <a:pt x="4293901" y="2979"/>
                    <a:pt x="4299204" y="8282"/>
                  </a:cubicBezTo>
                  <a:cubicBezTo>
                    <a:pt x="4304507" y="13585"/>
                    <a:pt x="4307487" y="20778"/>
                    <a:pt x="4307487" y="28277"/>
                  </a:cubicBezTo>
                  <a:lnTo>
                    <a:pt x="4307487" y="1818843"/>
                  </a:lnTo>
                  <a:cubicBezTo>
                    <a:pt x="4307487" y="1834460"/>
                    <a:pt x="4294827" y="1847120"/>
                    <a:pt x="4279209" y="1847120"/>
                  </a:cubicBezTo>
                  <a:lnTo>
                    <a:pt x="28277" y="1847120"/>
                  </a:lnTo>
                  <a:cubicBezTo>
                    <a:pt x="12660" y="1847120"/>
                    <a:pt x="0" y="1834460"/>
                    <a:pt x="0" y="1818843"/>
                  </a:cubicBezTo>
                  <a:lnTo>
                    <a:pt x="0" y="28277"/>
                  </a:lnTo>
                  <a:cubicBezTo>
                    <a:pt x="0" y="12660"/>
                    <a:pt x="12660" y="0"/>
                    <a:pt x="28277" y="0"/>
                  </a:cubicBezTo>
                  <a:close/>
                </a:path>
              </a:pathLst>
            </a:custGeom>
            <a:solidFill>
              <a:srgbClr val="F9EBD0"/>
            </a:solidFill>
          </p:spPr>
        </p:sp>
        <p:sp>
          <p:nvSpPr>
            <p:cNvPr name="TextBox 8" id="8"/>
            <p:cNvSpPr txBox="true"/>
            <p:nvPr/>
          </p:nvSpPr>
          <p:spPr>
            <a:xfrm>
              <a:off x="0" y="-38100"/>
              <a:ext cx="4307487" cy="1885220"/>
            </a:xfrm>
            <a:prstGeom prst="rect">
              <a:avLst/>
            </a:prstGeom>
          </p:spPr>
          <p:txBody>
            <a:bodyPr anchor="ctr" rtlCol="false" tIns="43370" lIns="43370" bIns="43370" rIns="43370"/>
            <a:lstStyle/>
            <a:p>
              <a:pPr algn="ctr">
                <a:lnSpc>
                  <a:spcPts val="2660"/>
                </a:lnSpc>
              </a:pPr>
            </a:p>
          </p:txBody>
        </p:sp>
      </p:grpSp>
      <p:grpSp>
        <p:nvGrpSpPr>
          <p:cNvPr name="Group 9" id="9"/>
          <p:cNvGrpSpPr/>
          <p:nvPr/>
        </p:nvGrpSpPr>
        <p:grpSpPr>
          <a:xfrm rot="0">
            <a:off x="3473547" y="157020"/>
            <a:ext cx="11340906" cy="1998491"/>
            <a:chOff x="0" y="0"/>
            <a:chExt cx="4041965" cy="712274"/>
          </a:xfrm>
        </p:grpSpPr>
        <p:sp>
          <p:nvSpPr>
            <p:cNvPr name="Freeform 10" id="10"/>
            <p:cNvSpPr/>
            <p:nvPr/>
          </p:nvSpPr>
          <p:spPr>
            <a:xfrm flipH="false" flipV="false" rot="0">
              <a:off x="0" y="0"/>
              <a:ext cx="4041965" cy="712274"/>
            </a:xfrm>
            <a:custGeom>
              <a:avLst/>
              <a:gdLst/>
              <a:ahLst/>
              <a:cxnLst/>
              <a:rect r="r" b="b" t="t" l="l"/>
              <a:pathLst>
                <a:path h="712274" w="4041965">
                  <a:moveTo>
                    <a:pt x="34815" y="0"/>
                  </a:moveTo>
                  <a:lnTo>
                    <a:pt x="4007150" y="0"/>
                  </a:lnTo>
                  <a:cubicBezTo>
                    <a:pt x="4016384" y="0"/>
                    <a:pt x="4025239" y="3668"/>
                    <a:pt x="4031768" y="10197"/>
                  </a:cubicBezTo>
                  <a:cubicBezTo>
                    <a:pt x="4038297" y="16726"/>
                    <a:pt x="4041965" y="25582"/>
                    <a:pt x="4041965" y="34815"/>
                  </a:cubicBezTo>
                  <a:lnTo>
                    <a:pt x="4041965" y="677459"/>
                  </a:lnTo>
                  <a:cubicBezTo>
                    <a:pt x="4041965" y="686692"/>
                    <a:pt x="4038297" y="695548"/>
                    <a:pt x="4031768" y="702077"/>
                  </a:cubicBezTo>
                  <a:cubicBezTo>
                    <a:pt x="4025239" y="708606"/>
                    <a:pt x="4016384" y="712274"/>
                    <a:pt x="4007150" y="712274"/>
                  </a:cubicBezTo>
                  <a:lnTo>
                    <a:pt x="34815" y="712274"/>
                  </a:lnTo>
                  <a:cubicBezTo>
                    <a:pt x="25582" y="712274"/>
                    <a:pt x="16726" y="708606"/>
                    <a:pt x="10197" y="702077"/>
                  </a:cubicBezTo>
                  <a:cubicBezTo>
                    <a:pt x="3668" y="695548"/>
                    <a:pt x="0" y="686692"/>
                    <a:pt x="0" y="677459"/>
                  </a:cubicBezTo>
                  <a:lnTo>
                    <a:pt x="0" y="34815"/>
                  </a:lnTo>
                  <a:cubicBezTo>
                    <a:pt x="0" y="25582"/>
                    <a:pt x="3668" y="16726"/>
                    <a:pt x="10197" y="10197"/>
                  </a:cubicBezTo>
                  <a:cubicBezTo>
                    <a:pt x="16726" y="3668"/>
                    <a:pt x="25582" y="0"/>
                    <a:pt x="34815" y="0"/>
                  </a:cubicBezTo>
                  <a:close/>
                </a:path>
              </a:pathLst>
            </a:custGeom>
            <a:solidFill>
              <a:srgbClr val="F9EBD0"/>
            </a:solidFill>
          </p:spPr>
        </p:sp>
        <p:sp>
          <p:nvSpPr>
            <p:cNvPr name="TextBox 11" id="11"/>
            <p:cNvSpPr txBox="true"/>
            <p:nvPr/>
          </p:nvSpPr>
          <p:spPr>
            <a:xfrm>
              <a:off x="0" y="-38100"/>
              <a:ext cx="4041965" cy="750374"/>
            </a:xfrm>
            <a:prstGeom prst="rect">
              <a:avLst/>
            </a:prstGeom>
          </p:spPr>
          <p:txBody>
            <a:bodyPr anchor="ctr" rtlCol="false" tIns="43370" lIns="43370" bIns="43370" rIns="43370"/>
            <a:lstStyle/>
            <a:p>
              <a:pPr algn="ctr">
                <a:lnSpc>
                  <a:spcPts val="2660"/>
                </a:lnSpc>
              </a:pPr>
            </a:p>
          </p:txBody>
        </p:sp>
      </p:grpSp>
      <p:sp>
        <p:nvSpPr>
          <p:cNvPr name="Freeform 12" id="12"/>
          <p:cNvSpPr/>
          <p:nvPr/>
        </p:nvSpPr>
        <p:spPr>
          <a:xfrm flipH="false" flipV="false" rot="0">
            <a:off x="639610" y="3243762"/>
            <a:ext cx="7302055" cy="4249219"/>
          </a:xfrm>
          <a:custGeom>
            <a:avLst/>
            <a:gdLst/>
            <a:ahLst/>
            <a:cxnLst/>
            <a:rect r="r" b="b" t="t" l="l"/>
            <a:pathLst>
              <a:path h="4249219" w="7302055">
                <a:moveTo>
                  <a:pt x="0" y="0"/>
                </a:moveTo>
                <a:lnTo>
                  <a:pt x="7302056" y="0"/>
                </a:lnTo>
                <a:lnTo>
                  <a:pt x="7302056" y="4249218"/>
                </a:lnTo>
                <a:lnTo>
                  <a:pt x="0" y="4249218"/>
                </a:lnTo>
                <a:lnTo>
                  <a:pt x="0" y="0"/>
                </a:lnTo>
                <a:close/>
              </a:path>
            </a:pathLst>
          </a:custGeom>
          <a:blipFill>
            <a:blip r:embed="rId3"/>
            <a:stretch>
              <a:fillRect l="0" t="0" r="0" b="0"/>
            </a:stretch>
          </a:blipFill>
        </p:spPr>
      </p:sp>
      <p:sp>
        <p:nvSpPr>
          <p:cNvPr name="TextBox 13" id="13"/>
          <p:cNvSpPr txBox="true"/>
          <p:nvPr/>
        </p:nvSpPr>
        <p:spPr>
          <a:xfrm rot="0">
            <a:off x="3526009" y="185349"/>
            <a:ext cx="11340906" cy="1837057"/>
          </a:xfrm>
          <a:prstGeom prst="rect">
            <a:avLst/>
          </a:prstGeom>
        </p:spPr>
        <p:txBody>
          <a:bodyPr anchor="t" rtlCol="false" tIns="0" lIns="0" bIns="0" rIns="0">
            <a:spAutoFit/>
          </a:bodyPr>
          <a:lstStyle/>
          <a:p>
            <a:pPr algn="ctr">
              <a:lnSpc>
                <a:spcPts val="7419"/>
              </a:lnSpc>
              <a:spcBef>
                <a:spcPct val="0"/>
              </a:spcBef>
            </a:pPr>
            <a:r>
              <a:rPr lang="en-US" b="true" sz="5299">
                <a:solidFill>
                  <a:srgbClr val="502418"/>
                </a:solidFill>
                <a:latin typeface="Canva Sans Bold"/>
                <a:ea typeface="Canva Sans Bold"/>
                <a:cs typeface="Canva Sans Bold"/>
                <a:sym typeface="Canva Sans Bold"/>
              </a:rPr>
              <a:t>NEPOT Spring Convention</a:t>
            </a:r>
          </a:p>
          <a:p>
            <a:pPr algn="ctr">
              <a:lnSpc>
                <a:spcPts val="7419"/>
              </a:lnSpc>
              <a:spcBef>
                <a:spcPct val="0"/>
              </a:spcBef>
            </a:pPr>
            <a:r>
              <a:rPr lang="en-US" b="true" sz="5299">
                <a:solidFill>
                  <a:srgbClr val="502418"/>
                </a:solidFill>
                <a:latin typeface="Canva Sans Bold"/>
                <a:ea typeface="Canva Sans Bold"/>
                <a:cs typeface="Canva Sans Bold"/>
                <a:sym typeface="Canva Sans Bold"/>
              </a:rPr>
              <a:t>Social Story &amp; Skit Activity</a:t>
            </a:r>
          </a:p>
        </p:txBody>
      </p:sp>
      <p:sp>
        <p:nvSpPr>
          <p:cNvPr name="TextBox 14" id="14"/>
          <p:cNvSpPr txBox="true"/>
          <p:nvPr/>
        </p:nvSpPr>
        <p:spPr>
          <a:xfrm rot="0">
            <a:off x="8184193" y="2629218"/>
            <a:ext cx="9075107" cy="4990465"/>
          </a:xfrm>
          <a:prstGeom prst="rect">
            <a:avLst/>
          </a:prstGeom>
        </p:spPr>
        <p:txBody>
          <a:bodyPr anchor="t" rtlCol="false" tIns="0" lIns="0" bIns="0" rIns="0">
            <a:spAutoFit/>
          </a:bodyPr>
          <a:lstStyle/>
          <a:p>
            <a:pPr algn="ctr">
              <a:lnSpc>
                <a:spcPts val="2660"/>
              </a:lnSpc>
            </a:pPr>
            <a:r>
              <a:rPr lang="en-US" b="true" sz="1900" u="sng">
                <a:solidFill>
                  <a:srgbClr val="502418"/>
                </a:solidFill>
                <a:latin typeface="Canva Sans Bold"/>
                <a:ea typeface="Canva Sans Bold"/>
                <a:cs typeface="Canva Sans Bold"/>
                <a:sym typeface="Canva Sans Bold"/>
              </a:rPr>
              <a:t>Pilot Members’ Take-Aways:</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The treasurer has 9 responsibilities</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That there are lots of doubts about a position and education is needed</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You can do any job in Pilot</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Keep at it !</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No matter the position, there is always someone to </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contact if you have questions.</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There is a lot involved. Someone will help you.</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All of it!</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Nice break</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It is okay to make mistakes at any of the offices.</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It presented all of the fears and hesitations the treasurers were feeling. </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As Lancaster's Leadership Coordinator, i plan to share it at a meeting.</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It doesn't take a CPA to be a treasurer</a:t>
            </a:r>
          </a:p>
          <a:p>
            <a:pPr algn="ctr">
              <a:lnSpc>
                <a:spcPts val="2660"/>
              </a:lnSpc>
              <a:spcBef>
                <a:spcPct val="0"/>
              </a:spcBef>
            </a:pPr>
            <a:r>
              <a:rPr lang="en-US" b="true" sz="1900">
                <a:solidFill>
                  <a:srgbClr val="502418"/>
                </a:solidFill>
                <a:latin typeface="Canva Sans Bold"/>
                <a:ea typeface="Canva Sans Bold"/>
                <a:cs typeface="Canva Sans Bold"/>
                <a:sym typeface="Canva Sans Bold"/>
              </a:rPr>
              <a:t>It’s not as scary when you are informed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DAHH_fK559g</dc:identifier>
  <dcterms:modified xsi:type="dcterms:W3CDTF">2011-08-01T06:04:30Z</dcterms:modified>
  <cp:revision>1</cp:revision>
  <dc:title>April NEPOT Meeting</dc:title>
</cp:coreProperties>
</file>