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La Lou" charset="1" panose="00000500000000000000"/>
      <p:regular r:id="rId16"/>
    </p:embeddedFont>
    <p:embeddedFont>
      <p:font typeface="Roboto Bold" charset="1" panose="02000000000000000000"/>
      <p:regular r:id="rId17"/>
    </p:embeddedFont>
    <p:embeddedFont>
      <p:font typeface="Roboto" charset="1" panose="02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https://www.ihg.com/holidayinnexpress/hotels/us/en/find-hotels/select-roomrate?fromRedirect=true&amp;qSrt=sBR&amp;qIta=99801505&amp;icdv=99801505&amp;qSlH=STONY&amp;qCiD=10&amp;qCiMy=032026&amp;qCoD=12&amp;qCoMy=032026&amp;qGrpCd=GMR&amp;setPMCookies=true&amp;qSHBrC=EX&amp;qDest=3131%20Nesconset%20Hwy,%20Centereach,%20NY,%20US&amp;showApp=true&amp;adjustMonth=false&amp;srb_u=1&amp;qRmFltr=" TargetMode="External" Type="http://schemas.openxmlformats.org/officeDocument/2006/relationships/hyperlink"/><Relationship Id="rId9"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https://bookings.omnihotels.com/event/oklahoma-city/pilot-international-annual-convention-" TargetMode="External" Type="http://schemas.openxmlformats.org/officeDocument/2006/relationships/hyperlink"/><Relationship Id="rId12" Target="../media/image17.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https://www.zeffy.com/en-US/ticketing/2026-pi-convention-general-registration-copy" TargetMode="External" Type="http://schemas.openxmlformats.org/officeDocument/2006/relationships/hyperlink"/><Relationship Id="rId9"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8.png" Type="http://schemas.openxmlformats.org/officeDocument/2006/relationships/image"/><Relationship Id="rId9" Target="https://forms.gle/F6UUagkHLYzFHWA99"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https://smallbusinessmattersonline.com/wp-content/uploads/2013/07/The-Adversity-Quotient.pdf" TargetMode="External" Type="http://schemas.openxmlformats.org/officeDocument/2006/relationships/hyperlink"/><Relationship Id="rId9" Target="../media/image2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95D87"/>
        </a:solidFill>
      </p:bgPr>
    </p:bg>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40938" y="-2952208"/>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707119" y="5143500"/>
            <a:ext cx="10474563" cy="3580396"/>
          </a:xfrm>
          <a:custGeom>
            <a:avLst/>
            <a:gdLst/>
            <a:ahLst/>
            <a:cxnLst/>
            <a:rect r="r" b="b" t="t" l="l"/>
            <a:pathLst>
              <a:path h="3580396" w="10474563">
                <a:moveTo>
                  <a:pt x="0" y="0"/>
                </a:moveTo>
                <a:lnTo>
                  <a:pt x="10474564" y="0"/>
                </a:lnTo>
                <a:lnTo>
                  <a:pt x="10474564"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9416950" y="5143500"/>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66281">
            <a:off x="14840150" y="7165625"/>
            <a:ext cx="3420650" cy="2854688"/>
          </a:xfrm>
          <a:custGeom>
            <a:avLst/>
            <a:gdLst/>
            <a:ahLst/>
            <a:cxnLst/>
            <a:rect r="r" b="b" t="t" l="l"/>
            <a:pathLst>
              <a:path h="2854688" w="3420650">
                <a:moveTo>
                  <a:pt x="0" y="0"/>
                </a:moveTo>
                <a:lnTo>
                  <a:pt x="3420650" y="0"/>
                </a:lnTo>
                <a:lnTo>
                  <a:pt x="3420650" y="2854688"/>
                </a:lnTo>
                <a:lnTo>
                  <a:pt x="0" y="28546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3446120" y="5134993"/>
            <a:ext cx="3091565" cy="3803939"/>
          </a:xfrm>
          <a:custGeom>
            <a:avLst/>
            <a:gdLst/>
            <a:ahLst/>
            <a:cxnLst/>
            <a:rect r="r" b="b" t="t" l="l"/>
            <a:pathLst>
              <a:path h="3803939" w="3091565">
                <a:moveTo>
                  <a:pt x="0" y="0"/>
                </a:moveTo>
                <a:lnTo>
                  <a:pt x="3091565" y="0"/>
                </a:lnTo>
                <a:lnTo>
                  <a:pt x="3091565" y="3803939"/>
                </a:lnTo>
                <a:lnTo>
                  <a:pt x="0" y="380393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6213301" y="7132917"/>
            <a:ext cx="2028346" cy="2495727"/>
          </a:xfrm>
          <a:custGeom>
            <a:avLst/>
            <a:gdLst/>
            <a:ahLst/>
            <a:cxnLst/>
            <a:rect r="r" b="b" t="t" l="l"/>
            <a:pathLst>
              <a:path h="2495727" w="2028346">
                <a:moveTo>
                  <a:pt x="0" y="0"/>
                </a:moveTo>
                <a:lnTo>
                  <a:pt x="2028345" y="0"/>
                </a:lnTo>
                <a:lnTo>
                  <a:pt x="2028345" y="2495727"/>
                </a:lnTo>
                <a:lnTo>
                  <a:pt x="0" y="249572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457577" y="6933698"/>
            <a:ext cx="2988543" cy="3019919"/>
          </a:xfrm>
          <a:custGeom>
            <a:avLst/>
            <a:gdLst/>
            <a:ahLst/>
            <a:cxnLst/>
            <a:rect r="r" b="b" t="t" l="l"/>
            <a:pathLst>
              <a:path h="3019919" w="2988543">
                <a:moveTo>
                  <a:pt x="0" y="0"/>
                </a:moveTo>
                <a:lnTo>
                  <a:pt x="2988543" y="0"/>
                </a:lnTo>
                <a:lnTo>
                  <a:pt x="2988543" y="3019919"/>
                </a:lnTo>
                <a:lnTo>
                  <a:pt x="0" y="3019919"/>
                </a:lnTo>
                <a:lnTo>
                  <a:pt x="0" y="0"/>
                </a:lnTo>
                <a:close/>
              </a:path>
            </a:pathLst>
          </a:custGeom>
          <a:blipFill>
            <a:blip r:embed="rId12"/>
            <a:stretch>
              <a:fillRect l="0" t="0" r="0" b="0"/>
            </a:stretch>
          </a:blipFill>
        </p:spPr>
      </p:sp>
      <p:sp>
        <p:nvSpPr>
          <p:cNvPr name="Freeform 12" id="12"/>
          <p:cNvSpPr/>
          <p:nvPr/>
        </p:nvSpPr>
        <p:spPr>
          <a:xfrm flipH="false" flipV="false" rot="0">
            <a:off x="13368383" y="7675921"/>
            <a:ext cx="1213665" cy="2377101"/>
          </a:xfrm>
          <a:custGeom>
            <a:avLst/>
            <a:gdLst/>
            <a:ahLst/>
            <a:cxnLst/>
            <a:rect r="r" b="b" t="t" l="l"/>
            <a:pathLst>
              <a:path h="2377101" w="1213665">
                <a:moveTo>
                  <a:pt x="0" y="0"/>
                </a:moveTo>
                <a:lnTo>
                  <a:pt x="1213666" y="0"/>
                </a:lnTo>
                <a:lnTo>
                  <a:pt x="1213666" y="2377100"/>
                </a:lnTo>
                <a:lnTo>
                  <a:pt x="0" y="2377100"/>
                </a:lnTo>
                <a:lnTo>
                  <a:pt x="0" y="0"/>
                </a:lnTo>
                <a:close/>
              </a:path>
            </a:pathLst>
          </a:custGeom>
          <a:blipFill>
            <a:blip r:embed="rId13"/>
            <a:stretch>
              <a:fillRect l="0" t="0" r="0" b="0"/>
            </a:stretch>
          </a:blipFill>
        </p:spPr>
      </p:sp>
      <p:sp>
        <p:nvSpPr>
          <p:cNvPr name="TextBox 13" id="13"/>
          <p:cNvSpPr txBox="true"/>
          <p:nvPr/>
        </p:nvSpPr>
        <p:spPr>
          <a:xfrm rot="0">
            <a:off x="2177907" y="1605184"/>
            <a:ext cx="14013612" cy="2297049"/>
          </a:xfrm>
          <a:prstGeom prst="rect">
            <a:avLst/>
          </a:prstGeom>
        </p:spPr>
        <p:txBody>
          <a:bodyPr anchor="t" rtlCol="false" tIns="0" lIns="0" bIns="0" rIns="0">
            <a:spAutoFit/>
          </a:bodyPr>
          <a:lstStyle/>
          <a:p>
            <a:pPr algn="ctr">
              <a:lnSpc>
                <a:spcPts val="18826"/>
              </a:lnSpc>
            </a:pPr>
            <a:r>
              <a:rPr lang="en-US" sz="13447">
                <a:solidFill>
                  <a:srgbClr val="395D87"/>
                </a:solidFill>
                <a:latin typeface="La Lou"/>
                <a:ea typeface="La Lou"/>
                <a:cs typeface="La Lou"/>
                <a:sym typeface="La Lou"/>
              </a:rPr>
              <a:t>NEPOT ~ JANUARY</a:t>
            </a:r>
          </a:p>
        </p:txBody>
      </p:sp>
      <p:sp>
        <p:nvSpPr>
          <p:cNvPr name="TextBox 14" id="14"/>
          <p:cNvSpPr txBox="true"/>
          <p:nvPr/>
        </p:nvSpPr>
        <p:spPr>
          <a:xfrm rot="0">
            <a:off x="4086658" y="4010156"/>
            <a:ext cx="9281725" cy="905762"/>
          </a:xfrm>
          <a:prstGeom prst="rect">
            <a:avLst/>
          </a:prstGeom>
        </p:spPr>
        <p:txBody>
          <a:bodyPr anchor="t" rtlCol="false" tIns="0" lIns="0" bIns="0" rIns="0">
            <a:spAutoFit/>
          </a:bodyPr>
          <a:lstStyle/>
          <a:p>
            <a:pPr algn="ctr">
              <a:lnSpc>
                <a:spcPts val="7301"/>
              </a:lnSpc>
            </a:pPr>
            <a:r>
              <a:rPr lang="en-US" sz="5215" b="true">
                <a:solidFill>
                  <a:srgbClr val="000000"/>
                </a:solidFill>
                <a:latin typeface="Roboto Bold"/>
                <a:ea typeface="Roboto Bold"/>
                <a:cs typeface="Roboto Bold"/>
                <a:sym typeface="Roboto Bold"/>
              </a:rPr>
              <a:t>Governor Gina Monteleone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07119"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9850" y="6926596"/>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8777311" y="6888496"/>
            <a:ext cx="10474563" cy="3580396"/>
          </a:xfrm>
          <a:custGeom>
            <a:avLst/>
            <a:gdLst/>
            <a:ahLst/>
            <a:cxnLst/>
            <a:rect r="r" b="b" t="t" l="l"/>
            <a:pathLst>
              <a:path h="3580396" w="10474563">
                <a:moveTo>
                  <a:pt x="10474564" y="0"/>
                </a:moveTo>
                <a:lnTo>
                  <a:pt x="0" y="0"/>
                </a:lnTo>
                <a:lnTo>
                  <a:pt x="0" y="3580396"/>
                </a:lnTo>
                <a:lnTo>
                  <a:pt x="10474564" y="3580396"/>
                </a:lnTo>
                <a:lnTo>
                  <a:pt x="104745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950481" y="3111797"/>
            <a:ext cx="12387037" cy="2031703"/>
          </a:xfrm>
          <a:prstGeom prst="rect">
            <a:avLst/>
          </a:prstGeom>
        </p:spPr>
        <p:txBody>
          <a:bodyPr anchor="t" rtlCol="false" tIns="0" lIns="0" bIns="0" rIns="0">
            <a:spAutoFit/>
          </a:bodyPr>
          <a:lstStyle/>
          <a:p>
            <a:pPr algn="ctr">
              <a:lnSpc>
                <a:spcPts val="16641"/>
              </a:lnSpc>
            </a:pPr>
            <a:r>
              <a:rPr lang="en-US" sz="11886">
                <a:solidFill>
                  <a:srgbClr val="395D87"/>
                </a:solidFill>
                <a:latin typeface="La Lou"/>
                <a:ea typeface="La Lou"/>
                <a:cs typeface="La Lou"/>
                <a:sym typeface="La Lou"/>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07119"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9850" y="6926596"/>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8777311" y="6888496"/>
            <a:ext cx="10474563" cy="3580396"/>
          </a:xfrm>
          <a:custGeom>
            <a:avLst/>
            <a:gdLst/>
            <a:ahLst/>
            <a:cxnLst/>
            <a:rect r="r" b="b" t="t" l="l"/>
            <a:pathLst>
              <a:path h="3580396" w="10474563">
                <a:moveTo>
                  <a:pt x="10474564" y="0"/>
                </a:moveTo>
                <a:lnTo>
                  <a:pt x="0" y="0"/>
                </a:lnTo>
                <a:lnTo>
                  <a:pt x="0" y="3580396"/>
                </a:lnTo>
                <a:lnTo>
                  <a:pt x="10474564" y="3580396"/>
                </a:lnTo>
                <a:lnTo>
                  <a:pt x="104745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825274" y="221483"/>
            <a:ext cx="13295265" cy="7183315"/>
          </a:xfrm>
          <a:prstGeom prst="rect">
            <a:avLst/>
          </a:prstGeom>
        </p:spPr>
        <p:txBody>
          <a:bodyPr anchor="t" rtlCol="false" tIns="0" lIns="0" bIns="0" rIns="0">
            <a:spAutoFit/>
          </a:bodyPr>
          <a:lstStyle/>
          <a:p>
            <a:pPr algn="ctr">
              <a:lnSpc>
                <a:spcPts val="11469"/>
              </a:lnSpc>
            </a:pPr>
            <a:r>
              <a:rPr lang="en-US" sz="8192">
                <a:solidFill>
                  <a:srgbClr val="395D87"/>
                </a:solidFill>
                <a:latin typeface="La Lou"/>
                <a:ea typeface="La Lou"/>
                <a:cs typeface="La Lou"/>
                <a:sym typeface="La Lou"/>
              </a:rPr>
              <a:t>NEPOT SPRING CONVENTION</a:t>
            </a:r>
          </a:p>
          <a:p>
            <a:pPr algn="ctr">
              <a:lnSpc>
                <a:spcPts val="11469"/>
              </a:lnSpc>
            </a:pPr>
            <a:r>
              <a:rPr lang="en-US" sz="8192">
                <a:solidFill>
                  <a:srgbClr val="395D87"/>
                </a:solidFill>
                <a:latin typeface="La Lou"/>
                <a:ea typeface="La Lou"/>
                <a:cs typeface="La Lou"/>
                <a:sym typeface="La Lou"/>
              </a:rPr>
              <a:t>APRIL 10-12 (FRI.-SUN.) 2026</a:t>
            </a:r>
          </a:p>
          <a:p>
            <a:pPr algn="ctr">
              <a:lnSpc>
                <a:spcPts val="11469"/>
              </a:lnSpc>
            </a:pPr>
            <a:r>
              <a:rPr lang="en-US" sz="8192">
                <a:solidFill>
                  <a:srgbClr val="395D87"/>
                </a:solidFill>
                <a:latin typeface="La Lou"/>
                <a:ea typeface="La Lou"/>
                <a:cs typeface="La Lou"/>
                <a:sym typeface="La Lou"/>
              </a:rPr>
              <a:t>HOLIDAY INN EXPRESS</a:t>
            </a:r>
          </a:p>
          <a:p>
            <a:pPr algn="ctr">
              <a:lnSpc>
                <a:spcPts val="11469"/>
              </a:lnSpc>
            </a:pPr>
            <a:r>
              <a:rPr lang="en-US" sz="8192">
                <a:solidFill>
                  <a:srgbClr val="395D87"/>
                </a:solidFill>
                <a:latin typeface="La Lou"/>
                <a:ea typeface="La Lou"/>
                <a:cs typeface="La Lou"/>
                <a:sym typeface="La Lou"/>
              </a:rPr>
              <a:t>STONY BROOK, NY</a:t>
            </a:r>
          </a:p>
          <a:p>
            <a:pPr algn="ctr">
              <a:lnSpc>
                <a:spcPts val="11469"/>
              </a:lnSpc>
            </a:pPr>
            <a:r>
              <a:rPr lang="en-US" sz="8192">
                <a:solidFill>
                  <a:srgbClr val="395D87"/>
                </a:solidFill>
                <a:latin typeface="La Lou"/>
                <a:ea typeface="La Lou"/>
                <a:cs typeface="La Lou"/>
                <a:sym typeface="La Lou"/>
              </a:rPr>
              <a:t>$150 PER NIGHT</a:t>
            </a:r>
          </a:p>
        </p:txBody>
      </p:sp>
      <p:sp>
        <p:nvSpPr>
          <p:cNvPr name="Freeform 9" id="9"/>
          <p:cNvSpPr/>
          <p:nvPr/>
        </p:nvSpPr>
        <p:spPr>
          <a:xfrm flipH="false" flipV="false" rot="0">
            <a:off x="12955094" y="5610654"/>
            <a:ext cx="4991397" cy="3860014"/>
          </a:xfrm>
          <a:custGeom>
            <a:avLst/>
            <a:gdLst/>
            <a:ahLst/>
            <a:cxnLst/>
            <a:rect r="r" b="b" t="t" l="l"/>
            <a:pathLst>
              <a:path h="3860014" w="4991397">
                <a:moveTo>
                  <a:pt x="0" y="0"/>
                </a:moveTo>
                <a:lnTo>
                  <a:pt x="4991397" y="0"/>
                </a:lnTo>
                <a:lnTo>
                  <a:pt x="4991397" y="3860014"/>
                </a:lnTo>
                <a:lnTo>
                  <a:pt x="0" y="3860014"/>
                </a:lnTo>
                <a:lnTo>
                  <a:pt x="0" y="0"/>
                </a:lnTo>
                <a:close/>
              </a:path>
            </a:pathLst>
          </a:custGeom>
          <a:blipFill>
            <a:blip r:embed="rId8"/>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07119"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9850" y="6926596"/>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8777311" y="6888496"/>
            <a:ext cx="10474563" cy="3580396"/>
          </a:xfrm>
          <a:custGeom>
            <a:avLst/>
            <a:gdLst/>
            <a:ahLst/>
            <a:cxnLst/>
            <a:rect r="r" b="b" t="t" l="l"/>
            <a:pathLst>
              <a:path h="3580396" w="10474563">
                <a:moveTo>
                  <a:pt x="10474564" y="0"/>
                </a:moveTo>
                <a:lnTo>
                  <a:pt x="0" y="0"/>
                </a:lnTo>
                <a:lnTo>
                  <a:pt x="0" y="3580396"/>
                </a:lnTo>
                <a:lnTo>
                  <a:pt x="10474564" y="3580396"/>
                </a:lnTo>
                <a:lnTo>
                  <a:pt x="104745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802766" y="627686"/>
            <a:ext cx="7073975" cy="934214"/>
          </a:xfrm>
          <a:prstGeom prst="rect">
            <a:avLst/>
          </a:prstGeom>
        </p:spPr>
        <p:txBody>
          <a:bodyPr anchor="t" rtlCol="false" tIns="0" lIns="0" bIns="0" rIns="0">
            <a:spAutoFit/>
          </a:bodyPr>
          <a:lstStyle/>
          <a:p>
            <a:pPr algn="ctr">
              <a:lnSpc>
                <a:spcPts val="7655"/>
              </a:lnSpc>
            </a:pPr>
            <a:r>
              <a:rPr lang="en-US" sz="5467">
                <a:solidFill>
                  <a:srgbClr val="395D87"/>
                </a:solidFill>
                <a:latin typeface="La Lou"/>
                <a:ea typeface="La Lou"/>
                <a:cs typeface="La Lou"/>
                <a:sym typeface="La Lou"/>
              </a:rPr>
              <a:t>REGISTRATION ~ ZEFFY</a:t>
            </a:r>
          </a:p>
        </p:txBody>
      </p:sp>
      <p:sp>
        <p:nvSpPr>
          <p:cNvPr name="TextBox 9" id="9"/>
          <p:cNvSpPr txBox="true"/>
          <p:nvPr/>
        </p:nvSpPr>
        <p:spPr>
          <a:xfrm rot="0">
            <a:off x="9789321" y="457676"/>
            <a:ext cx="7790447" cy="2094147"/>
          </a:xfrm>
          <a:prstGeom prst="rect">
            <a:avLst/>
          </a:prstGeom>
        </p:spPr>
        <p:txBody>
          <a:bodyPr anchor="t" rtlCol="false" tIns="0" lIns="0" bIns="0" rIns="0">
            <a:spAutoFit/>
          </a:bodyPr>
          <a:lstStyle/>
          <a:p>
            <a:pPr algn="ctr">
              <a:lnSpc>
                <a:spcPts val="8430"/>
              </a:lnSpc>
            </a:pPr>
            <a:r>
              <a:rPr lang="en-US" sz="6021">
                <a:solidFill>
                  <a:srgbClr val="395D87"/>
                </a:solidFill>
                <a:latin typeface="La Lou"/>
                <a:ea typeface="La Lou"/>
                <a:cs typeface="La Lou"/>
                <a:sym typeface="La Lou"/>
              </a:rPr>
              <a:t>HOTEL RESERVATIONS</a:t>
            </a:r>
          </a:p>
          <a:p>
            <a:pPr algn="ctr">
              <a:lnSpc>
                <a:spcPts val="8430"/>
              </a:lnSpc>
            </a:pPr>
            <a:r>
              <a:rPr lang="en-US" sz="6021">
                <a:solidFill>
                  <a:srgbClr val="395D87"/>
                </a:solidFill>
                <a:latin typeface="La Lou"/>
                <a:ea typeface="La Lou"/>
                <a:cs typeface="La Lou"/>
                <a:sym typeface="La Lou"/>
              </a:rPr>
              <a:t>3 WAYS TO RESERVE:</a:t>
            </a:r>
          </a:p>
        </p:txBody>
      </p:sp>
      <p:sp>
        <p:nvSpPr>
          <p:cNvPr name="TextBox 10" id="10"/>
          <p:cNvSpPr txBox="true"/>
          <p:nvPr/>
        </p:nvSpPr>
        <p:spPr>
          <a:xfrm rot="0">
            <a:off x="12046718" y="3320448"/>
            <a:ext cx="2540422" cy="621912"/>
          </a:xfrm>
          <a:prstGeom prst="rect">
            <a:avLst/>
          </a:prstGeom>
        </p:spPr>
        <p:txBody>
          <a:bodyPr anchor="t" rtlCol="false" tIns="0" lIns="0" bIns="0" rIns="0">
            <a:spAutoFit/>
          </a:bodyPr>
          <a:lstStyle/>
          <a:p>
            <a:pPr algn="ctr">
              <a:lnSpc>
                <a:spcPts val="5096"/>
              </a:lnSpc>
              <a:spcBef>
                <a:spcPct val="0"/>
              </a:spcBef>
            </a:pPr>
            <a:r>
              <a:rPr lang="en-US" b="true" sz="3640" u="sng">
                <a:solidFill>
                  <a:srgbClr val="395D87"/>
                </a:solidFill>
                <a:latin typeface="Roboto Bold"/>
                <a:ea typeface="Roboto Bold"/>
                <a:cs typeface="Roboto Bold"/>
                <a:sym typeface="Roboto Bold"/>
                <a:hlinkClick r:id="rId8" tooltip="https://www.ihg.com/holidayinnexpress/hotels/us/en/find-hotels/select-roomrate?fromRedirect=true&amp;qSrt=sBR&amp;qIta=99801505&amp;icdv=99801505&amp;qSlH=STONY&amp;qCiD=10&amp;qCiMy=032026&amp;qCoD=12&amp;qCoMy=032026&amp;qGrpCd=GMR&amp;setPMCookies=true&amp;qSHBrC=EX&amp;qDest=3131%20Nesconset%20Hwy,%20Centereach,%20NY,%20US&amp;showApp=true&amp;adjustMonth=false&amp;srb_u=1&amp;qRmFltr="/>
              </a:rPr>
              <a:t>CLICK HERE</a:t>
            </a:r>
          </a:p>
        </p:txBody>
      </p:sp>
      <p:pic>
        <p:nvPicPr>
          <p:cNvPr name="Picture 11" id="11"/>
          <p:cNvPicPr>
            <a:picLocks noChangeAspect="true"/>
          </p:cNvPicPr>
          <p:nvPr/>
        </p:nvPicPr>
        <p:blipFill>
          <a:blip r:embed="rId9"/>
          <a:stretch>
            <a:fillRect/>
          </a:stretch>
        </p:blipFill>
        <p:spPr>
          <a:xfrm rot="0">
            <a:off x="14606775" y="4174135"/>
            <a:ext cx="3243265" cy="3243265"/>
          </a:xfrm>
          <a:prstGeom prst="rect">
            <a:avLst/>
          </a:prstGeom>
        </p:spPr>
      </p:pic>
      <p:sp>
        <p:nvSpPr>
          <p:cNvPr name="TextBox 12" id="12"/>
          <p:cNvSpPr txBox="true"/>
          <p:nvPr/>
        </p:nvSpPr>
        <p:spPr>
          <a:xfrm rot="0">
            <a:off x="9607867" y="5471877"/>
            <a:ext cx="4406726" cy="1898262"/>
          </a:xfrm>
          <a:prstGeom prst="rect">
            <a:avLst/>
          </a:prstGeom>
        </p:spPr>
        <p:txBody>
          <a:bodyPr anchor="t" rtlCol="false" tIns="0" lIns="0" bIns="0" rIns="0">
            <a:spAutoFit/>
          </a:bodyPr>
          <a:lstStyle/>
          <a:p>
            <a:pPr algn="ctr">
              <a:lnSpc>
                <a:spcPts val="5096"/>
              </a:lnSpc>
            </a:pPr>
            <a:r>
              <a:rPr lang="en-US" sz="3640" b="true">
                <a:solidFill>
                  <a:srgbClr val="395D87"/>
                </a:solidFill>
                <a:latin typeface="Roboto Bold"/>
                <a:ea typeface="Roboto Bold"/>
                <a:cs typeface="Roboto Bold"/>
                <a:sym typeface="Roboto Bold"/>
              </a:rPr>
              <a:t>call 1 800 HOLIDAY</a:t>
            </a:r>
          </a:p>
          <a:p>
            <a:pPr algn="ctr">
              <a:lnSpc>
                <a:spcPts val="5096"/>
              </a:lnSpc>
            </a:pPr>
            <a:r>
              <a:rPr lang="en-US" sz="3640" b="true">
                <a:solidFill>
                  <a:srgbClr val="395D87"/>
                </a:solidFill>
                <a:latin typeface="Roboto Bold"/>
                <a:ea typeface="Roboto Bold"/>
                <a:cs typeface="Roboto Bold"/>
                <a:sym typeface="Roboto Bold"/>
              </a:rPr>
              <a:t>ASK FOR THE BLOCK</a:t>
            </a:r>
          </a:p>
          <a:p>
            <a:pPr algn="ctr">
              <a:lnSpc>
                <a:spcPts val="5096"/>
              </a:lnSpc>
              <a:spcBef>
                <a:spcPct val="0"/>
              </a:spcBef>
            </a:pPr>
            <a:r>
              <a:rPr lang="en-US" b="true" sz="3640">
                <a:solidFill>
                  <a:srgbClr val="000000"/>
                </a:solidFill>
                <a:latin typeface="Roboto Bold"/>
                <a:ea typeface="Roboto Bold"/>
                <a:cs typeface="Roboto Bold"/>
                <a:sym typeface="Roboto Bold"/>
              </a:rPr>
              <a:t>GMR</a:t>
            </a:r>
            <a:r>
              <a:rPr lang="en-US" b="true" sz="3640">
                <a:solidFill>
                  <a:srgbClr val="395D87"/>
                </a:solidFill>
                <a:latin typeface="Roboto Bold"/>
                <a:ea typeface="Roboto Bold"/>
                <a:cs typeface="Roboto Bold"/>
                <a:sym typeface="Roboto Bold"/>
              </a:rPr>
              <a:t> </a:t>
            </a:r>
          </a:p>
        </p:txBody>
      </p:sp>
      <p:sp>
        <p:nvSpPr>
          <p:cNvPr name="TextBox 13" id="13"/>
          <p:cNvSpPr txBox="true"/>
          <p:nvPr/>
        </p:nvSpPr>
        <p:spPr>
          <a:xfrm rot="0">
            <a:off x="12994641" y="2557870"/>
            <a:ext cx="644575" cy="747008"/>
          </a:xfrm>
          <a:prstGeom prst="rect">
            <a:avLst/>
          </a:prstGeom>
        </p:spPr>
        <p:txBody>
          <a:bodyPr anchor="t" rtlCol="false" tIns="0" lIns="0" bIns="0" rIns="0">
            <a:spAutoFit/>
          </a:bodyPr>
          <a:lstStyle/>
          <a:p>
            <a:pPr algn="ctr">
              <a:lnSpc>
                <a:spcPts val="6076"/>
              </a:lnSpc>
              <a:spcBef>
                <a:spcPct val="0"/>
              </a:spcBef>
            </a:pPr>
            <a:r>
              <a:rPr lang="en-US" b="true" sz="4340">
                <a:solidFill>
                  <a:srgbClr val="000000"/>
                </a:solidFill>
                <a:latin typeface="Roboto Bold"/>
                <a:ea typeface="Roboto Bold"/>
                <a:cs typeface="Roboto Bold"/>
                <a:sym typeface="Roboto Bold"/>
              </a:rPr>
              <a:t>#1</a:t>
            </a:r>
          </a:p>
        </p:txBody>
      </p:sp>
      <p:sp>
        <p:nvSpPr>
          <p:cNvPr name="TextBox 14" id="14"/>
          <p:cNvSpPr txBox="true"/>
          <p:nvPr/>
        </p:nvSpPr>
        <p:spPr>
          <a:xfrm rot="0">
            <a:off x="11402143" y="4592829"/>
            <a:ext cx="644575" cy="747008"/>
          </a:xfrm>
          <a:prstGeom prst="rect">
            <a:avLst/>
          </a:prstGeom>
        </p:spPr>
        <p:txBody>
          <a:bodyPr anchor="t" rtlCol="false" tIns="0" lIns="0" bIns="0" rIns="0">
            <a:spAutoFit/>
          </a:bodyPr>
          <a:lstStyle/>
          <a:p>
            <a:pPr algn="ctr">
              <a:lnSpc>
                <a:spcPts val="6076"/>
              </a:lnSpc>
              <a:spcBef>
                <a:spcPct val="0"/>
              </a:spcBef>
            </a:pPr>
            <a:r>
              <a:rPr lang="en-US" b="true" sz="4340">
                <a:solidFill>
                  <a:srgbClr val="000000"/>
                </a:solidFill>
                <a:latin typeface="Roboto Bold"/>
                <a:ea typeface="Roboto Bold"/>
                <a:cs typeface="Roboto Bold"/>
                <a:sym typeface="Roboto Bold"/>
              </a:rPr>
              <a:t>#3</a:t>
            </a:r>
          </a:p>
        </p:txBody>
      </p:sp>
      <p:sp>
        <p:nvSpPr>
          <p:cNvPr name="TextBox 15" id="15"/>
          <p:cNvSpPr txBox="true"/>
          <p:nvPr/>
        </p:nvSpPr>
        <p:spPr>
          <a:xfrm rot="0">
            <a:off x="15906120" y="3463323"/>
            <a:ext cx="644575" cy="747008"/>
          </a:xfrm>
          <a:prstGeom prst="rect">
            <a:avLst/>
          </a:prstGeom>
        </p:spPr>
        <p:txBody>
          <a:bodyPr anchor="t" rtlCol="false" tIns="0" lIns="0" bIns="0" rIns="0">
            <a:spAutoFit/>
          </a:bodyPr>
          <a:lstStyle/>
          <a:p>
            <a:pPr algn="ctr">
              <a:lnSpc>
                <a:spcPts val="6076"/>
              </a:lnSpc>
              <a:spcBef>
                <a:spcPct val="0"/>
              </a:spcBef>
            </a:pPr>
            <a:r>
              <a:rPr lang="en-US" b="true" sz="4340">
                <a:solidFill>
                  <a:srgbClr val="000000"/>
                </a:solidFill>
                <a:latin typeface="Roboto Bold"/>
                <a:ea typeface="Roboto Bold"/>
                <a:cs typeface="Roboto Bold"/>
                <a:sym typeface="Roboto Bold"/>
              </a:rPr>
              <a:t>#2</a:t>
            </a:r>
          </a:p>
        </p:txBody>
      </p:sp>
      <p:sp>
        <p:nvSpPr>
          <p:cNvPr name="TextBox 16" id="16"/>
          <p:cNvSpPr txBox="true"/>
          <p:nvPr/>
        </p:nvSpPr>
        <p:spPr>
          <a:xfrm rot="0">
            <a:off x="1087858" y="2892459"/>
            <a:ext cx="5736357" cy="1898262"/>
          </a:xfrm>
          <a:prstGeom prst="rect">
            <a:avLst/>
          </a:prstGeom>
        </p:spPr>
        <p:txBody>
          <a:bodyPr anchor="t" rtlCol="false" tIns="0" lIns="0" bIns="0" rIns="0">
            <a:spAutoFit/>
          </a:bodyPr>
          <a:lstStyle/>
          <a:p>
            <a:pPr algn="ctr">
              <a:lnSpc>
                <a:spcPts val="5096"/>
              </a:lnSpc>
            </a:pPr>
            <a:r>
              <a:rPr lang="en-US" sz="3640" b="true">
                <a:solidFill>
                  <a:srgbClr val="395D87"/>
                </a:solidFill>
                <a:latin typeface="Roboto Bold"/>
                <a:ea typeface="Roboto Bold"/>
                <a:cs typeface="Roboto Bold"/>
                <a:sym typeface="Roboto Bold"/>
              </a:rPr>
              <a:t>Will be shared after the </a:t>
            </a:r>
          </a:p>
          <a:p>
            <a:pPr algn="ctr">
              <a:lnSpc>
                <a:spcPts val="5096"/>
              </a:lnSpc>
            </a:pPr>
            <a:r>
              <a:rPr lang="en-US" sz="3640" b="true">
                <a:solidFill>
                  <a:srgbClr val="395D87"/>
                </a:solidFill>
                <a:latin typeface="Roboto Bold"/>
                <a:ea typeface="Roboto Bold"/>
                <a:cs typeface="Roboto Bold"/>
                <a:sym typeface="Roboto Bold"/>
              </a:rPr>
              <a:t>DAC’s mid-year meeting on </a:t>
            </a:r>
          </a:p>
          <a:p>
            <a:pPr algn="ctr">
              <a:lnSpc>
                <a:spcPts val="5096"/>
              </a:lnSpc>
              <a:spcBef>
                <a:spcPct val="0"/>
              </a:spcBef>
            </a:pPr>
            <a:r>
              <a:rPr lang="en-US" b="true" sz="3640">
                <a:solidFill>
                  <a:srgbClr val="395D87"/>
                </a:solidFill>
                <a:latin typeface="Roboto Bold"/>
                <a:ea typeface="Roboto Bold"/>
                <a:cs typeface="Roboto Bold"/>
                <a:sym typeface="Roboto Bold"/>
              </a:rPr>
              <a:t>February 7th.</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07119"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9850" y="6926596"/>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8777311" y="6888496"/>
            <a:ext cx="10474563" cy="3580396"/>
          </a:xfrm>
          <a:custGeom>
            <a:avLst/>
            <a:gdLst/>
            <a:ahLst/>
            <a:cxnLst/>
            <a:rect r="r" b="b" t="t" l="l"/>
            <a:pathLst>
              <a:path h="3580396" w="10474563">
                <a:moveTo>
                  <a:pt x="10474564" y="0"/>
                </a:moveTo>
                <a:lnTo>
                  <a:pt x="0" y="0"/>
                </a:lnTo>
                <a:lnTo>
                  <a:pt x="0" y="3580396"/>
                </a:lnTo>
                <a:lnTo>
                  <a:pt x="10474564" y="3580396"/>
                </a:lnTo>
                <a:lnTo>
                  <a:pt x="104745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492972" y="5228677"/>
            <a:ext cx="7366489" cy="2006849"/>
          </a:xfrm>
          <a:prstGeom prst="rect">
            <a:avLst/>
          </a:prstGeom>
        </p:spPr>
        <p:txBody>
          <a:bodyPr anchor="t" rtlCol="false" tIns="0" lIns="0" bIns="0" rIns="0">
            <a:spAutoFit/>
          </a:bodyPr>
          <a:lstStyle/>
          <a:p>
            <a:pPr algn="l">
              <a:lnSpc>
                <a:spcPts val="8036"/>
              </a:lnSpc>
            </a:pPr>
            <a:r>
              <a:rPr lang="en-US" sz="5740">
                <a:solidFill>
                  <a:srgbClr val="000000"/>
                </a:solidFill>
                <a:latin typeface="Roboto"/>
                <a:ea typeface="Roboto"/>
                <a:cs typeface="Roboto"/>
                <a:sym typeface="Roboto"/>
              </a:rPr>
              <a:t>REGISTRATION </a:t>
            </a:r>
          </a:p>
          <a:p>
            <a:pPr algn="l">
              <a:lnSpc>
                <a:spcPts val="8036"/>
              </a:lnSpc>
            </a:pPr>
            <a:r>
              <a:rPr lang="en-US" sz="5740" u="sng">
                <a:solidFill>
                  <a:srgbClr val="000000"/>
                </a:solidFill>
                <a:latin typeface="Roboto"/>
                <a:ea typeface="Roboto"/>
                <a:cs typeface="Roboto"/>
                <a:sym typeface="Roboto"/>
                <a:hlinkClick r:id="rId8" tooltip="https://www.zeffy.com/en-US/ticketing/2026-pi-convention-general-registration-copy"/>
              </a:rPr>
              <a:t>CLICK HERE</a:t>
            </a:r>
          </a:p>
        </p:txBody>
      </p:sp>
      <p:pic>
        <p:nvPicPr>
          <p:cNvPr name="Picture 9" id="9"/>
          <p:cNvPicPr>
            <a:picLocks noChangeAspect="true"/>
          </p:cNvPicPr>
          <p:nvPr/>
        </p:nvPicPr>
        <p:blipFill>
          <a:blip r:embed="rId9"/>
          <a:stretch>
            <a:fillRect/>
          </a:stretch>
        </p:blipFill>
        <p:spPr>
          <a:xfrm rot="0">
            <a:off x="4870258" y="6183368"/>
            <a:ext cx="2763738" cy="2763738"/>
          </a:xfrm>
          <a:prstGeom prst="rect">
            <a:avLst/>
          </a:prstGeom>
        </p:spPr>
      </p:pic>
      <p:sp>
        <p:nvSpPr>
          <p:cNvPr name="Freeform 10" id="10"/>
          <p:cNvSpPr/>
          <p:nvPr/>
        </p:nvSpPr>
        <p:spPr>
          <a:xfrm flipH="false" flipV="false" rot="0">
            <a:off x="492972" y="430300"/>
            <a:ext cx="6710196" cy="3718654"/>
          </a:xfrm>
          <a:custGeom>
            <a:avLst/>
            <a:gdLst/>
            <a:ahLst/>
            <a:cxnLst/>
            <a:rect r="r" b="b" t="t" l="l"/>
            <a:pathLst>
              <a:path h="3718654" w="6710196">
                <a:moveTo>
                  <a:pt x="0" y="0"/>
                </a:moveTo>
                <a:lnTo>
                  <a:pt x="6710196" y="0"/>
                </a:lnTo>
                <a:lnTo>
                  <a:pt x="6710196" y="3718654"/>
                </a:lnTo>
                <a:lnTo>
                  <a:pt x="0" y="3718654"/>
                </a:lnTo>
                <a:lnTo>
                  <a:pt x="0" y="0"/>
                </a:lnTo>
                <a:close/>
              </a:path>
            </a:pathLst>
          </a:custGeom>
          <a:blipFill>
            <a:blip r:embed="rId10"/>
            <a:stretch>
              <a:fillRect l="0" t="0" r="0" b="0"/>
            </a:stretch>
          </a:blipFill>
        </p:spPr>
      </p:sp>
      <p:sp>
        <p:nvSpPr>
          <p:cNvPr name="TextBox 11" id="11"/>
          <p:cNvSpPr txBox="true"/>
          <p:nvPr/>
        </p:nvSpPr>
        <p:spPr>
          <a:xfrm rot="0">
            <a:off x="6099459" y="24889"/>
            <a:ext cx="11417903" cy="4296681"/>
          </a:xfrm>
          <a:prstGeom prst="rect">
            <a:avLst/>
          </a:prstGeom>
        </p:spPr>
        <p:txBody>
          <a:bodyPr anchor="t" rtlCol="false" tIns="0" lIns="0" bIns="0" rIns="0">
            <a:spAutoFit/>
          </a:bodyPr>
          <a:lstStyle/>
          <a:p>
            <a:pPr algn="ctr">
              <a:lnSpc>
                <a:spcPts val="11469"/>
              </a:lnSpc>
            </a:pPr>
            <a:r>
              <a:rPr lang="en-US" sz="8192">
                <a:solidFill>
                  <a:srgbClr val="395D87"/>
                </a:solidFill>
                <a:latin typeface="La Lou"/>
                <a:ea typeface="La Lou"/>
                <a:cs typeface="La Lou"/>
                <a:sym typeface="La Lou"/>
              </a:rPr>
              <a:t>PI CONVENTION</a:t>
            </a:r>
          </a:p>
          <a:p>
            <a:pPr algn="ctr">
              <a:lnSpc>
                <a:spcPts val="11469"/>
              </a:lnSpc>
            </a:pPr>
            <a:r>
              <a:rPr lang="en-US" sz="8192">
                <a:solidFill>
                  <a:srgbClr val="395D87"/>
                </a:solidFill>
                <a:latin typeface="La Lou"/>
                <a:ea typeface="La Lou"/>
                <a:cs typeface="La Lou"/>
                <a:sym typeface="La Lou"/>
              </a:rPr>
              <a:t>JULY 12</a:t>
            </a:r>
            <a:r>
              <a:rPr lang="en-US" sz="8192">
                <a:solidFill>
                  <a:srgbClr val="395D87"/>
                </a:solidFill>
                <a:latin typeface="La Lou"/>
                <a:ea typeface="La Lou"/>
                <a:cs typeface="La Lou"/>
                <a:sym typeface="La Lou"/>
              </a:rPr>
              <a:t>TH</a:t>
            </a:r>
            <a:r>
              <a:rPr lang="en-US" sz="8192">
                <a:solidFill>
                  <a:srgbClr val="395D87"/>
                </a:solidFill>
                <a:latin typeface="La Lou"/>
                <a:ea typeface="La Lou"/>
                <a:cs typeface="La Lou"/>
                <a:sym typeface="La Lou"/>
              </a:rPr>
              <a:t> - 19TH</a:t>
            </a:r>
          </a:p>
          <a:p>
            <a:pPr algn="ctr">
              <a:lnSpc>
                <a:spcPts val="11469"/>
              </a:lnSpc>
            </a:pPr>
            <a:r>
              <a:rPr lang="en-US" sz="8192">
                <a:solidFill>
                  <a:srgbClr val="395D87"/>
                </a:solidFill>
                <a:latin typeface="La Lou"/>
                <a:ea typeface="La Lou"/>
                <a:cs typeface="La Lou"/>
                <a:sym typeface="La Lou"/>
              </a:rPr>
              <a:t>OKLAHOMA CITY, OK</a:t>
            </a:r>
          </a:p>
        </p:txBody>
      </p:sp>
      <p:sp>
        <p:nvSpPr>
          <p:cNvPr name="TextBox 12" id="12"/>
          <p:cNvSpPr txBox="true"/>
          <p:nvPr/>
        </p:nvSpPr>
        <p:spPr>
          <a:xfrm rot="0">
            <a:off x="10509447" y="5228677"/>
            <a:ext cx="7366489" cy="2006849"/>
          </a:xfrm>
          <a:prstGeom prst="rect">
            <a:avLst/>
          </a:prstGeom>
        </p:spPr>
        <p:txBody>
          <a:bodyPr anchor="t" rtlCol="false" tIns="0" lIns="0" bIns="0" rIns="0">
            <a:spAutoFit/>
          </a:bodyPr>
          <a:lstStyle/>
          <a:p>
            <a:pPr algn="l">
              <a:lnSpc>
                <a:spcPts val="8036"/>
              </a:lnSpc>
            </a:pPr>
            <a:r>
              <a:rPr lang="en-US" sz="5740">
                <a:solidFill>
                  <a:srgbClr val="000000"/>
                </a:solidFill>
                <a:latin typeface="Roboto"/>
                <a:ea typeface="Roboto"/>
                <a:cs typeface="Roboto"/>
                <a:sym typeface="Roboto"/>
              </a:rPr>
              <a:t>HOTEL RESERVATION</a:t>
            </a:r>
          </a:p>
          <a:p>
            <a:pPr algn="l">
              <a:lnSpc>
                <a:spcPts val="8036"/>
              </a:lnSpc>
            </a:pPr>
            <a:r>
              <a:rPr lang="en-US" sz="5740" u="sng">
                <a:solidFill>
                  <a:srgbClr val="000000"/>
                </a:solidFill>
                <a:latin typeface="Roboto"/>
                <a:ea typeface="Roboto"/>
                <a:cs typeface="Roboto"/>
                <a:sym typeface="Roboto"/>
                <a:hlinkClick r:id="rId11" tooltip="https://bookings.omnihotels.com/event/oklahoma-city/pilot-international-annual-convention-"/>
              </a:rPr>
              <a:t>CLICK HERE</a:t>
            </a:r>
          </a:p>
        </p:txBody>
      </p:sp>
      <p:pic>
        <p:nvPicPr>
          <p:cNvPr name="Picture 13" id="13"/>
          <p:cNvPicPr>
            <a:picLocks noChangeAspect="true"/>
          </p:cNvPicPr>
          <p:nvPr/>
        </p:nvPicPr>
        <p:blipFill>
          <a:blip r:embed="rId12"/>
          <a:stretch>
            <a:fillRect/>
          </a:stretch>
        </p:blipFill>
        <p:spPr>
          <a:xfrm rot="0">
            <a:off x="14880858" y="6127143"/>
            <a:ext cx="2876188" cy="2876188"/>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07119"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9850" y="6926596"/>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8777311" y="6888496"/>
            <a:ext cx="10474563" cy="3580396"/>
          </a:xfrm>
          <a:custGeom>
            <a:avLst/>
            <a:gdLst/>
            <a:ahLst/>
            <a:cxnLst/>
            <a:rect r="r" b="b" t="t" l="l"/>
            <a:pathLst>
              <a:path h="3580396" w="10474563">
                <a:moveTo>
                  <a:pt x="10474564" y="0"/>
                </a:moveTo>
                <a:lnTo>
                  <a:pt x="0" y="0"/>
                </a:lnTo>
                <a:lnTo>
                  <a:pt x="0" y="3580396"/>
                </a:lnTo>
                <a:lnTo>
                  <a:pt x="10474564" y="3580396"/>
                </a:lnTo>
                <a:lnTo>
                  <a:pt x="104745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876310" y="444492"/>
            <a:ext cx="12535380" cy="1395104"/>
          </a:xfrm>
          <a:prstGeom prst="rect">
            <a:avLst/>
          </a:prstGeom>
        </p:spPr>
        <p:txBody>
          <a:bodyPr anchor="t" rtlCol="false" tIns="0" lIns="0" bIns="0" rIns="0">
            <a:spAutoFit/>
          </a:bodyPr>
          <a:lstStyle/>
          <a:p>
            <a:pPr algn="ctr">
              <a:lnSpc>
                <a:spcPts val="11469"/>
              </a:lnSpc>
            </a:pPr>
            <a:r>
              <a:rPr lang="en-US" sz="8192">
                <a:solidFill>
                  <a:srgbClr val="395D87"/>
                </a:solidFill>
                <a:latin typeface="La Lou"/>
                <a:ea typeface="La Lou"/>
                <a:cs typeface="La Lou"/>
                <a:sym typeface="La Lou"/>
              </a:rPr>
              <a:t>PLANNING ON PI CONVENTION</a:t>
            </a:r>
          </a:p>
        </p:txBody>
      </p:sp>
      <p:sp>
        <p:nvSpPr>
          <p:cNvPr name="TextBox 9" id="9"/>
          <p:cNvSpPr txBox="true"/>
          <p:nvPr/>
        </p:nvSpPr>
        <p:spPr>
          <a:xfrm rot="0">
            <a:off x="1632595" y="2442549"/>
            <a:ext cx="8640051" cy="1696333"/>
          </a:xfrm>
          <a:prstGeom prst="rect">
            <a:avLst/>
          </a:prstGeom>
        </p:spPr>
        <p:txBody>
          <a:bodyPr anchor="t" rtlCol="false" tIns="0" lIns="0" bIns="0" rIns="0">
            <a:spAutoFit/>
          </a:bodyPr>
          <a:lstStyle/>
          <a:p>
            <a:pPr algn="ctr">
              <a:lnSpc>
                <a:spcPts val="6776"/>
              </a:lnSpc>
            </a:pPr>
            <a:r>
              <a:rPr lang="en-US" sz="4840" b="true">
                <a:solidFill>
                  <a:srgbClr val="000000"/>
                </a:solidFill>
                <a:latin typeface="Roboto Bold"/>
                <a:ea typeface="Roboto Bold"/>
                <a:cs typeface="Roboto Bold"/>
                <a:sym typeface="Roboto Bold"/>
              </a:rPr>
              <a:t>Use the QR code if you are attending the PI Convention.</a:t>
            </a:r>
          </a:p>
        </p:txBody>
      </p:sp>
      <p:pic>
        <p:nvPicPr>
          <p:cNvPr name="Picture 10" id="10"/>
          <p:cNvPicPr>
            <a:picLocks noChangeAspect="true"/>
          </p:cNvPicPr>
          <p:nvPr/>
        </p:nvPicPr>
        <p:blipFill>
          <a:blip r:embed="rId8"/>
          <a:stretch>
            <a:fillRect/>
          </a:stretch>
        </p:blipFill>
        <p:spPr>
          <a:xfrm rot="0">
            <a:off x="10885410" y="2135844"/>
            <a:ext cx="4937760" cy="4937760"/>
          </a:xfrm>
          <a:prstGeom prst="rect">
            <a:avLst/>
          </a:prstGeom>
        </p:spPr>
      </p:pic>
      <p:sp>
        <p:nvSpPr>
          <p:cNvPr name="TextBox 11" id="11"/>
          <p:cNvSpPr txBox="true"/>
          <p:nvPr/>
        </p:nvSpPr>
        <p:spPr>
          <a:xfrm rot="0">
            <a:off x="1243572" y="4371729"/>
            <a:ext cx="8640051" cy="1696333"/>
          </a:xfrm>
          <a:prstGeom prst="rect">
            <a:avLst/>
          </a:prstGeom>
        </p:spPr>
        <p:txBody>
          <a:bodyPr anchor="t" rtlCol="false" tIns="0" lIns="0" bIns="0" rIns="0">
            <a:spAutoFit/>
          </a:bodyPr>
          <a:lstStyle/>
          <a:p>
            <a:pPr algn="ctr">
              <a:lnSpc>
                <a:spcPts val="6776"/>
              </a:lnSpc>
            </a:pPr>
            <a:r>
              <a:rPr lang="en-US" sz="4840" b="true">
                <a:solidFill>
                  <a:srgbClr val="000000"/>
                </a:solidFill>
                <a:latin typeface="Roboto Bold"/>
                <a:ea typeface="Roboto Bold"/>
                <a:cs typeface="Roboto Bold"/>
                <a:sym typeface="Roboto Bold"/>
              </a:rPr>
              <a:t>or</a:t>
            </a:r>
          </a:p>
          <a:p>
            <a:pPr algn="ctr">
              <a:lnSpc>
                <a:spcPts val="6776"/>
              </a:lnSpc>
            </a:pPr>
            <a:r>
              <a:rPr lang="en-US" b="true" sz="4840" u="sng">
                <a:solidFill>
                  <a:srgbClr val="000000"/>
                </a:solidFill>
                <a:latin typeface="Roboto Bold"/>
                <a:ea typeface="Roboto Bold"/>
                <a:cs typeface="Roboto Bold"/>
                <a:sym typeface="Roboto Bold"/>
                <a:hlinkClick r:id="rId9" tooltip="https://forms.gle/F6UUagkHLYzFHWA99"/>
              </a:rPr>
              <a:t>CLICK HERE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07119"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9850" y="6926596"/>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8777311" y="6888496"/>
            <a:ext cx="10474563" cy="3580396"/>
          </a:xfrm>
          <a:custGeom>
            <a:avLst/>
            <a:gdLst/>
            <a:ahLst/>
            <a:cxnLst/>
            <a:rect r="r" b="b" t="t" l="l"/>
            <a:pathLst>
              <a:path h="3580396" w="10474563">
                <a:moveTo>
                  <a:pt x="10474564" y="0"/>
                </a:moveTo>
                <a:lnTo>
                  <a:pt x="0" y="0"/>
                </a:lnTo>
                <a:lnTo>
                  <a:pt x="0" y="3580396"/>
                </a:lnTo>
                <a:lnTo>
                  <a:pt x="10474564" y="3580396"/>
                </a:lnTo>
                <a:lnTo>
                  <a:pt x="104745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7473850" y="2138393"/>
            <a:ext cx="10255793" cy="5839818"/>
          </a:xfrm>
          <a:custGeom>
            <a:avLst/>
            <a:gdLst/>
            <a:ahLst/>
            <a:cxnLst/>
            <a:rect r="r" b="b" t="t" l="l"/>
            <a:pathLst>
              <a:path h="5839818" w="10255793">
                <a:moveTo>
                  <a:pt x="0" y="0"/>
                </a:moveTo>
                <a:lnTo>
                  <a:pt x="10255793" y="0"/>
                </a:lnTo>
                <a:lnTo>
                  <a:pt x="10255793" y="5839818"/>
                </a:lnTo>
                <a:lnTo>
                  <a:pt x="0" y="5839818"/>
                </a:lnTo>
                <a:lnTo>
                  <a:pt x="0" y="0"/>
                </a:lnTo>
                <a:close/>
              </a:path>
            </a:pathLst>
          </a:custGeom>
          <a:blipFill>
            <a:blip r:embed="rId8"/>
            <a:stretch>
              <a:fillRect l="0" t="0" r="0" b="0"/>
            </a:stretch>
          </a:blipFill>
        </p:spPr>
      </p:sp>
      <p:sp>
        <p:nvSpPr>
          <p:cNvPr name="TextBox 9" id="9"/>
          <p:cNvSpPr txBox="true"/>
          <p:nvPr/>
        </p:nvSpPr>
        <p:spPr>
          <a:xfrm rot="0">
            <a:off x="1537853" y="254948"/>
            <a:ext cx="15721447" cy="1395104"/>
          </a:xfrm>
          <a:prstGeom prst="rect">
            <a:avLst/>
          </a:prstGeom>
        </p:spPr>
        <p:txBody>
          <a:bodyPr anchor="t" rtlCol="false" tIns="0" lIns="0" bIns="0" rIns="0">
            <a:spAutoFit/>
          </a:bodyPr>
          <a:lstStyle/>
          <a:p>
            <a:pPr algn="ctr">
              <a:lnSpc>
                <a:spcPts val="11469"/>
              </a:lnSpc>
            </a:pPr>
            <a:r>
              <a:rPr lang="en-US" sz="8192">
                <a:solidFill>
                  <a:srgbClr val="395D87"/>
                </a:solidFill>
                <a:latin typeface="La Lou"/>
                <a:ea typeface="La Lou"/>
                <a:cs typeface="La Lou"/>
                <a:sym typeface="La Lou"/>
              </a:rPr>
              <a:t>ADAPTABILITY QUOTIENT CONNECTION</a:t>
            </a:r>
          </a:p>
        </p:txBody>
      </p:sp>
      <p:sp>
        <p:nvSpPr>
          <p:cNvPr name="TextBox 10" id="10"/>
          <p:cNvSpPr txBox="true"/>
          <p:nvPr/>
        </p:nvSpPr>
        <p:spPr>
          <a:xfrm rot="0">
            <a:off x="166533" y="2267394"/>
            <a:ext cx="7307317" cy="5089137"/>
          </a:xfrm>
          <a:prstGeom prst="rect">
            <a:avLst/>
          </a:prstGeom>
        </p:spPr>
        <p:txBody>
          <a:bodyPr anchor="t" rtlCol="false" tIns="0" lIns="0" bIns="0" rIns="0">
            <a:spAutoFit/>
          </a:bodyPr>
          <a:lstStyle/>
          <a:p>
            <a:pPr algn="ctr">
              <a:lnSpc>
                <a:spcPts val="5096"/>
              </a:lnSpc>
            </a:pPr>
            <a:r>
              <a:rPr lang="en-US" sz="3640" b="true">
                <a:solidFill>
                  <a:srgbClr val="000000"/>
                </a:solidFill>
                <a:latin typeface="Roboto Bold"/>
                <a:ea typeface="Roboto Bold"/>
                <a:cs typeface="Roboto Bold"/>
                <a:sym typeface="Roboto Bold"/>
              </a:rPr>
              <a:t>Your AQ Connection is about how quickly and effectively you adjust to people’s differences.</a:t>
            </a:r>
          </a:p>
          <a:p>
            <a:pPr algn="ctr">
              <a:lnSpc>
                <a:spcPts val="5096"/>
              </a:lnSpc>
            </a:pPr>
          </a:p>
          <a:p>
            <a:pPr algn="ctr">
              <a:lnSpc>
                <a:spcPts val="5096"/>
              </a:lnSpc>
            </a:pPr>
            <a:r>
              <a:rPr lang="en-US" sz="3640" b="true">
                <a:solidFill>
                  <a:srgbClr val="000000"/>
                </a:solidFill>
                <a:latin typeface="Roboto Bold"/>
                <a:ea typeface="Roboto Bold"/>
                <a:cs typeface="Roboto Bold"/>
                <a:sym typeface="Roboto Bold"/>
              </a:rPr>
              <a:t>Can you pivot and change where needed in order to work with a wide range of people?</a:t>
            </a:r>
          </a:p>
          <a:p>
            <a:pPr algn="ctr">
              <a:lnSpc>
                <a:spcPts val="5096"/>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873261" y="689131"/>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9850" y="6926596"/>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8777311" y="6888496"/>
            <a:ext cx="10474563" cy="3580396"/>
          </a:xfrm>
          <a:custGeom>
            <a:avLst/>
            <a:gdLst/>
            <a:ahLst/>
            <a:cxnLst/>
            <a:rect r="r" b="b" t="t" l="l"/>
            <a:pathLst>
              <a:path h="3580396" w="10474563">
                <a:moveTo>
                  <a:pt x="10474564" y="0"/>
                </a:moveTo>
                <a:lnTo>
                  <a:pt x="0" y="0"/>
                </a:lnTo>
                <a:lnTo>
                  <a:pt x="0" y="3580396"/>
                </a:lnTo>
                <a:lnTo>
                  <a:pt x="10474564" y="3580396"/>
                </a:lnTo>
                <a:lnTo>
                  <a:pt x="104745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186400" y="283877"/>
            <a:ext cx="11181822" cy="2839915"/>
          </a:xfrm>
          <a:prstGeom prst="rect">
            <a:avLst/>
          </a:prstGeom>
        </p:spPr>
        <p:txBody>
          <a:bodyPr anchor="t" rtlCol="false" tIns="0" lIns="0" bIns="0" rIns="0">
            <a:spAutoFit/>
          </a:bodyPr>
          <a:lstStyle/>
          <a:p>
            <a:pPr algn="ctr">
              <a:lnSpc>
                <a:spcPts val="11469"/>
              </a:lnSpc>
            </a:pPr>
            <a:r>
              <a:rPr lang="en-US" sz="8192">
                <a:solidFill>
                  <a:srgbClr val="395D87"/>
                </a:solidFill>
                <a:latin typeface="La Lou"/>
                <a:ea typeface="La Lou"/>
                <a:cs typeface="La Lou"/>
                <a:sym typeface="La Lou"/>
              </a:rPr>
              <a:t>YOUTUBE VIDEO  ~ AQ</a:t>
            </a:r>
          </a:p>
          <a:p>
            <a:pPr algn="ctr">
              <a:lnSpc>
                <a:spcPts val="11469"/>
              </a:lnSpc>
            </a:pPr>
            <a:r>
              <a:rPr lang="en-US" sz="8192" u="sng">
                <a:solidFill>
                  <a:srgbClr val="395D87"/>
                </a:solidFill>
                <a:latin typeface="La Lou"/>
                <a:ea typeface="La Lou"/>
                <a:cs typeface="La Lou"/>
                <a:sym typeface="La Lou"/>
              </a:rPr>
              <a:t>CLICK HERE</a:t>
            </a:r>
          </a:p>
        </p:txBody>
      </p:sp>
      <p:sp>
        <p:nvSpPr>
          <p:cNvPr name="TextBox 9" id="9"/>
          <p:cNvSpPr txBox="true"/>
          <p:nvPr/>
        </p:nvSpPr>
        <p:spPr>
          <a:xfrm rot="0">
            <a:off x="0" y="4333827"/>
            <a:ext cx="8537178" cy="2839915"/>
          </a:xfrm>
          <a:prstGeom prst="rect">
            <a:avLst/>
          </a:prstGeom>
        </p:spPr>
        <p:txBody>
          <a:bodyPr anchor="t" rtlCol="false" tIns="0" lIns="0" bIns="0" rIns="0">
            <a:spAutoFit/>
          </a:bodyPr>
          <a:lstStyle/>
          <a:p>
            <a:pPr algn="ctr">
              <a:lnSpc>
                <a:spcPts val="11469"/>
              </a:lnSpc>
            </a:pPr>
            <a:r>
              <a:rPr lang="en-US" sz="8192">
                <a:solidFill>
                  <a:srgbClr val="395D87"/>
                </a:solidFill>
                <a:latin typeface="La Lou"/>
                <a:ea typeface="La Lou"/>
                <a:cs typeface="La Lou"/>
                <a:sym typeface="La Lou"/>
              </a:rPr>
              <a:t>AQ PROFILE TEST</a:t>
            </a:r>
          </a:p>
          <a:p>
            <a:pPr algn="ctr">
              <a:lnSpc>
                <a:spcPts val="11469"/>
              </a:lnSpc>
            </a:pPr>
            <a:r>
              <a:rPr lang="en-US" sz="8192" u="sng">
                <a:solidFill>
                  <a:srgbClr val="395D87"/>
                </a:solidFill>
                <a:latin typeface="La Lou"/>
                <a:ea typeface="La Lou"/>
                <a:cs typeface="La Lou"/>
                <a:sym typeface="La Lou"/>
                <a:hlinkClick r:id="rId8" tooltip="https://smallbusinessmattersonline.com/wp-content/uploads/2013/07/The-Adversity-Quotient.pdf"/>
              </a:rPr>
              <a:t>CLICK HERE</a:t>
            </a:r>
          </a:p>
        </p:txBody>
      </p:sp>
      <p:pic>
        <p:nvPicPr>
          <p:cNvPr name="Picture 10" id="10"/>
          <p:cNvPicPr>
            <a:picLocks noChangeAspect="true"/>
          </p:cNvPicPr>
          <p:nvPr/>
        </p:nvPicPr>
        <p:blipFill>
          <a:blip r:embed="rId9"/>
          <a:stretch>
            <a:fillRect/>
          </a:stretch>
        </p:blipFill>
        <p:spPr>
          <a:xfrm rot="0">
            <a:off x="12313410" y="2712312"/>
            <a:ext cx="4937760" cy="4937760"/>
          </a:xfrm>
          <a:prstGeom prst="rect">
            <a:avLst/>
          </a:prstGeom>
        </p:spPr>
      </p:pic>
      <p:sp>
        <p:nvSpPr>
          <p:cNvPr name="AutoShape 11" id="11"/>
          <p:cNvSpPr/>
          <p:nvPr/>
        </p:nvSpPr>
        <p:spPr>
          <a:xfrm>
            <a:off x="8126328" y="5143500"/>
            <a:ext cx="4139341" cy="0"/>
          </a:xfrm>
          <a:prstGeom prst="line">
            <a:avLst/>
          </a:prstGeom>
          <a:ln cap="flat" w="209550">
            <a:solidFill>
              <a:srgbClr val="395D87"/>
            </a:solidFill>
            <a:prstDash val="solid"/>
            <a:headEnd type="none" len="sm" w="sm"/>
            <a:tailEnd type="triangle" len="med" w="lg"/>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07119"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9850" y="6926596"/>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8777311" y="6888496"/>
            <a:ext cx="10474563" cy="3580396"/>
          </a:xfrm>
          <a:custGeom>
            <a:avLst/>
            <a:gdLst/>
            <a:ahLst/>
            <a:cxnLst/>
            <a:rect r="r" b="b" t="t" l="l"/>
            <a:pathLst>
              <a:path h="3580396" w="10474563">
                <a:moveTo>
                  <a:pt x="10474564" y="0"/>
                </a:moveTo>
                <a:lnTo>
                  <a:pt x="0" y="0"/>
                </a:lnTo>
                <a:lnTo>
                  <a:pt x="0" y="3580396"/>
                </a:lnTo>
                <a:lnTo>
                  <a:pt x="10474564" y="3580396"/>
                </a:lnTo>
                <a:lnTo>
                  <a:pt x="104745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952056" y="254948"/>
            <a:ext cx="12383889" cy="1395104"/>
          </a:xfrm>
          <a:prstGeom prst="rect">
            <a:avLst/>
          </a:prstGeom>
        </p:spPr>
        <p:txBody>
          <a:bodyPr anchor="t" rtlCol="false" tIns="0" lIns="0" bIns="0" rIns="0">
            <a:spAutoFit/>
          </a:bodyPr>
          <a:lstStyle/>
          <a:p>
            <a:pPr algn="ctr">
              <a:lnSpc>
                <a:spcPts val="11469"/>
              </a:lnSpc>
            </a:pPr>
            <a:r>
              <a:rPr lang="en-US" sz="8192">
                <a:solidFill>
                  <a:srgbClr val="395D87"/>
                </a:solidFill>
                <a:latin typeface="La Lou"/>
                <a:ea typeface="La Lou"/>
                <a:cs typeface="La Lou"/>
                <a:sym typeface="La Lou"/>
              </a:rPr>
              <a:t>YOUR GOVERNOR’S RESULTS</a:t>
            </a:r>
          </a:p>
        </p:txBody>
      </p:sp>
      <p:sp>
        <p:nvSpPr>
          <p:cNvPr name="TextBox 9" id="9"/>
          <p:cNvSpPr txBox="true"/>
          <p:nvPr/>
        </p:nvSpPr>
        <p:spPr>
          <a:xfrm rot="0">
            <a:off x="11932521" y="2238574"/>
            <a:ext cx="5453590" cy="3174612"/>
          </a:xfrm>
          <a:prstGeom prst="rect">
            <a:avLst/>
          </a:prstGeom>
        </p:spPr>
        <p:txBody>
          <a:bodyPr anchor="t" rtlCol="false" tIns="0" lIns="0" bIns="0" rIns="0">
            <a:spAutoFit/>
          </a:bodyPr>
          <a:lstStyle/>
          <a:p>
            <a:pPr algn="l">
              <a:lnSpc>
                <a:spcPts val="5096"/>
              </a:lnSpc>
            </a:pPr>
            <a:r>
              <a:rPr lang="en-US" sz="3640" b="true">
                <a:solidFill>
                  <a:srgbClr val="000000"/>
                </a:solidFill>
                <a:latin typeface="Roboto Bold"/>
                <a:ea typeface="Roboto Bold"/>
                <a:cs typeface="Roboto Bold"/>
                <a:sym typeface="Roboto Bold"/>
              </a:rPr>
              <a:t>Total C     17</a:t>
            </a:r>
          </a:p>
          <a:p>
            <a:pPr algn="l">
              <a:lnSpc>
                <a:spcPts val="5096"/>
              </a:lnSpc>
            </a:pPr>
            <a:r>
              <a:rPr lang="en-US" sz="3640" b="true">
                <a:solidFill>
                  <a:srgbClr val="000000"/>
                </a:solidFill>
                <a:latin typeface="Roboto Bold"/>
                <a:ea typeface="Roboto Bold"/>
                <a:cs typeface="Roboto Bold"/>
                <a:sym typeface="Roboto Bold"/>
              </a:rPr>
              <a:t>Total O     16</a:t>
            </a:r>
          </a:p>
          <a:p>
            <a:pPr algn="l">
              <a:lnSpc>
                <a:spcPts val="5096"/>
              </a:lnSpc>
            </a:pPr>
            <a:r>
              <a:rPr lang="en-US" sz="3640" b="true">
                <a:solidFill>
                  <a:srgbClr val="000000"/>
                </a:solidFill>
                <a:latin typeface="Roboto Bold"/>
                <a:ea typeface="Roboto Bold"/>
                <a:cs typeface="Roboto Bold"/>
                <a:sym typeface="Roboto Bold"/>
              </a:rPr>
              <a:t>Total R     14</a:t>
            </a:r>
          </a:p>
          <a:p>
            <a:pPr algn="l">
              <a:lnSpc>
                <a:spcPts val="5096"/>
              </a:lnSpc>
            </a:pPr>
            <a:r>
              <a:rPr lang="en-US" sz="3640" b="true">
                <a:solidFill>
                  <a:srgbClr val="000000"/>
                </a:solidFill>
                <a:latin typeface="Roboto Bold"/>
                <a:ea typeface="Roboto Bold"/>
                <a:cs typeface="Roboto Bold"/>
                <a:sym typeface="Roboto Bold"/>
              </a:rPr>
              <a:t>Total E     </a:t>
            </a:r>
            <a:r>
              <a:rPr lang="en-US" sz="3640" u="sng" b="true">
                <a:solidFill>
                  <a:srgbClr val="000000"/>
                </a:solidFill>
                <a:latin typeface="Roboto Bold"/>
                <a:ea typeface="Roboto Bold"/>
                <a:cs typeface="Roboto Bold"/>
                <a:sym typeface="Roboto Bold"/>
              </a:rPr>
              <a:t>15</a:t>
            </a:r>
          </a:p>
          <a:p>
            <a:pPr algn="l">
              <a:lnSpc>
                <a:spcPts val="5096"/>
              </a:lnSpc>
            </a:pPr>
            <a:r>
              <a:rPr lang="en-US" sz="3640" b="true">
                <a:solidFill>
                  <a:srgbClr val="000000"/>
                </a:solidFill>
                <a:latin typeface="Roboto Bold"/>
                <a:ea typeface="Roboto Bold"/>
                <a:cs typeface="Roboto Bold"/>
                <a:sym typeface="Roboto Bold"/>
              </a:rPr>
              <a:t>                  62  x 2 =  124</a:t>
            </a:r>
          </a:p>
        </p:txBody>
      </p:sp>
      <p:sp>
        <p:nvSpPr>
          <p:cNvPr name="TextBox 10" id="10"/>
          <p:cNvSpPr txBox="true"/>
          <p:nvPr/>
        </p:nvSpPr>
        <p:spPr>
          <a:xfrm rot="0">
            <a:off x="312360" y="1618261"/>
            <a:ext cx="10183307" cy="5891912"/>
          </a:xfrm>
          <a:prstGeom prst="rect">
            <a:avLst/>
          </a:prstGeom>
        </p:spPr>
        <p:txBody>
          <a:bodyPr anchor="t" rtlCol="false" tIns="0" lIns="0" bIns="0" rIns="0">
            <a:spAutoFit/>
          </a:bodyPr>
          <a:lstStyle/>
          <a:p>
            <a:pPr algn="l">
              <a:lnSpc>
                <a:spcPts val="5903"/>
              </a:lnSpc>
            </a:pPr>
            <a:r>
              <a:rPr lang="en-US" sz="3392">
                <a:solidFill>
                  <a:srgbClr val="000000"/>
                </a:solidFill>
                <a:latin typeface="La Lou"/>
                <a:ea typeface="La Lou"/>
                <a:cs typeface="La Lou"/>
                <a:sym typeface="La Lou"/>
              </a:rPr>
              <a:t>    </a:t>
            </a:r>
            <a:r>
              <a:rPr lang="en-US" sz="3392">
                <a:solidFill>
                  <a:srgbClr val="000000"/>
                </a:solidFill>
                <a:latin typeface="La Lou"/>
                <a:ea typeface="La Lou"/>
                <a:cs typeface="La Lou"/>
                <a:sym typeface="La Lou"/>
              </a:rPr>
              <a:t>C        O        R        E </a:t>
            </a:r>
          </a:p>
          <a:p>
            <a:pPr algn="l">
              <a:lnSpc>
                <a:spcPts val="5903"/>
              </a:lnSpc>
            </a:pPr>
            <a:r>
              <a:rPr lang="en-US" sz="3392">
                <a:solidFill>
                  <a:srgbClr val="000000"/>
                </a:solidFill>
                <a:latin typeface="La Lou"/>
                <a:ea typeface="La Lou"/>
                <a:cs typeface="La Lou"/>
                <a:sym typeface="La Lou"/>
              </a:rPr>
              <a:t>1. ___   2. ___    3. ___   4. ___</a:t>
            </a:r>
          </a:p>
          <a:p>
            <a:pPr algn="l">
              <a:lnSpc>
                <a:spcPts val="5903"/>
              </a:lnSpc>
            </a:pPr>
            <a:r>
              <a:rPr lang="en-US" sz="3392">
                <a:solidFill>
                  <a:srgbClr val="000000"/>
                </a:solidFill>
                <a:latin typeface="La Lou"/>
                <a:ea typeface="La Lou"/>
                <a:cs typeface="La Lou"/>
                <a:sym typeface="La Lou"/>
              </a:rPr>
              <a:t>7. ___   6. ___    5. ___   8. ___</a:t>
            </a:r>
          </a:p>
          <a:p>
            <a:pPr algn="l">
              <a:lnSpc>
                <a:spcPts val="5903"/>
              </a:lnSpc>
            </a:pPr>
            <a:r>
              <a:rPr lang="en-US" sz="3392">
                <a:solidFill>
                  <a:srgbClr val="000000"/>
                </a:solidFill>
                <a:latin typeface="La Lou"/>
                <a:ea typeface="La Lou"/>
                <a:cs typeface="La Lou"/>
                <a:sym typeface="La Lou"/>
              </a:rPr>
              <a:t>13.___   11.___    9. ___   10.___ </a:t>
            </a:r>
          </a:p>
          <a:p>
            <a:pPr algn="l">
              <a:lnSpc>
                <a:spcPts val="5903"/>
              </a:lnSpc>
            </a:pPr>
            <a:r>
              <a:rPr lang="en-US" sz="3392">
                <a:solidFill>
                  <a:srgbClr val="000000"/>
                </a:solidFill>
                <a:latin typeface="La Lou"/>
                <a:ea typeface="La Lou"/>
                <a:cs typeface="La Lou"/>
                <a:sym typeface="La Lou"/>
              </a:rPr>
              <a:t>15.___   16.___   12.___   14.___ </a:t>
            </a:r>
          </a:p>
          <a:p>
            <a:pPr algn="l">
              <a:lnSpc>
                <a:spcPts val="5903"/>
              </a:lnSpc>
            </a:pPr>
            <a:r>
              <a:rPr lang="en-US" sz="3392">
                <a:solidFill>
                  <a:srgbClr val="000000"/>
                </a:solidFill>
                <a:latin typeface="La Lou"/>
                <a:ea typeface="La Lou"/>
                <a:cs typeface="La Lou"/>
                <a:sym typeface="La Lou"/>
              </a:rPr>
              <a:t>17.___   18.___   20.___  19.___</a:t>
            </a:r>
          </a:p>
          <a:p>
            <a:pPr algn="l">
              <a:lnSpc>
                <a:spcPts val="5903"/>
              </a:lnSpc>
            </a:pPr>
            <a:r>
              <a:rPr lang="en-US" sz="3392">
                <a:solidFill>
                  <a:srgbClr val="000000"/>
                </a:solidFill>
                <a:latin typeface="La Lou"/>
                <a:ea typeface="La Lou"/>
                <a:cs typeface="La Lou"/>
                <a:sym typeface="La Lou"/>
              </a:rPr>
              <a:t>TOTAL C =___ TOTAL O =___ TOTAL R =___ TOTAL E =___ </a:t>
            </a:r>
          </a:p>
          <a:p>
            <a:pPr algn="l">
              <a:lnSpc>
                <a:spcPts val="5903"/>
              </a:lnSpc>
            </a:pPr>
            <a:r>
              <a:rPr lang="en-US" sz="3392">
                <a:solidFill>
                  <a:srgbClr val="000000"/>
                </a:solidFill>
                <a:latin typeface="La Lou"/>
                <a:ea typeface="La Lou"/>
                <a:cs typeface="La Lou"/>
                <a:sym typeface="La Lou"/>
              </a:rPr>
              <a:t>TOTAL C+O+R+E X 2 = ARP SCORE =________ </a:t>
            </a:r>
          </a:p>
        </p:txBody>
      </p:sp>
      <p:sp>
        <p:nvSpPr>
          <p:cNvPr name="TextBox 11" id="11"/>
          <p:cNvSpPr txBox="true"/>
          <p:nvPr/>
        </p:nvSpPr>
        <p:spPr>
          <a:xfrm rot="0">
            <a:off x="11481026" y="5701985"/>
            <a:ext cx="6635069" cy="1189444"/>
          </a:xfrm>
          <a:prstGeom prst="rect">
            <a:avLst/>
          </a:prstGeom>
        </p:spPr>
        <p:txBody>
          <a:bodyPr anchor="t" rtlCol="false" tIns="0" lIns="0" bIns="0" rIns="0">
            <a:spAutoFit/>
          </a:bodyPr>
          <a:lstStyle/>
          <a:p>
            <a:pPr algn="l">
              <a:lnSpc>
                <a:spcPts val="4790"/>
              </a:lnSpc>
            </a:pPr>
            <a:r>
              <a:rPr lang="en-US" sz="3421" b="true">
                <a:solidFill>
                  <a:srgbClr val="000000"/>
                </a:solidFill>
                <a:latin typeface="Roboto Bold"/>
                <a:ea typeface="Roboto Bold"/>
                <a:cs typeface="Roboto Bold"/>
                <a:sym typeface="Roboto Bold"/>
              </a:rPr>
              <a:t>The average ARP score is 147.5. </a:t>
            </a:r>
          </a:p>
          <a:p>
            <a:pPr algn="l">
              <a:lnSpc>
                <a:spcPts val="4790"/>
              </a:lnSpc>
            </a:pPr>
            <a:r>
              <a:rPr lang="en-US" sz="3421" b="true">
                <a:solidFill>
                  <a:srgbClr val="000000"/>
                </a:solidFill>
                <a:latin typeface="Roboto Bold"/>
                <a:ea typeface="Roboto Bold"/>
                <a:cs typeface="Roboto Bold"/>
                <a:sym typeface="Roboto Bold"/>
              </a:rPr>
              <a:t>What’s your score?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7119" y="-414540"/>
            <a:ext cx="19783663" cy="11114822"/>
          </a:xfrm>
          <a:custGeom>
            <a:avLst/>
            <a:gdLst/>
            <a:ahLst/>
            <a:cxnLst/>
            <a:rect r="r" b="b" t="t" l="l"/>
            <a:pathLst>
              <a:path h="11114822" w="19783663">
                <a:moveTo>
                  <a:pt x="0" y="0"/>
                </a:moveTo>
                <a:lnTo>
                  <a:pt x="19783663" y="0"/>
                </a:lnTo>
                <a:lnTo>
                  <a:pt x="19783663" y="11114822"/>
                </a:lnTo>
                <a:lnTo>
                  <a:pt x="0" y="111148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473850"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654818"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07119" y="-414540"/>
            <a:ext cx="7646690" cy="7076664"/>
          </a:xfrm>
          <a:custGeom>
            <a:avLst/>
            <a:gdLst/>
            <a:ahLst/>
            <a:cxnLst/>
            <a:rect r="r" b="b" t="t" l="l"/>
            <a:pathLst>
              <a:path h="7076664" w="7646690">
                <a:moveTo>
                  <a:pt x="0" y="0"/>
                </a:moveTo>
                <a:lnTo>
                  <a:pt x="7646690" y="0"/>
                </a:lnTo>
                <a:lnTo>
                  <a:pt x="7646690" y="7076664"/>
                </a:lnTo>
                <a:lnTo>
                  <a:pt x="0" y="7076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9850" y="6926596"/>
            <a:ext cx="10474563" cy="3580396"/>
          </a:xfrm>
          <a:custGeom>
            <a:avLst/>
            <a:gdLst/>
            <a:ahLst/>
            <a:cxnLst/>
            <a:rect r="r" b="b" t="t" l="l"/>
            <a:pathLst>
              <a:path h="3580396" w="10474563">
                <a:moveTo>
                  <a:pt x="0" y="0"/>
                </a:moveTo>
                <a:lnTo>
                  <a:pt x="10474563" y="0"/>
                </a:lnTo>
                <a:lnTo>
                  <a:pt x="10474563" y="3580396"/>
                </a:lnTo>
                <a:lnTo>
                  <a:pt x="0" y="35803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8777311" y="6888496"/>
            <a:ext cx="10474563" cy="3580396"/>
          </a:xfrm>
          <a:custGeom>
            <a:avLst/>
            <a:gdLst/>
            <a:ahLst/>
            <a:cxnLst/>
            <a:rect r="r" b="b" t="t" l="l"/>
            <a:pathLst>
              <a:path h="3580396" w="10474563">
                <a:moveTo>
                  <a:pt x="10474564" y="0"/>
                </a:moveTo>
                <a:lnTo>
                  <a:pt x="0" y="0"/>
                </a:lnTo>
                <a:lnTo>
                  <a:pt x="0" y="3580396"/>
                </a:lnTo>
                <a:lnTo>
                  <a:pt x="10474564" y="3580396"/>
                </a:lnTo>
                <a:lnTo>
                  <a:pt x="1047456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480619" y="242485"/>
            <a:ext cx="17408189" cy="3281236"/>
          </a:xfrm>
          <a:prstGeom prst="rect">
            <a:avLst/>
          </a:prstGeom>
        </p:spPr>
        <p:txBody>
          <a:bodyPr anchor="t" rtlCol="false" tIns="0" lIns="0" bIns="0" rIns="0">
            <a:spAutoFit/>
          </a:bodyPr>
          <a:lstStyle/>
          <a:p>
            <a:pPr algn="ctr">
              <a:lnSpc>
                <a:spcPts val="6569"/>
              </a:lnSpc>
            </a:pPr>
            <a:r>
              <a:rPr lang="en-US" sz="4692">
                <a:solidFill>
                  <a:srgbClr val="395D87"/>
                </a:solidFill>
                <a:latin typeface="La Lou"/>
                <a:ea typeface="La Lou"/>
                <a:cs typeface="La Lou"/>
                <a:sym typeface="La Lou"/>
              </a:rPr>
              <a:t>YOUR AQ RESPONSE IS COMPRISED OF FOUR CORE DIMENSIONS. UNDERSTANDING THEM IS THE FIRST STEP TOWARD IMPROVING YOUR RESPONSE TO ADVERSITY, EXPANDING YOUR CAPACITY, AND, ULTIMATELY, INCREASING YOUR OVERALL AQ.</a:t>
            </a:r>
          </a:p>
        </p:txBody>
      </p:sp>
      <p:sp>
        <p:nvSpPr>
          <p:cNvPr name="TextBox 9" id="9"/>
          <p:cNvSpPr txBox="true"/>
          <p:nvPr/>
        </p:nvSpPr>
        <p:spPr>
          <a:xfrm rot="0">
            <a:off x="1028700" y="3865013"/>
            <a:ext cx="4846789" cy="3061583"/>
          </a:xfrm>
          <a:prstGeom prst="rect">
            <a:avLst/>
          </a:prstGeom>
        </p:spPr>
        <p:txBody>
          <a:bodyPr anchor="t" rtlCol="false" tIns="0" lIns="0" bIns="0" rIns="0">
            <a:spAutoFit/>
          </a:bodyPr>
          <a:lstStyle/>
          <a:p>
            <a:pPr algn="l" marL="937058" indent="-468529" lvl="1">
              <a:lnSpc>
                <a:spcPts val="6076"/>
              </a:lnSpc>
              <a:buFont typeface="Arial"/>
              <a:buChar char="•"/>
            </a:pPr>
            <a:r>
              <a:rPr lang="en-US" b="true" sz="4340">
                <a:solidFill>
                  <a:srgbClr val="000000"/>
                </a:solidFill>
                <a:latin typeface="Roboto Bold"/>
                <a:ea typeface="Roboto Bold"/>
                <a:cs typeface="Roboto Bold"/>
                <a:sym typeface="Roboto Bold"/>
              </a:rPr>
              <a:t>C = Control</a:t>
            </a:r>
          </a:p>
          <a:p>
            <a:pPr algn="l" marL="937058" indent="-468529" lvl="1">
              <a:lnSpc>
                <a:spcPts val="6076"/>
              </a:lnSpc>
              <a:buFont typeface="Arial"/>
              <a:buChar char="•"/>
            </a:pPr>
            <a:r>
              <a:rPr lang="en-US" b="true" sz="4340">
                <a:solidFill>
                  <a:srgbClr val="000000"/>
                </a:solidFill>
                <a:latin typeface="Roboto Bold"/>
                <a:ea typeface="Roboto Bold"/>
                <a:cs typeface="Roboto Bold"/>
                <a:sym typeface="Roboto Bold"/>
              </a:rPr>
              <a:t>O = Ownership</a:t>
            </a:r>
          </a:p>
          <a:p>
            <a:pPr algn="l" marL="937058" indent="-468529" lvl="1">
              <a:lnSpc>
                <a:spcPts val="6076"/>
              </a:lnSpc>
              <a:buFont typeface="Arial"/>
              <a:buChar char="•"/>
            </a:pPr>
            <a:r>
              <a:rPr lang="en-US" b="true" sz="4340">
                <a:solidFill>
                  <a:srgbClr val="000000"/>
                </a:solidFill>
                <a:latin typeface="Roboto Bold"/>
                <a:ea typeface="Roboto Bold"/>
                <a:cs typeface="Roboto Bold"/>
                <a:sym typeface="Roboto Bold"/>
              </a:rPr>
              <a:t>R = Reach</a:t>
            </a:r>
          </a:p>
          <a:p>
            <a:pPr algn="l" marL="937058" indent="-468529" lvl="1">
              <a:lnSpc>
                <a:spcPts val="6076"/>
              </a:lnSpc>
              <a:buFont typeface="Arial"/>
              <a:buChar char="•"/>
            </a:pPr>
            <a:r>
              <a:rPr lang="en-US" b="true" sz="4340">
                <a:solidFill>
                  <a:srgbClr val="000000"/>
                </a:solidFill>
                <a:latin typeface="Roboto Bold"/>
                <a:ea typeface="Roboto Bold"/>
                <a:cs typeface="Roboto Bold"/>
                <a:sym typeface="Roboto Bold"/>
              </a:rPr>
              <a:t>E = Endurance</a:t>
            </a:r>
          </a:p>
        </p:txBody>
      </p:sp>
      <p:sp>
        <p:nvSpPr>
          <p:cNvPr name="TextBox 10" id="10"/>
          <p:cNvSpPr txBox="true"/>
          <p:nvPr/>
        </p:nvSpPr>
        <p:spPr>
          <a:xfrm rot="0">
            <a:off x="7473850" y="3855488"/>
            <a:ext cx="9927837" cy="3723887"/>
          </a:xfrm>
          <a:prstGeom prst="rect">
            <a:avLst/>
          </a:prstGeom>
        </p:spPr>
        <p:txBody>
          <a:bodyPr anchor="t" rtlCol="false" tIns="0" lIns="0" bIns="0" rIns="0">
            <a:spAutoFit/>
          </a:bodyPr>
          <a:lstStyle/>
          <a:p>
            <a:pPr algn="ctr">
              <a:lnSpc>
                <a:spcPts val="3696"/>
              </a:lnSpc>
            </a:pPr>
            <a:r>
              <a:rPr lang="en-US" sz="2640" b="true">
                <a:solidFill>
                  <a:srgbClr val="000000"/>
                </a:solidFill>
                <a:latin typeface="Roboto Bold"/>
                <a:ea typeface="Roboto Bold"/>
                <a:cs typeface="Roboto Bold"/>
                <a:sym typeface="Roboto Bold"/>
              </a:rPr>
              <a:t>REACH</a:t>
            </a:r>
          </a:p>
          <a:p>
            <a:pPr algn="ctr">
              <a:lnSpc>
                <a:spcPts val="3696"/>
              </a:lnSpc>
            </a:pPr>
            <a:r>
              <a:rPr lang="en-US" sz="2640" b="true">
                <a:solidFill>
                  <a:srgbClr val="000000"/>
                </a:solidFill>
                <a:latin typeface="Roboto Bold"/>
                <a:ea typeface="Roboto Bold"/>
                <a:cs typeface="Roboto Bold"/>
                <a:sym typeface="Roboto Bold"/>
              </a:rPr>
              <a:t>Keeping the fallout under control and limiting the reach of adversity is essential for efficient and effective problem solving. Those with higher AQs keep setbacks and challenges in their place, not letting them infest the healthy areas of their work and lives. Those with lower AQs tend to catastrophize, allowing a setback in one area to bleed into other, unrelated areas and become destructive.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DAG_iTQk9rY</dc:identifier>
  <dcterms:modified xsi:type="dcterms:W3CDTF">2011-08-01T06:04:30Z</dcterms:modified>
  <cp:revision>1</cp:revision>
  <dc:title>January NEPOT Training</dc:title>
</cp:coreProperties>
</file>