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6"/>
  </p:notesMasterIdLst>
  <p:sldIdLst>
    <p:sldId id="260" r:id="rId2"/>
    <p:sldId id="258" r:id="rId3"/>
    <p:sldId id="257" r:id="rId4"/>
    <p:sldId id="259" r:id="rId5"/>
  </p:sldIdLst>
  <p:sldSz cx="6858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70"/>
    <p:restoredTop sz="94590"/>
  </p:normalViewPr>
  <p:slideViewPr>
    <p:cSldViewPr snapToGrid="0">
      <p:cViewPr varScale="1">
        <p:scale>
          <a:sx n="105" d="100"/>
          <a:sy n="105" d="100"/>
        </p:scale>
        <p:origin x="115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CDB02-5243-2744-A5F5-03BDE22D4702}" type="datetimeFigureOut">
              <a:rPr lang="en-US" smtClean="0"/>
              <a:t>4/17/25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AA821-EDC6-E24E-9C1E-45384CCD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98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1302" y="6209929"/>
            <a:ext cx="627507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179" y="978408"/>
            <a:ext cx="6275070" cy="3429000"/>
          </a:xfrm>
        </p:spPr>
        <p:txBody>
          <a:bodyPr anchor="t">
            <a:normAutofit/>
          </a:bodyPr>
          <a:lstStyle>
            <a:lvl1pPr algn="l">
              <a:defRPr sz="40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180" y="4480561"/>
            <a:ext cx="3996500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1238" i="1"/>
            </a:lvl1pPr>
            <a:lvl2pPr marL="257172" indent="0" algn="ctr">
              <a:buNone/>
              <a:defRPr sz="1125"/>
            </a:lvl2pPr>
            <a:lvl3pPr marL="514343" indent="0" algn="ctr">
              <a:buNone/>
              <a:defRPr sz="1013"/>
            </a:lvl3pPr>
            <a:lvl4pPr marL="771515" indent="0" algn="ctr">
              <a:buNone/>
              <a:defRPr sz="900"/>
            </a:lvl4pPr>
            <a:lvl5pPr marL="1028687" indent="0" algn="ctr">
              <a:buNone/>
              <a:defRPr sz="900"/>
            </a:lvl5pPr>
            <a:lvl6pPr marL="1285858" indent="0" algn="ctr">
              <a:buNone/>
              <a:defRPr sz="900"/>
            </a:lvl6pPr>
            <a:lvl7pPr marL="1543029" indent="0" algn="ctr">
              <a:buNone/>
              <a:defRPr sz="900"/>
            </a:lvl7pPr>
            <a:lvl8pPr marL="1800201" indent="0" algn="ctr">
              <a:buNone/>
              <a:defRPr sz="900"/>
            </a:lvl8pPr>
            <a:lvl9pPr marL="2057373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4E6-4625-094A-A4B6-348603FBE7A7}" type="datetime1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38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30012-5F0F-CF45-A74E-5BEC6B41BD27}" type="datetime1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9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870896" y="978408"/>
            <a:ext cx="1435037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93182" y="978408"/>
            <a:ext cx="4505705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5D84-B9AE-C047-91F6-8BA81F254053}" type="datetime1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3861847" y="3617674"/>
            <a:ext cx="5325734" cy="8396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1715477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30C6-0550-194D-B406-D2E6B635736B}" type="datetime1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3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80" y="978408"/>
            <a:ext cx="2823782" cy="4288536"/>
          </a:xfrm>
        </p:spPr>
        <p:txBody>
          <a:bodyPr anchor="t">
            <a:normAutofit/>
          </a:bodyPr>
          <a:lstStyle>
            <a:lvl1pPr>
              <a:defRPr sz="3038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3180" y="5266944"/>
            <a:ext cx="2823782" cy="1088136"/>
          </a:xfrm>
        </p:spPr>
        <p:txBody>
          <a:bodyPr anchor="b">
            <a:normAutofit/>
          </a:bodyPr>
          <a:lstStyle>
            <a:lvl1pPr marL="0" indent="0">
              <a:buNone/>
              <a:defRPr sz="1238" i="1">
                <a:solidFill>
                  <a:schemeClr val="tx1">
                    <a:tint val="82000"/>
                  </a:schemeClr>
                </a:solidFill>
              </a:defRPr>
            </a:lvl1pPr>
            <a:lvl2pPr marL="257172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43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1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687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58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29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01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373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7F3-A23E-D643-8911-1A6146345A32}" type="datetime1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291302" y="508093"/>
            <a:ext cx="2824415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391726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3179" y="2578609"/>
            <a:ext cx="2906078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67315" y="2578609"/>
            <a:ext cx="2906078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1CFF-FCEC-B046-A0ED-670399D3A73B}" type="datetime1">
              <a:rPr lang="en-US" smtClean="0"/>
              <a:t>4/17/25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3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81" y="978408"/>
            <a:ext cx="6280213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3179" y="2340864"/>
            <a:ext cx="2906078" cy="658368"/>
          </a:xfrm>
        </p:spPr>
        <p:txBody>
          <a:bodyPr anchor="b">
            <a:normAutofit/>
          </a:bodyPr>
          <a:lstStyle>
            <a:lvl1pPr marL="0" indent="0">
              <a:buNone/>
              <a:defRPr sz="1238" b="0" i="1"/>
            </a:lvl1pPr>
            <a:lvl2pPr marL="257172" indent="0">
              <a:buNone/>
              <a:defRPr sz="1125" b="1"/>
            </a:lvl2pPr>
            <a:lvl3pPr marL="514343" indent="0">
              <a:buNone/>
              <a:defRPr sz="1013" b="1"/>
            </a:lvl3pPr>
            <a:lvl4pPr marL="771515" indent="0">
              <a:buNone/>
              <a:defRPr sz="900" b="1"/>
            </a:lvl4pPr>
            <a:lvl5pPr marL="1028687" indent="0">
              <a:buNone/>
              <a:defRPr sz="900" b="1"/>
            </a:lvl5pPr>
            <a:lvl6pPr marL="1285858" indent="0">
              <a:buNone/>
              <a:defRPr sz="900" b="1"/>
            </a:lvl6pPr>
            <a:lvl7pPr marL="1543029" indent="0">
              <a:buNone/>
              <a:defRPr sz="900" b="1"/>
            </a:lvl7pPr>
            <a:lvl8pPr marL="1800201" indent="0">
              <a:buNone/>
              <a:defRPr sz="900" b="1"/>
            </a:lvl8pPr>
            <a:lvl9pPr marL="2057373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179" y="3035808"/>
            <a:ext cx="2906078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667315" y="2340864"/>
            <a:ext cx="2906078" cy="658368"/>
          </a:xfrm>
        </p:spPr>
        <p:txBody>
          <a:bodyPr anchor="b">
            <a:normAutofit/>
          </a:bodyPr>
          <a:lstStyle>
            <a:lvl1pPr marL="0" indent="0">
              <a:buNone/>
              <a:defRPr sz="1238" b="0" i="1"/>
            </a:lvl1pPr>
            <a:lvl2pPr marL="257172" indent="0">
              <a:buNone/>
              <a:defRPr sz="1125" b="1"/>
            </a:lvl2pPr>
            <a:lvl3pPr marL="514343" indent="0">
              <a:buNone/>
              <a:defRPr sz="1013" b="1"/>
            </a:lvl3pPr>
            <a:lvl4pPr marL="771515" indent="0">
              <a:buNone/>
              <a:defRPr sz="900" b="1"/>
            </a:lvl4pPr>
            <a:lvl5pPr marL="1028687" indent="0">
              <a:buNone/>
              <a:defRPr sz="900" b="1"/>
            </a:lvl5pPr>
            <a:lvl6pPr marL="1285858" indent="0">
              <a:buNone/>
              <a:defRPr sz="900" b="1"/>
            </a:lvl6pPr>
            <a:lvl7pPr marL="1543029" indent="0">
              <a:buNone/>
              <a:defRPr sz="900" b="1"/>
            </a:lvl7pPr>
            <a:lvl8pPr marL="1800201" indent="0">
              <a:buNone/>
              <a:defRPr sz="900" b="1"/>
            </a:lvl8pPr>
            <a:lvl9pPr marL="2057373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667315" y="3035808"/>
            <a:ext cx="2906078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C245A-E378-3949-959F-5E7D733C4E3E}" type="datetime1">
              <a:rPr lang="en-US" smtClean="0"/>
              <a:t>4/17/25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8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1F72-75F9-3342-ABA1-43F13809D33C}" type="datetime1">
              <a:rPr lang="en-US" smtClean="0"/>
              <a:t>4/17/25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9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CFFD-8D26-C645-BF94-250A98E03B59}" type="datetime1">
              <a:rPr lang="en-US" smtClean="0"/>
              <a:t>4/17/25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2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80" y="978408"/>
            <a:ext cx="2823782" cy="2459736"/>
          </a:xfrm>
        </p:spPr>
        <p:txBody>
          <a:bodyPr anchor="t">
            <a:noAutofit/>
          </a:bodyPr>
          <a:lstStyle>
            <a:lvl1pPr>
              <a:defRPr sz="247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7315" y="987424"/>
            <a:ext cx="2906078" cy="5358384"/>
          </a:xfrm>
        </p:spPr>
        <p:txBody>
          <a:bodyPr>
            <a:normAutofit/>
          </a:bodyPr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3180" y="3575304"/>
            <a:ext cx="2823782" cy="2770632"/>
          </a:xfrm>
        </p:spPr>
        <p:txBody>
          <a:bodyPr>
            <a:normAutofit/>
          </a:bodyPr>
          <a:lstStyle>
            <a:lvl1pPr marL="0" indent="0">
              <a:buNone/>
              <a:defRPr sz="1238" i="1"/>
            </a:lvl1pPr>
            <a:lvl2pPr marL="257172" indent="0">
              <a:buNone/>
              <a:defRPr sz="788"/>
            </a:lvl2pPr>
            <a:lvl3pPr marL="514343" indent="0">
              <a:buNone/>
              <a:defRPr sz="675"/>
            </a:lvl3pPr>
            <a:lvl4pPr marL="771515" indent="0">
              <a:buNone/>
              <a:defRPr sz="563"/>
            </a:lvl4pPr>
            <a:lvl5pPr marL="1028687" indent="0">
              <a:buNone/>
              <a:defRPr sz="563"/>
            </a:lvl5pPr>
            <a:lvl6pPr marL="1285858" indent="0">
              <a:buNone/>
              <a:defRPr sz="563"/>
            </a:lvl6pPr>
            <a:lvl7pPr marL="1543029" indent="0">
              <a:buNone/>
              <a:defRPr sz="563"/>
            </a:lvl7pPr>
            <a:lvl8pPr marL="1800201" indent="0">
              <a:buNone/>
              <a:defRPr sz="563"/>
            </a:lvl8pPr>
            <a:lvl9pPr marL="2057373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6F9-D378-0845-9CBE-23FA231A0BCC}" type="datetime1">
              <a:rPr lang="en-US" smtClean="0"/>
              <a:t>4/17/25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3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80" y="978408"/>
            <a:ext cx="2823782" cy="2459736"/>
          </a:xfrm>
        </p:spPr>
        <p:txBody>
          <a:bodyPr anchor="t">
            <a:noAutofit/>
          </a:bodyPr>
          <a:lstStyle>
            <a:lvl1pPr>
              <a:defRPr sz="247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67315" y="987424"/>
            <a:ext cx="2906078" cy="5358384"/>
          </a:xfrm>
        </p:spPr>
        <p:txBody>
          <a:bodyPr/>
          <a:lstStyle>
            <a:lvl1pPr marL="0" indent="0">
              <a:buNone/>
              <a:defRPr sz="1800"/>
            </a:lvl1pPr>
            <a:lvl2pPr marL="257172" indent="0">
              <a:buNone/>
              <a:defRPr sz="1575"/>
            </a:lvl2pPr>
            <a:lvl3pPr marL="514343" indent="0">
              <a:buNone/>
              <a:defRPr sz="1350"/>
            </a:lvl3pPr>
            <a:lvl4pPr marL="771515" indent="0">
              <a:buNone/>
              <a:defRPr sz="1125"/>
            </a:lvl4pPr>
            <a:lvl5pPr marL="1028687" indent="0">
              <a:buNone/>
              <a:defRPr sz="1125"/>
            </a:lvl5pPr>
            <a:lvl6pPr marL="1285858" indent="0">
              <a:buNone/>
              <a:defRPr sz="1125"/>
            </a:lvl6pPr>
            <a:lvl7pPr marL="1543029" indent="0">
              <a:buNone/>
              <a:defRPr sz="1125"/>
            </a:lvl7pPr>
            <a:lvl8pPr marL="1800201" indent="0">
              <a:buNone/>
              <a:defRPr sz="1125"/>
            </a:lvl8pPr>
            <a:lvl9pPr marL="2057373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3180" y="3575304"/>
            <a:ext cx="2823782" cy="2770632"/>
          </a:xfrm>
        </p:spPr>
        <p:txBody>
          <a:bodyPr>
            <a:normAutofit/>
          </a:bodyPr>
          <a:lstStyle>
            <a:lvl1pPr marL="0" indent="0">
              <a:buNone/>
              <a:defRPr sz="1238" i="1"/>
            </a:lvl1pPr>
            <a:lvl2pPr marL="257172" indent="0">
              <a:buNone/>
              <a:defRPr sz="788"/>
            </a:lvl2pPr>
            <a:lvl3pPr marL="514343" indent="0">
              <a:buNone/>
              <a:defRPr sz="675"/>
            </a:lvl3pPr>
            <a:lvl4pPr marL="771515" indent="0">
              <a:buNone/>
              <a:defRPr sz="563"/>
            </a:lvl4pPr>
            <a:lvl5pPr marL="1028687" indent="0">
              <a:buNone/>
              <a:defRPr sz="563"/>
            </a:lvl5pPr>
            <a:lvl6pPr marL="1285858" indent="0">
              <a:buNone/>
              <a:defRPr sz="563"/>
            </a:lvl6pPr>
            <a:lvl7pPr marL="1543029" indent="0">
              <a:buNone/>
              <a:defRPr sz="563"/>
            </a:lvl7pPr>
            <a:lvl8pPr marL="1800201" indent="0">
              <a:buNone/>
              <a:defRPr sz="563"/>
            </a:lvl8pPr>
            <a:lvl9pPr marL="2057373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90E0-EA42-9746-8B94-8677BA3735B4}" type="datetime1">
              <a:rPr lang="en-US" smtClean="0"/>
              <a:t>4/17/25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5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79" y="978408"/>
            <a:ext cx="627507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3179" y="2578609"/>
            <a:ext cx="627507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3180" y="641909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/>
                </a:solidFill>
              </a:defRPr>
            </a:lvl1pPr>
          </a:lstStyle>
          <a:p>
            <a:fld id="{E1B056DE-E3C5-E649-8B81-120B173964EC}" type="datetime1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3179" y="100585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4807" y="6419092"/>
            <a:ext cx="360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1302" y="508093"/>
            <a:ext cx="6273682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2594688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514343" rtl="0" eaLnBrk="1" latinLnBrk="0" hangingPunct="1">
        <a:lnSpc>
          <a:spcPct val="100000"/>
        </a:lnSpc>
        <a:spcBef>
          <a:spcPct val="0"/>
        </a:spcBef>
        <a:buNone/>
        <a:defRPr sz="2474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6" indent="-128586" algn="l" defTabSz="514343" rtl="0" eaLnBrk="1" latinLnBrk="0" hangingPunct="1">
        <a:lnSpc>
          <a:spcPct val="110000"/>
        </a:lnSpc>
        <a:spcBef>
          <a:spcPts val="563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385757" indent="-128586" algn="l" defTabSz="514343" rtl="0" eaLnBrk="1" latinLnBrk="0" hangingPunct="1">
        <a:lnSpc>
          <a:spcPct val="110000"/>
        </a:lnSpc>
        <a:spcBef>
          <a:spcPts val="28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29" indent="-128586" algn="l" defTabSz="514343" rtl="0" eaLnBrk="1" latinLnBrk="0" hangingPunct="1">
        <a:lnSpc>
          <a:spcPct val="110000"/>
        </a:lnSpc>
        <a:spcBef>
          <a:spcPts val="281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900101" indent="-128586" algn="l" defTabSz="514343" rtl="0" eaLnBrk="1" latinLnBrk="0" hangingPunct="1">
        <a:lnSpc>
          <a:spcPct val="110000"/>
        </a:lnSpc>
        <a:spcBef>
          <a:spcPts val="281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72" indent="-128586" algn="l" defTabSz="514343" rtl="0" eaLnBrk="1" latinLnBrk="0" hangingPunct="1">
        <a:lnSpc>
          <a:spcPct val="110000"/>
        </a:lnSpc>
        <a:spcBef>
          <a:spcPts val="281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43" indent="-128586" algn="l" defTabSz="51434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16" indent="-128586" algn="l" defTabSz="51434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87" indent="-128586" algn="l" defTabSz="51434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58" indent="-128586" algn="l" defTabSz="51434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4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2" algn="l" defTabSz="51434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3" algn="l" defTabSz="51434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15" algn="l" defTabSz="51434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87" algn="l" defTabSz="51434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58" algn="l" defTabSz="51434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29" algn="l" defTabSz="51434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01" algn="l" defTabSz="51434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73" algn="l" defTabSz="51434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F91E4-F433-6DC6-A37E-BF6E4BB49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179" y="1853184"/>
            <a:ext cx="6151628" cy="2170176"/>
          </a:xfrm>
        </p:spPr>
        <p:txBody>
          <a:bodyPr>
            <a:normAutofit/>
          </a:bodyPr>
          <a:lstStyle/>
          <a:p>
            <a:r>
              <a:rPr lang="es-ES" sz="6000" dirty="0"/>
              <a:t>Síntomas Extrapiramidales</a:t>
            </a:r>
            <a:r>
              <a:rPr lang="en-US" sz="60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6A73E0-8238-76BB-73B6-2958B449B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0743" y="4023360"/>
            <a:ext cx="3996500" cy="877824"/>
          </a:xfrm>
        </p:spPr>
        <p:txBody>
          <a:bodyPr/>
          <a:lstStyle/>
          <a:p>
            <a:pPr algn="ctr"/>
            <a:r>
              <a:rPr lang="en-US" dirty="0"/>
              <a:t>Nolan Blanchard </a:t>
            </a:r>
          </a:p>
          <a:p>
            <a:pPr algn="ctr"/>
            <a:r>
              <a:rPr lang="en-US" dirty="0"/>
              <a:t>Ross University School of Medicine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D7452E-6B69-D816-EC3E-CD36B155D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86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08EE5-4AE2-841D-7DAF-B43F45EC5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¿Cuáles son los síntomas extrapiramidales</a:t>
            </a:r>
            <a:r>
              <a:rPr lang="en-US" dirty="0"/>
              <a:t> (SEP)?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A47EE-7A4F-E912-8BA2-9BAF1B9D9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474" y="1861526"/>
            <a:ext cx="6143716" cy="3423706"/>
          </a:xfrm>
        </p:spPr>
        <p:txBody>
          <a:bodyPr>
            <a:noAutofit/>
          </a:bodyPr>
          <a:lstStyle/>
          <a:p>
            <a:r>
              <a:rPr lang="es-ES" sz="1600" dirty="0">
                <a:latin typeface="Cambria" panose="02040503050406030204" pitchFamily="18" charset="0"/>
              </a:rPr>
              <a:t>Los síntomas extrapiramidales son movimientos corporales involuntarios inducidos por medicamentos.</a:t>
            </a:r>
            <a:endParaRPr lang="en-US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s-ES" sz="1600" dirty="0">
                <a:latin typeface="Cambria" panose="02040503050406030204" pitchFamily="18" charset="0"/>
              </a:rPr>
              <a:t>Tipos:</a:t>
            </a:r>
          </a:p>
          <a:p>
            <a:r>
              <a:rPr lang="es-ES" sz="1600" dirty="0">
                <a:latin typeface="Cambria" panose="02040503050406030204" pitchFamily="18" charset="0"/>
              </a:rPr>
              <a:t>Acatisia: Sensación de inquietud, como si no pudiera permanecer quieto. Puede tener la necesidad de golpearse los dedos, inquietarse o mover las piernas.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600" dirty="0">
                <a:latin typeface="Cambria" panose="02040503050406030204" pitchFamily="18" charset="0"/>
              </a:rPr>
              <a:t>Distonía: Cuando los músculos se contraen involuntariamente. Puede ocurrir en el cuello, la espalda, las extremidades o los ojos.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600" dirty="0">
                <a:latin typeface="Cambria" panose="02040503050406030204" pitchFamily="18" charset="0"/>
              </a:rPr>
              <a:t>Parkinsonismo inducido por medicamentos: puede presentar temblores, dificultad para terminar de pensar o hablar y rigidez en los músculos faciales.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Discinesia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tardía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: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movimientos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faciales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involuntarios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.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Puede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hacer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un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movimiento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de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succión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o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masticación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con la boca,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sacar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la lengua o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parpadear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mucho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. Es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resultado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del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uso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prolongado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de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medicamentos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antipsicóticos</a:t>
            </a:r>
            <a:r>
              <a:rPr lang="en-US" sz="16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.</a:t>
            </a:r>
            <a:endParaRPr lang="en-US" sz="16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7E5F1-176F-3CAF-2975-15E45D97A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70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7BFDB-F6AD-3689-E651-9EEFB624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Medicamentos comunes involucrados en SEP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3208D-7A60-2F0C-F932-E0AAFF97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9D2437-9AF3-D1D5-543D-7A7CD60D8C6B}"/>
              </a:ext>
            </a:extLst>
          </p:cNvPr>
          <p:cNvSpPr txBox="1"/>
          <p:nvPr/>
        </p:nvSpPr>
        <p:spPr>
          <a:xfrm>
            <a:off x="289751" y="2307383"/>
            <a:ext cx="6278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732" indent="-160732">
              <a:buFont typeface="Arial" panose="020B0604020202020204" pitchFamily="34" charset="0"/>
              <a:buChar char="•"/>
            </a:pPr>
            <a:r>
              <a:rPr lang="en-US" dirty="0"/>
              <a:t>Haloperidol (Haldol)</a:t>
            </a:r>
          </a:p>
          <a:p>
            <a:pPr marL="160732" indent="-160732">
              <a:buFont typeface="Arial" panose="020B0604020202020204" pitchFamily="34" charset="0"/>
              <a:buChar char="•"/>
            </a:pPr>
            <a:r>
              <a:rPr lang="en-US" dirty="0"/>
              <a:t>Perphenazine (Trilafon)</a:t>
            </a:r>
          </a:p>
          <a:p>
            <a:pPr marL="160732" indent="-160732">
              <a:buFont typeface="Arial" panose="020B0604020202020204" pitchFamily="34" charset="0"/>
              <a:buChar char="•"/>
            </a:pPr>
            <a:r>
              <a:rPr lang="en-US" dirty="0"/>
              <a:t>Thiothixene (</a:t>
            </a:r>
            <a:r>
              <a:rPr lang="en-US" dirty="0" err="1"/>
              <a:t>Navane</a:t>
            </a:r>
            <a:r>
              <a:rPr lang="en-US" dirty="0"/>
              <a:t>)</a:t>
            </a:r>
          </a:p>
          <a:p>
            <a:pPr marL="160732" indent="-160732">
              <a:buFont typeface="Arial" panose="020B0604020202020204" pitchFamily="34" charset="0"/>
              <a:buChar char="•"/>
            </a:pPr>
            <a:r>
              <a:rPr lang="en-US" dirty="0"/>
              <a:t>Fluphenazine (</a:t>
            </a:r>
            <a:r>
              <a:rPr lang="en-US" dirty="0" err="1"/>
              <a:t>Prolixin</a:t>
            </a:r>
            <a:r>
              <a:rPr lang="en-US" dirty="0"/>
              <a:t>)</a:t>
            </a:r>
          </a:p>
          <a:p>
            <a:pPr marL="160732" indent="-160732">
              <a:buFont typeface="Arial" panose="020B0604020202020204" pitchFamily="34" charset="0"/>
              <a:buChar char="•"/>
            </a:pPr>
            <a:r>
              <a:rPr lang="en-US" dirty="0"/>
              <a:t>Trifluoperazine (Stelazine)</a:t>
            </a:r>
          </a:p>
          <a:p>
            <a:pPr marL="160732" indent="-160732">
              <a:buFont typeface="Arial" panose="020B0604020202020204" pitchFamily="34" charset="0"/>
              <a:buChar char="•"/>
            </a:pPr>
            <a:r>
              <a:rPr lang="en-US" dirty="0" err="1"/>
              <a:t>Risperdone</a:t>
            </a:r>
            <a:r>
              <a:rPr lang="en-US" dirty="0"/>
              <a:t> (</a:t>
            </a:r>
            <a:r>
              <a:rPr lang="en-US" dirty="0" err="1"/>
              <a:t>Risperdol</a:t>
            </a:r>
            <a:r>
              <a:rPr lang="en-US" dirty="0"/>
              <a:t>)</a:t>
            </a:r>
          </a:p>
        </p:txBody>
      </p:sp>
      <p:pic>
        <p:nvPicPr>
          <p:cNvPr id="1026" name="Picture 2" descr="Tardive Dyskinesia: Symptoms, Types, Causes, Treatment">
            <a:extLst>
              <a:ext uri="{FF2B5EF4-FFF2-40B4-BE49-F238E27FC236}">
                <a16:creationId xmlns:a16="http://schemas.microsoft.com/office/drawing/2014/main" id="{EA953C63-2FD6-9D26-0881-9B24778A5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432" y="2307383"/>
            <a:ext cx="3646420" cy="190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61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B1DC-8545-BFC3-50E6-DDD5706BF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Tratamientos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051CC-5FFA-837B-C771-32B3362C1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045" y="1709928"/>
            <a:ext cx="6387776" cy="2855966"/>
          </a:xfrm>
        </p:spPr>
        <p:txBody>
          <a:bodyPr>
            <a:noAutofit/>
          </a:bodyPr>
          <a:lstStyle/>
          <a:p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Reducir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la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dosis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del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medicamento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o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cambiar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a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otro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medicamento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que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tenga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menos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probabilidades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de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causar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SEP.</a:t>
            </a:r>
          </a:p>
          <a:p>
            <a:r>
              <a:rPr lang="es-ES" sz="1800" dirty="0" err="1">
                <a:latin typeface="Cambria" panose="02040503050406030204" pitchFamily="18" charset="0"/>
              </a:rPr>
              <a:t>Benztropine</a:t>
            </a:r>
            <a:r>
              <a:rPr lang="es-ES" sz="1800" dirty="0">
                <a:latin typeface="Cambria" panose="02040503050406030204" pitchFamily="18" charset="0"/>
              </a:rPr>
              <a:t> y </a:t>
            </a:r>
            <a:r>
              <a:rPr lang="es-ES" sz="1800" dirty="0" err="1">
                <a:latin typeface="Cambria" panose="02040503050406030204" pitchFamily="18" charset="0"/>
              </a:rPr>
              <a:t>Diphenhydramine</a:t>
            </a:r>
            <a:r>
              <a:rPr lang="es-ES" sz="1800" dirty="0">
                <a:latin typeface="Cambria" panose="02040503050406030204" pitchFamily="18" charset="0"/>
              </a:rPr>
              <a:t> son medicamentos que pueden ser útiles en el tratamiento de los SEP agudos.</a:t>
            </a:r>
          </a:p>
          <a:p>
            <a:r>
              <a:rPr lang="es-ES" sz="1800" dirty="0" err="1">
                <a:latin typeface="Cambria" panose="02040503050406030204" pitchFamily="18" charset="0"/>
              </a:rPr>
              <a:t>Propranolol</a:t>
            </a:r>
            <a:r>
              <a:rPr lang="es-ES" sz="1800" dirty="0">
                <a:latin typeface="Cambria" panose="02040503050406030204" pitchFamily="18" charset="0"/>
              </a:rPr>
              <a:t> es un medicamento que se puede utilizar para los SEP de tipo acatisia (sensación de inquietud).</a:t>
            </a:r>
          </a:p>
          <a:p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En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el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caso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de la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discinesia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tardía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tipo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SEP,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su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médico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puede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considerar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cambiarlo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a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antipsicóticos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de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segunda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generación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como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la Clozapine,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pero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debe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evitar</a:t>
            </a:r>
            <a:r>
              <a:rPr lang="en-US" sz="1800" dirty="0">
                <a:solidFill>
                  <a:srgbClr val="1F1F1F"/>
                </a:solidFill>
                <a:effectLst/>
                <a:latin typeface="Cambria" panose="02040503050406030204" pitchFamily="18" charset="0"/>
              </a:rPr>
              <a:t> la Benztropine.</a:t>
            </a:r>
          </a:p>
          <a:p>
            <a:r>
              <a:rPr lang="es-ES" sz="1800" dirty="0">
                <a:latin typeface="Cambria" panose="02040503050406030204" pitchFamily="18" charset="0"/>
              </a:rPr>
              <a:t>Las consultas a neurología, medicina del dolor y rehabilitación, fisioterapia y terapia ocupacional también pueden ser útiles.</a:t>
            </a:r>
            <a:endParaRPr lang="en-US" sz="18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3E3746-F6CC-0292-0F14-9EF5BF411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25994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203</TotalTime>
  <Words>279</Words>
  <Application>Microsoft Macintosh PowerPoint</Application>
  <PresentationFormat>Custom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Bierstadt</vt:lpstr>
      <vt:lpstr>Cambria</vt:lpstr>
      <vt:lpstr>GestaltVTI</vt:lpstr>
      <vt:lpstr>Síntomas Extrapiramidales </vt:lpstr>
      <vt:lpstr>¿Cuáles son los síntomas extrapiramidales (SEP)? </vt:lpstr>
      <vt:lpstr>Medicamentos comunes involucrados en SEP</vt:lpstr>
      <vt:lpstr>Tratamientos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Blanchard, Nolan</dc:creator>
  <cp:lastModifiedBy>Blanchard, Nolan</cp:lastModifiedBy>
  <cp:revision>10</cp:revision>
  <cp:lastPrinted>2025-04-17T15:35:02Z</cp:lastPrinted>
  <dcterms:created xsi:type="dcterms:W3CDTF">2025-04-16T21:08:19Z</dcterms:created>
  <dcterms:modified xsi:type="dcterms:W3CDTF">2025-04-17T15:45:57Z</dcterms:modified>
</cp:coreProperties>
</file>