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1"/>
  </p:notes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104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C62C7-9F91-4446-B662-9FA8DBC48E19}" type="datetimeFigureOut">
              <a:rPr lang="en-PR" smtClean="0"/>
              <a:t>10/17/2025</a:t>
            </a:fld>
            <a:endParaRPr lang="en-P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D10BB-E522-4EBE-B1E0-0BEFCD349A90}" type="slidenum">
              <a:rPr lang="en-PR" smtClean="0"/>
              <a:t>‹#›</a:t>
            </a:fld>
            <a:endParaRPr lang="en-PR"/>
          </a:p>
        </p:txBody>
      </p:sp>
    </p:spTree>
    <p:extLst>
      <p:ext uri="{BB962C8B-B14F-4D97-AF65-F5344CB8AC3E}">
        <p14:creationId xmlns:p14="http://schemas.microsoft.com/office/powerpoint/2010/main" val="3402227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F95848D-47CB-4873-B44B-3509088B542C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0637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0080-ACB3-42DB-B703-D298ABB065D3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44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E8230-809E-4E3F-9825-FBD5E4657D6F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28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8C6A0-0198-4F3B-91D8-D0D28FB018AD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456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431B-1398-4C0A-A9E2-8A99286ED127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054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3CA0C-DB83-4970-B640-02ECC15BF64C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828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14ADA-A8DE-47D2-80A6-3EC744214941}" type="datetime1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582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01E84-147F-49E1-8AF4-ECCF2466A864}" type="datetime1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21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BD6B-E90C-4066-9E47-2FCCBCF0595F}" type="datetime1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405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670F9-08A7-4E3B-8321-ACB35962E742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52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1C6FB-9A88-407A-B2C7-2015B8C48B29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285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F14CBBC-B624-4F13-8536-43F662CA7A5C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032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3CD5C8-5F57-CDE5-720D-4C4D1DB049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Ingrezza</a:t>
            </a:r>
            <a:r>
              <a:rPr lang="en-US" dirty="0"/>
              <a:t> vs </a:t>
            </a:r>
            <a:r>
              <a:rPr lang="en-US" dirty="0" err="1"/>
              <a:t>Austedo</a:t>
            </a:r>
            <a:endParaRPr lang="en-PR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4F05FB8-6E9B-F0B5-293F-2BB6B01EAA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Stephanie Vergara-Mojica MS4</a:t>
            </a:r>
            <a:br>
              <a:rPr lang="en-US" dirty="0"/>
            </a:br>
            <a:r>
              <a:rPr lang="en-US" dirty="0"/>
              <a:t>Ross University School of Medicine </a:t>
            </a:r>
            <a:br>
              <a:rPr lang="en-US" dirty="0"/>
            </a:br>
            <a:endParaRPr lang="en-P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F4E92A-48B1-ED25-238A-808ACAEB7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03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dirty="0"/>
              <a:t>ardive Dyskinesia (TD)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 Chronic involuntary movements from prolonged dopamine-receptor blockade.</a:t>
            </a:r>
            <a:endParaRPr lang="en-US" dirty="0"/>
          </a:p>
          <a:p>
            <a:r>
              <a:rPr lang="en-US" dirty="0"/>
              <a:t> Most commonly causes: dyskinetic, involuntary movements of the mouth and tongue; limbs, face, and respiratory muscles can also be affected.</a:t>
            </a:r>
            <a:endParaRPr dirty="0"/>
          </a:p>
          <a:p>
            <a:r>
              <a:rPr dirty="0"/>
              <a:t>Commonly caused by long-term use of antipsychotics</a:t>
            </a:r>
            <a:r>
              <a:rPr lang="en-US" dirty="0"/>
              <a:t>, can also be caused by antiemetics</a:t>
            </a:r>
            <a:r>
              <a:rPr dirty="0"/>
              <a:t>.</a:t>
            </a:r>
          </a:p>
          <a:p>
            <a:r>
              <a:rPr b="1" dirty="0"/>
              <a:t>Pathophysiology</a:t>
            </a:r>
            <a:r>
              <a:rPr dirty="0"/>
              <a:t>: D2 receptor </a:t>
            </a:r>
            <a:r>
              <a:rPr dirty="0" err="1"/>
              <a:t>supersensitivity</a:t>
            </a:r>
            <a:r>
              <a:rPr dirty="0"/>
              <a:t>, dopamine–GABA imbalance, oxidative stress.</a:t>
            </a:r>
          </a:p>
          <a:p>
            <a:r>
              <a:rPr dirty="0"/>
              <a:t>FDA-approved treatments: </a:t>
            </a:r>
            <a:r>
              <a:rPr dirty="0" err="1"/>
              <a:t>Valbenazine</a:t>
            </a:r>
            <a:r>
              <a:rPr dirty="0"/>
              <a:t> (</a:t>
            </a:r>
            <a:r>
              <a:rPr dirty="0" err="1"/>
              <a:t>Ingrezza</a:t>
            </a:r>
            <a:r>
              <a:rPr dirty="0"/>
              <a:t>) and </a:t>
            </a:r>
            <a:r>
              <a:rPr dirty="0" err="1"/>
              <a:t>Deutetrabenazine</a:t>
            </a:r>
            <a:r>
              <a:rPr dirty="0"/>
              <a:t> (</a:t>
            </a:r>
            <a:r>
              <a:rPr dirty="0" err="1"/>
              <a:t>Austedo</a:t>
            </a:r>
            <a:r>
              <a:rPr dirty="0"/>
              <a:t>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805CE2-EEDA-3C0D-0A03-A1F74D224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R" dirty="0" err="1"/>
              <a:t>Ingrezza</a:t>
            </a:r>
            <a:r>
              <a:rPr lang="es-PR" dirty="0"/>
              <a:t> (</a:t>
            </a:r>
            <a:r>
              <a:rPr lang="es-PR" dirty="0" err="1"/>
              <a:t>Valbenazine</a:t>
            </a:r>
            <a:r>
              <a:rPr lang="es-PR" dirty="0"/>
              <a:t>)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Mechanism of Action: </a:t>
            </a:r>
            <a:r>
              <a:rPr dirty="0"/>
              <a:t>Selective VMAT2 inhibitor – decreases vesicular monoamine transport, reducing dopamine release.</a:t>
            </a:r>
          </a:p>
          <a:p>
            <a:r>
              <a:rPr dirty="0"/>
              <a:t>Lowers synaptic dopamine levels → reduces receptor overstimulation.</a:t>
            </a:r>
          </a:p>
          <a:p>
            <a:r>
              <a:rPr dirty="0"/>
              <a:t>Reversible inhibition; long half-life allows once-daily dosing.</a:t>
            </a:r>
          </a:p>
          <a:p>
            <a:r>
              <a:rPr dirty="0"/>
              <a:t>Result: Attenuation of involuntary movements.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6C46D1-9BD4-E0EE-EFBE-70A3BA0E8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R" dirty="0" err="1"/>
              <a:t>Austedo</a:t>
            </a:r>
            <a:r>
              <a:rPr lang="es-PR" dirty="0"/>
              <a:t> (</a:t>
            </a:r>
            <a:r>
              <a:rPr lang="es-PR" dirty="0" err="1"/>
              <a:t>Deutetrabenazine</a:t>
            </a:r>
            <a:r>
              <a:rPr lang="es-PR" dirty="0"/>
              <a:t>)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Mechanism of Action: </a:t>
            </a:r>
            <a:r>
              <a:rPr dirty="0"/>
              <a:t>Also a VMAT2 inhibitor.</a:t>
            </a:r>
          </a:p>
          <a:p>
            <a:r>
              <a:rPr dirty="0"/>
              <a:t> Deuterated form of tetrabenazine → slower metabolism, steadier plasma levels.</a:t>
            </a:r>
          </a:p>
          <a:p>
            <a:r>
              <a:rPr dirty="0"/>
              <a:t>Reduces vesicular dopamine, less synaptic dopamine release.</a:t>
            </a:r>
          </a:p>
          <a:p>
            <a:r>
              <a:rPr dirty="0"/>
              <a:t>Usually requires twice-daily dosing due to pharmacokinetics.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BBE251-382F-50DB-2D0A-9DD1EC123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Pharmacokinetics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Ingrezza</a:t>
            </a:r>
            <a:r>
              <a:rPr dirty="0"/>
              <a:t> (</a:t>
            </a:r>
            <a:r>
              <a:rPr dirty="0" err="1"/>
              <a:t>Valbenazine</a:t>
            </a:r>
            <a:r>
              <a:rPr dirty="0"/>
              <a:t>): </a:t>
            </a:r>
            <a:br>
              <a:rPr lang="en-US" dirty="0"/>
            </a:br>
            <a:r>
              <a:rPr dirty="0"/>
              <a:t>Once daily, start 40 mg → 80 mg max, half-life ~20h.</a:t>
            </a:r>
          </a:p>
          <a:p>
            <a:r>
              <a:rPr dirty="0" err="1"/>
              <a:t>Austedo</a:t>
            </a:r>
            <a:r>
              <a:rPr dirty="0"/>
              <a:t> (</a:t>
            </a:r>
            <a:r>
              <a:rPr dirty="0" err="1"/>
              <a:t>Deutetrabenazine</a:t>
            </a:r>
            <a:r>
              <a:rPr dirty="0"/>
              <a:t>): </a:t>
            </a:r>
            <a:br>
              <a:rPr lang="en-US" dirty="0"/>
            </a:br>
            <a:r>
              <a:rPr dirty="0"/>
              <a:t>Twice daily (&gt;12 mg/day), start 6 mg, max 48 mg/day, half-life ~9–10h.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F477ED-A24B-A208-4880-2852C65B4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Side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Ingrezza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 Somnolence, fatigue, akathisia, insomnia, dry mouth, QT prolongation.</a:t>
            </a:r>
          </a:p>
          <a:p>
            <a:endParaRPr dirty="0"/>
          </a:p>
          <a:p>
            <a:r>
              <a:rPr dirty="0" err="1"/>
              <a:t>Austedo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Sedation, fatigue, insomnia, anxiety, depression.</a:t>
            </a:r>
          </a:p>
          <a:p>
            <a:r>
              <a:rPr dirty="0">
                <a:solidFill>
                  <a:srgbClr val="FF0000"/>
                </a:solidFill>
              </a:rPr>
              <a:t>Boxed warning</a:t>
            </a:r>
            <a:r>
              <a:rPr dirty="0"/>
              <a:t>: depression/suicidal ideation.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0A8A90-E049-5ED4-58BB-080362163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Contraindications &amp; Warnings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 err="1"/>
              <a:t>Ingrezza</a:t>
            </a:r>
            <a:r>
              <a:rPr dirty="0"/>
              <a:t>:</a:t>
            </a:r>
          </a:p>
          <a:p>
            <a:r>
              <a:rPr dirty="0"/>
              <a:t>Hypersensitivity, caution in QT prolongation, hepatic impairment.</a:t>
            </a:r>
          </a:p>
          <a:p>
            <a:r>
              <a:rPr dirty="0"/>
              <a:t> Avoid CYP inhibitors/inducers.</a:t>
            </a:r>
          </a:p>
          <a:p>
            <a:endParaRPr dirty="0"/>
          </a:p>
          <a:p>
            <a:pPr marL="0" indent="0">
              <a:buNone/>
            </a:pPr>
            <a:r>
              <a:rPr dirty="0" err="1"/>
              <a:t>Austedo</a:t>
            </a:r>
            <a:r>
              <a:rPr dirty="0"/>
              <a:t>:</a:t>
            </a:r>
          </a:p>
          <a:p>
            <a:r>
              <a:rPr dirty="0"/>
              <a:t>Suicidal/untreated depression, MAOIs/reserpine use.</a:t>
            </a:r>
          </a:p>
          <a:p>
            <a:r>
              <a:rPr dirty="0"/>
              <a:t>QT prolongation, hepatic impairment, suicidality warning.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FBA73A-3048-3296-076E-2B7B7886B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Clinical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 err="1"/>
              <a:t>Ingrezza</a:t>
            </a:r>
            <a:r>
              <a:rPr dirty="0"/>
              <a:t>:</a:t>
            </a:r>
          </a:p>
          <a:p>
            <a:r>
              <a:rPr dirty="0"/>
              <a:t> VMAT2 inhibitor, once daily, moderate QT risk, fewer psychiatric effects.</a:t>
            </a:r>
          </a:p>
          <a:p>
            <a:endParaRPr dirty="0"/>
          </a:p>
          <a:p>
            <a:pPr marL="0" indent="0">
              <a:buNone/>
            </a:pPr>
            <a:r>
              <a:rPr dirty="0" err="1"/>
              <a:t>Austedo</a:t>
            </a:r>
            <a:r>
              <a:rPr dirty="0"/>
              <a:t>:</a:t>
            </a:r>
          </a:p>
          <a:p>
            <a:r>
              <a:rPr dirty="0"/>
              <a:t>VMAT2 inhibitor, twice daily, higher QT and psychiatric risk.</a:t>
            </a:r>
          </a:p>
          <a:p>
            <a:endParaRPr dirty="0"/>
          </a:p>
          <a:p>
            <a:r>
              <a:rPr dirty="0"/>
              <a:t>Choice depends on adherence, psychiatric history, cardiac risk.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F2C313-D7DC-A809-5F3A-5694BC33D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FDA Prescribing Info – Ingrezza (2024)</a:t>
            </a:r>
          </a:p>
          <a:p>
            <a:r>
              <a:t>2. FDA Prescribing Info – Austedo (2024)</a:t>
            </a:r>
          </a:p>
          <a:p>
            <a:r>
              <a:t>3. Carlat Psychiatry Report (2021)</a:t>
            </a:r>
          </a:p>
          <a:p>
            <a:r>
              <a:t>4. PMC Articles on TD &amp; VMAT2 inhibitors (2023–2024)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E3A414-64B5-B4C7-C17B-7239C9BBE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1261</TotalTime>
  <Words>411</Words>
  <Application>Microsoft Office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Aptos</vt:lpstr>
      <vt:lpstr>Corbel</vt:lpstr>
      <vt:lpstr>Basis</vt:lpstr>
      <vt:lpstr>Ingrezza vs Austedo</vt:lpstr>
      <vt:lpstr>Tardive Dyskinesia (TD)</vt:lpstr>
      <vt:lpstr>Ingrezza (Valbenazine)</vt:lpstr>
      <vt:lpstr>Austedo (Deutetrabenazine)</vt:lpstr>
      <vt:lpstr>Pharmacokinetics</vt:lpstr>
      <vt:lpstr>Side Effects</vt:lpstr>
      <vt:lpstr>Contraindications &amp; Warnings</vt:lpstr>
      <vt:lpstr>Clinical Comparison</vt:lpstr>
      <vt:lpstr>References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Vergaramoj, Stephanie</cp:lastModifiedBy>
  <cp:revision>4</cp:revision>
  <dcterms:created xsi:type="dcterms:W3CDTF">2013-01-27T09:14:16Z</dcterms:created>
  <dcterms:modified xsi:type="dcterms:W3CDTF">2025-10-17T18:24:29Z</dcterms:modified>
  <cp:category/>
</cp:coreProperties>
</file>