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8"/>
  </p:normalViewPr>
  <p:slideViewPr>
    <p:cSldViewPr snapToGrid="0">
      <p:cViewPr>
        <p:scale>
          <a:sx n="100" d="100"/>
          <a:sy n="100" d="100"/>
        </p:scale>
        <p:origin x="268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7259" y="1788454"/>
            <a:ext cx="4703192" cy="2098226"/>
          </a:xfrm>
        </p:spPr>
        <p:txBody>
          <a:bodyPr anchor="b">
            <a:noAutofit/>
          </a:bodyPr>
          <a:lstStyle>
            <a:lvl1pPr algn="ctr">
              <a:defRPr sz="45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48" y="3956281"/>
            <a:ext cx="3842816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3483" y="6453386"/>
            <a:ext cx="90446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31" y="6453386"/>
            <a:ext cx="3950650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29760" y="6453386"/>
            <a:ext cx="89791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23483" y="744469"/>
            <a:ext cx="6004192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2740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2295527"/>
            <a:ext cx="5400675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4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0598" y="624156"/>
            <a:ext cx="1118213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24156"/>
            <a:ext cx="4293394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9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0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27" y="1301362"/>
            <a:ext cx="5407296" cy="2852737"/>
          </a:xfrm>
        </p:spPr>
        <p:txBody>
          <a:bodyPr anchor="b">
            <a:normAutofit/>
          </a:bodyPr>
          <a:lstStyle>
            <a:lvl1pPr algn="r">
              <a:defRPr sz="45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327" y="4216328"/>
            <a:ext cx="5407296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350">
                <a:solidFill>
                  <a:schemeClr val="tx2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5636" y="6453386"/>
            <a:ext cx="91260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676" y="6453386"/>
            <a:ext cx="3950650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29760" y="6453386"/>
            <a:ext cx="897914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4585479" y="1685652"/>
            <a:ext cx="1842195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4585479" y="1685652"/>
            <a:ext cx="1842195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1093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2286001"/>
            <a:ext cx="250188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0539" y="2286001"/>
            <a:ext cx="250188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4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685800"/>
            <a:ext cx="5400675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525" y="2340230"/>
            <a:ext cx="250188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800" b="0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" y="3305209"/>
            <a:ext cx="250187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0320" y="2349754"/>
            <a:ext cx="250188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1800" b="0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0320" y="3305209"/>
            <a:ext cx="250188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0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3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3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298323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194" y="685800"/>
            <a:ext cx="2168843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9011" y="685801"/>
            <a:ext cx="2931795" cy="5175250"/>
          </a:xfrm>
        </p:spPr>
        <p:txBody>
          <a:bodyPr/>
          <a:lstStyle>
            <a:lvl1pPr>
              <a:defRPr sz="1125"/>
            </a:lvl1pPr>
            <a:lvl2pPr>
              <a:defRPr sz="1125"/>
            </a:lvl2pPr>
            <a:lvl3pPr>
              <a:defRPr sz="1013"/>
            </a:lvl3pPr>
            <a:lvl4pPr>
              <a:defRPr sz="1013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194" y="2856344"/>
            <a:ext cx="2168843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7194" y="6453386"/>
            <a:ext cx="677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40844" y="6453386"/>
            <a:ext cx="13351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559267" y="6453386"/>
            <a:ext cx="897914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83230" y="376"/>
            <a:ext cx="1285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2983230" y="376"/>
            <a:ext cx="1285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5489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298323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194" y="685800"/>
            <a:ext cx="2168843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3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11817" y="1"/>
            <a:ext cx="3746183" cy="6857999"/>
          </a:xfrm>
        </p:spPr>
        <p:txBody>
          <a:bodyPr anchor="t">
            <a:normAutofit/>
          </a:bodyPr>
          <a:lstStyle>
            <a:lvl1pPr marL="0" indent="0">
              <a:buNone/>
              <a:defRPr sz="1125"/>
            </a:lvl1pPr>
            <a:lvl2pPr marL="257175" indent="0">
              <a:buNone/>
              <a:defRPr sz="1125"/>
            </a:lvl2pPr>
            <a:lvl3pPr marL="514350" indent="0">
              <a:buNone/>
              <a:defRPr sz="1125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194" y="2855968"/>
            <a:ext cx="2168843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7194" y="6453386"/>
            <a:ext cx="677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40844" y="6453386"/>
            <a:ext cx="13351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559267" y="6453386"/>
            <a:ext cx="897914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83230" y="376"/>
            <a:ext cx="1285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2983230" y="376"/>
            <a:ext cx="1285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498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1525" y="685800"/>
            <a:ext cx="5400675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525" y="2286000"/>
            <a:ext cx="5400675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240" y="6453386"/>
            <a:ext cx="677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aseline="0">
                <a:solidFill>
                  <a:schemeClr val="tx2"/>
                </a:solidFill>
              </a:defRPr>
            </a:lvl1pPr>
          </a:lstStyle>
          <a:p>
            <a:fld id="{4CD58CCC-4441-2A47-AE00-AAA0B350C2BC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27630" y="6453386"/>
            <a:ext cx="3532967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415" y="6453386"/>
            <a:ext cx="897914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aseline="0">
                <a:solidFill>
                  <a:schemeClr val="tx2"/>
                </a:solidFill>
              </a:defRPr>
            </a:lvl1pPr>
          </a:lstStyle>
          <a:p>
            <a:fld id="{9D3D1812-C89D-7341-8F57-EA5734A95E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8928" y="376"/>
            <a:ext cx="1285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268928" y="376"/>
            <a:ext cx="1285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767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51435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51435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  <p15:guide id="11" orient="horz" pos="136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696" userDrawn="1">
          <p15:clr>
            <a:srgbClr val="F26B43"/>
          </p15:clr>
        </p15:guide>
        <p15:guide id="14" orient="horz" pos="432" userDrawn="1">
          <p15:clr>
            <a:srgbClr val="F26B43"/>
          </p15:clr>
        </p15:guide>
        <p15:guide id="15" orient="horz" pos="1512" userDrawn="1">
          <p15:clr>
            <a:srgbClr val="F26B43"/>
          </p15:clr>
        </p15:guide>
        <p15:guide id="16" pos="3888" userDrawn="1">
          <p15:clr>
            <a:srgbClr val="F26B43"/>
          </p15:clr>
        </p15:guide>
        <p15:guide id="17" pos="527" userDrawn="1">
          <p15:clr>
            <a:srgbClr val="F26B43"/>
          </p15:clr>
        </p15:guide>
        <p15:guide id="18" pos="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538C4-077A-791E-765A-CA5CE517E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42" y="2729146"/>
            <a:ext cx="5382831" cy="1180252"/>
          </a:xfrm>
        </p:spPr>
        <p:txBody>
          <a:bodyPr/>
          <a:lstStyle/>
          <a:p>
            <a:r>
              <a:rPr lang="en-US" sz="3375" dirty="0"/>
              <a:t>Social anxiety vs. Personality Disorder Vs. </a:t>
            </a:r>
            <a:r>
              <a:rPr lang="en-US" sz="3375" dirty="0" err="1"/>
              <a:t>AsPerger’s</a:t>
            </a:r>
            <a:r>
              <a:rPr lang="en-US" sz="3375" dirty="0"/>
              <a:t> Syndrome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826E74-D29B-54F9-BD7F-068C7480A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592" y="4071938"/>
            <a:ext cx="3842816" cy="586991"/>
          </a:xfrm>
        </p:spPr>
        <p:txBody>
          <a:bodyPr/>
          <a:lstStyle/>
          <a:p>
            <a:r>
              <a:rPr lang="en-US" dirty="0"/>
              <a:t> Nolan Blanchard </a:t>
            </a:r>
          </a:p>
          <a:p>
            <a:r>
              <a:rPr lang="en-US" dirty="0"/>
              <a:t>Ross University School of Medicine</a:t>
            </a:r>
          </a:p>
        </p:txBody>
      </p:sp>
    </p:spTree>
    <p:extLst>
      <p:ext uri="{BB962C8B-B14F-4D97-AF65-F5344CB8AC3E}">
        <p14:creationId xmlns:p14="http://schemas.microsoft.com/office/powerpoint/2010/main" val="266935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C96F-F739-E0DB-B96D-BF835F348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Anxiety (SAD)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4E132-C7D1-7C1B-8F9F-2702E1062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21" y="1776115"/>
            <a:ext cx="3042809" cy="2638937"/>
          </a:xfrm>
        </p:spPr>
        <p:txBody>
          <a:bodyPr>
            <a:normAutofit/>
          </a:bodyPr>
          <a:lstStyle/>
          <a:p>
            <a:r>
              <a:rPr lang="en-US" sz="1013" dirty="0">
                <a:solidFill>
                  <a:srgbClr val="333333"/>
                </a:solidFill>
                <a:latin typeface="Cambria" panose="02040503050406030204" pitchFamily="18" charset="0"/>
              </a:rPr>
              <a:t>Definition: Intense anxiety or fear of being judged, negatively evaluated, or rejected in a social or performance situation.</a:t>
            </a:r>
          </a:p>
          <a:p>
            <a:r>
              <a:rPr lang="en-US" sz="1013" dirty="0">
                <a:solidFill>
                  <a:srgbClr val="333333"/>
                </a:solidFill>
                <a:latin typeface="Cambria" panose="02040503050406030204" pitchFamily="18" charset="0"/>
              </a:rPr>
              <a:t>Diagnostic clues/what to look for: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Anxiety while having a conversation, meeting unfamiliar people, being observed eating, or giving a speech in front of others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Feeling that you will be humiliated or embarrassed by your actions or physical anxiety symptoms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Avoiding social situations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Having impairment in social, occupational, or other important areas</a:t>
            </a:r>
          </a:p>
        </p:txBody>
      </p:sp>
      <p:pic>
        <p:nvPicPr>
          <p:cNvPr id="1026" name="Picture 2" descr="A venn diagram comparing the similarities and differences between autism and social anxiety">
            <a:extLst>
              <a:ext uri="{FF2B5EF4-FFF2-40B4-BE49-F238E27FC236}">
                <a16:creationId xmlns:a16="http://schemas.microsoft.com/office/drawing/2014/main" id="{32302E22-5E6B-5471-9C54-281076D9F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230" y="1776115"/>
            <a:ext cx="3305770" cy="330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71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A925-2968-A61E-56A2-815E9C1C2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Asperger’s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81EEE-83F4-9B68-4BD0-1F0787CC6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029" y="1841500"/>
            <a:ext cx="5400675" cy="2594769"/>
          </a:xfrm>
        </p:spPr>
        <p:txBody>
          <a:bodyPr>
            <a:noAutofit/>
          </a:bodyPr>
          <a:lstStyle/>
          <a:p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Definition: Asperger’s is a form of autism spectrum disorder where patients may have a hard time relating to others socially, perform repetitive behaviors, and have a narrow range of interests</a:t>
            </a:r>
          </a:p>
          <a:p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Children with Aspergers may perform well in school without having intellectual or language difficulties, but can have trouble socially like understanding body language, humor, and sarcasm</a:t>
            </a:r>
          </a:p>
          <a:p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Diagnostic clues/what to look for: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Not using or understanding nonverbal communication, such as gestures, body language, and facial expression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Having conversations that only revolve around themselves or a certain topic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Speech that sounds unusual, such as flat, high-pitched, quiet, loud, or choppy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An intense obsession with one or two specific, narrow subjects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Performing repetitive behaviors or repeated routines and having difficulty with change</a:t>
            </a:r>
          </a:p>
          <a:p>
            <a:endParaRPr lang="en-US" sz="1013" dirty="0"/>
          </a:p>
        </p:txBody>
      </p:sp>
    </p:spTree>
    <p:extLst>
      <p:ext uri="{BB962C8B-B14F-4D97-AF65-F5344CB8AC3E}">
        <p14:creationId xmlns:p14="http://schemas.microsoft.com/office/powerpoint/2010/main" val="96152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0E882-E3F3-CFC2-E0AC-B1D8005A8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Avoidant Personality Disorder (AVPD)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6DC-FF42-0DF3-240D-1C7C8B430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805" y="2050538"/>
            <a:ext cx="4149090" cy="3044952"/>
          </a:xfrm>
        </p:spPr>
        <p:txBody>
          <a:bodyPr>
            <a:noAutofit/>
          </a:bodyPr>
          <a:lstStyle/>
          <a:p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Definition: Avoidant personality disorder is described as having a widespread pattern of social anxiety, extreme sensitivity to rejection, and feelings of inadequacy, but with a strong underlying desire for companionship.</a:t>
            </a:r>
          </a:p>
          <a:p>
            <a:r>
              <a:rPr lang="en-US" sz="1013" dirty="0">
                <a:solidFill>
                  <a:schemeClr val="tx1"/>
                </a:solidFill>
                <a:latin typeface="Cambria" panose="02040503050406030204" pitchFamily="18" charset="0"/>
              </a:rPr>
              <a:t>Diagnostic clues/what to look for: </a:t>
            </a:r>
            <a:endParaRPr lang="en-US" sz="1013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Avoidance of social, interpersonal, and occupational activities that involve frequent contact due to an underlying fear of criticism, disapproval, or rejection.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000000"/>
                </a:solidFill>
                <a:latin typeface="Cambria" panose="02040503050406030204" pitchFamily="18" charset="0"/>
              </a:rPr>
              <a:t>Low self-confidence. Unwillingness to become involved with new or intimate relationships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231F20"/>
                </a:solidFill>
                <a:latin typeface="Cambria" panose="02040503050406030204" pitchFamily="18" charset="0"/>
              </a:rPr>
              <a:t>Avoidant personality disorder involves avoidance of most or all social areas of life, while social anxiety may only involve avoidance of a few specific situations like giving a speech.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13" dirty="0">
                <a:solidFill>
                  <a:srgbClr val="231F20"/>
                </a:solidFill>
                <a:latin typeface="Cambria" panose="02040503050406030204" pitchFamily="18" charset="0"/>
              </a:rPr>
              <a:t>AVPD is thought to be linked to a belief of inadequacy where as people with SAD often realize that their anxiety is disproportionate to the situation.</a:t>
            </a:r>
            <a:endParaRPr lang="en-US" sz="1013" dirty="0">
              <a:latin typeface="Cambria" panose="02040503050406030204" pitchFamily="18" charset="0"/>
            </a:endParaRPr>
          </a:p>
        </p:txBody>
      </p:sp>
      <p:pic>
        <p:nvPicPr>
          <p:cNvPr id="2050" name="Picture 2" descr="Comorbidity, consanguinity and co-occurrence | BJPsych Advances | Cambridge  Core">
            <a:extLst>
              <a:ext uri="{FF2B5EF4-FFF2-40B4-BE49-F238E27FC236}">
                <a16:creationId xmlns:a16="http://schemas.microsoft.com/office/drawing/2014/main" id="{5CFF2B43-B1D8-1937-E20F-457BD0A91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895" y="2678317"/>
            <a:ext cx="2221105" cy="141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9AB443-D8BE-BCB9-1D66-49FC2C2EF16C}"/>
              </a:ext>
            </a:extLst>
          </p:cNvPr>
          <p:cNvSpPr txBox="1"/>
          <p:nvPr/>
        </p:nvSpPr>
        <p:spPr>
          <a:xfrm>
            <a:off x="5195682" y="4136231"/>
            <a:ext cx="1749831" cy="715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13" dirty="0">
                <a:latin typeface="Cambria" panose="02040503050406030204" pitchFamily="18" charset="0"/>
              </a:rPr>
              <a:t>* There is significant overlap between SAD and AVPD and they commonly occur together </a:t>
            </a:r>
          </a:p>
        </p:txBody>
      </p:sp>
    </p:spTree>
    <p:extLst>
      <p:ext uri="{BB962C8B-B14F-4D97-AF65-F5344CB8AC3E}">
        <p14:creationId xmlns:p14="http://schemas.microsoft.com/office/powerpoint/2010/main" val="215024500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147</TotalTime>
  <Words>402</Words>
  <Application>Microsoft Macintosh PowerPoint</Application>
  <PresentationFormat>Custom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Cambria</vt:lpstr>
      <vt:lpstr>Franklin Gothic Book</vt:lpstr>
      <vt:lpstr>Crop</vt:lpstr>
      <vt:lpstr>Social anxiety vs. Personality Disorder Vs. AsPerger’s Syndrome </vt:lpstr>
      <vt:lpstr>Social Anxiety (SAD)</vt:lpstr>
      <vt:lpstr>Asperger’s Syndrome</vt:lpstr>
      <vt:lpstr>Avoidant Personality Disorder (AVPD)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Blanchard, Nolan</dc:creator>
  <cp:lastModifiedBy>Blanchard, Nolan</cp:lastModifiedBy>
  <cp:revision>7</cp:revision>
  <dcterms:created xsi:type="dcterms:W3CDTF">2025-04-16T21:22:55Z</dcterms:created>
  <dcterms:modified xsi:type="dcterms:W3CDTF">2025-04-18T15:13:42Z</dcterms:modified>
</cp:coreProperties>
</file>