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81" r:id="rId7"/>
    <p:sldId id="280" r:id="rId8"/>
    <p:sldId id="269" r:id="rId9"/>
    <p:sldId id="278" r:id="rId10"/>
    <p:sldId id="273" r:id="rId11"/>
    <p:sldId id="272" r:id="rId12"/>
    <p:sldId id="270" r:id="rId13"/>
    <p:sldId id="271" r:id="rId14"/>
    <p:sldId id="274" r:id="rId15"/>
    <p:sldId id="275" r:id="rId16"/>
    <p:sldId id="276" r:id="rId17"/>
    <p:sldId id="277" r:id="rId18"/>
    <p:sldId id="282" r:id="rId19"/>
    <p:sldId id="27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11/16/2025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525" y="1148369"/>
            <a:ext cx="7077456" cy="3492355"/>
          </a:xfrm>
        </p:spPr>
        <p:txBody>
          <a:bodyPr/>
          <a:lstStyle/>
          <a:p>
            <a:r>
              <a:rPr lang="en-US" sz="5400" dirty="0"/>
              <a:t>Treatment-Resistant Depression (TRD) Options and Post Partum Depression (PPD)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508" y="4891245"/>
            <a:ext cx="7077456" cy="868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By John Nobles, MS4</a:t>
            </a:r>
          </a:p>
          <a:p>
            <a:pPr marL="0" indent="0">
              <a:buNone/>
            </a:pPr>
            <a:r>
              <a:rPr lang="en-US" dirty="0"/>
              <a:t>Ross University School of Medicine</a:t>
            </a:r>
          </a:p>
          <a:p>
            <a:pPr marL="0" indent="0">
              <a:buNone/>
            </a:pP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08186-EF72-FD42-D799-C7E8D485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6AD37-9C03-A1FD-624A-DD74A5E3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If You Must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2C9CE-C752-BB05-9AA2-2241B0AAD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11" y="1334715"/>
            <a:ext cx="7850414" cy="4093243"/>
          </a:xfrm>
        </p:spPr>
        <p:txBody>
          <a:bodyPr/>
          <a:lstStyle/>
          <a:p>
            <a:r>
              <a:rPr lang="en-US" dirty="0"/>
              <a:t>Augmentation: </a:t>
            </a:r>
          </a:p>
          <a:p>
            <a:r>
              <a:rPr lang="en-US" dirty="0"/>
              <a:t>Lithium</a:t>
            </a:r>
          </a:p>
          <a:p>
            <a:r>
              <a:rPr lang="en-US" dirty="0"/>
              <a:t>Pros:</a:t>
            </a:r>
          </a:p>
          <a:p>
            <a:r>
              <a:rPr lang="en-US" dirty="0"/>
              <a:t>- Evidence-based augmentation strategy</a:t>
            </a:r>
          </a:p>
          <a:p>
            <a:r>
              <a:rPr lang="en-US" dirty="0"/>
              <a:t>- Reduces suicidal risk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Requires blood monitoring</a:t>
            </a:r>
          </a:p>
          <a:p>
            <a:r>
              <a:rPr lang="en-US" dirty="0"/>
              <a:t>- Risk of renal/thyroid toxicity</a:t>
            </a:r>
          </a:p>
          <a:p>
            <a:r>
              <a:rPr lang="en-US" dirty="0"/>
              <a:t>- Side effects (tremor, weight gain)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4D076-8E92-FA2D-0532-13B7C4A2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0757E-812D-B36E-32D6-471E3128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28" y="1554872"/>
            <a:ext cx="5026388" cy="33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F9147-3299-6C4E-D51A-9CA5B7C0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24A357-A121-C180-1342-59035F0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Sometimes newer is better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216E64-0A6B-F253-9F11-A2C89096D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944" y="1078456"/>
            <a:ext cx="9317464" cy="4093243"/>
          </a:xfrm>
        </p:spPr>
        <p:txBody>
          <a:bodyPr/>
          <a:lstStyle/>
          <a:p>
            <a:r>
              <a:rPr lang="en-US" sz="1400" dirty="0"/>
              <a:t>Newer Antidepressants (Triple-Action)</a:t>
            </a:r>
          </a:p>
          <a:p>
            <a:r>
              <a:rPr lang="en-US" sz="1400" dirty="0"/>
              <a:t>Examples: Vortioxetine, Vilazodone</a:t>
            </a:r>
          </a:p>
          <a:p>
            <a:endParaRPr lang="en-US" sz="1400" dirty="0"/>
          </a:p>
          <a:p>
            <a:r>
              <a:rPr lang="en-US" sz="1400" dirty="0"/>
              <a:t>Mechanism:</a:t>
            </a:r>
          </a:p>
          <a:p>
            <a:r>
              <a:rPr lang="en-US" sz="1400" dirty="0"/>
              <a:t>- Target serotonin, norepinephrine, and dopamine pathways</a:t>
            </a:r>
          </a:p>
          <a:p>
            <a:endParaRPr lang="en-US" sz="1400" dirty="0"/>
          </a:p>
          <a:p>
            <a:r>
              <a:rPr lang="en-US" sz="1400" dirty="0"/>
              <a:t>Pros:</a:t>
            </a:r>
          </a:p>
          <a:p>
            <a:r>
              <a:rPr lang="en-US" sz="1400" dirty="0"/>
              <a:t>- Broader neurotransmitter coverage</a:t>
            </a:r>
          </a:p>
          <a:p>
            <a:r>
              <a:rPr lang="en-US" sz="1400" dirty="0"/>
              <a:t>- Vortioxetine may improve cognition</a:t>
            </a:r>
          </a:p>
          <a:p>
            <a:r>
              <a:rPr lang="en-US" sz="1400" dirty="0"/>
              <a:t>- Generally well tolerated</a:t>
            </a:r>
          </a:p>
          <a:p>
            <a:r>
              <a:rPr lang="en-US" sz="1400" dirty="0"/>
              <a:t>May have less sexual side effects. </a:t>
            </a:r>
          </a:p>
          <a:p>
            <a:endParaRPr lang="en-US" sz="1400" dirty="0"/>
          </a:p>
          <a:p>
            <a:r>
              <a:rPr lang="en-US" sz="1400" dirty="0"/>
              <a:t>Cons:</a:t>
            </a:r>
          </a:p>
          <a:p>
            <a:r>
              <a:rPr lang="en-US" sz="1400" dirty="0"/>
              <a:t>- Expensive</a:t>
            </a:r>
          </a:p>
          <a:p>
            <a:r>
              <a:rPr lang="en-US" sz="1400" dirty="0"/>
              <a:t>- Limited long-term data</a:t>
            </a:r>
          </a:p>
          <a:p>
            <a:r>
              <a:rPr lang="en-US" sz="1400" dirty="0"/>
              <a:t>- GI side effects (nausea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A3E36-86CB-9E7F-7ED9-479FC1E7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CAD96-BB1B-484F-91DA-07228B26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67" y="3018938"/>
            <a:ext cx="4933233" cy="25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F247-4FF1-DE75-0A77-0C93C7D5A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97707C-A698-7697-A5C4-0E3E89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Let Me Massage Your Brain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1E958D-3090-643F-7214-2DD2F4FA9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944" y="1078456"/>
            <a:ext cx="7850414" cy="4093243"/>
          </a:xfrm>
        </p:spPr>
        <p:txBody>
          <a:bodyPr/>
          <a:lstStyle/>
          <a:p>
            <a:r>
              <a:rPr lang="en-US" dirty="0"/>
              <a:t>Transcranial Magnetic Stimulation (TMS)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Non-invasive, fewer side effects than meds</a:t>
            </a:r>
          </a:p>
          <a:p>
            <a:r>
              <a:rPr lang="en-US" dirty="0"/>
              <a:t>- Outpatient procedure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Daily sessions for weeks</a:t>
            </a:r>
          </a:p>
          <a:p>
            <a:r>
              <a:rPr lang="en-US" dirty="0"/>
              <a:t>- Not universally effective</a:t>
            </a:r>
          </a:p>
          <a:p>
            <a:r>
              <a:rPr lang="en-US" dirty="0"/>
              <a:t>- Cost/insurance barriers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2BE483-74E8-7B97-C27E-B7F15425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FD1ED-715C-5E79-B1E6-F858142B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393" y="1603614"/>
            <a:ext cx="4175930" cy="41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2BFE8-7AA6-94B2-28F5-B964DFA0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DDA808-ECB2-4805-9BCB-AE36F1D5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Here For a Good Time and a Long Time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A35BD6-A920-874A-8CE9-1887F5DF5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944" y="1078456"/>
            <a:ext cx="7850414" cy="4093243"/>
          </a:xfrm>
        </p:spPr>
        <p:txBody>
          <a:bodyPr/>
          <a:lstStyle/>
          <a:p>
            <a:r>
              <a:rPr lang="en-US" dirty="0" err="1"/>
              <a:t>Esketamine</a:t>
            </a:r>
            <a:r>
              <a:rPr lang="en-US" dirty="0"/>
              <a:t> (Nasal)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FDA-approved for TRD</a:t>
            </a:r>
          </a:p>
          <a:p>
            <a:r>
              <a:rPr lang="en-US" dirty="0"/>
              <a:t>- Rapid reduction in depressive symptoms &amp;</a:t>
            </a:r>
          </a:p>
          <a:p>
            <a:r>
              <a:rPr lang="en-US" dirty="0"/>
              <a:t>suicidality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Requires in-clinic administration</a:t>
            </a:r>
          </a:p>
          <a:p>
            <a:r>
              <a:rPr lang="en-US" dirty="0"/>
              <a:t>- Dissociation, BP increases</a:t>
            </a:r>
          </a:p>
          <a:p>
            <a:r>
              <a:rPr lang="en-US" dirty="0"/>
              <a:t>- Expensive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957B8-7896-A1BD-206D-29CB584D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5D0B7-64E0-C5CD-5E08-DA33594E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2098798"/>
            <a:ext cx="4833568" cy="31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E911C-401B-A45C-D464-1B929212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FC5FFC-1A86-8D4F-34D2-52DCCAFF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Have You Tried Turning it Off and On Again?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08F829-CCD9-3A7A-77E1-7DEF85BA2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944" y="1078456"/>
            <a:ext cx="7850414" cy="4093243"/>
          </a:xfrm>
        </p:spPr>
        <p:txBody>
          <a:bodyPr/>
          <a:lstStyle/>
          <a:p>
            <a:r>
              <a:rPr lang="en-US" dirty="0"/>
              <a:t>Electroconvulsive Therapy (ECT): 1</a:t>
            </a:r>
            <a:r>
              <a:rPr lang="en-US" baseline="30000" dirty="0"/>
              <a:t>st</a:t>
            </a:r>
            <a:r>
              <a:rPr lang="en-US" dirty="0"/>
              <a:t> line treatment for patients with severe risk of suicide or with psychotic features, with severe functional impairment or refusal of food/fluids, or severe depression with catatonia. 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Highly effective, especially for severe TRD &amp; suicidality</a:t>
            </a:r>
          </a:p>
          <a:p>
            <a:r>
              <a:rPr lang="en-US" dirty="0"/>
              <a:t>- Rapid onset of effect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Requires mild anesthesia, usually done in a hospital.</a:t>
            </a:r>
          </a:p>
          <a:p>
            <a:r>
              <a:rPr lang="en-US" dirty="0"/>
              <a:t>- Memory/cognitive side effects</a:t>
            </a:r>
          </a:p>
          <a:p>
            <a:r>
              <a:rPr lang="en-US" dirty="0"/>
              <a:t>- Stigma &amp; accessibility issues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15BC-13BC-1471-7392-6FF82057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1A003-9C06-F259-BA46-9C357D4DC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80" y="1870613"/>
            <a:ext cx="3406166" cy="45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9E7D-05CD-6CC5-564F-47B69E26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014144-72CE-049F-5D03-A929FB0E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Treatment of TRD in a pregnant patient: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5514F-FDDC-8780-9AC9-191334829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944" y="1078456"/>
            <a:ext cx="7850414" cy="4093243"/>
          </a:xfrm>
        </p:spPr>
        <p:txBody>
          <a:bodyPr/>
          <a:lstStyle/>
          <a:p>
            <a:r>
              <a:rPr lang="en-US" dirty="0"/>
              <a:t>Pick agents with best pregnancy safety data such as sertraline which is favorable even in breastfeeding as well. </a:t>
            </a:r>
          </a:p>
          <a:p>
            <a:r>
              <a:rPr lang="en-US" dirty="0"/>
              <a:t>If on tolerated meds, weigh maternal benefits vs fetal risk with many augmentation medications having unsure or increased risk for the fetus. This includes lithium, atypical antipsychotics, and T3. </a:t>
            </a:r>
          </a:p>
          <a:p>
            <a:r>
              <a:rPr lang="en-US" dirty="0"/>
              <a:t>Best evidence rapid option is ECT and is </a:t>
            </a:r>
            <a:r>
              <a:rPr lang="en-US" dirty="0" err="1"/>
              <a:t>explicity</a:t>
            </a:r>
            <a:r>
              <a:rPr lang="en-US" dirty="0"/>
              <a:t> recommended in pregnancy when indicated. </a:t>
            </a:r>
          </a:p>
          <a:p>
            <a:r>
              <a:rPr lang="en-US" dirty="0" err="1"/>
              <a:t>rTMS</a:t>
            </a:r>
            <a:r>
              <a:rPr lang="en-US" dirty="0"/>
              <a:t> has growing evidence of safety and efficacy in pregnancy and is a reasonable option. </a:t>
            </a:r>
          </a:p>
          <a:p>
            <a:r>
              <a:rPr lang="en-US" dirty="0"/>
              <a:t>Plan postpartum care and treatment.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E13C5-20AB-9541-0D38-A7D43C8A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30B54-C362-57F8-EEEB-4E2BD4A8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24" y="1406119"/>
            <a:ext cx="2896056" cy="47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F643-4AB1-6852-9CE4-FA6B06010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981F40-F74A-CCAB-6B88-ECC69247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9980"/>
            <a:ext cx="11214100" cy="535531"/>
          </a:xfrm>
        </p:spPr>
        <p:txBody>
          <a:bodyPr/>
          <a:lstStyle/>
          <a:p>
            <a:r>
              <a:rPr lang="en-US" dirty="0"/>
              <a:t>Post Partum Depression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BD454-531E-BAE8-1EEF-7B09C4CDF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315" y="1203717"/>
            <a:ext cx="9248573" cy="5034245"/>
          </a:xfrm>
        </p:spPr>
        <p:txBody>
          <a:bodyPr/>
          <a:lstStyle/>
          <a:p>
            <a:r>
              <a:rPr lang="en-US" dirty="0"/>
              <a:t>Stems from a combination of hormonal changes, genetic predisposition, and environmental factors, yet up to 50% of cases remain undiagnosed due to the stigma surrounding the condition and patients' reluctance to disclose symptoms</a:t>
            </a:r>
          </a:p>
          <a:p>
            <a:r>
              <a:rPr lang="en-US" dirty="0"/>
              <a:t>Longer than the Post Partum Blues and the DSM classifies it as a major depressive episode that begins during pregnancy or within 4 weeks after delivery. </a:t>
            </a:r>
          </a:p>
          <a:p>
            <a:r>
              <a:rPr lang="en-US" dirty="0"/>
              <a:t>Before new FDA approved medications, SSRIs and SNRIs were prescribed off label but were not FDA approved. </a:t>
            </a:r>
          </a:p>
          <a:p>
            <a:r>
              <a:rPr lang="en-US" dirty="0"/>
              <a:t>Two new medications have been FDA approved for treatment of PPD:</a:t>
            </a:r>
          </a:p>
          <a:p>
            <a:r>
              <a:rPr lang="en-US" dirty="0" err="1"/>
              <a:t>Brexanolone</a:t>
            </a:r>
            <a:r>
              <a:rPr lang="en-US" dirty="0"/>
              <a:t> (</a:t>
            </a:r>
            <a:r>
              <a:rPr lang="en-US" dirty="0" err="1"/>
              <a:t>Zulresso</a:t>
            </a:r>
            <a:r>
              <a:rPr lang="en-US" dirty="0"/>
              <a:t>) which is an continuous IV infusion over 60 hours and </a:t>
            </a:r>
            <a:r>
              <a:rPr lang="en-US" dirty="0" err="1"/>
              <a:t>Zuranolone</a:t>
            </a:r>
            <a:r>
              <a:rPr lang="en-US" dirty="0"/>
              <a:t> (</a:t>
            </a:r>
            <a:r>
              <a:rPr lang="en-US" dirty="0" err="1"/>
              <a:t>Zurzuvae</a:t>
            </a:r>
            <a:r>
              <a:rPr lang="en-US" dirty="0"/>
              <a:t>) which is a oral 14-day course. </a:t>
            </a:r>
          </a:p>
          <a:p>
            <a:r>
              <a:rPr lang="en-US" dirty="0"/>
              <a:t>Both are neuroactive steroids that mimic allopregnanolone and act as GABA-A receptor positive allosteric modulators enhancing the effects of GABA and reducing neuronal excitability. </a:t>
            </a:r>
          </a:p>
          <a:p>
            <a:r>
              <a:rPr lang="en-US" dirty="0"/>
              <a:t>It is theorized that the rapid drop in allopregnanolone after delivery may contribute to PPD.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7776E-3C7D-639A-51E6-1F85EF6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748C0-1CCF-CC45-7C88-C9327EC5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44" y="2985888"/>
            <a:ext cx="2748441" cy="34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2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98668"/>
            <a:ext cx="11214100" cy="535531"/>
          </a:xfrm>
        </p:spPr>
        <p:txBody>
          <a:bodyPr/>
          <a:lstStyle/>
          <a:p>
            <a:r>
              <a:rPr lang="en-US" dirty="0"/>
              <a:t>Major Depressive Disorder (MDD)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681" y="821851"/>
            <a:ext cx="11981319" cy="4093243"/>
          </a:xfrm>
        </p:spPr>
        <p:txBody>
          <a:bodyPr/>
          <a:lstStyle/>
          <a:p>
            <a:r>
              <a:rPr lang="en-US" dirty="0"/>
              <a:t>Divided into levels of severity with differing standards of care:</a:t>
            </a:r>
          </a:p>
          <a:p>
            <a:r>
              <a:rPr lang="en-US" dirty="0"/>
              <a:t>Mild: low intensity psychosocial care and lifestyle changes</a:t>
            </a:r>
          </a:p>
          <a:p>
            <a:r>
              <a:rPr lang="en-US" dirty="0"/>
              <a:t>Moderate: CBT/IPT/behavioral </a:t>
            </a:r>
            <a:r>
              <a:rPr lang="en-US" dirty="0" err="1"/>
              <a:t>acitivation</a:t>
            </a:r>
            <a:r>
              <a:rPr lang="en-US" dirty="0"/>
              <a:t> or a antidepressant based on patient preference, pregnancy status, and past response. </a:t>
            </a:r>
          </a:p>
          <a:p>
            <a:r>
              <a:rPr lang="en-US" dirty="0"/>
              <a:t>Severe: Start antidepressant treatment and psychotherapy.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4D4BD-69EA-CF41-88D0-A6FDFD94C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21" y="2928257"/>
            <a:ext cx="6802987" cy="3826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56FF1-FF07-0E04-1E40-3D1604F66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1" y="2928257"/>
            <a:ext cx="5124548" cy="3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1F44-F0A8-3047-C78C-01926174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85D04D-39F8-351C-0974-FC01FE71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Treatment-Resistant Depression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B11361-0E3E-F540-9372-684A06E24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7850414" cy="4093243"/>
          </a:xfrm>
        </p:spPr>
        <p:txBody>
          <a:bodyPr/>
          <a:lstStyle/>
          <a:p>
            <a:r>
              <a:rPr lang="en-US" dirty="0"/>
              <a:t>A clinical diagnosis that is considered when failure to achieve a satisfactory response after at least two adequate trials of antidepressants from different classes, each at:</a:t>
            </a:r>
          </a:p>
          <a:p>
            <a:r>
              <a:rPr lang="en-US" dirty="0"/>
              <a:t>Adequate dosage</a:t>
            </a:r>
          </a:p>
          <a:p>
            <a:r>
              <a:rPr lang="en-US" dirty="0"/>
              <a:t>Adequate duration</a:t>
            </a:r>
          </a:p>
          <a:p>
            <a:r>
              <a:rPr lang="en-US" dirty="0"/>
              <a:t>With confirmed adherence</a:t>
            </a:r>
          </a:p>
          <a:p>
            <a:endParaRPr lang="en-US" dirty="0"/>
          </a:p>
          <a:p>
            <a:r>
              <a:rPr lang="en-US" dirty="0"/>
              <a:t>Different staging models of TRD include </a:t>
            </a:r>
            <a:r>
              <a:rPr lang="en-US" dirty="0" err="1"/>
              <a:t>Thase</a:t>
            </a:r>
            <a:r>
              <a:rPr lang="en-US" dirty="0"/>
              <a:t> and Rush and STAR*D models. </a:t>
            </a:r>
          </a:p>
          <a:p>
            <a:r>
              <a:rPr lang="en-US" dirty="0" err="1"/>
              <a:t>Thase</a:t>
            </a:r>
            <a:r>
              <a:rPr lang="en-US" dirty="0"/>
              <a:t> and Rush model is from Stage 0 to Stage 5 as you escalate from no adequate treatment to failure of 1 medication, 2 medications from different classes, failure of 2 medications from different classes plus augmentation failure, failure of 2 medications from different classes plus 2 augmentation failures, and finally failure of ECT after all the above.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CFFEA-F996-6305-CBF6-B2FEC5A3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6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A63B-D449-FBCD-5394-0D528CD4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2BEE71-75B0-FFFB-8C00-7049111B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treatment guideline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06608E-413F-B53F-1106-E9054BB58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382378"/>
            <a:ext cx="8780919" cy="4093243"/>
          </a:xfrm>
        </p:spPr>
        <p:txBody>
          <a:bodyPr/>
          <a:lstStyle/>
          <a:p>
            <a:r>
              <a:rPr lang="en-US" dirty="0"/>
              <a:t>1. Check for Partial Response and confirm adequate trial of first-line antidepressant</a:t>
            </a:r>
          </a:p>
          <a:p>
            <a:endParaRPr lang="en-US" dirty="0"/>
          </a:p>
          <a:p>
            <a:r>
              <a:rPr lang="en-US" dirty="0"/>
              <a:t>2. Optimize dose/duration &amp; adherence</a:t>
            </a:r>
          </a:p>
          <a:p>
            <a:endParaRPr lang="en-US" dirty="0"/>
          </a:p>
          <a:p>
            <a:r>
              <a:rPr lang="en-US" dirty="0"/>
              <a:t>3. Psychotherapy &amp; lifestyle integration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4. Switch within or between classes including SNRIS, </a:t>
            </a:r>
            <a:r>
              <a:rPr lang="en-US" dirty="0" err="1"/>
              <a:t>atypicals</a:t>
            </a:r>
            <a:r>
              <a:rPr lang="en-US" dirty="0"/>
              <a:t>, and triple action. </a:t>
            </a:r>
          </a:p>
          <a:p>
            <a:endParaRPr lang="en-US" dirty="0"/>
          </a:p>
          <a:p>
            <a:r>
              <a:rPr lang="en-US" dirty="0"/>
              <a:t>5. Augmentation strategies (non-antidepressants)</a:t>
            </a:r>
          </a:p>
          <a:p>
            <a:endParaRPr lang="en-US" dirty="0"/>
          </a:p>
          <a:p>
            <a:r>
              <a:rPr lang="en-US" dirty="0"/>
              <a:t>6. Neuromodulation &amp; advanced therapies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7. Consider Esketamine/ECT/TMS for severe cases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B76999-A173-A840-5798-74DA8EB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9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6519-76BF-29E5-C886-C3B1E3F61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AA617-2CC1-53DD-7ED2-244987E3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me there is a chance..? Partial Response?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B1B445-F613-F33D-F261-AA13A7BAF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7850414" cy="4093243"/>
          </a:xfrm>
        </p:spPr>
        <p:txBody>
          <a:bodyPr/>
          <a:lstStyle/>
          <a:p>
            <a:r>
              <a:rPr lang="en-US" sz="1800" dirty="0"/>
              <a:t>Follow up with patient in around 2 weeks and see if there is a partial response. </a:t>
            </a:r>
          </a:p>
          <a:p>
            <a:r>
              <a:rPr lang="en-US" sz="1800" dirty="0"/>
              <a:t>If yes, evaluate whether you should increase to the therapeutic dosage or follow up with the patient in 2-4 weeks. </a:t>
            </a:r>
          </a:p>
          <a:p>
            <a:r>
              <a:rPr lang="en-US" sz="1800" dirty="0"/>
              <a:t>If no partial response, you can either continue the trial of the medication, increase to the therapeutic dosage, or decide to switch to a different antidepressant. </a:t>
            </a:r>
          </a:p>
          <a:p>
            <a:r>
              <a:rPr lang="en-US" sz="1800" dirty="0"/>
              <a:t>Continue close monitoring of patient as their highest risk of suicide when starting or changing medications is in the first few weeks. </a:t>
            </a:r>
          </a:p>
          <a:p>
            <a:r>
              <a:rPr lang="en-US" sz="1800" dirty="0"/>
              <a:t>Remember,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E7937-E94C-870B-A53C-5D2DFD59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D6B43-DD04-DF3E-BE56-D173D7963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24" y="1755672"/>
            <a:ext cx="3397946" cy="17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C456B-3CD5-9423-6760-F69D394E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DD2945-275B-B87E-80FC-EE0578A6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at First You Don’t Succeed…..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3955E9-8609-6991-286D-008A05204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20" y="1694279"/>
            <a:ext cx="8924968" cy="4093243"/>
          </a:xfrm>
        </p:spPr>
        <p:txBody>
          <a:bodyPr/>
          <a:lstStyle/>
          <a:p>
            <a:r>
              <a:rPr lang="en-US" sz="1800" dirty="0"/>
              <a:t>Switching Antidepressants should be considered if side effects are intolerable or if there is no symptom relief on a therapeutic dosage. </a:t>
            </a:r>
          </a:p>
          <a:p>
            <a:r>
              <a:rPr lang="en-US" sz="1800" dirty="0"/>
              <a:t>Switching to a medication that can target multiple disorders or better address atypical symptoms is also a option. </a:t>
            </a:r>
          </a:p>
          <a:p>
            <a:r>
              <a:rPr lang="en-US" sz="1800" dirty="0"/>
              <a:t>Pros:</a:t>
            </a:r>
          </a:p>
          <a:p>
            <a:r>
              <a:rPr lang="en-US" sz="1800" dirty="0"/>
              <a:t>- May respond to different mechanism of action, SNRI vs SSRI vs atypical</a:t>
            </a:r>
          </a:p>
          <a:p>
            <a:r>
              <a:rPr lang="en-US" sz="1800" dirty="0"/>
              <a:t>- Simple change if side effects are intolerable</a:t>
            </a:r>
          </a:p>
          <a:p>
            <a:endParaRPr lang="en-US" sz="1800" dirty="0"/>
          </a:p>
          <a:p>
            <a:r>
              <a:rPr lang="en-US" sz="1800" dirty="0"/>
              <a:t>Cons:</a:t>
            </a:r>
          </a:p>
          <a:p>
            <a:r>
              <a:rPr lang="en-US" sz="1800" dirty="0"/>
              <a:t>- Delayed response time (4–6 weeks)</a:t>
            </a:r>
          </a:p>
          <a:p>
            <a:r>
              <a:rPr lang="en-US" sz="1800" dirty="0"/>
              <a:t>- Risk of discontinuation syndrome</a:t>
            </a:r>
          </a:p>
          <a:p>
            <a:r>
              <a:rPr lang="en-US" sz="1800" dirty="0"/>
              <a:t>- Trial-and-error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0CCFD-562A-4015-2389-48C8F95E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DD406-39FE-9FB0-150F-0E782D312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44" y="4016281"/>
            <a:ext cx="4374454" cy="24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3337-A8D7-38B0-17FD-72710AA2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7A9CFC-063E-5AC6-A41E-958B5368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 dirty="0"/>
              <a:t>Let’s Talk it Out!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8E5C0E-0683-49B4-1780-071A28494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11" y="1334715"/>
            <a:ext cx="7850414" cy="4093243"/>
          </a:xfrm>
        </p:spPr>
        <p:txBody>
          <a:bodyPr/>
          <a:lstStyle/>
          <a:p>
            <a:r>
              <a:rPr lang="en-US" dirty="0"/>
              <a:t>Psychotherapy (CBT, IPT, etc.) can help the patient develop coping mechanisms and is considered the gold standard of care with/without antidepressant medication. 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Evidence-based, effective especially with meds</a:t>
            </a:r>
          </a:p>
          <a:p>
            <a:r>
              <a:rPr lang="en-US" dirty="0"/>
              <a:t>- Improves coping &amp; relapse prevention</a:t>
            </a:r>
          </a:p>
          <a:p>
            <a:r>
              <a:rPr lang="en-US" dirty="0"/>
              <a:t>- No systemic side effects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Access may be limited</a:t>
            </a:r>
          </a:p>
          <a:p>
            <a:r>
              <a:rPr lang="en-US" dirty="0"/>
              <a:t>- Time-intensive</a:t>
            </a:r>
          </a:p>
          <a:p>
            <a:r>
              <a:rPr lang="en-US" dirty="0"/>
              <a:t>- Requires patient engagement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2E4AD-B74E-896D-D0EE-3CFFA1E3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054EA-DA29-8769-A629-7C08B40E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01" y="3429000"/>
            <a:ext cx="6084470" cy="24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07B4-40EF-CF19-43D5-7CC5C096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49CD0C-02E1-D902-4B0C-34FAF82B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 To Do Stuff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F50340-50CE-4E8D-BCCB-3926FEDD4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11" y="1334715"/>
            <a:ext cx="7850414" cy="4093243"/>
          </a:xfrm>
        </p:spPr>
        <p:txBody>
          <a:bodyPr/>
          <a:lstStyle/>
          <a:p>
            <a:r>
              <a:rPr lang="en-US" dirty="0"/>
              <a:t>Lifestyle &amp; Integrative Approaches</a:t>
            </a:r>
          </a:p>
          <a:p>
            <a:r>
              <a:rPr lang="en-US" dirty="0"/>
              <a:t>Works better as a treatment for mild depression or as an adjuvant. </a:t>
            </a:r>
          </a:p>
          <a:p>
            <a:r>
              <a:rPr lang="en-US" dirty="0"/>
              <a:t>In parts of the world this is considered first line treatment for those with mild depression. </a:t>
            </a:r>
          </a:p>
          <a:p>
            <a:endParaRPr lang="en-US" dirty="0"/>
          </a:p>
          <a:p>
            <a:r>
              <a:rPr lang="en-US" dirty="0"/>
              <a:t>Examples: Exercise, sleep hygiene, omega-3, mindfulness</a:t>
            </a:r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Broad health benefits</a:t>
            </a:r>
          </a:p>
          <a:p>
            <a:r>
              <a:rPr lang="en-US" dirty="0"/>
              <a:t>- Empowering, patient-driven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Modest standalone efficacy</a:t>
            </a:r>
          </a:p>
          <a:p>
            <a:r>
              <a:rPr lang="en-US" dirty="0"/>
              <a:t>- Requires adherence &amp; motivation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5980F-1385-5EAF-DAD8-7CAF645A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83427-84AF-E417-BC69-A590A1EE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94" y="3657600"/>
            <a:ext cx="5071495" cy="2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07D1F-9E5E-2B87-9F0A-4A844EA7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DDD99C-0D04-4AAD-6B21-B0320912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One isn’t enough, try two medications.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C76A82-474D-AB87-AFBA-A1AE4C2D2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11" y="1334715"/>
            <a:ext cx="7850414" cy="4093243"/>
          </a:xfrm>
        </p:spPr>
        <p:txBody>
          <a:bodyPr/>
          <a:lstStyle/>
          <a:p>
            <a:r>
              <a:rPr lang="en-US" dirty="0"/>
              <a:t>Augmentation: </a:t>
            </a:r>
          </a:p>
          <a:p>
            <a:r>
              <a:rPr lang="en-US" dirty="0" err="1"/>
              <a:t>Atypicals</a:t>
            </a:r>
            <a:endParaRPr lang="en-US" dirty="0"/>
          </a:p>
          <a:p>
            <a:r>
              <a:rPr lang="en-US" dirty="0"/>
              <a:t>Antipsychotics</a:t>
            </a:r>
          </a:p>
          <a:p>
            <a:r>
              <a:rPr lang="en-US" dirty="0"/>
              <a:t>Examples: Aripiprazole, Quetiapine,</a:t>
            </a:r>
          </a:p>
          <a:p>
            <a:r>
              <a:rPr lang="en-US" dirty="0" err="1"/>
              <a:t>Brexpiprazole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FDA-approved adjuncts for MDD</a:t>
            </a:r>
          </a:p>
          <a:p>
            <a:r>
              <a:rPr lang="en-US" dirty="0"/>
              <a:t>- Often effective in resistant cases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r>
              <a:rPr lang="en-US" dirty="0"/>
              <a:t>- Metabolic side effects (weight gain, diabetes)</a:t>
            </a:r>
          </a:p>
          <a:p>
            <a:r>
              <a:rPr lang="en-US" dirty="0"/>
              <a:t>- EPS/akathisia risk</a:t>
            </a:r>
          </a:p>
          <a:p>
            <a:r>
              <a:rPr lang="en-US" dirty="0"/>
              <a:t>- Cost considerations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56035-3B59-E41C-0D07-0DB234AE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65F30-C190-422E-79D7-EEAD11DE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62" y="2115344"/>
            <a:ext cx="5647934" cy="3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69</TotalTime>
  <Words>1200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Trade Gothic LT Pro</vt:lpstr>
      <vt:lpstr>Trebuchet MS</vt:lpstr>
      <vt:lpstr>Office Theme</vt:lpstr>
      <vt:lpstr>Treatment-Resistant Depression (TRD) Options and Post Partum Depression (PPD)</vt:lpstr>
      <vt:lpstr>Major Depressive Disorder (MDD)</vt:lpstr>
      <vt:lpstr>Treatment-Resistant Depression</vt:lpstr>
      <vt:lpstr> A treatment guideline</vt:lpstr>
      <vt:lpstr>Telling me there is a chance..? Partial Response?</vt:lpstr>
      <vt:lpstr>If at First You Don’t Succeed…..</vt:lpstr>
      <vt:lpstr>Let’s Talk it Out!</vt:lpstr>
      <vt:lpstr>The Hard To Do Stuff</vt:lpstr>
      <vt:lpstr>If One isn’t enough, try two medications.</vt:lpstr>
      <vt:lpstr>Lithium If You Must</vt:lpstr>
      <vt:lpstr>Sometimes newer is better</vt:lpstr>
      <vt:lpstr>Let Me Massage Your Brain</vt:lpstr>
      <vt:lpstr>Here For a Good Time and a Long Time</vt:lpstr>
      <vt:lpstr>Have You Tried Turning it Off and On Again?</vt:lpstr>
      <vt:lpstr>Treatment of TRD in a pregnant patient:</vt:lpstr>
      <vt:lpstr>Post Partum Depression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Nobles</dc:creator>
  <cp:lastModifiedBy>Nobles, John</cp:lastModifiedBy>
  <cp:revision>13</cp:revision>
  <dcterms:created xsi:type="dcterms:W3CDTF">2025-09-21T13:37:13Z</dcterms:created>
  <dcterms:modified xsi:type="dcterms:W3CDTF">2025-11-17T01:31:23Z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