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FC099-1385-EC11-C5F1-686412B8CC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3799DB-6832-24EF-686F-E56CAA5AF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085D795-93AF-3ACD-885D-D5EC698E0ACF}"/>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23BDFED3-2364-5706-FBB0-A22B2A8D8A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49AB01-B036-5017-9A7D-D63899FA4BAC}"/>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389635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2F843-42C1-2B30-C4DF-D864770A773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22BD20-5D57-E191-38EC-2F819CAEC42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2C8617-2604-B2CE-DEAD-338BA47B70A5}"/>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F51AE4BB-626E-6D7D-73FF-AE25175AB3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AA70CE-7402-B9B9-59FA-934929FB9045}"/>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181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AD91134-A8AC-B792-679A-CE172F6E08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0B0CD6-DD92-200B-F873-7D8A0FD4D11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7A8F0A-194E-E97F-B4CE-4E6B9ABC35C9}"/>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02C3A5AC-1DB0-C479-7C3D-AA0979C116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A4D22F-6D5F-3620-38F1-B688FE30A743}"/>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37405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DA153-F141-0692-3898-4FC4410678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19F77D-2875-B552-2546-0BA488F5E4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FA60DF-3E5B-1B06-372A-FC627ED1D2B8}"/>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A3323974-E6C7-168E-77CF-F54AD48677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21673C-48FD-5B06-B535-DD587BA806F0}"/>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50377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8D11C-C140-6F95-4AA5-C2E56FD757F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794DC8-7DC8-0314-7817-DC26CFCF7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F3C4BA5-B4A5-0F4D-2F82-DDB50C4C566A}"/>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8CD753FB-1592-3305-5517-8E49271D64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548F85-14CF-6219-35C5-59736EC6C047}"/>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05997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F67D7-CB38-7B48-F4ED-12A8D8ECFC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8123FB-C2BD-7F92-2712-F8F0F6C969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5B3B3E-78A1-C090-4BEE-4873056005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EA333F-883C-3DFD-B59F-E53195C7ACEC}"/>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6" name="Espace réservé du pied de page 5">
            <a:extLst>
              <a:ext uri="{FF2B5EF4-FFF2-40B4-BE49-F238E27FC236}">
                <a16:creationId xmlns:a16="http://schemas.microsoft.com/office/drawing/2014/main" id="{8CCC64D6-79B1-8B4F-4894-CE7B062A56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635F90-DEAF-676B-5BF1-AE6E085B11DC}"/>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93981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5C87E-7A43-08E6-505D-E358984EC3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522D82-6FB0-9357-B1A0-26F66A3E4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74AB05-7239-22BE-BF42-18D2E753AF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8AE630B-EE83-93E5-8CEE-DE026004F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1BD1496-4EBF-330E-BFFB-0334789A8B9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B48488-419F-FCBB-6E65-B8615C7AE944}"/>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8" name="Espace réservé du pied de page 7">
            <a:extLst>
              <a:ext uri="{FF2B5EF4-FFF2-40B4-BE49-F238E27FC236}">
                <a16:creationId xmlns:a16="http://schemas.microsoft.com/office/drawing/2014/main" id="{2D943982-7E60-D09D-203E-92A041048CA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2CEF7CE-A1C5-ED62-8382-1F3D8312DC64}"/>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283659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BB462-2010-CB73-2F2D-009C5A19C7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CAE2E1-A6C2-7C8A-9B11-DC3578F4C2B0}"/>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4" name="Espace réservé du pied de page 3">
            <a:extLst>
              <a:ext uri="{FF2B5EF4-FFF2-40B4-BE49-F238E27FC236}">
                <a16:creationId xmlns:a16="http://schemas.microsoft.com/office/drawing/2014/main" id="{583D9919-ADE9-267C-2C61-426FE41AC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85A9DA-02D6-F6D3-588D-25D0374B3364}"/>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355267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C5C89C-F919-4AAE-6ECB-4AF1BE8820F5}"/>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3" name="Espace réservé du pied de page 2">
            <a:extLst>
              <a:ext uri="{FF2B5EF4-FFF2-40B4-BE49-F238E27FC236}">
                <a16:creationId xmlns:a16="http://schemas.microsoft.com/office/drawing/2014/main" id="{3DAA2841-BDCA-3021-FFD2-408AD362E0D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60F40F2-F4C7-E49C-BE8E-8ECB14C893F2}"/>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289620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080DF-2ADD-A257-EB78-650FD199AA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BE3E098-E780-96A2-4E26-12DB01977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0C23B0-DB39-E2DE-2D00-2F0A5712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13E9A8-C2FF-6B1D-16A4-7E7C451B5DA5}"/>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6" name="Espace réservé du pied de page 5">
            <a:extLst>
              <a:ext uri="{FF2B5EF4-FFF2-40B4-BE49-F238E27FC236}">
                <a16:creationId xmlns:a16="http://schemas.microsoft.com/office/drawing/2014/main" id="{9BFA6E80-8298-D66F-6DA0-C6F22DEEA0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A093DA-7C0E-A478-1B5C-A390B32C2D3C}"/>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114957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5DE2D-F4F5-E043-0EFF-FB8F4E3FC1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C565795-B295-23FE-A430-009579F34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82796D-8FB0-4B5D-0665-D3FA60A3E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E68B79-B7EC-760A-C4A6-3C0784BCF2C7}"/>
              </a:ext>
            </a:extLst>
          </p:cNvPr>
          <p:cNvSpPr>
            <a:spLocks noGrp="1"/>
          </p:cNvSpPr>
          <p:nvPr>
            <p:ph type="dt" sz="half" idx="10"/>
          </p:nvPr>
        </p:nvSpPr>
        <p:spPr/>
        <p:txBody>
          <a:bodyPr/>
          <a:lstStyle/>
          <a:p>
            <a:fld id="{29747AB3-7837-4C77-AB37-8AD1E2E12C85}" type="datetimeFigureOut">
              <a:rPr lang="fr-FR" smtClean="0"/>
              <a:t>04/09/2022</a:t>
            </a:fld>
            <a:endParaRPr lang="fr-FR"/>
          </a:p>
        </p:txBody>
      </p:sp>
      <p:sp>
        <p:nvSpPr>
          <p:cNvPr id="6" name="Espace réservé du pied de page 5">
            <a:extLst>
              <a:ext uri="{FF2B5EF4-FFF2-40B4-BE49-F238E27FC236}">
                <a16:creationId xmlns:a16="http://schemas.microsoft.com/office/drawing/2014/main" id="{DFCF63EB-8F38-0DC9-4CDC-8082E34292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FBCC35-7D2F-D268-1AF2-0B5A49DFB7AF}"/>
              </a:ext>
            </a:extLst>
          </p:cNvPr>
          <p:cNvSpPr>
            <a:spLocks noGrp="1"/>
          </p:cNvSpPr>
          <p:nvPr>
            <p:ph type="sldNum" sz="quarter" idx="12"/>
          </p:nvPr>
        </p:nvSpPr>
        <p:spPr/>
        <p:txBody>
          <a:bodyPr/>
          <a:lstStyle/>
          <a:p>
            <a:fld id="{3FB1499C-632A-4CA8-8331-7677F48436E1}" type="slidenum">
              <a:rPr lang="fr-FR" smtClean="0"/>
              <a:t>‹N°›</a:t>
            </a:fld>
            <a:endParaRPr lang="fr-FR"/>
          </a:p>
        </p:txBody>
      </p:sp>
    </p:spTree>
    <p:extLst>
      <p:ext uri="{BB962C8B-B14F-4D97-AF65-F5344CB8AC3E}">
        <p14:creationId xmlns:p14="http://schemas.microsoft.com/office/powerpoint/2010/main" val="259021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95C8EB-09D7-D0E0-0412-13B93EFEF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4B75BF5-EB08-9889-D0BA-1AB82DBDE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1212E5-C084-4962-49B7-6B25FC1C5F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47AB3-7837-4C77-AB37-8AD1E2E12C85}" type="datetimeFigureOut">
              <a:rPr lang="fr-FR" smtClean="0"/>
              <a:t>04/09/2022</a:t>
            </a:fld>
            <a:endParaRPr lang="fr-FR"/>
          </a:p>
        </p:txBody>
      </p:sp>
      <p:sp>
        <p:nvSpPr>
          <p:cNvPr id="5" name="Espace réservé du pied de page 4">
            <a:extLst>
              <a:ext uri="{FF2B5EF4-FFF2-40B4-BE49-F238E27FC236}">
                <a16:creationId xmlns:a16="http://schemas.microsoft.com/office/drawing/2014/main" id="{391E8ADE-2FC4-E32B-CED6-250649DB9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F595A8-28E8-E69B-D1B6-947186DB5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1499C-632A-4CA8-8331-7677F48436E1}" type="slidenum">
              <a:rPr lang="fr-FR" smtClean="0"/>
              <a:t>‹N°›</a:t>
            </a:fld>
            <a:endParaRPr lang="fr-FR"/>
          </a:p>
        </p:txBody>
      </p:sp>
    </p:spTree>
    <p:extLst>
      <p:ext uri="{BB962C8B-B14F-4D97-AF65-F5344CB8AC3E}">
        <p14:creationId xmlns:p14="http://schemas.microsoft.com/office/powerpoint/2010/main" val="4088790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illocquet.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A7B75-7201-F347-7A68-C5B1EF8E0762}"/>
              </a:ext>
            </a:extLst>
          </p:cNvPr>
          <p:cNvSpPr>
            <a:spLocks noGrp="1"/>
          </p:cNvSpPr>
          <p:nvPr>
            <p:ph type="ctrTitle"/>
          </p:nvPr>
        </p:nvSpPr>
        <p:spPr>
          <a:xfrm>
            <a:off x="341586" y="584308"/>
            <a:ext cx="11508828" cy="1570313"/>
          </a:xfrm>
        </p:spPr>
        <p:txBody>
          <a:bodyPr>
            <a:normAutofit fontScale="90000"/>
          </a:bodyPr>
          <a:lstStyle/>
          <a:p>
            <a:br>
              <a:rPr lang="fr-FR" dirty="0"/>
            </a:br>
            <a:br>
              <a:rPr lang="fr-FR" dirty="0"/>
            </a:br>
            <a:br>
              <a:rPr lang="fr-FR" dirty="0"/>
            </a:br>
            <a:br>
              <a:rPr lang="fr-FR" dirty="0"/>
            </a:br>
            <a:br>
              <a:rPr lang="fr-FR" dirty="0"/>
            </a:br>
            <a:r>
              <a:rPr lang="fr-FR" dirty="0"/>
              <a:t>Bonne rentrée !</a:t>
            </a:r>
            <a:br>
              <a:rPr lang="fr-FR" dirty="0"/>
            </a:br>
            <a:r>
              <a:rPr lang="fr-FR" dirty="0"/>
              <a:t>Présentation des SES en Seconde</a:t>
            </a:r>
          </a:p>
        </p:txBody>
      </p:sp>
      <p:pic>
        <p:nvPicPr>
          <p:cNvPr id="5" name="Image 4">
            <a:extLst>
              <a:ext uri="{FF2B5EF4-FFF2-40B4-BE49-F238E27FC236}">
                <a16:creationId xmlns:a16="http://schemas.microsoft.com/office/drawing/2014/main" id="{035487F9-E19F-EBF9-ECD9-9CF7655977EC}"/>
              </a:ext>
            </a:extLst>
          </p:cNvPr>
          <p:cNvPicPr>
            <a:picLocks noChangeAspect="1"/>
          </p:cNvPicPr>
          <p:nvPr/>
        </p:nvPicPr>
        <p:blipFill>
          <a:blip r:embed="rId2"/>
          <a:stretch>
            <a:fillRect/>
          </a:stretch>
        </p:blipFill>
        <p:spPr>
          <a:xfrm>
            <a:off x="641131" y="2291254"/>
            <a:ext cx="6698870" cy="4465913"/>
          </a:xfrm>
          <a:prstGeom prst="rect">
            <a:avLst/>
          </a:prstGeom>
        </p:spPr>
      </p:pic>
      <p:sp>
        <p:nvSpPr>
          <p:cNvPr id="6" name="ZoneTexte 5">
            <a:extLst>
              <a:ext uri="{FF2B5EF4-FFF2-40B4-BE49-F238E27FC236}">
                <a16:creationId xmlns:a16="http://schemas.microsoft.com/office/drawing/2014/main" id="{F43A4A75-8D9F-6B33-973F-12850307EA2D}"/>
              </a:ext>
            </a:extLst>
          </p:cNvPr>
          <p:cNvSpPr txBox="1"/>
          <p:nvPr/>
        </p:nvSpPr>
        <p:spPr>
          <a:xfrm>
            <a:off x="7609490" y="2785240"/>
            <a:ext cx="4393324" cy="707886"/>
          </a:xfrm>
          <a:prstGeom prst="rect">
            <a:avLst/>
          </a:prstGeom>
          <a:noFill/>
        </p:spPr>
        <p:txBody>
          <a:bodyPr wrap="square" rtlCol="0">
            <a:spAutoFit/>
          </a:bodyPr>
          <a:lstStyle/>
          <a:p>
            <a:r>
              <a:rPr lang="fr-FR" sz="4000" dirty="0"/>
              <a:t>     M. Willocquet</a:t>
            </a:r>
          </a:p>
        </p:txBody>
      </p:sp>
      <p:sp>
        <p:nvSpPr>
          <p:cNvPr id="7" name="ZoneTexte 6">
            <a:extLst>
              <a:ext uri="{FF2B5EF4-FFF2-40B4-BE49-F238E27FC236}">
                <a16:creationId xmlns:a16="http://schemas.microsoft.com/office/drawing/2014/main" id="{41F40EFB-5953-8B10-0C5D-95556FE41492}"/>
              </a:ext>
            </a:extLst>
          </p:cNvPr>
          <p:cNvSpPr txBox="1"/>
          <p:nvPr/>
        </p:nvSpPr>
        <p:spPr>
          <a:xfrm>
            <a:off x="7609490" y="3962400"/>
            <a:ext cx="4393324" cy="954107"/>
          </a:xfrm>
          <a:prstGeom prst="rect">
            <a:avLst/>
          </a:prstGeom>
          <a:noFill/>
        </p:spPr>
        <p:txBody>
          <a:bodyPr wrap="square" rtlCol="0">
            <a:spAutoFit/>
          </a:bodyPr>
          <a:lstStyle/>
          <a:p>
            <a:r>
              <a:rPr lang="fr-FR" sz="2800" dirty="0"/>
              <a:t>En moyenne vous avez 1h30 de SES par semaine.</a:t>
            </a:r>
          </a:p>
        </p:txBody>
      </p:sp>
    </p:spTree>
    <p:extLst>
      <p:ext uri="{BB962C8B-B14F-4D97-AF65-F5344CB8AC3E}">
        <p14:creationId xmlns:p14="http://schemas.microsoft.com/office/powerpoint/2010/main" val="2615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78F0BF-DDE5-7591-0978-CD5A8BCECA42}"/>
              </a:ext>
            </a:extLst>
          </p:cNvPr>
          <p:cNvSpPr>
            <a:spLocks noGrp="1"/>
          </p:cNvSpPr>
          <p:nvPr>
            <p:ph idx="1"/>
          </p:nvPr>
        </p:nvSpPr>
        <p:spPr>
          <a:xfrm>
            <a:off x="932793" y="406728"/>
            <a:ext cx="10515600" cy="549713"/>
          </a:xfrm>
        </p:spPr>
        <p:txBody>
          <a:bodyPr/>
          <a:lstStyle/>
          <a:p>
            <a:pPr marL="0" indent="0">
              <a:buNone/>
            </a:pPr>
            <a:r>
              <a:rPr lang="fr-FR" u="sng" dirty="0"/>
              <a:t>Qu’est-ce que les sciences économiques et sociales ?</a:t>
            </a:r>
          </a:p>
        </p:txBody>
      </p:sp>
      <p:sp>
        <p:nvSpPr>
          <p:cNvPr id="4" name="ZoneTexte 3">
            <a:extLst>
              <a:ext uri="{FF2B5EF4-FFF2-40B4-BE49-F238E27FC236}">
                <a16:creationId xmlns:a16="http://schemas.microsoft.com/office/drawing/2014/main" id="{F838E61B-C03B-109A-0B57-26F86789C9BE}"/>
              </a:ext>
            </a:extLst>
          </p:cNvPr>
          <p:cNvSpPr txBox="1"/>
          <p:nvPr/>
        </p:nvSpPr>
        <p:spPr>
          <a:xfrm>
            <a:off x="641131" y="1177159"/>
            <a:ext cx="10983310" cy="1569660"/>
          </a:xfrm>
          <a:prstGeom prst="rect">
            <a:avLst/>
          </a:prstGeom>
          <a:noFill/>
        </p:spPr>
        <p:txBody>
          <a:bodyPr wrap="square" rtlCol="0">
            <a:spAutoFit/>
          </a:bodyPr>
          <a:lstStyle/>
          <a:p>
            <a:r>
              <a:rPr lang="fr-FR" sz="2400" dirty="0"/>
              <a:t>Une approche pluridisciplinaire qui s’appuie notamment sur les sciences qui va vous permettre d’améliorer votre culture économique, sociologique et politique, de mieux comprendre la société, les débats d’actualité et d’acquérir un regard critique sur le monde. </a:t>
            </a:r>
          </a:p>
        </p:txBody>
      </p:sp>
      <p:pic>
        <p:nvPicPr>
          <p:cNvPr id="6" name="Image 5">
            <a:extLst>
              <a:ext uri="{FF2B5EF4-FFF2-40B4-BE49-F238E27FC236}">
                <a16:creationId xmlns:a16="http://schemas.microsoft.com/office/drawing/2014/main" id="{D32085AB-AFC2-B964-D1AA-9DC4AE83A2BE}"/>
              </a:ext>
            </a:extLst>
          </p:cNvPr>
          <p:cNvPicPr>
            <a:picLocks noChangeAspect="1"/>
          </p:cNvPicPr>
          <p:nvPr/>
        </p:nvPicPr>
        <p:blipFill>
          <a:blip r:embed="rId2"/>
          <a:stretch>
            <a:fillRect/>
          </a:stretch>
        </p:blipFill>
        <p:spPr>
          <a:xfrm>
            <a:off x="735723" y="3204341"/>
            <a:ext cx="10712669" cy="2901348"/>
          </a:xfrm>
          <a:prstGeom prst="rect">
            <a:avLst/>
          </a:prstGeom>
        </p:spPr>
      </p:pic>
    </p:spTree>
    <p:extLst>
      <p:ext uri="{BB962C8B-B14F-4D97-AF65-F5344CB8AC3E}">
        <p14:creationId xmlns:p14="http://schemas.microsoft.com/office/powerpoint/2010/main" val="40795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FED90-B53A-7CEB-241D-7527F6A21A11}"/>
              </a:ext>
            </a:extLst>
          </p:cNvPr>
          <p:cNvSpPr>
            <a:spLocks noGrp="1"/>
          </p:cNvSpPr>
          <p:nvPr>
            <p:ph type="title"/>
          </p:nvPr>
        </p:nvSpPr>
        <p:spPr>
          <a:xfrm>
            <a:off x="838200" y="365125"/>
            <a:ext cx="10515600" cy="1169385"/>
          </a:xfrm>
        </p:spPr>
        <p:txBody>
          <a:bodyPr>
            <a:normAutofit/>
          </a:bodyPr>
          <a:lstStyle/>
          <a:p>
            <a:r>
              <a:rPr lang="fr-FR" sz="2800" u="sng" dirty="0">
                <a:latin typeface="+mn-lt"/>
              </a:rPr>
              <a:t>Comment allons-nous travailler ?</a:t>
            </a:r>
          </a:p>
        </p:txBody>
      </p:sp>
      <p:sp>
        <p:nvSpPr>
          <p:cNvPr id="3" name="ZoneTexte 2">
            <a:extLst>
              <a:ext uri="{FF2B5EF4-FFF2-40B4-BE49-F238E27FC236}">
                <a16:creationId xmlns:a16="http://schemas.microsoft.com/office/drawing/2014/main" id="{4729C8D9-1432-F4A9-88CC-0C48D42280BA}"/>
              </a:ext>
            </a:extLst>
          </p:cNvPr>
          <p:cNvSpPr txBox="1"/>
          <p:nvPr/>
        </p:nvSpPr>
        <p:spPr>
          <a:xfrm>
            <a:off x="838200" y="1534510"/>
            <a:ext cx="10597055" cy="830997"/>
          </a:xfrm>
          <a:prstGeom prst="rect">
            <a:avLst/>
          </a:prstGeom>
          <a:noFill/>
        </p:spPr>
        <p:txBody>
          <a:bodyPr wrap="square" rtlCol="0">
            <a:spAutoFit/>
          </a:bodyPr>
          <a:lstStyle/>
          <a:p>
            <a:r>
              <a:rPr lang="fr-FR" sz="2400" dirty="0"/>
              <a:t>Durant cette année nous allons travailler à l’aide de textes, d’outils statistiques, informatique, travailler en groupe, faire des enquêtes, débattre …</a:t>
            </a:r>
          </a:p>
        </p:txBody>
      </p:sp>
      <p:sp>
        <p:nvSpPr>
          <p:cNvPr id="4" name="ZoneTexte 3">
            <a:extLst>
              <a:ext uri="{FF2B5EF4-FFF2-40B4-BE49-F238E27FC236}">
                <a16:creationId xmlns:a16="http://schemas.microsoft.com/office/drawing/2014/main" id="{0F3CAFF6-3A3B-FF51-558F-7D00557D46E1}"/>
              </a:ext>
            </a:extLst>
          </p:cNvPr>
          <p:cNvSpPr txBox="1"/>
          <p:nvPr/>
        </p:nvSpPr>
        <p:spPr>
          <a:xfrm>
            <a:off x="838201" y="2703895"/>
            <a:ext cx="5394434" cy="1938992"/>
          </a:xfrm>
          <a:prstGeom prst="rect">
            <a:avLst/>
          </a:prstGeom>
          <a:noFill/>
        </p:spPr>
        <p:txBody>
          <a:bodyPr wrap="square" rtlCol="0">
            <a:spAutoFit/>
          </a:bodyPr>
          <a:lstStyle/>
          <a:p>
            <a:pPr algn="just"/>
            <a:r>
              <a:rPr lang="fr-FR" sz="2400" dirty="0"/>
              <a:t>En classe : vous ne devez pas hésiter à intervenir en levant la main. Eviter de rester à discuter avec votre voisin, vous devez être acteur du cours. Évitez de gêner les élèves qui veulent avancer.</a:t>
            </a:r>
          </a:p>
        </p:txBody>
      </p:sp>
      <p:pic>
        <p:nvPicPr>
          <p:cNvPr id="7" name="Image 6">
            <a:extLst>
              <a:ext uri="{FF2B5EF4-FFF2-40B4-BE49-F238E27FC236}">
                <a16:creationId xmlns:a16="http://schemas.microsoft.com/office/drawing/2014/main" id="{3DE1EB1C-B756-7E7F-CA76-22402F4F7229}"/>
              </a:ext>
            </a:extLst>
          </p:cNvPr>
          <p:cNvPicPr>
            <a:picLocks noChangeAspect="1"/>
          </p:cNvPicPr>
          <p:nvPr/>
        </p:nvPicPr>
        <p:blipFill>
          <a:blip r:embed="rId2"/>
          <a:stretch>
            <a:fillRect/>
          </a:stretch>
        </p:blipFill>
        <p:spPr>
          <a:xfrm>
            <a:off x="7047303" y="2703895"/>
            <a:ext cx="4387952" cy="2181775"/>
          </a:xfrm>
          <a:prstGeom prst="rect">
            <a:avLst/>
          </a:prstGeom>
        </p:spPr>
      </p:pic>
      <p:sp>
        <p:nvSpPr>
          <p:cNvPr id="8" name="ZoneTexte 7">
            <a:extLst>
              <a:ext uri="{FF2B5EF4-FFF2-40B4-BE49-F238E27FC236}">
                <a16:creationId xmlns:a16="http://schemas.microsoft.com/office/drawing/2014/main" id="{F5E0EC03-1C58-2735-CD61-8CC1F5E47881}"/>
              </a:ext>
            </a:extLst>
          </p:cNvPr>
          <p:cNvSpPr txBox="1"/>
          <p:nvPr/>
        </p:nvSpPr>
        <p:spPr>
          <a:xfrm>
            <a:off x="838200" y="5286703"/>
            <a:ext cx="10859814" cy="830997"/>
          </a:xfrm>
          <a:prstGeom prst="rect">
            <a:avLst/>
          </a:prstGeom>
          <a:noFill/>
        </p:spPr>
        <p:txBody>
          <a:bodyPr wrap="square" rtlCol="0">
            <a:spAutoFit/>
          </a:bodyPr>
          <a:lstStyle/>
          <a:p>
            <a:r>
              <a:rPr lang="fr-FR" sz="2400" i="1" dirty="0"/>
              <a:t>Mieux vaut poser une question au risque de paraître idiot, que de ne pas avoir de réponse et rester bête toute votre vie.</a:t>
            </a:r>
          </a:p>
        </p:txBody>
      </p:sp>
    </p:spTree>
    <p:extLst>
      <p:ext uri="{BB962C8B-B14F-4D97-AF65-F5344CB8AC3E}">
        <p14:creationId xmlns:p14="http://schemas.microsoft.com/office/powerpoint/2010/main" val="5956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BC707-363B-8089-6395-7F0E2C116C3C}"/>
              </a:ext>
            </a:extLst>
          </p:cNvPr>
          <p:cNvSpPr>
            <a:spLocks noGrp="1"/>
          </p:cNvSpPr>
          <p:nvPr>
            <p:ph type="title"/>
          </p:nvPr>
        </p:nvSpPr>
        <p:spPr>
          <a:xfrm>
            <a:off x="838200" y="806559"/>
            <a:ext cx="10515600" cy="1325563"/>
          </a:xfrm>
        </p:spPr>
        <p:txBody>
          <a:bodyPr>
            <a:noAutofit/>
          </a:bodyPr>
          <a:lstStyle/>
          <a:p>
            <a:r>
              <a:rPr lang="fr-FR" sz="2400" dirty="0">
                <a:latin typeface="+mn-lt"/>
              </a:rPr>
              <a:t>À chaque début de chapitre je vais vous distribuer un fascicule de cours, ne surtout pas oublier de le prendre pour chaque séance. Le cours est à noter sur ce fascicule. Les exercices à faire en classe ou à la maison doivent être fait sur un autre support (cahier d’exercice, classeur …)</a:t>
            </a:r>
          </a:p>
        </p:txBody>
      </p:sp>
      <p:sp>
        <p:nvSpPr>
          <p:cNvPr id="3" name="ZoneTexte 2">
            <a:extLst>
              <a:ext uri="{FF2B5EF4-FFF2-40B4-BE49-F238E27FC236}">
                <a16:creationId xmlns:a16="http://schemas.microsoft.com/office/drawing/2014/main" id="{3C0670F5-F19A-6EFD-3EC3-DEA32C174377}"/>
              </a:ext>
            </a:extLst>
          </p:cNvPr>
          <p:cNvSpPr txBox="1"/>
          <p:nvPr/>
        </p:nvSpPr>
        <p:spPr>
          <a:xfrm>
            <a:off x="924910" y="2753710"/>
            <a:ext cx="10515600" cy="1938992"/>
          </a:xfrm>
          <a:prstGeom prst="rect">
            <a:avLst/>
          </a:prstGeom>
          <a:noFill/>
        </p:spPr>
        <p:txBody>
          <a:bodyPr wrap="square" rtlCol="0">
            <a:spAutoFit/>
          </a:bodyPr>
          <a:lstStyle/>
          <a:p>
            <a:r>
              <a:rPr lang="fr-FR" sz="2400" dirty="0"/>
              <a:t>Si jamais vous voulez récupérer des cours ou des documents, vous pouvez aller sur mon site Internet pour les récupérer :</a:t>
            </a:r>
          </a:p>
          <a:p>
            <a:endParaRPr lang="fr-FR" sz="2400" dirty="0"/>
          </a:p>
          <a:p>
            <a:r>
              <a:rPr lang="fr-FR" sz="2400" dirty="0">
                <a:hlinkClick r:id="rId2"/>
              </a:rPr>
              <a:t>https://willocquet.com/</a:t>
            </a:r>
            <a:endParaRPr lang="fr-FR" sz="2400" dirty="0"/>
          </a:p>
          <a:p>
            <a:endParaRPr lang="fr-FR" sz="2400" dirty="0"/>
          </a:p>
        </p:txBody>
      </p:sp>
    </p:spTree>
    <p:extLst>
      <p:ext uri="{BB962C8B-B14F-4D97-AF65-F5344CB8AC3E}">
        <p14:creationId xmlns:p14="http://schemas.microsoft.com/office/powerpoint/2010/main" val="18676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0ECC0D-5691-C062-3951-A16D1D4C3318}"/>
              </a:ext>
            </a:extLst>
          </p:cNvPr>
          <p:cNvSpPr txBox="1"/>
          <p:nvPr/>
        </p:nvSpPr>
        <p:spPr>
          <a:xfrm>
            <a:off x="798785" y="296587"/>
            <a:ext cx="10195035" cy="523220"/>
          </a:xfrm>
          <a:prstGeom prst="rect">
            <a:avLst/>
          </a:prstGeom>
          <a:noFill/>
        </p:spPr>
        <p:txBody>
          <a:bodyPr wrap="square" rtlCol="0">
            <a:spAutoFit/>
          </a:bodyPr>
          <a:lstStyle/>
          <a:p>
            <a:r>
              <a:rPr lang="fr-FR" sz="2800" u="sng" dirty="0"/>
              <a:t>Des SES pour en faire quoi après ?</a:t>
            </a:r>
          </a:p>
        </p:txBody>
      </p:sp>
      <p:sp>
        <p:nvSpPr>
          <p:cNvPr id="3" name="ZoneTexte 2">
            <a:extLst>
              <a:ext uri="{FF2B5EF4-FFF2-40B4-BE49-F238E27FC236}">
                <a16:creationId xmlns:a16="http://schemas.microsoft.com/office/drawing/2014/main" id="{E38F0CAD-438E-0417-CC78-25271426B270}"/>
              </a:ext>
            </a:extLst>
          </p:cNvPr>
          <p:cNvSpPr txBox="1"/>
          <p:nvPr/>
        </p:nvSpPr>
        <p:spPr>
          <a:xfrm>
            <a:off x="767254" y="4666242"/>
            <a:ext cx="10657491" cy="1200329"/>
          </a:xfrm>
          <a:prstGeom prst="rect">
            <a:avLst/>
          </a:prstGeom>
          <a:noFill/>
        </p:spPr>
        <p:txBody>
          <a:bodyPr wrap="square" rtlCol="0">
            <a:spAutoFit/>
          </a:bodyPr>
          <a:lstStyle/>
          <a:p>
            <a:endParaRPr lang="fr-FR" sz="2400" dirty="0"/>
          </a:p>
          <a:p>
            <a:r>
              <a:rPr lang="fr-FR" sz="2400" dirty="0"/>
              <a:t>En 1ere et Terminale STMG : la programme en économie est très proche de celui de SES.</a:t>
            </a:r>
          </a:p>
        </p:txBody>
      </p:sp>
      <p:pic>
        <p:nvPicPr>
          <p:cNvPr id="4" name="Image 3">
            <a:extLst>
              <a:ext uri="{FF2B5EF4-FFF2-40B4-BE49-F238E27FC236}">
                <a16:creationId xmlns:a16="http://schemas.microsoft.com/office/drawing/2014/main" id="{131BC76F-8C70-04F0-0482-3A32EC9AA26F}"/>
              </a:ext>
            </a:extLst>
          </p:cNvPr>
          <p:cNvPicPr>
            <a:picLocks noChangeAspect="1"/>
          </p:cNvPicPr>
          <p:nvPr/>
        </p:nvPicPr>
        <p:blipFill>
          <a:blip r:embed="rId2"/>
          <a:stretch>
            <a:fillRect/>
          </a:stretch>
        </p:blipFill>
        <p:spPr>
          <a:xfrm>
            <a:off x="798785" y="1474905"/>
            <a:ext cx="4652061" cy="2680817"/>
          </a:xfrm>
          <a:prstGeom prst="rect">
            <a:avLst/>
          </a:prstGeom>
        </p:spPr>
      </p:pic>
      <p:sp>
        <p:nvSpPr>
          <p:cNvPr id="5" name="ZoneTexte 4">
            <a:extLst>
              <a:ext uri="{FF2B5EF4-FFF2-40B4-BE49-F238E27FC236}">
                <a16:creationId xmlns:a16="http://schemas.microsoft.com/office/drawing/2014/main" id="{3DA1D97C-1182-B869-2E38-6DE9B3F845AB}"/>
              </a:ext>
            </a:extLst>
          </p:cNvPr>
          <p:cNvSpPr txBox="1"/>
          <p:nvPr/>
        </p:nvSpPr>
        <p:spPr>
          <a:xfrm>
            <a:off x="5917322" y="1705738"/>
            <a:ext cx="5896306" cy="1938992"/>
          </a:xfrm>
          <a:prstGeom prst="rect">
            <a:avLst/>
          </a:prstGeom>
          <a:noFill/>
        </p:spPr>
        <p:txBody>
          <a:bodyPr wrap="square" rtlCol="0">
            <a:spAutoFit/>
          </a:bodyPr>
          <a:lstStyle/>
          <a:p>
            <a:pPr algn="just"/>
            <a:r>
              <a:rPr lang="fr-FR" sz="2400" dirty="0"/>
              <a:t>La SES est une des spécialités proposées en classe de Première générale : 40 % des élèves de 2de choisissent la choisissent comme spécialité de Première. C’est la spécialité la plus gardé en Terminale.</a:t>
            </a:r>
          </a:p>
        </p:txBody>
      </p:sp>
    </p:spTree>
    <p:extLst>
      <p:ext uri="{BB962C8B-B14F-4D97-AF65-F5344CB8AC3E}">
        <p14:creationId xmlns:p14="http://schemas.microsoft.com/office/powerpoint/2010/main" val="25700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4FA5EF-4E0E-8A4D-6FC9-87E1D66104D9}"/>
              </a:ext>
            </a:extLst>
          </p:cNvPr>
          <p:cNvSpPr txBox="1"/>
          <p:nvPr/>
        </p:nvSpPr>
        <p:spPr>
          <a:xfrm>
            <a:off x="1313792" y="173780"/>
            <a:ext cx="8720016" cy="461665"/>
          </a:xfrm>
          <a:prstGeom prst="rect">
            <a:avLst/>
          </a:prstGeom>
          <a:noFill/>
        </p:spPr>
        <p:txBody>
          <a:bodyPr wrap="none" rtlCol="0">
            <a:spAutoFit/>
          </a:bodyPr>
          <a:lstStyle/>
          <a:p>
            <a:r>
              <a:rPr lang="fr-FR" sz="2400" dirty="0"/>
              <a:t>Les SES offrent un large choix de possibilités de poursuites d’études :</a:t>
            </a:r>
          </a:p>
        </p:txBody>
      </p:sp>
      <p:pic>
        <p:nvPicPr>
          <p:cNvPr id="3" name="Image 2">
            <a:extLst>
              <a:ext uri="{FF2B5EF4-FFF2-40B4-BE49-F238E27FC236}">
                <a16:creationId xmlns:a16="http://schemas.microsoft.com/office/drawing/2014/main" id="{B86BD516-77C6-62F4-A0D2-1320E041E482}"/>
              </a:ext>
            </a:extLst>
          </p:cNvPr>
          <p:cNvPicPr>
            <a:picLocks noChangeAspect="1"/>
          </p:cNvPicPr>
          <p:nvPr/>
        </p:nvPicPr>
        <p:blipFill>
          <a:blip r:embed="rId2"/>
          <a:stretch>
            <a:fillRect/>
          </a:stretch>
        </p:blipFill>
        <p:spPr>
          <a:xfrm>
            <a:off x="2081048" y="692321"/>
            <a:ext cx="8208579" cy="5991899"/>
          </a:xfrm>
          <a:prstGeom prst="rect">
            <a:avLst/>
          </a:prstGeom>
        </p:spPr>
      </p:pic>
    </p:spTree>
    <p:extLst>
      <p:ext uri="{BB962C8B-B14F-4D97-AF65-F5344CB8AC3E}">
        <p14:creationId xmlns:p14="http://schemas.microsoft.com/office/powerpoint/2010/main" val="33430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FE47DD2-1B52-D2CE-3CC7-CD034FA6E0A1}"/>
              </a:ext>
            </a:extLst>
          </p:cNvPr>
          <p:cNvSpPr txBox="1"/>
          <p:nvPr/>
        </p:nvSpPr>
        <p:spPr>
          <a:xfrm>
            <a:off x="893380" y="669299"/>
            <a:ext cx="6096000" cy="523220"/>
          </a:xfrm>
          <a:prstGeom prst="rect">
            <a:avLst/>
          </a:prstGeom>
          <a:noFill/>
        </p:spPr>
        <p:txBody>
          <a:bodyPr wrap="square">
            <a:spAutoFit/>
          </a:bodyPr>
          <a:lstStyle/>
          <a:p>
            <a:r>
              <a:rPr lang="fr-FR" sz="2800" u="sng" dirty="0"/>
              <a:t>Vos évaluations</a:t>
            </a:r>
          </a:p>
        </p:txBody>
      </p:sp>
      <p:pic>
        <p:nvPicPr>
          <p:cNvPr id="4" name="Image 3">
            <a:extLst>
              <a:ext uri="{FF2B5EF4-FFF2-40B4-BE49-F238E27FC236}">
                <a16:creationId xmlns:a16="http://schemas.microsoft.com/office/drawing/2014/main" id="{E53DDEDA-C0FE-43DD-E6D8-A1180CE114F1}"/>
              </a:ext>
            </a:extLst>
          </p:cNvPr>
          <p:cNvPicPr>
            <a:picLocks noChangeAspect="1"/>
          </p:cNvPicPr>
          <p:nvPr/>
        </p:nvPicPr>
        <p:blipFill>
          <a:blip r:embed="rId2"/>
          <a:stretch>
            <a:fillRect/>
          </a:stretch>
        </p:blipFill>
        <p:spPr>
          <a:xfrm>
            <a:off x="1091434" y="2427890"/>
            <a:ext cx="2593323" cy="3069021"/>
          </a:xfrm>
          <a:prstGeom prst="rect">
            <a:avLst/>
          </a:prstGeom>
        </p:spPr>
      </p:pic>
      <p:sp>
        <p:nvSpPr>
          <p:cNvPr id="6" name="ZoneTexte 5">
            <a:extLst>
              <a:ext uri="{FF2B5EF4-FFF2-40B4-BE49-F238E27FC236}">
                <a16:creationId xmlns:a16="http://schemas.microsoft.com/office/drawing/2014/main" id="{6032A557-4FB9-2BD1-7DCD-A30FB9EA716A}"/>
              </a:ext>
            </a:extLst>
          </p:cNvPr>
          <p:cNvSpPr txBox="1"/>
          <p:nvPr/>
        </p:nvSpPr>
        <p:spPr>
          <a:xfrm>
            <a:off x="4729657" y="1769919"/>
            <a:ext cx="6096000" cy="1938992"/>
          </a:xfrm>
          <a:prstGeom prst="rect">
            <a:avLst/>
          </a:prstGeom>
          <a:noFill/>
        </p:spPr>
        <p:txBody>
          <a:bodyPr wrap="square">
            <a:spAutoFit/>
          </a:bodyPr>
          <a:lstStyle/>
          <a:p>
            <a:pPr algn="just"/>
            <a:r>
              <a:rPr lang="fr-FR" sz="2400" dirty="0"/>
              <a:t>Vous auriez entre 1 à 2 évaluations par trimestre sur des activités différentes. Si une seule note, elle portera sur une évaluation avec des questions de cours et des questions sur documents.</a:t>
            </a:r>
          </a:p>
        </p:txBody>
      </p:sp>
    </p:spTree>
    <p:extLst>
      <p:ext uri="{BB962C8B-B14F-4D97-AF65-F5344CB8AC3E}">
        <p14:creationId xmlns:p14="http://schemas.microsoft.com/office/powerpoint/2010/main" val="11442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4247512-404A-09BE-9DEC-1597720EE977}"/>
              </a:ext>
            </a:extLst>
          </p:cNvPr>
          <p:cNvSpPr txBox="1"/>
          <p:nvPr/>
        </p:nvSpPr>
        <p:spPr>
          <a:xfrm>
            <a:off x="683172" y="615472"/>
            <a:ext cx="10899228" cy="6063198"/>
          </a:xfrm>
          <a:prstGeom prst="rect">
            <a:avLst/>
          </a:prstGeom>
          <a:noFill/>
        </p:spPr>
        <p:txBody>
          <a:bodyPr wrap="square">
            <a:spAutoFit/>
          </a:bodyPr>
          <a:lstStyle/>
          <a:p>
            <a:r>
              <a:rPr lang="fr-FR" sz="2400" u="sng" dirty="0"/>
              <a:t>Votre programme pour cette année </a:t>
            </a:r>
            <a:r>
              <a:rPr lang="fr-FR" sz="2400" dirty="0"/>
              <a:t>:</a:t>
            </a:r>
          </a:p>
          <a:p>
            <a:endParaRPr lang="fr-FR" sz="2400" dirty="0"/>
          </a:p>
          <a:p>
            <a:r>
              <a:rPr lang="fr-FR" sz="2000" dirty="0"/>
              <a:t>Chapitre 1 : Comment crée-t-on des richesses et comment les mesure-t-on ? + évaluation</a:t>
            </a:r>
          </a:p>
          <a:p>
            <a:endParaRPr lang="fr-FR" sz="2000" dirty="0"/>
          </a:p>
          <a:p>
            <a:r>
              <a:rPr lang="fr-FR" sz="2000" dirty="0"/>
              <a:t>Chapitre 2 : Comment se forment les prix sur un marché ?</a:t>
            </a:r>
          </a:p>
          <a:p>
            <a:r>
              <a:rPr lang="fr-FR" sz="2000" dirty="0"/>
              <a:t>Activité notée en groupe : devenir trader/analyste financier. </a:t>
            </a:r>
          </a:p>
          <a:p>
            <a:r>
              <a:rPr lang="fr-FR" sz="2000" dirty="0"/>
              <a:t>Synthèse : Comment les économistes raisonnent-ils et travaillent-ils ?</a:t>
            </a:r>
          </a:p>
          <a:p>
            <a:endParaRPr lang="fr-FR" sz="2000" dirty="0"/>
          </a:p>
          <a:p>
            <a:r>
              <a:rPr lang="fr-FR" sz="2000" dirty="0"/>
              <a:t>Chapitre 3 : Comment devenons-nous des acteurs sociaux ? + évaluation</a:t>
            </a:r>
          </a:p>
          <a:p>
            <a:r>
              <a:rPr lang="fr-FR" sz="2000" dirty="0"/>
              <a:t>Activité en groupe notée : faire un questionnaire ou un entretien comme le ferait un sociologue et interpréter les résultats.</a:t>
            </a:r>
          </a:p>
          <a:p>
            <a:r>
              <a:rPr lang="fr-FR" sz="2000" dirty="0"/>
              <a:t>Synthèse : Comment les sociologues raisonnent-ils et travaillent-ils ?</a:t>
            </a:r>
          </a:p>
          <a:p>
            <a:endParaRPr lang="fr-FR" sz="2000" dirty="0"/>
          </a:p>
          <a:p>
            <a:r>
              <a:rPr lang="fr-FR" sz="2000" dirty="0"/>
              <a:t>Chapitre 4 : Quelles relations entre le diplôme, l’emploi et le salaire ? + évaluation</a:t>
            </a:r>
          </a:p>
          <a:p>
            <a:r>
              <a:rPr lang="fr-FR" sz="2000" dirty="0"/>
              <a:t>Activité notée : questionnaire sur un film ou exposé</a:t>
            </a:r>
          </a:p>
          <a:p>
            <a:endParaRPr lang="fr-FR" sz="2000" dirty="0"/>
          </a:p>
          <a:p>
            <a:r>
              <a:rPr lang="fr-FR" sz="2000" dirty="0"/>
              <a:t>Chapitre 5 : Comment s’organise la vie politique ?</a:t>
            </a:r>
          </a:p>
          <a:p>
            <a:r>
              <a:rPr lang="fr-FR" sz="2000" dirty="0"/>
              <a:t>Synthèse : Comment les politistes raisonnent-ils et travaillent-ils ?</a:t>
            </a:r>
          </a:p>
          <a:p>
            <a:endParaRPr lang="fr-FR" sz="2000" dirty="0"/>
          </a:p>
        </p:txBody>
      </p:sp>
    </p:spTree>
    <p:extLst>
      <p:ext uri="{BB962C8B-B14F-4D97-AF65-F5344CB8AC3E}">
        <p14:creationId xmlns:p14="http://schemas.microsoft.com/office/powerpoint/2010/main" val="20970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503</Words>
  <Application>Microsoft Office PowerPoint</Application>
  <PresentationFormat>Grand écran</PresentationFormat>
  <Paragraphs>37</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     Bonne rentrée ! Présentation des SES en Seconde</vt:lpstr>
      <vt:lpstr>Présentation PowerPoint</vt:lpstr>
      <vt:lpstr>Comment allons-nous travailler ?</vt:lpstr>
      <vt:lpstr>À chaque début de chapitre je vais vous distribuer un fascicule de cours, ne surtout pas oublier de le prendre pour chaque séance. Le cours est à noter sur ce fascicule. Les exercices à faire en classe ou à la maison doivent être fait sur un autre support (cahier d’exercice, classeur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SES en Seconde</dc:title>
  <dc:creator>WILLOCQUET David</dc:creator>
  <cp:lastModifiedBy>WILLOCQUET David</cp:lastModifiedBy>
  <cp:revision>11</cp:revision>
  <dcterms:created xsi:type="dcterms:W3CDTF">2022-09-04T14:07:48Z</dcterms:created>
  <dcterms:modified xsi:type="dcterms:W3CDTF">2022-09-04T18:18:17Z</dcterms:modified>
</cp:coreProperties>
</file>