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sldIdLst>
    <p:sldId id="257" r:id="rId6"/>
    <p:sldId id="270" r:id="rId7"/>
    <p:sldId id="272" r:id="rId8"/>
    <p:sldId id="259" r:id="rId9"/>
    <p:sldId id="269" r:id="rId10"/>
    <p:sldId id="274" r:id="rId11"/>
    <p:sldId id="273" r:id="rId12"/>
    <p:sldId id="26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11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71F8E-B179-496C-9960-C6C6F4E0826A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6D79-DE17-4BF3-9C7C-4196A07CA4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04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sz="1050" b="0" dirty="0">
              <a:solidFill>
                <a:schemeClr val="bg1"/>
              </a:solidFill>
              <a:ea typeface="张海山锐线体简" panose="02000000000000000000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16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疫情会持续存在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A1710-BA4E-4CC7-B80D-DCD49F60D4E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03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疫情会持续存在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A1710-BA4E-4CC7-B80D-DCD49F60D4E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315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疫情会持续存在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A1710-BA4E-4CC7-B80D-DCD49F60D4E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26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疫情会持续存在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CA1710-BA4E-4CC7-B80D-DCD49F60D4E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111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445B-B946-4D8D-B351-6AED1F8574CB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78DB-3552-4C30-BF76-D88DE74A55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90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445B-B946-4D8D-B351-6AED1F8574CB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78DB-3552-4C30-BF76-D88DE74A55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154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445B-B946-4D8D-B351-6AED1F8574CB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78DB-3552-4C30-BF76-D88DE74A55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284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700" y="286623"/>
            <a:ext cx="1433981" cy="42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32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317656" y="2812912"/>
            <a:ext cx="5576280" cy="754280"/>
            <a:chOff x="3097893" y="2009322"/>
            <a:chExt cx="2628899" cy="3556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r="94570"/>
            <a:stretch/>
          </p:blipFill>
          <p:spPr>
            <a:xfrm>
              <a:off x="3097893" y="2009322"/>
              <a:ext cx="142741" cy="3556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95030"/>
            <a:stretch/>
          </p:blipFill>
          <p:spPr>
            <a:xfrm>
              <a:off x="5596127" y="2009322"/>
              <a:ext cx="130665" cy="355600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 userDrawn="1"/>
        </p:nvSpPr>
        <p:spPr>
          <a:xfrm>
            <a:off x="3620431" y="2836369"/>
            <a:ext cx="514236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ENABLING A SAFER SOCIETY AND SMARTER LIVING</a:t>
            </a:r>
            <a:endParaRPr lang="zh-CN" altLang="en-US" sz="1467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09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445B-B946-4D8D-B351-6AED1F8574CB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78DB-3552-4C30-BF76-D88DE74A55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96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445B-B946-4D8D-B351-6AED1F8574CB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78DB-3552-4C30-BF76-D88DE74A55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97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445B-B946-4D8D-B351-6AED1F8574CB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78DB-3552-4C30-BF76-D88DE74A55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998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445B-B946-4D8D-B351-6AED1F8574CB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78DB-3552-4C30-BF76-D88DE74A55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60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445B-B946-4D8D-B351-6AED1F8574CB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78DB-3552-4C30-BF76-D88DE74A55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81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445B-B946-4D8D-B351-6AED1F8574CB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78DB-3552-4C30-BF76-D88DE74A55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56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445B-B946-4D8D-B351-6AED1F8574CB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78DB-3552-4C30-BF76-D88DE74A55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86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2445B-B946-4D8D-B351-6AED1F8574CB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578DB-3552-4C30-BF76-D88DE74A55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126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2445B-B946-4D8D-B351-6AED1F8574CB}" type="datetimeFigureOut">
              <a:rPr lang="zh-CN" altLang="en-US" smtClean="0"/>
              <a:t>2020/6/3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578DB-3552-4C30-BF76-D88DE74A55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20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uUSPi8ZTDy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178" y="0"/>
            <a:ext cx="7508590" cy="19013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178" y="1934099"/>
            <a:ext cx="9618785" cy="49239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205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椭圆 11"/>
          <p:cNvSpPr/>
          <p:nvPr/>
        </p:nvSpPr>
        <p:spPr>
          <a:xfrm rot="5400000">
            <a:off x="8479892" y="1225010"/>
            <a:ext cx="3363107" cy="2152958"/>
          </a:xfrm>
          <a:prstGeom prst="ellipse">
            <a:avLst/>
          </a:prstGeom>
          <a:solidFill>
            <a:srgbClr val="002060">
              <a:alpha val="6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11"/>
          <p:cNvSpPr/>
          <p:nvPr/>
        </p:nvSpPr>
        <p:spPr>
          <a:xfrm rot="5400000">
            <a:off x="5399571" y="1242204"/>
            <a:ext cx="3363107" cy="2152958"/>
          </a:xfrm>
          <a:prstGeom prst="ellipse">
            <a:avLst/>
          </a:prstGeom>
          <a:solidFill>
            <a:srgbClr val="002060">
              <a:alpha val="6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1"/>
          <p:cNvSpPr/>
          <p:nvPr/>
        </p:nvSpPr>
        <p:spPr>
          <a:xfrm rot="5400000">
            <a:off x="2473229" y="1225010"/>
            <a:ext cx="3363107" cy="2152958"/>
          </a:xfrm>
          <a:prstGeom prst="ellipse">
            <a:avLst/>
          </a:prstGeom>
          <a:solidFill>
            <a:srgbClr val="002060">
              <a:alpha val="6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1"/>
          <p:cNvSpPr/>
          <p:nvPr/>
        </p:nvSpPr>
        <p:spPr>
          <a:xfrm rot="5400000">
            <a:off x="-275517" y="1234197"/>
            <a:ext cx="3363107" cy="2152958"/>
          </a:xfrm>
          <a:prstGeom prst="ellipse">
            <a:avLst/>
          </a:prstGeom>
          <a:solidFill>
            <a:srgbClr val="002060">
              <a:alpha val="6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2"/>
          <p:cNvSpPr/>
          <p:nvPr/>
        </p:nvSpPr>
        <p:spPr>
          <a:xfrm>
            <a:off x="3800389" y="5168380"/>
            <a:ext cx="5153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hlinkClick r:id="rId2"/>
              </a:rPr>
              <a:t>https://www.youtube.com/watch?v=uUSPi8ZTDys</a:t>
            </a:r>
            <a:r>
              <a:rPr lang="en-AU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2665" y="5141974"/>
            <a:ext cx="1907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Solution video</a:t>
            </a:r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631" y="806021"/>
            <a:ext cx="2523597" cy="29510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976" y="929049"/>
            <a:ext cx="1948939" cy="333894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5535" y="792977"/>
            <a:ext cx="4655975" cy="30354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4446" y="396533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Floor stand mount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3490415" y="3960262"/>
            <a:ext cx="1767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Desk mount 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9592407" y="3960262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Wall mount</a:t>
            </a:r>
            <a:endParaRPr lang="en-AU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366" y="1167034"/>
            <a:ext cx="1511784" cy="259000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916674" y="3960262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dirty="0">
                <a:ea typeface="微软雅黑" panose="020B0503020204020204" pitchFamily="34" charset="-122"/>
              </a:rPr>
              <a:t>Work with turnstiles</a:t>
            </a:r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923" y="96715"/>
            <a:ext cx="415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Product selection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3647996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197968"/>
            <a:ext cx="4795764" cy="166003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6" name="直接连接符 85"/>
          <p:cNvCxnSpPr/>
          <p:nvPr/>
        </p:nvCxnSpPr>
        <p:spPr>
          <a:xfrm flipH="1">
            <a:off x="4471911" y="4274023"/>
            <a:ext cx="1764000" cy="0"/>
          </a:xfrm>
          <a:prstGeom prst="line">
            <a:avLst/>
          </a:prstGeom>
          <a:noFill/>
          <a:ln w="19050" cap="flat" cmpd="sng" algn="ctr">
            <a:solidFill>
              <a:srgbClr val="08ABEE"/>
            </a:solidFill>
            <a:prstDash val="solid"/>
            <a:miter lim="800000"/>
          </a:ln>
          <a:effectLst/>
        </p:spPr>
      </p:cxnSp>
      <p:cxnSp>
        <p:nvCxnSpPr>
          <p:cNvPr id="92" name="直接连接符 91"/>
          <p:cNvCxnSpPr/>
          <p:nvPr/>
        </p:nvCxnSpPr>
        <p:spPr>
          <a:xfrm flipV="1">
            <a:off x="1742012" y="3829741"/>
            <a:ext cx="1804284" cy="10219"/>
          </a:xfrm>
          <a:prstGeom prst="line">
            <a:avLst/>
          </a:prstGeom>
          <a:noFill/>
          <a:ln w="19050" cap="flat" cmpd="sng" algn="ctr">
            <a:solidFill>
              <a:srgbClr val="08ABEE"/>
            </a:solidFill>
            <a:prstDash val="solid"/>
            <a:miter lim="800000"/>
          </a:ln>
          <a:effectLst/>
        </p:spPr>
      </p:cxnSp>
      <p:sp>
        <p:nvSpPr>
          <p:cNvPr id="95" name="Freeform 11"/>
          <p:cNvSpPr>
            <a:spLocks noChangeAspect="1" noEditPoints="1"/>
          </p:cNvSpPr>
          <p:nvPr/>
        </p:nvSpPr>
        <p:spPr bwMode="auto">
          <a:xfrm rot="16200000">
            <a:off x="4472702" y="3117022"/>
            <a:ext cx="213668" cy="280905"/>
          </a:xfrm>
          <a:custGeom>
            <a:avLst/>
            <a:gdLst>
              <a:gd name="T0" fmla="*/ 146 w 289"/>
              <a:gd name="T1" fmla="*/ 357 h 411"/>
              <a:gd name="T2" fmla="*/ 117 w 289"/>
              <a:gd name="T3" fmla="*/ 329 h 411"/>
              <a:gd name="T4" fmla="*/ 168 w 289"/>
              <a:gd name="T5" fmla="*/ 205 h 411"/>
              <a:gd name="T6" fmla="*/ 117 w 289"/>
              <a:gd name="T7" fmla="*/ 82 h 411"/>
              <a:gd name="T8" fmla="*/ 146 w 289"/>
              <a:gd name="T9" fmla="*/ 53 h 411"/>
              <a:gd name="T10" fmla="*/ 208 w 289"/>
              <a:gd name="T11" fmla="*/ 205 h 411"/>
              <a:gd name="T12" fmla="*/ 146 w 289"/>
              <a:gd name="T13" fmla="*/ 357 h 411"/>
              <a:gd name="T14" fmla="*/ 289 w 289"/>
              <a:gd name="T15" fmla="*/ 205 h 411"/>
              <a:gd name="T16" fmla="*/ 204 w 289"/>
              <a:gd name="T17" fmla="*/ 0 h 411"/>
              <a:gd name="T18" fmla="*/ 176 w 289"/>
              <a:gd name="T19" fmla="*/ 28 h 411"/>
              <a:gd name="T20" fmla="*/ 249 w 289"/>
              <a:gd name="T21" fmla="*/ 205 h 411"/>
              <a:gd name="T22" fmla="*/ 176 w 289"/>
              <a:gd name="T23" fmla="*/ 382 h 411"/>
              <a:gd name="T24" fmla="*/ 204 w 289"/>
              <a:gd name="T25" fmla="*/ 411 h 411"/>
              <a:gd name="T26" fmla="*/ 289 w 289"/>
              <a:gd name="T27" fmla="*/ 205 h 411"/>
              <a:gd name="T28" fmla="*/ 87 w 289"/>
              <a:gd name="T29" fmla="*/ 105 h 411"/>
              <a:gd name="T30" fmla="*/ 58 w 289"/>
              <a:gd name="T31" fmla="*/ 134 h 411"/>
              <a:gd name="T32" fmla="*/ 58 w 289"/>
              <a:gd name="T33" fmla="*/ 276 h 411"/>
              <a:gd name="T34" fmla="*/ 87 w 289"/>
              <a:gd name="T35" fmla="*/ 305 h 411"/>
              <a:gd name="T36" fmla="*/ 87 w 289"/>
              <a:gd name="T37" fmla="*/ 105 h 411"/>
              <a:gd name="T38" fmla="*/ 28 w 289"/>
              <a:gd name="T39" fmla="*/ 158 h 411"/>
              <a:gd name="T40" fmla="*/ 0 w 289"/>
              <a:gd name="T41" fmla="*/ 186 h 411"/>
              <a:gd name="T42" fmla="*/ 0 w 289"/>
              <a:gd name="T43" fmla="*/ 224 h 411"/>
              <a:gd name="T44" fmla="*/ 28 w 289"/>
              <a:gd name="T45" fmla="*/ 252 h 411"/>
              <a:gd name="T46" fmla="*/ 28 w 289"/>
              <a:gd name="T47" fmla="*/ 158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9" h="411">
                <a:moveTo>
                  <a:pt x="146" y="357"/>
                </a:moveTo>
                <a:cubicBezTo>
                  <a:pt x="117" y="329"/>
                  <a:pt x="117" y="329"/>
                  <a:pt x="117" y="329"/>
                </a:cubicBezTo>
                <a:cubicBezTo>
                  <a:pt x="150" y="296"/>
                  <a:pt x="168" y="252"/>
                  <a:pt x="168" y="205"/>
                </a:cubicBezTo>
                <a:cubicBezTo>
                  <a:pt x="168" y="158"/>
                  <a:pt x="150" y="115"/>
                  <a:pt x="117" y="82"/>
                </a:cubicBezTo>
                <a:cubicBezTo>
                  <a:pt x="146" y="53"/>
                  <a:pt x="146" y="53"/>
                  <a:pt x="146" y="53"/>
                </a:cubicBezTo>
                <a:cubicBezTo>
                  <a:pt x="186" y="94"/>
                  <a:pt x="208" y="148"/>
                  <a:pt x="208" y="205"/>
                </a:cubicBezTo>
                <a:cubicBezTo>
                  <a:pt x="208" y="262"/>
                  <a:pt x="186" y="316"/>
                  <a:pt x="146" y="357"/>
                </a:cubicBezTo>
                <a:close/>
                <a:moveTo>
                  <a:pt x="289" y="205"/>
                </a:moveTo>
                <a:cubicBezTo>
                  <a:pt x="289" y="127"/>
                  <a:pt x="259" y="54"/>
                  <a:pt x="204" y="0"/>
                </a:cubicBezTo>
                <a:cubicBezTo>
                  <a:pt x="176" y="28"/>
                  <a:pt x="176" y="28"/>
                  <a:pt x="176" y="28"/>
                </a:cubicBezTo>
                <a:cubicBezTo>
                  <a:pt x="223" y="75"/>
                  <a:pt x="249" y="138"/>
                  <a:pt x="249" y="205"/>
                </a:cubicBezTo>
                <a:cubicBezTo>
                  <a:pt x="249" y="272"/>
                  <a:pt x="223" y="335"/>
                  <a:pt x="176" y="382"/>
                </a:cubicBezTo>
                <a:cubicBezTo>
                  <a:pt x="204" y="411"/>
                  <a:pt x="204" y="411"/>
                  <a:pt x="204" y="411"/>
                </a:cubicBezTo>
                <a:cubicBezTo>
                  <a:pt x="259" y="356"/>
                  <a:pt x="289" y="283"/>
                  <a:pt x="289" y="205"/>
                </a:cubicBezTo>
                <a:close/>
                <a:moveTo>
                  <a:pt x="87" y="105"/>
                </a:moveTo>
                <a:cubicBezTo>
                  <a:pt x="58" y="134"/>
                  <a:pt x="58" y="134"/>
                  <a:pt x="58" y="134"/>
                </a:cubicBezTo>
                <a:cubicBezTo>
                  <a:pt x="98" y="173"/>
                  <a:pt x="98" y="237"/>
                  <a:pt x="58" y="276"/>
                </a:cubicBezTo>
                <a:cubicBezTo>
                  <a:pt x="87" y="305"/>
                  <a:pt x="87" y="305"/>
                  <a:pt x="87" y="305"/>
                </a:cubicBezTo>
                <a:cubicBezTo>
                  <a:pt x="141" y="250"/>
                  <a:pt x="141" y="160"/>
                  <a:pt x="87" y="105"/>
                </a:cubicBezTo>
                <a:close/>
                <a:moveTo>
                  <a:pt x="28" y="158"/>
                </a:moveTo>
                <a:cubicBezTo>
                  <a:pt x="0" y="186"/>
                  <a:pt x="0" y="186"/>
                  <a:pt x="0" y="186"/>
                </a:cubicBezTo>
                <a:cubicBezTo>
                  <a:pt x="10" y="197"/>
                  <a:pt x="10" y="214"/>
                  <a:pt x="0" y="224"/>
                </a:cubicBezTo>
                <a:cubicBezTo>
                  <a:pt x="28" y="252"/>
                  <a:pt x="28" y="252"/>
                  <a:pt x="28" y="252"/>
                </a:cubicBezTo>
                <a:cubicBezTo>
                  <a:pt x="54" y="226"/>
                  <a:pt x="54" y="184"/>
                  <a:pt x="28" y="158"/>
                </a:cubicBezTo>
                <a:close/>
              </a:path>
            </a:pathLst>
          </a:custGeom>
          <a:solidFill>
            <a:srgbClr val="00B0F0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="horz" wrap="square" lIns="68553" tIns="34277" rIns="68553" bIns="342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3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6" name="TextBox 400"/>
          <p:cNvSpPr txBox="1"/>
          <p:nvPr/>
        </p:nvSpPr>
        <p:spPr>
          <a:xfrm flipH="1">
            <a:off x="2302386" y="3760492"/>
            <a:ext cx="654568" cy="138499"/>
          </a:xfrm>
          <a:prstGeom prst="rect">
            <a:avLst/>
          </a:prstGeom>
          <a:solidFill>
            <a:schemeClr val="bg2"/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altLang="zh-CN" sz="1000" dirty="0">
                <a:solidFill>
                  <a:srgbClr val="00B0F0"/>
                </a:solidFill>
                <a:latin typeface="Segoe UI" pitchFamily="34" charset="0"/>
                <a:cs typeface="Segoe UI" pitchFamily="34" charset="0"/>
              </a:rPr>
              <a:t>&lt;Cat 5e&gt;</a:t>
            </a:r>
            <a:endParaRPr lang="zh-CN" altLang="en-US" sz="1000" dirty="0">
              <a:solidFill>
                <a:srgbClr val="00B0F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98" name="图片 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041" y="932428"/>
            <a:ext cx="5422572" cy="3428558"/>
          </a:xfrm>
          <a:prstGeom prst="rect">
            <a:avLst/>
          </a:prstGeom>
        </p:spPr>
      </p:pic>
      <p:grpSp>
        <p:nvGrpSpPr>
          <p:cNvPr id="99" name="组合 98"/>
          <p:cNvGrpSpPr/>
          <p:nvPr/>
        </p:nvGrpSpPr>
        <p:grpSpPr>
          <a:xfrm>
            <a:off x="3538773" y="3829741"/>
            <a:ext cx="468000" cy="399603"/>
            <a:chOff x="2057035" y="5343797"/>
            <a:chExt cx="468000" cy="399603"/>
          </a:xfrm>
        </p:grpSpPr>
        <p:cxnSp>
          <p:nvCxnSpPr>
            <p:cNvPr id="120" name="直接连接符 119"/>
            <p:cNvCxnSpPr/>
            <p:nvPr/>
          </p:nvCxnSpPr>
          <p:spPr>
            <a:xfrm>
              <a:off x="2060366" y="5343797"/>
              <a:ext cx="0" cy="399603"/>
            </a:xfrm>
            <a:prstGeom prst="line">
              <a:avLst/>
            </a:prstGeom>
            <a:noFill/>
            <a:ln w="19050" cap="flat" cmpd="sng" algn="ctr">
              <a:solidFill>
                <a:srgbClr val="08ABEE"/>
              </a:solidFill>
              <a:prstDash val="solid"/>
              <a:miter lim="800000"/>
            </a:ln>
            <a:effectLst/>
          </p:spPr>
        </p:cxnSp>
        <p:cxnSp>
          <p:nvCxnSpPr>
            <p:cNvPr id="121" name="直接连接符 120"/>
            <p:cNvCxnSpPr/>
            <p:nvPr/>
          </p:nvCxnSpPr>
          <p:spPr>
            <a:xfrm flipH="1">
              <a:off x="2057035" y="5743400"/>
              <a:ext cx="468000" cy="0"/>
            </a:xfrm>
            <a:prstGeom prst="line">
              <a:avLst/>
            </a:prstGeom>
            <a:noFill/>
            <a:ln w="19050" cap="flat" cmpd="sng" algn="ctr">
              <a:solidFill>
                <a:srgbClr val="08ABEE"/>
              </a:solidFill>
              <a:prstDash val="solid"/>
              <a:miter lim="800000"/>
            </a:ln>
            <a:effectLst/>
          </p:spPr>
        </p:cxnSp>
      </p:grpSp>
      <p:pic>
        <p:nvPicPr>
          <p:cNvPr id="114" name="Picture 3" descr="C:\Users\22017\Desktop\DH-PFS4228-24P-370_Image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6" b="25587"/>
          <a:stretch/>
        </p:blipFill>
        <p:spPr bwMode="auto">
          <a:xfrm>
            <a:off x="3863779" y="4052781"/>
            <a:ext cx="807154" cy="47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6" name="直接连接符 115"/>
          <p:cNvCxnSpPr/>
          <p:nvPr/>
        </p:nvCxnSpPr>
        <p:spPr>
          <a:xfrm>
            <a:off x="3544875" y="3443250"/>
            <a:ext cx="0" cy="399603"/>
          </a:xfrm>
          <a:prstGeom prst="line">
            <a:avLst/>
          </a:prstGeom>
          <a:noFill/>
          <a:ln w="19050" cap="flat" cmpd="sng" algn="ctr">
            <a:solidFill>
              <a:srgbClr val="08ABEE"/>
            </a:solidFill>
            <a:prstDash val="solid"/>
            <a:miter lim="800000"/>
          </a:ln>
          <a:effectLst/>
        </p:spPr>
      </p:cxnSp>
      <p:cxnSp>
        <p:nvCxnSpPr>
          <p:cNvPr id="117" name="直接连接符 116"/>
          <p:cNvCxnSpPr/>
          <p:nvPr/>
        </p:nvCxnSpPr>
        <p:spPr>
          <a:xfrm flipH="1">
            <a:off x="3538773" y="3443250"/>
            <a:ext cx="468000" cy="0"/>
          </a:xfrm>
          <a:prstGeom prst="line">
            <a:avLst/>
          </a:prstGeom>
          <a:noFill/>
          <a:ln w="19050" cap="flat" cmpd="sng" algn="ctr">
            <a:solidFill>
              <a:srgbClr val="08ABEE"/>
            </a:solidFill>
            <a:prstDash val="solid"/>
            <a:miter lim="800000"/>
          </a:ln>
          <a:effectLst/>
        </p:spPr>
      </p:cxnSp>
      <p:pic>
        <p:nvPicPr>
          <p:cNvPr id="118" name="Picture 2" descr="C:\Users\22017\Desktop\路由.png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9620">
            <a:off x="3866098" y="2995014"/>
            <a:ext cx="592318" cy="59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图片 1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7371" y="1994170"/>
            <a:ext cx="1157149" cy="2515327"/>
          </a:xfrm>
          <a:prstGeom prst="rect">
            <a:avLst/>
          </a:prstGeom>
        </p:spPr>
      </p:pic>
      <p:sp>
        <p:nvSpPr>
          <p:cNvPr id="122" name="标题 1"/>
          <p:cNvSpPr txBox="1">
            <a:spLocks/>
          </p:cNvSpPr>
          <p:nvPr/>
        </p:nvSpPr>
        <p:spPr>
          <a:xfrm>
            <a:off x="-1" y="143995"/>
            <a:ext cx="10433441" cy="657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Access Control &amp; Temperature Monitoring System Architecture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242607" y="5699792"/>
            <a:ext cx="453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Real-time surveillance</a:t>
            </a:r>
            <a:endParaRPr lang="zh-CN" alt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Real-time  personnel information and alarm</a:t>
            </a:r>
          </a:p>
          <a:p>
            <a:r>
              <a:rPr lang="en-US" altLang="zh-CN" sz="1400" dirty="0"/>
              <a:t>      (high temperature ) display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/>
              <a:t>Remote door release </a:t>
            </a:r>
          </a:p>
        </p:txBody>
      </p:sp>
      <p:sp>
        <p:nvSpPr>
          <p:cNvPr id="124" name="文本框 123"/>
          <p:cNvSpPr txBox="1"/>
          <p:nvPr/>
        </p:nvSpPr>
        <p:spPr>
          <a:xfrm>
            <a:off x="-1" y="5193664"/>
            <a:ext cx="4795765" cy="369332"/>
          </a:xfrm>
          <a:prstGeom prst="rect">
            <a:avLst/>
          </a:prstGeom>
          <a:solidFill>
            <a:srgbClr val="C6491C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Show detect result on VTH monitor 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97" name="Freeform 11"/>
          <p:cNvSpPr>
            <a:spLocks noChangeAspect="1" noEditPoints="1"/>
          </p:cNvSpPr>
          <p:nvPr/>
        </p:nvSpPr>
        <p:spPr bwMode="auto">
          <a:xfrm rot="16200000">
            <a:off x="5718660" y="1043574"/>
            <a:ext cx="213668" cy="280905"/>
          </a:xfrm>
          <a:custGeom>
            <a:avLst/>
            <a:gdLst>
              <a:gd name="T0" fmla="*/ 146 w 289"/>
              <a:gd name="T1" fmla="*/ 357 h 411"/>
              <a:gd name="T2" fmla="*/ 117 w 289"/>
              <a:gd name="T3" fmla="*/ 329 h 411"/>
              <a:gd name="T4" fmla="*/ 168 w 289"/>
              <a:gd name="T5" fmla="*/ 205 h 411"/>
              <a:gd name="T6" fmla="*/ 117 w 289"/>
              <a:gd name="T7" fmla="*/ 82 h 411"/>
              <a:gd name="T8" fmla="*/ 146 w 289"/>
              <a:gd name="T9" fmla="*/ 53 h 411"/>
              <a:gd name="T10" fmla="*/ 208 w 289"/>
              <a:gd name="T11" fmla="*/ 205 h 411"/>
              <a:gd name="T12" fmla="*/ 146 w 289"/>
              <a:gd name="T13" fmla="*/ 357 h 411"/>
              <a:gd name="T14" fmla="*/ 289 w 289"/>
              <a:gd name="T15" fmla="*/ 205 h 411"/>
              <a:gd name="T16" fmla="*/ 204 w 289"/>
              <a:gd name="T17" fmla="*/ 0 h 411"/>
              <a:gd name="T18" fmla="*/ 176 w 289"/>
              <a:gd name="T19" fmla="*/ 28 h 411"/>
              <a:gd name="T20" fmla="*/ 249 w 289"/>
              <a:gd name="T21" fmla="*/ 205 h 411"/>
              <a:gd name="T22" fmla="*/ 176 w 289"/>
              <a:gd name="T23" fmla="*/ 382 h 411"/>
              <a:gd name="T24" fmla="*/ 204 w 289"/>
              <a:gd name="T25" fmla="*/ 411 h 411"/>
              <a:gd name="T26" fmla="*/ 289 w 289"/>
              <a:gd name="T27" fmla="*/ 205 h 411"/>
              <a:gd name="T28" fmla="*/ 87 w 289"/>
              <a:gd name="T29" fmla="*/ 105 h 411"/>
              <a:gd name="T30" fmla="*/ 58 w 289"/>
              <a:gd name="T31" fmla="*/ 134 h 411"/>
              <a:gd name="T32" fmla="*/ 58 w 289"/>
              <a:gd name="T33" fmla="*/ 276 h 411"/>
              <a:gd name="T34" fmla="*/ 87 w 289"/>
              <a:gd name="T35" fmla="*/ 305 h 411"/>
              <a:gd name="T36" fmla="*/ 87 w 289"/>
              <a:gd name="T37" fmla="*/ 105 h 411"/>
              <a:gd name="T38" fmla="*/ 28 w 289"/>
              <a:gd name="T39" fmla="*/ 158 h 411"/>
              <a:gd name="T40" fmla="*/ 0 w 289"/>
              <a:gd name="T41" fmla="*/ 186 h 411"/>
              <a:gd name="T42" fmla="*/ 0 w 289"/>
              <a:gd name="T43" fmla="*/ 224 h 411"/>
              <a:gd name="T44" fmla="*/ 28 w 289"/>
              <a:gd name="T45" fmla="*/ 252 h 411"/>
              <a:gd name="T46" fmla="*/ 28 w 289"/>
              <a:gd name="T47" fmla="*/ 158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89" h="411">
                <a:moveTo>
                  <a:pt x="146" y="357"/>
                </a:moveTo>
                <a:cubicBezTo>
                  <a:pt x="117" y="329"/>
                  <a:pt x="117" y="329"/>
                  <a:pt x="117" y="329"/>
                </a:cubicBezTo>
                <a:cubicBezTo>
                  <a:pt x="150" y="296"/>
                  <a:pt x="168" y="252"/>
                  <a:pt x="168" y="205"/>
                </a:cubicBezTo>
                <a:cubicBezTo>
                  <a:pt x="168" y="158"/>
                  <a:pt x="150" y="115"/>
                  <a:pt x="117" y="82"/>
                </a:cubicBezTo>
                <a:cubicBezTo>
                  <a:pt x="146" y="53"/>
                  <a:pt x="146" y="53"/>
                  <a:pt x="146" y="53"/>
                </a:cubicBezTo>
                <a:cubicBezTo>
                  <a:pt x="186" y="94"/>
                  <a:pt x="208" y="148"/>
                  <a:pt x="208" y="205"/>
                </a:cubicBezTo>
                <a:cubicBezTo>
                  <a:pt x="208" y="262"/>
                  <a:pt x="186" y="316"/>
                  <a:pt x="146" y="357"/>
                </a:cubicBezTo>
                <a:close/>
                <a:moveTo>
                  <a:pt x="289" y="205"/>
                </a:moveTo>
                <a:cubicBezTo>
                  <a:pt x="289" y="127"/>
                  <a:pt x="259" y="54"/>
                  <a:pt x="204" y="0"/>
                </a:cubicBezTo>
                <a:cubicBezTo>
                  <a:pt x="176" y="28"/>
                  <a:pt x="176" y="28"/>
                  <a:pt x="176" y="28"/>
                </a:cubicBezTo>
                <a:cubicBezTo>
                  <a:pt x="223" y="75"/>
                  <a:pt x="249" y="138"/>
                  <a:pt x="249" y="205"/>
                </a:cubicBezTo>
                <a:cubicBezTo>
                  <a:pt x="249" y="272"/>
                  <a:pt x="223" y="335"/>
                  <a:pt x="176" y="382"/>
                </a:cubicBezTo>
                <a:cubicBezTo>
                  <a:pt x="204" y="411"/>
                  <a:pt x="204" y="411"/>
                  <a:pt x="204" y="411"/>
                </a:cubicBezTo>
                <a:cubicBezTo>
                  <a:pt x="259" y="356"/>
                  <a:pt x="289" y="283"/>
                  <a:pt x="289" y="205"/>
                </a:cubicBezTo>
                <a:close/>
                <a:moveTo>
                  <a:pt x="87" y="105"/>
                </a:moveTo>
                <a:cubicBezTo>
                  <a:pt x="58" y="134"/>
                  <a:pt x="58" y="134"/>
                  <a:pt x="58" y="134"/>
                </a:cubicBezTo>
                <a:cubicBezTo>
                  <a:pt x="98" y="173"/>
                  <a:pt x="98" y="237"/>
                  <a:pt x="58" y="276"/>
                </a:cubicBezTo>
                <a:cubicBezTo>
                  <a:pt x="87" y="305"/>
                  <a:pt x="87" y="305"/>
                  <a:pt x="87" y="305"/>
                </a:cubicBezTo>
                <a:cubicBezTo>
                  <a:pt x="141" y="250"/>
                  <a:pt x="141" y="160"/>
                  <a:pt x="87" y="105"/>
                </a:cubicBezTo>
                <a:close/>
                <a:moveTo>
                  <a:pt x="28" y="158"/>
                </a:moveTo>
                <a:cubicBezTo>
                  <a:pt x="0" y="186"/>
                  <a:pt x="0" y="186"/>
                  <a:pt x="0" y="186"/>
                </a:cubicBezTo>
                <a:cubicBezTo>
                  <a:pt x="10" y="197"/>
                  <a:pt x="10" y="214"/>
                  <a:pt x="0" y="224"/>
                </a:cubicBezTo>
                <a:cubicBezTo>
                  <a:pt x="28" y="252"/>
                  <a:pt x="28" y="252"/>
                  <a:pt x="28" y="252"/>
                </a:cubicBezTo>
                <a:cubicBezTo>
                  <a:pt x="54" y="226"/>
                  <a:pt x="54" y="184"/>
                  <a:pt x="28" y="158"/>
                </a:cubicBezTo>
                <a:close/>
              </a:path>
            </a:pathLst>
          </a:custGeom>
          <a:solidFill>
            <a:srgbClr val="00B0F0"/>
          </a:solidFill>
          <a:ln w="10795" cap="flat" cmpd="sng" algn="ctr">
            <a:noFill/>
            <a:prstDash val="solid"/>
          </a:ln>
          <a:effectLst/>
        </p:spPr>
        <p:txBody>
          <a:bodyPr rot="0" spcFirstLastPara="0" vert="horz" wrap="square" lIns="68553" tIns="34277" rIns="68553" bIns="3427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3239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954" y="4526642"/>
            <a:ext cx="2154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terminal model</a:t>
            </a:r>
            <a:endParaRPr lang="en-AU" dirty="0"/>
          </a:p>
        </p:txBody>
      </p:sp>
      <p:grpSp>
        <p:nvGrpSpPr>
          <p:cNvPr id="22" name="组合 52"/>
          <p:cNvGrpSpPr/>
          <p:nvPr/>
        </p:nvGrpSpPr>
        <p:grpSpPr>
          <a:xfrm>
            <a:off x="5912277" y="4429132"/>
            <a:ext cx="1596676" cy="1453706"/>
            <a:chOff x="3492182" y="1382978"/>
            <a:chExt cx="1596676" cy="1453706"/>
          </a:xfrm>
        </p:grpSpPr>
        <p:pic>
          <p:nvPicPr>
            <p:cNvPr id="23" name="图片 5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626" y="1382978"/>
              <a:ext cx="1078237" cy="705106"/>
            </a:xfrm>
            <a:prstGeom prst="rect">
              <a:avLst/>
            </a:prstGeom>
          </p:spPr>
        </p:pic>
        <p:sp>
          <p:nvSpPr>
            <p:cNvPr id="24" name="矩形 55"/>
            <p:cNvSpPr/>
            <p:nvPr/>
          </p:nvSpPr>
          <p:spPr>
            <a:xfrm>
              <a:off x="3492182" y="2098053"/>
              <a:ext cx="1596676" cy="738631"/>
            </a:xfrm>
            <a:prstGeom prst="rect">
              <a:avLst/>
            </a:prstGeom>
          </p:spPr>
          <p:txBody>
            <a:bodyPr wrap="square" lIns="121889" tIns="60944" rIns="121889" bIns="60944">
              <a:spAutoFit/>
            </a:bodyPr>
            <a:lstStyle/>
            <a:p>
              <a:pPr algn="ctr"/>
              <a:r>
                <a:rPr lang="en-US" altLang="zh-CN" sz="1000" b="1" dirty="0">
                  <a:ea typeface="张海山锐线体简" panose="02000000000000000000" pitchFamily="2" charset="-122"/>
                </a:rPr>
                <a:t>VTH5341G-W</a:t>
              </a:r>
            </a:p>
            <a:p>
              <a:pPr algn="ctr"/>
              <a:r>
                <a:rPr lang="en-US" altLang="zh-CN" sz="1000" dirty="0">
                  <a:ea typeface="张海山锐线体简" panose="02000000000000000000" pitchFamily="2" charset="-122"/>
                </a:rPr>
                <a:t>10” Capacitive</a:t>
              </a:r>
            </a:p>
            <a:p>
              <a:pPr algn="ctr"/>
              <a:r>
                <a:rPr lang="en-US" altLang="zh-CN" sz="1000" b="1" dirty="0">
                  <a:solidFill>
                    <a:srgbClr val="FF0000"/>
                  </a:solidFill>
                  <a:ea typeface="张海山锐线体简" panose="02000000000000000000" pitchFamily="2" charset="-122"/>
                </a:rPr>
                <a:t>Android</a:t>
              </a:r>
              <a:r>
                <a:rPr lang="en-US" altLang="zh-CN" sz="1000" dirty="0">
                  <a:latin typeface="Segoe UI" panose="020B0502040204020203" pitchFamily="34" charset="0"/>
                  <a:ea typeface="Microsoft YaHei" panose="020B0503020204020204" pitchFamily="34" charset="-122"/>
                  <a:cs typeface="+mn-ea"/>
                  <a:sym typeface="Segoe UI" panose="020B0502040204020203" pitchFamily="34" charset="0"/>
                </a:rPr>
                <a:t> </a:t>
              </a:r>
              <a:r>
                <a:rPr lang="en-US" altLang="zh-CN" sz="1000" dirty="0">
                  <a:ea typeface="张海山锐线体简" panose="02000000000000000000" pitchFamily="2" charset="-122"/>
                  <a:sym typeface="Segoe UI" panose="020B0502040204020203" pitchFamily="34" charset="0"/>
                </a:rPr>
                <a:t>8.1</a:t>
              </a:r>
              <a:endParaRPr lang="en-US" altLang="zh-CN" sz="1000" dirty="0">
                <a:ea typeface="张海山锐线体简" panose="02000000000000000000" pitchFamily="2" charset="-122"/>
              </a:endParaRPr>
            </a:p>
            <a:p>
              <a:pPr algn="ctr"/>
              <a:r>
                <a:rPr lang="en-US" altLang="zh-CN" sz="1000" dirty="0">
                  <a:ea typeface="张海山锐线体简" panose="02000000000000000000" pitchFamily="2" charset="-122"/>
                </a:rPr>
                <a:t>Standard POE  </a:t>
              </a:r>
              <a:r>
                <a:rPr lang="en-US" altLang="zh-CN" sz="1000" dirty="0" err="1">
                  <a:ea typeface="张海山锐线体简" panose="02000000000000000000" pitchFamily="2" charset="-122"/>
                </a:rPr>
                <a:t>WiFi</a:t>
              </a:r>
              <a:endParaRPr lang="en-US" altLang="zh-CN" sz="1000" dirty="0">
                <a:ea typeface="张海山锐线体简" panose="02000000000000000000" pitchFamily="2" charset="-122"/>
              </a:endParaRPr>
            </a:p>
          </p:txBody>
        </p:sp>
      </p:grpSp>
      <p:grpSp>
        <p:nvGrpSpPr>
          <p:cNvPr id="25" name="组合 56"/>
          <p:cNvGrpSpPr/>
          <p:nvPr/>
        </p:nvGrpSpPr>
        <p:grpSpPr>
          <a:xfrm>
            <a:off x="7727609" y="4353266"/>
            <a:ext cx="1772844" cy="1570863"/>
            <a:chOff x="7244808" y="1295671"/>
            <a:chExt cx="1772844" cy="1570863"/>
          </a:xfrm>
        </p:grpSpPr>
        <p:pic>
          <p:nvPicPr>
            <p:cNvPr id="26" name="Picture 4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34" t="16672" r="14842"/>
            <a:stretch/>
          </p:blipFill>
          <p:spPr bwMode="auto">
            <a:xfrm>
              <a:off x="7468573" y="1295671"/>
              <a:ext cx="1103528" cy="1376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矩形 58"/>
            <p:cNvSpPr/>
            <p:nvPr/>
          </p:nvSpPr>
          <p:spPr>
            <a:xfrm>
              <a:off x="7244808" y="2127892"/>
              <a:ext cx="1772844" cy="738642"/>
            </a:xfrm>
            <a:prstGeom prst="rect">
              <a:avLst/>
            </a:prstGeom>
          </p:spPr>
          <p:txBody>
            <a:bodyPr wrap="square" lIns="121899" tIns="60949" rIns="121899" bIns="60949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None/>
                <a:defRPr/>
              </a:pPr>
              <a:r>
                <a:rPr lang="en-US" altLang="zh-CN" sz="1000" b="1" dirty="0">
                  <a:ea typeface="张海山锐线体简" panose="02000000000000000000" pitchFamily="2" charset="-122"/>
                  <a:sym typeface="+mn-lt"/>
                </a:rPr>
                <a:t>VTH5421E(W)-H</a:t>
              </a:r>
            </a:p>
            <a:p>
              <a:pPr algn="ctr"/>
              <a:r>
                <a:rPr lang="en-US" altLang="zh-CN" sz="1000" dirty="0">
                  <a:ea typeface="张海山锐线体简" panose="02000000000000000000" pitchFamily="2" charset="-122"/>
                </a:rPr>
                <a:t>7” Capacitive</a:t>
              </a:r>
            </a:p>
            <a:p>
              <a:pPr algn="ctr"/>
              <a:r>
                <a:rPr lang="en-US" altLang="zh-CN" sz="1000" dirty="0">
                  <a:ea typeface="张海山锐线体简" panose="02000000000000000000" pitchFamily="2" charset="-122"/>
                </a:rPr>
                <a:t>Handset</a:t>
              </a:r>
            </a:p>
            <a:p>
              <a:pPr algn="ctr"/>
              <a:r>
                <a:rPr lang="en-US" altLang="zh-CN" sz="1000" dirty="0">
                  <a:ea typeface="张海山锐线体简" panose="02000000000000000000" pitchFamily="2" charset="-122"/>
                </a:rPr>
                <a:t>Standard POE  </a:t>
              </a:r>
              <a:r>
                <a:rPr lang="en-US" altLang="zh-CN" sz="1000" dirty="0" err="1">
                  <a:ea typeface="张海山锐线体简" panose="02000000000000000000" pitchFamily="2" charset="-122"/>
                </a:rPr>
                <a:t>WiFi</a:t>
              </a:r>
              <a:endParaRPr lang="en-US" altLang="zh-CN" sz="1000" dirty="0">
                <a:ea typeface="张海山锐线体简" panose="02000000000000000000" pitchFamily="2" charset="-122"/>
              </a:endParaRPr>
            </a:p>
          </p:txBody>
        </p:sp>
      </p:grpSp>
      <p:pic>
        <p:nvPicPr>
          <p:cNvPr id="28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376" y="4214136"/>
            <a:ext cx="1446400" cy="1446400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9497323" y="5244258"/>
            <a:ext cx="1772844" cy="430865"/>
          </a:xfrm>
          <a:prstGeom prst="rect">
            <a:avLst/>
          </a:prstGeom>
        </p:spPr>
        <p:txBody>
          <a:bodyPr wrap="square" lIns="121899" tIns="60949" rIns="121899" bIns="6094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n-US" altLang="zh-CN" sz="1000" b="1" dirty="0">
                <a:ea typeface="张海山锐线体简" panose="02000000000000000000" pitchFamily="2" charset="-122"/>
                <a:sym typeface="+mn-lt"/>
              </a:rPr>
              <a:t>VTM23</a:t>
            </a:r>
          </a:p>
          <a:p>
            <a:pPr algn="ctr"/>
            <a:r>
              <a:rPr lang="en-US" altLang="zh-CN" sz="1000" dirty="0">
                <a:ea typeface="张海山锐线体简" panose="02000000000000000000" pitchFamily="2" charset="-122"/>
              </a:rPr>
              <a:t>Desktop Mounted Bracket</a:t>
            </a:r>
          </a:p>
        </p:txBody>
      </p:sp>
    </p:spTree>
    <p:extLst>
      <p:ext uri="{BB962C8B-B14F-4D97-AF65-F5344CB8AC3E}">
        <p14:creationId xmlns:p14="http://schemas.microsoft.com/office/powerpoint/2010/main" val="313705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椭圆 11"/>
          <p:cNvSpPr/>
          <p:nvPr/>
        </p:nvSpPr>
        <p:spPr>
          <a:xfrm rot="5400000">
            <a:off x="420649" y="1597300"/>
            <a:ext cx="3716903" cy="2152958"/>
          </a:xfrm>
          <a:prstGeom prst="ellipse">
            <a:avLst/>
          </a:prstGeom>
          <a:solidFill>
            <a:srgbClr val="002060">
              <a:alpha val="6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object 4"/>
          <p:cNvSpPr/>
          <p:nvPr/>
        </p:nvSpPr>
        <p:spPr>
          <a:xfrm>
            <a:off x="715580" y="1"/>
            <a:ext cx="2640000" cy="120524"/>
          </a:xfrm>
          <a:custGeom>
            <a:avLst/>
            <a:gdLst/>
            <a:ahLst/>
            <a:cxnLst/>
            <a:rect l="l" t="t" r="r" b="b"/>
            <a:pathLst>
              <a:path w="3078479" h="180340">
                <a:moveTo>
                  <a:pt x="0" y="179997"/>
                </a:moveTo>
                <a:lnTo>
                  <a:pt x="3077997" y="179997"/>
                </a:lnTo>
                <a:lnTo>
                  <a:pt x="307799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1191E"/>
          </a:solidFill>
        </p:spPr>
        <p:txBody>
          <a:bodyPr wrap="square" lIns="0" tIns="0" rIns="0" bIns="0" rtlCol="0"/>
          <a:lstStyle/>
          <a:p>
            <a:endParaRPr sz="677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3733" y="334546"/>
            <a:ext cx="2931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C1181D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Floor Stand Solution</a:t>
            </a:r>
            <a:endParaRPr lang="zh-CN" altLang="en-US" sz="1200" spc="4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40" name="组合 6"/>
          <p:cNvGrpSpPr/>
          <p:nvPr/>
        </p:nvGrpSpPr>
        <p:grpSpPr>
          <a:xfrm>
            <a:off x="5556739" y="4334609"/>
            <a:ext cx="6554614" cy="2482090"/>
            <a:chOff x="45229" y="2102433"/>
            <a:chExt cx="4074479" cy="1422398"/>
          </a:xfrm>
        </p:grpSpPr>
        <p:pic>
          <p:nvPicPr>
            <p:cNvPr id="41" name="图片 84"/>
            <p:cNvPicPr>
              <a:picLocks noChangeAspect="1"/>
            </p:cNvPicPr>
            <p:nvPr/>
          </p:nvPicPr>
          <p:blipFill rotWithShape="1">
            <a:blip r:embed="rId3"/>
            <a:srcRect t="2206" b="12815"/>
            <a:stretch/>
          </p:blipFill>
          <p:spPr>
            <a:xfrm>
              <a:off x="45229" y="2102434"/>
              <a:ext cx="2207785" cy="1422397"/>
            </a:xfrm>
            <a:prstGeom prst="rect">
              <a:avLst/>
            </a:prstGeom>
          </p:spPr>
        </p:pic>
        <p:pic>
          <p:nvPicPr>
            <p:cNvPr id="42" name="图片 8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53014" y="2102433"/>
              <a:ext cx="1866694" cy="1422397"/>
            </a:xfrm>
            <a:prstGeom prst="rect">
              <a:avLst/>
            </a:prstGeom>
          </p:spPr>
        </p:pic>
      </p:grpSp>
      <p:sp>
        <p:nvSpPr>
          <p:cNvPr id="43" name="五边形 150"/>
          <p:cNvSpPr/>
          <p:nvPr/>
        </p:nvSpPr>
        <p:spPr>
          <a:xfrm>
            <a:off x="3805418" y="4334609"/>
            <a:ext cx="1800337" cy="270064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Calibri" panose="020F0502020204030204" pitchFamily="34" charset="0"/>
                <a:cs typeface="Calibri" panose="020F0502020204030204" pitchFamily="34" charset="0"/>
              </a:rPr>
              <a:t>Building Entrance</a:t>
            </a:r>
            <a:endParaRPr lang="zh-CN" alt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79" r="33105"/>
          <a:stretch/>
        </p:blipFill>
        <p:spPr>
          <a:xfrm>
            <a:off x="1535706" y="683443"/>
            <a:ext cx="1701187" cy="38487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13878" y="766418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7-inch touch screen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Ambient temperature range </a:t>
            </a:r>
            <a:r>
              <a:rPr lang="zh-CN" altLang="en-US" dirty="0"/>
              <a:t>：</a:t>
            </a:r>
            <a:r>
              <a:rPr lang="en-US" altLang="zh-CN" dirty="0"/>
              <a:t>16°C~32°C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Temperature accuracy: 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℃ </a:t>
            </a:r>
            <a:endParaRPr lang="en-US" altLang="zh-CN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Temperature monitoring distance</a:t>
            </a:r>
            <a:r>
              <a:rPr lang="zh-CN" altLang="en-US" dirty="0"/>
              <a:t>：</a:t>
            </a:r>
            <a:r>
              <a:rPr lang="en-US" altLang="zh-CN" dirty="0"/>
              <a:t>0.3m ~ 1.8m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Sound prompt: Temperature abnormal alarm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Unlock Mode: Face/Card/Password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Terminal height:  1.47 meter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733" y="5063727"/>
            <a:ext cx="428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Device BOM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736522"/>
              </p:ext>
            </p:extLst>
          </p:nvPr>
        </p:nvGraphicFramePr>
        <p:xfrm>
          <a:off x="498083" y="5739413"/>
          <a:ext cx="4438413" cy="8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471">
                  <a:extLst>
                    <a:ext uri="{9D8B030D-6E8A-4147-A177-3AD203B41FA5}">
                      <a16:colId xmlns:a16="http://schemas.microsoft.com/office/drawing/2014/main" val="2858834325"/>
                    </a:ext>
                  </a:extLst>
                </a:gridCol>
                <a:gridCol w="1479471">
                  <a:extLst>
                    <a:ext uri="{9D8B030D-6E8A-4147-A177-3AD203B41FA5}">
                      <a16:colId xmlns:a16="http://schemas.microsoft.com/office/drawing/2014/main" val="2342806030"/>
                    </a:ext>
                  </a:extLst>
                </a:gridCol>
                <a:gridCol w="1479471">
                  <a:extLst>
                    <a:ext uri="{9D8B030D-6E8A-4147-A177-3AD203B41FA5}">
                      <a16:colId xmlns:a16="http://schemas.microsoft.com/office/drawing/2014/main" val="1902097601"/>
                    </a:ext>
                  </a:extLst>
                </a:gridCol>
              </a:tblGrid>
              <a:tr h="383042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ea typeface="微软雅黑" panose="020B0503020204020204" pitchFamily="34" charset="-122"/>
                        </a:rPr>
                        <a:t>DHI-ASI7213X-T1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1.0.01.25.11065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ea typeface="微软雅黑" panose="020B0503020204020204" pitchFamily="34" charset="-122"/>
                        </a:rPr>
                        <a:t>Terminal machine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08716"/>
                  </a:ext>
                </a:extLst>
              </a:tr>
              <a:tr h="388363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ea typeface="微软雅黑" panose="020B0503020204020204" pitchFamily="34" charset="-122"/>
                        </a:rPr>
                        <a:t>ASF172X-T1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ea typeface="微软雅黑" panose="020B0503020204020204" pitchFamily="34" charset="-122"/>
                        </a:rPr>
                        <a:t>1.0.01.25.11069 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/>
                        <a:t>floor stand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 bracket</a:t>
                      </a:r>
                      <a:endParaRPr lang="en-AU" sz="1200" b="1" kern="120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96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8149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椭圆 11"/>
          <p:cNvSpPr/>
          <p:nvPr/>
        </p:nvSpPr>
        <p:spPr>
          <a:xfrm rot="5400000">
            <a:off x="420649" y="1597300"/>
            <a:ext cx="3716903" cy="2152958"/>
          </a:xfrm>
          <a:prstGeom prst="ellipse">
            <a:avLst/>
          </a:prstGeom>
          <a:solidFill>
            <a:srgbClr val="002060">
              <a:alpha val="6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object 4"/>
          <p:cNvSpPr/>
          <p:nvPr/>
        </p:nvSpPr>
        <p:spPr>
          <a:xfrm>
            <a:off x="715580" y="1"/>
            <a:ext cx="2640000" cy="120524"/>
          </a:xfrm>
          <a:custGeom>
            <a:avLst/>
            <a:gdLst/>
            <a:ahLst/>
            <a:cxnLst/>
            <a:rect l="l" t="t" r="r" b="b"/>
            <a:pathLst>
              <a:path w="3078479" h="180340">
                <a:moveTo>
                  <a:pt x="0" y="179997"/>
                </a:moveTo>
                <a:lnTo>
                  <a:pt x="3077997" y="179997"/>
                </a:lnTo>
                <a:lnTo>
                  <a:pt x="307799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1191E"/>
          </a:solidFill>
        </p:spPr>
        <p:txBody>
          <a:bodyPr wrap="square" lIns="0" tIns="0" rIns="0" bIns="0" rtlCol="0"/>
          <a:lstStyle/>
          <a:p>
            <a:endParaRPr sz="677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3733" y="334546"/>
            <a:ext cx="2640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C1181D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Desktop Solution </a:t>
            </a:r>
            <a:endParaRPr lang="zh-CN" altLang="en-US" sz="1200" spc="4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" name="五边形 150"/>
          <p:cNvSpPr/>
          <p:nvPr/>
        </p:nvSpPr>
        <p:spPr>
          <a:xfrm>
            <a:off x="6632802" y="4103113"/>
            <a:ext cx="1504777" cy="22553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Calibri" panose="020F0502020204030204" pitchFamily="34" charset="0"/>
                <a:cs typeface="Calibri" panose="020F0502020204030204" pitchFamily="34" charset="0"/>
              </a:rPr>
              <a:t>Reception Desk</a:t>
            </a:r>
            <a:endParaRPr lang="zh-CN" alt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7191" y="118063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7-inch touch screen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Ambient temperature range </a:t>
            </a:r>
            <a:r>
              <a:rPr lang="zh-CN" altLang="en-US" dirty="0"/>
              <a:t>：</a:t>
            </a:r>
            <a:r>
              <a:rPr lang="en-US" altLang="zh-CN" dirty="0"/>
              <a:t>16°C~32°C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Temperature accuracy: 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℃ </a:t>
            </a:r>
            <a:endParaRPr lang="en-US" altLang="zh-CN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Temperature monitoring distance</a:t>
            </a:r>
            <a:r>
              <a:rPr lang="zh-CN" altLang="en-US" dirty="0"/>
              <a:t>：</a:t>
            </a:r>
            <a:r>
              <a:rPr lang="en-US" altLang="zh-CN" dirty="0"/>
              <a:t>0.3m ~ 1.8m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Sound prompt: Temperature abnormal alarm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Unlock Mode: Face/Card/Password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733" y="4869043"/>
            <a:ext cx="428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Device BOM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407719"/>
              </p:ext>
            </p:extLst>
          </p:nvPr>
        </p:nvGraphicFramePr>
        <p:xfrm>
          <a:off x="423733" y="5655772"/>
          <a:ext cx="4438413" cy="771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471">
                  <a:extLst>
                    <a:ext uri="{9D8B030D-6E8A-4147-A177-3AD203B41FA5}">
                      <a16:colId xmlns:a16="http://schemas.microsoft.com/office/drawing/2014/main" val="2858834325"/>
                    </a:ext>
                  </a:extLst>
                </a:gridCol>
                <a:gridCol w="1479471">
                  <a:extLst>
                    <a:ext uri="{9D8B030D-6E8A-4147-A177-3AD203B41FA5}">
                      <a16:colId xmlns:a16="http://schemas.microsoft.com/office/drawing/2014/main" val="2342806030"/>
                    </a:ext>
                  </a:extLst>
                </a:gridCol>
                <a:gridCol w="1479471">
                  <a:extLst>
                    <a:ext uri="{9D8B030D-6E8A-4147-A177-3AD203B41FA5}">
                      <a16:colId xmlns:a16="http://schemas.microsoft.com/office/drawing/2014/main" val="1902097601"/>
                    </a:ext>
                  </a:extLst>
                </a:gridCol>
              </a:tblGrid>
              <a:tr h="383042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ea typeface="微软雅黑" panose="020B0503020204020204" pitchFamily="34" charset="-122"/>
                        </a:rPr>
                        <a:t>DHI-ASI7213X-T1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1.0.01.25.11065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ea typeface="微软雅黑" panose="020B0503020204020204" pitchFamily="34" charset="-122"/>
                        </a:rPr>
                        <a:t>Terminal machine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08716"/>
                  </a:ext>
                </a:extLst>
              </a:tr>
              <a:tr h="388363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ea typeface="微软雅黑" panose="020B0503020204020204" pitchFamily="34" charset="-122"/>
                        </a:rPr>
                        <a:t>ASF072X-T1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ea typeface="微软雅黑" panose="020B0503020204020204" pitchFamily="34" charset="-122"/>
                        </a:rPr>
                        <a:t>1.0.01.25.11087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Desktop bracket</a:t>
                      </a:r>
                      <a:endParaRPr lang="en-AU" sz="1200" b="1" kern="120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96916"/>
                  </a:ext>
                </a:extLst>
              </a:tr>
            </a:tbl>
          </a:graphicData>
        </a:graphic>
      </p:graphicFrame>
      <p:pic>
        <p:nvPicPr>
          <p:cNvPr id="11" name="Picture 4" descr="https://timgsa.baidu.com/timg?image&amp;quality=80&amp;size=b9999_10000&amp;sec=1552907821580&amp;di=ef382a61578086dddb6aa7584d807823&amp;imgtype=0&amp;src=http%3A%2F%2Fimage.tupian114.com%2F20121026%2F1056017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1" b="6750"/>
          <a:stretch/>
        </p:blipFill>
        <p:spPr bwMode="auto">
          <a:xfrm>
            <a:off x="8053754" y="4103113"/>
            <a:ext cx="4111869" cy="275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21204" y="4965621"/>
            <a:ext cx="1180380" cy="13803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95" y="1020545"/>
            <a:ext cx="2523597" cy="29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09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椭圆 11"/>
          <p:cNvSpPr/>
          <p:nvPr/>
        </p:nvSpPr>
        <p:spPr>
          <a:xfrm rot="5400000">
            <a:off x="420649" y="1597300"/>
            <a:ext cx="3716903" cy="2152958"/>
          </a:xfrm>
          <a:prstGeom prst="ellipse">
            <a:avLst/>
          </a:prstGeom>
          <a:solidFill>
            <a:srgbClr val="002060">
              <a:alpha val="6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object 4"/>
          <p:cNvSpPr/>
          <p:nvPr/>
        </p:nvSpPr>
        <p:spPr>
          <a:xfrm>
            <a:off x="715580" y="1"/>
            <a:ext cx="2640000" cy="120524"/>
          </a:xfrm>
          <a:custGeom>
            <a:avLst/>
            <a:gdLst/>
            <a:ahLst/>
            <a:cxnLst/>
            <a:rect l="l" t="t" r="r" b="b"/>
            <a:pathLst>
              <a:path w="3078479" h="180340">
                <a:moveTo>
                  <a:pt x="0" y="179997"/>
                </a:moveTo>
                <a:lnTo>
                  <a:pt x="3077997" y="179997"/>
                </a:lnTo>
                <a:lnTo>
                  <a:pt x="307799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1191E"/>
          </a:solidFill>
        </p:spPr>
        <p:txBody>
          <a:bodyPr wrap="square" lIns="0" tIns="0" rIns="0" bIns="0" rtlCol="0"/>
          <a:lstStyle/>
          <a:p>
            <a:endParaRPr sz="677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3733" y="334546"/>
            <a:ext cx="3137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C1181D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Wall Mount Solution</a:t>
            </a:r>
            <a:endParaRPr lang="zh-CN" altLang="en-US" sz="1200" spc="4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" name="五边形 150"/>
          <p:cNvSpPr/>
          <p:nvPr/>
        </p:nvSpPr>
        <p:spPr>
          <a:xfrm>
            <a:off x="6263526" y="4536423"/>
            <a:ext cx="1504777" cy="22553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Calibri" panose="020F0502020204030204" pitchFamily="34" charset="0"/>
                <a:cs typeface="Calibri" panose="020F0502020204030204" pitchFamily="34" charset="0"/>
              </a:rPr>
              <a:t>Wall mount</a:t>
            </a:r>
            <a:endParaRPr lang="zh-CN" altLang="en-US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7191" y="118063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7-inch touch screen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Ambient temperature range </a:t>
            </a:r>
            <a:r>
              <a:rPr lang="zh-CN" altLang="en-US" dirty="0"/>
              <a:t>：</a:t>
            </a:r>
            <a:r>
              <a:rPr lang="en-US" altLang="zh-CN" dirty="0"/>
              <a:t>16°C~32°C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Temperature accuracy: 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℃ </a:t>
            </a:r>
            <a:endParaRPr lang="en-US" altLang="zh-CN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Temperature monitoring distance</a:t>
            </a:r>
            <a:r>
              <a:rPr lang="zh-CN" altLang="en-US" dirty="0"/>
              <a:t>：</a:t>
            </a:r>
            <a:r>
              <a:rPr lang="en-US" altLang="zh-CN" dirty="0"/>
              <a:t>0.3m ~ 1.8m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Sound prompt: Temperature abnormal alarm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Unlock Mode: Face/Card/Password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733" y="4869043"/>
            <a:ext cx="428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Device BOM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050671"/>
              </p:ext>
            </p:extLst>
          </p:nvPr>
        </p:nvGraphicFramePr>
        <p:xfrm>
          <a:off x="423733" y="5655772"/>
          <a:ext cx="4438413" cy="84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9471">
                  <a:extLst>
                    <a:ext uri="{9D8B030D-6E8A-4147-A177-3AD203B41FA5}">
                      <a16:colId xmlns:a16="http://schemas.microsoft.com/office/drawing/2014/main" val="2858834325"/>
                    </a:ext>
                  </a:extLst>
                </a:gridCol>
                <a:gridCol w="1479471">
                  <a:extLst>
                    <a:ext uri="{9D8B030D-6E8A-4147-A177-3AD203B41FA5}">
                      <a16:colId xmlns:a16="http://schemas.microsoft.com/office/drawing/2014/main" val="2342806030"/>
                    </a:ext>
                  </a:extLst>
                </a:gridCol>
                <a:gridCol w="1479471">
                  <a:extLst>
                    <a:ext uri="{9D8B030D-6E8A-4147-A177-3AD203B41FA5}">
                      <a16:colId xmlns:a16="http://schemas.microsoft.com/office/drawing/2014/main" val="1902097601"/>
                    </a:ext>
                  </a:extLst>
                </a:gridCol>
              </a:tblGrid>
              <a:tr h="383042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ea typeface="微软雅黑" panose="020B0503020204020204" pitchFamily="34" charset="-122"/>
                        </a:rPr>
                        <a:t>DHI-ASI7213X-T1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1.0.01.25.11065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ea typeface="微软雅黑" panose="020B0503020204020204" pitchFamily="34" charset="-122"/>
                        </a:rPr>
                        <a:t>Terminal machine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08716"/>
                  </a:ext>
                </a:extLst>
              </a:tr>
              <a:tr h="388363">
                <a:tc>
                  <a:txBody>
                    <a:bodyPr/>
                    <a:lstStyle/>
                    <a:p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Included in the terminal box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Wall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 mount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微软雅黑" panose="020B0503020204020204" pitchFamily="34" charset="-122"/>
                          <a:cs typeface="+mn-cs"/>
                        </a:rPr>
                        <a:t> bracket</a:t>
                      </a:r>
                      <a:endParaRPr lang="en-AU" sz="1200" b="1" kern="1200" dirty="0">
                        <a:solidFill>
                          <a:schemeClr val="tx1"/>
                        </a:solidFill>
                        <a:latin typeface="+mn-lt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996916"/>
                  </a:ext>
                </a:extLst>
              </a:tr>
            </a:tbl>
          </a:graphicData>
        </a:graphic>
      </p:graphicFrame>
      <p:pic>
        <p:nvPicPr>
          <p:cNvPr id="10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21" y="1592297"/>
            <a:ext cx="1184987" cy="2030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206" y="4761959"/>
            <a:ext cx="3058739" cy="191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26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椭圆 11"/>
          <p:cNvSpPr/>
          <p:nvPr/>
        </p:nvSpPr>
        <p:spPr>
          <a:xfrm rot="5400000">
            <a:off x="420649" y="1597300"/>
            <a:ext cx="3716903" cy="2152958"/>
          </a:xfrm>
          <a:prstGeom prst="ellipse">
            <a:avLst/>
          </a:prstGeom>
          <a:solidFill>
            <a:srgbClr val="002060">
              <a:alpha val="63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object 4"/>
          <p:cNvSpPr/>
          <p:nvPr/>
        </p:nvSpPr>
        <p:spPr>
          <a:xfrm>
            <a:off x="715580" y="1"/>
            <a:ext cx="2640000" cy="120524"/>
          </a:xfrm>
          <a:custGeom>
            <a:avLst/>
            <a:gdLst/>
            <a:ahLst/>
            <a:cxnLst/>
            <a:rect l="l" t="t" r="r" b="b"/>
            <a:pathLst>
              <a:path w="3078479" h="180340">
                <a:moveTo>
                  <a:pt x="0" y="179997"/>
                </a:moveTo>
                <a:lnTo>
                  <a:pt x="3077997" y="179997"/>
                </a:lnTo>
                <a:lnTo>
                  <a:pt x="3077997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C1191E"/>
          </a:solidFill>
        </p:spPr>
        <p:txBody>
          <a:bodyPr wrap="square" lIns="0" tIns="0" rIns="0" bIns="0" rtlCol="0"/>
          <a:lstStyle/>
          <a:p>
            <a:endParaRPr sz="677"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23733" y="334546"/>
            <a:ext cx="2767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C1181D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Turnstiles Solution</a:t>
            </a:r>
            <a:endParaRPr lang="zh-CN" altLang="en-US" sz="1200" spc="4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" name="五边形 150"/>
          <p:cNvSpPr/>
          <p:nvPr/>
        </p:nvSpPr>
        <p:spPr>
          <a:xfrm>
            <a:off x="6263526" y="4536423"/>
            <a:ext cx="1504777" cy="225536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latin typeface="Calibri" panose="020F0502020204030204" pitchFamily="34" charset="0"/>
                <a:cs typeface="Calibri" panose="020F0502020204030204" pitchFamily="34" charset="0"/>
              </a:rPr>
              <a:t>Turnstiles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337191" y="1180636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7-inch touch screen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Ambient temperature range </a:t>
            </a:r>
            <a:r>
              <a:rPr lang="zh-CN" altLang="en-US" dirty="0"/>
              <a:t>：</a:t>
            </a:r>
            <a:r>
              <a:rPr lang="en-US" altLang="zh-CN" dirty="0"/>
              <a:t>16°C~32°C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Temperature accuracy: 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≤</a:t>
            </a:r>
            <a:r>
              <a:rPr kumimoji="1"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0.5</a:t>
            </a:r>
            <a:r>
              <a:rPr kumimoji="1"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℃ </a:t>
            </a:r>
            <a:endParaRPr lang="en-US" altLang="zh-CN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Temperature monitoring distance</a:t>
            </a:r>
            <a:r>
              <a:rPr lang="zh-CN" altLang="en-US" dirty="0"/>
              <a:t>：</a:t>
            </a:r>
            <a:r>
              <a:rPr lang="en-US" altLang="zh-CN" dirty="0"/>
              <a:t>0.3m ~ 1.8m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Sound prompt: Temperature abnormal alarm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Unlock Mode: Face/Password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3733" y="4869043"/>
            <a:ext cx="4281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Device BOM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744449"/>
              </p:ext>
            </p:extLst>
          </p:nvPr>
        </p:nvGraphicFramePr>
        <p:xfrm>
          <a:off x="263770" y="5655772"/>
          <a:ext cx="4598376" cy="383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161">
                  <a:extLst>
                    <a:ext uri="{9D8B030D-6E8A-4147-A177-3AD203B41FA5}">
                      <a16:colId xmlns:a16="http://schemas.microsoft.com/office/drawing/2014/main" val="2858834325"/>
                    </a:ext>
                  </a:extLst>
                </a:gridCol>
                <a:gridCol w="1421423">
                  <a:extLst>
                    <a:ext uri="{9D8B030D-6E8A-4147-A177-3AD203B41FA5}">
                      <a16:colId xmlns:a16="http://schemas.microsoft.com/office/drawing/2014/main" val="2342806030"/>
                    </a:ext>
                  </a:extLst>
                </a:gridCol>
                <a:gridCol w="1532792">
                  <a:extLst>
                    <a:ext uri="{9D8B030D-6E8A-4147-A177-3AD203B41FA5}">
                      <a16:colId xmlns:a16="http://schemas.microsoft.com/office/drawing/2014/main" val="1902097601"/>
                    </a:ext>
                  </a:extLst>
                </a:gridCol>
              </a:tblGrid>
              <a:tr h="383042">
                <a:tc>
                  <a:txBody>
                    <a:bodyPr/>
                    <a:lstStyle/>
                    <a:p>
                      <a:r>
                        <a:rPr lang="en-US" altLang="zh-CN" sz="1200" b="1" dirty="0">
                          <a:ea typeface="微软雅黑" panose="020B0503020204020204" pitchFamily="34" charset="-122"/>
                        </a:rPr>
                        <a:t>DHI-ASI7223X-A-T1</a:t>
                      </a:r>
                      <a:endParaRPr lang="en-A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200" dirty="0"/>
                        <a:t>1.0.01.25.11066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ea typeface="微软雅黑" panose="020B0503020204020204" pitchFamily="34" charset="-122"/>
                        </a:rPr>
                        <a:t>Terminal machine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508716"/>
                  </a:ext>
                </a:extLst>
              </a:tr>
            </a:tbl>
          </a:graphicData>
        </a:graphic>
      </p:graphicFrame>
      <p:pic>
        <p:nvPicPr>
          <p:cNvPr id="10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33" y="1589387"/>
            <a:ext cx="1061599" cy="1818743"/>
          </a:xfrm>
          <a:prstGeom prst="rect">
            <a:avLst/>
          </a:prstGeom>
        </p:spPr>
      </p:pic>
      <p:pic>
        <p:nvPicPr>
          <p:cNvPr id="13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7" r="14460" b="17029"/>
          <a:stretch>
            <a:fillRect/>
          </a:stretch>
        </p:blipFill>
        <p:spPr>
          <a:xfrm>
            <a:off x="7999236" y="4926474"/>
            <a:ext cx="2859264" cy="1713470"/>
          </a:xfrm>
          <a:prstGeom prst="rect">
            <a:avLst/>
          </a:prstGeom>
        </p:spPr>
      </p:pic>
      <p:pic>
        <p:nvPicPr>
          <p:cNvPr id="14" name="图片 8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217" l="35164" r="60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6" t="19946" r="42506" b="3740"/>
          <a:stretch>
            <a:fillRect/>
          </a:stretch>
        </p:blipFill>
        <p:spPr>
          <a:xfrm>
            <a:off x="9211546" y="4938324"/>
            <a:ext cx="299408" cy="600101"/>
          </a:xfrm>
          <a:prstGeom prst="rect">
            <a:avLst/>
          </a:prstGeom>
        </p:spPr>
      </p:pic>
      <p:pic>
        <p:nvPicPr>
          <p:cNvPr id="15" name="图片 8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217" l="35164" r="607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6" t="19946" r="42506" b="3740"/>
          <a:stretch>
            <a:fillRect/>
          </a:stretch>
        </p:blipFill>
        <p:spPr>
          <a:xfrm>
            <a:off x="10370059" y="4938324"/>
            <a:ext cx="299408" cy="60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89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17656" y="2812912"/>
            <a:ext cx="5576280" cy="754280"/>
            <a:chOff x="3097893" y="2009322"/>
            <a:chExt cx="2628899" cy="3556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r="94570"/>
            <a:stretch/>
          </p:blipFill>
          <p:spPr>
            <a:xfrm>
              <a:off x="3097893" y="2009322"/>
              <a:ext cx="142741" cy="3556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/>
            <a:srcRect l="95030"/>
            <a:stretch/>
          </p:blipFill>
          <p:spPr>
            <a:xfrm>
              <a:off x="5596127" y="2009322"/>
              <a:ext cx="130665" cy="355600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3620432" y="2836369"/>
            <a:ext cx="514236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67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ENABLING A SAFER SOCIETY AND SMARTER LIVING</a:t>
            </a:r>
            <a:endParaRPr lang="zh-CN" altLang="en-US" sz="1467" dirty="0">
              <a:solidFill>
                <a:schemeClr val="tx1">
                  <a:lumMod val="75000"/>
                  <a:lumOff val="2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615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11327;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55FB6C84E1404A8D6D335961125F0A" ma:contentTypeVersion="22" ma:contentTypeDescription="Create a new document." ma:contentTypeScope="" ma:versionID="17fb2cee3b0e12661d27bb6c7196b5d6">
  <xsd:schema xmlns:xsd="http://www.w3.org/2001/XMLSchema" xmlns:xs="http://www.w3.org/2001/XMLSchema" xmlns:p="http://schemas.microsoft.com/office/2006/metadata/properties" xmlns:ns2="e3698935-78c5-47b3-bf26-e8cc6643d926" xmlns:ns3="2351d98a-d930-49d0-a44b-4fb680c3c6b3" targetNamespace="http://schemas.microsoft.com/office/2006/metadata/properties" ma:root="true" ma:fieldsID="66b674bc0f6ffc4018510cfe610624a3" ns2:_="" ns3:_="">
    <xsd:import namespace="e3698935-78c5-47b3-bf26-e8cc6643d926"/>
    <xsd:import namespace="2351d98a-d930-49d0-a44b-4fb680c3c6b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sRead" minOccurs="0"/>
                <xsd:element ref="ns3:IsPrint" minOccurs="0"/>
                <xsd:element ref="ns3:IsEdit" minOccurs="0"/>
                <xsd:element ref="ns3:IsSave" minOccurs="0"/>
                <xsd:element ref="ns3:IsFullControl" minOccurs="0"/>
                <xsd:element ref="ns3:Users" minOccurs="0"/>
                <xsd:element ref="ns3:FileDescription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98935-78c5-47b3-bf26-e8cc6643d9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1d98a-d930-49d0-a44b-4fb680c3c6b3" elementFormDefault="qualified">
    <xsd:import namespace="http://schemas.microsoft.com/office/2006/documentManagement/types"/>
    <xsd:import namespace="http://schemas.microsoft.com/office/infopath/2007/PartnerControls"/>
    <xsd:element name="IsRead" ma:index="11" nillable="true" ma:displayName="Read Only" ma:default="0" ma:internalName="IsRead">
      <xsd:simpleType>
        <xsd:restriction base="dms:Boolean"/>
      </xsd:simpleType>
    </xsd:element>
    <xsd:element name="IsPrint" ma:index="12" nillable="true" ma:displayName="Print Only" ma:default="0" ma:internalName="IsPrint">
      <xsd:simpleType>
        <xsd:restriction base="dms:Boolean"/>
      </xsd:simpleType>
    </xsd:element>
    <xsd:element name="IsEdit" ma:index="13" nillable="true" ma:displayName="Edit Only" ma:default="0" ma:internalName="IsEdit">
      <xsd:simpleType>
        <xsd:restriction base="dms:Boolean"/>
      </xsd:simpleType>
    </xsd:element>
    <xsd:element name="IsSave" ma:index="14" nillable="true" ma:displayName="Save Only" ma:default="0" ma:internalName="IsSave">
      <xsd:simpleType>
        <xsd:restriction base="dms:Boolean"/>
      </xsd:simpleType>
    </xsd:element>
    <xsd:element name="IsFullControl" ma:index="15" nillable="true" ma:displayName="FullControl" ma:default="0" ma:internalName="IsFullControl">
      <xsd:simpleType>
        <xsd:restriction base="dms:Boolean"/>
      </xsd:simpleType>
    </xsd:element>
    <xsd:element name="Users" ma:index="16" nillable="true" ma:displayName="Users" ma:list="UserInfo" ma:SharePointGroup="0" ma:internalName="Us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FileDescription" ma:index="17" nillable="true" ma:displayName="FileDescription" ma:internalName="FileDescription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Read xmlns="2351d98a-d930-49d0-a44b-4fb680c3c6b3">false</IsRead>
    <IsSave xmlns="2351d98a-d930-49d0-a44b-4fb680c3c6b3">false</IsSave>
    <FileDescription xmlns="2351d98a-d930-49d0-a44b-4fb680c3c6b3" xsi:nil="true"/>
    <IsPrint xmlns="2351d98a-d930-49d0-a44b-4fb680c3c6b3">false</IsPrint>
    <IsFullControl xmlns="2351d98a-d930-49d0-a44b-4fb680c3c6b3">false</IsFullControl>
    <Users xmlns="2351d98a-d930-49d0-a44b-4fb680c3c6b3">
      <UserInfo>
        <DisplayName/>
        <AccountId xsi:nil="true"/>
        <AccountType/>
      </UserInfo>
    </Users>
    <IsEdit xmlns="2351d98a-d930-49d0-a44b-4fb680c3c6b3">false</IsEdit>
    <_dlc_DocId xmlns="e3698935-78c5-47b3-bf26-e8cc6643d926">QZ6ZHKZ2Z3KU-1797567311-282587</_dlc_DocId>
    <_dlc_DocIdUrl xmlns="e3698935-78c5-47b3-bf26-e8cc6643d926">
      <Url>https://gks.dahuasecurity.com/_layouts/15/DocIdRedir.aspx?ID=QZ6ZHKZ2Z3KU-1797567311-282587</Url>
      <Description>QZ6ZHKZ2Z3KU-1797567311-282587</Description>
    </_dlc_DocIdUrl>
  </documentManagement>
</p:properties>
</file>

<file path=customXml/itemProps1.xml><?xml version="1.0" encoding="utf-8"?>
<ds:datastoreItem xmlns:ds="http://schemas.openxmlformats.org/officeDocument/2006/customXml" ds:itemID="{3BD5C0C9-9B8B-4B5B-90CA-5F7FCA0644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698935-78c5-47b3-bf26-e8cc6643d926"/>
    <ds:schemaRef ds:uri="2351d98a-d930-49d0-a44b-4fb680c3c6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A1B901-3B8B-4A2E-97CB-409DFA927877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81B0F95-06F7-4DE8-B22E-D7E0A8CF494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3847151-877D-412A-B4CF-D0613BF08689}">
  <ds:schemaRefs>
    <ds:schemaRef ds:uri="e3698935-78c5-47b3-bf26-e8cc6643d926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351d98a-d930-49d0-a44b-4fb680c3c6b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204</Words>
  <Application>Microsoft Office PowerPoint</Application>
  <PresentationFormat>Widescreen</PresentationFormat>
  <Paragraphs>92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等线 Light</vt:lpstr>
      <vt:lpstr>微软雅黑</vt:lpstr>
      <vt:lpstr>Arial</vt:lpstr>
      <vt:lpstr>Calibri</vt:lpstr>
      <vt:lpstr>Helvetica</vt:lpstr>
      <vt:lpstr>Segoe UI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林森3</dc:creator>
  <cp:lastModifiedBy>Amish Pyakurel</cp:lastModifiedBy>
  <cp:revision>76</cp:revision>
  <dcterms:created xsi:type="dcterms:W3CDTF">2020-05-15T04:19:20Z</dcterms:created>
  <dcterms:modified xsi:type="dcterms:W3CDTF">2020-06-02T22:17:37Z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SEDS_HWMT_d46a6755">
    <vt:lpwstr>f245c5a1_mFV3wj84Jyk0PspOkXv/q7Sn/Aw=_8QgmryI4PzRjI4lJjCWpsyc9oA2xi5uXFDRbzOFM98AtR6BeCzySEn4jaady5w==_00bb38af</vt:lpwstr>
  </property>
  <property fmtid="{D5CDD505-2E9C-101B-9397-08002B2CF9AE}" pid="3" name="ContentTypeId">
    <vt:lpwstr>0x0101004F55FB6C84E1404A8D6D335961125F0A</vt:lpwstr>
  </property>
  <property fmtid="{D5CDD505-2E9C-101B-9397-08002B2CF9AE}" pid="4" name="_dlc_DocIdItemGuid">
    <vt:lpwstr>fac9c592-b0b0-4f43-8238-8e0dae9d9dca</vt:lpwstr>
  </property>
  <property fmtid="{D5CDD505-2E9C-101B-9397-08002B2CF9AE}" pid="5" name="ParentFolder">
    <vt:lpwstr>https://gks.dahuasecurity.com/_layouts/15/ReturnFolder.aspx?FID=20200520152322764573, Folder</vt:lpwstr>
  </property>
  <property fmtid="{D5CDD505-2E9C-101B-9397-08002B2CF9AE}" pid="6" name="FID">
    <vt:lpwstr>20200520152322764573</vt:lpwstr>
  </property>
</Properties>
</file>