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66" r:id="rId4"/>
    <p:sldId id="268" r:id="rId5"/>
    <p:sldId id="265" r:id="rId6"/>
    <p:sldId id="267" r:id="rId7"/>
    <p:sldId id="269" r:id="rId8"/>
    <p:sldId id="25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94" d="100"/>
          <a:sy n="94"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eve Ruth" userId="c3acd2c1e05264b6" providerId="LiveId" clId="{1BCB7118-19EA-4BA4-BADE-FDE5F2B77851}"/>
    <pc:docChg chg="modSld modShowInfo">
      <pc:chgData name="Genevieve Ruth" userId="c3acd2c1e05264b6" providerId="LiveId" clId="{1BCB7118-19EA-4BA4-BADE-FDE5F2B77851}" dt="2024-11-08T00:54:19.889" v="54" actId="20577"/>
      <pc:docMkLst>
        <pc:docMk/>
      </pc:docMkLst>
      <pc:sldChg chg="modTransition">
        <pc:chgData name="Genevieve Ruth" userId="c3acd2c1e05264b6" providerId="LiveId" clId="{1BCB7118-19EA-4BA4-BADE-FDE5F2B77851}" dt="2024-11-08T00:38:52.024" v="49"/>
        <pc:sldMkLst>
          <pc:docMk/>
          <pc:sldMk cId="4256922766" sldId="256"/>
        </pc:sldMkLst>
      </pc:sldChg>
      <pc:sldChg chg="modTransition">
        <pc:chgData name="Genevieve Ruth" userId="c3acd2c1e05264b6" providerId="LiveId" clId="{1BCB7118-19EA-4BA4-BADE-FDE5F2B77851}" dt="2024-11-08T00:38:52.024" v="49"/>
        <pc:sldMkLst>
          <pc:docMk/>
          <pc:sldMk cId="177282803" sldId="257"/>
        </pc:sldMkLst>
      </pc:sldChg>
      <pc:sldChg chg="modSp mod modTransition">
        <pc:chgData name="Genevieve Ruth" userId="c3acd2c1e05264b6" providerId="LiveId" clId="{1BCB7118-19EA-4BA4-BADE-FDE5F2B77851}" dt="2024-11-08T00:54:19.889" v="54" actId="20577"/>
        <pc:sldMkLst>
          <pc:docMk/>
          <pc:sldMk cId="3564842056" sldId="264"/>
        </pc:sldMkLst>
        <pc:spChg chg="mod">
          <ac:chgData name="Genevieve Ruth" userId="c3acd2c1e05264b6" providerId="LiveId" clId="{1BCB7118-19EA-4BA4-BADE-FDE5F2B77851}" dt="2024-11-08T00:54:19.889" v="54" actId="20577"/>
          <ac:spMkLst>
            <pc:docMk/>
            <pc:sldMk cId="3564842056" sldId="264"/>
            <ac:spMk id="2" creationId="{29637FCD-76EE-5077-B623-E1AF59259212}"/>
          </ac:spMkLst>
        </pc:spChg>
      </pc:sldChg>
      <pc:sldChg chg="modSp mod modTransition">
        <pc:chgData name="Genevieve Ruth" userId="c3acd2c1e05264b6" providerId="LiveId" clId="{1BCB7118-19EA-4BA4-BADE-FDE5F2B77851}" dt="2024-11-08T00:38:52.024" v="49"/>
        <pc:sldMkLst>
          <pc:docMk/>
          <pc:sldMk cId="3406343658" sldId="265"/>
        </pc:sldMkLst>
        <pc:spChg chg="mod">
          <ac:chgData name="Genevieve Ruth" userId="c3acd2c1e05264b6" providerId="LiveId" clId="{1BCB7118-19EA-4BA4-BADE-FDE5F2B77851}" dt="2024-11-07T05:57:07.916" v="14" actId="20577"/>
          <ac:spMkLst>
            <pc:docMk/>
            <pc:sldMk cId="3406343658" sldId="265"/>
            <ac:spMk id="2" creationId="{D7646244-6133-BF45-B1A3-6284ACE9F79F}"/>
          </ac:spMkLst>
        </pc:spChg>
      </pc:sldChg>
      <pc:sldChg chg="modSp mod modTransition">
        <pc:chgData name="Genevieve Ruth" userId="c3acd2c1e05264b6" providerId="LiveId" clId="{1BCB7118-19EA-4BA4-BADE-FDE5F2B77851}" dt="2024-11-08T00:38:52.024" v="49"/>
        <pc:sldMkLst>
          <pc:docMk/>
          <pc:sldMk cId="167952445" sldId="266"/>
        </pc:sldMkLst>
        <pc:spChg chg="mod">
          <ac:chgData name="Genevieve Ruth" userId="c3acd2c1e05264b6" providerId="LiveId" clId="{1BCB7118-19EA-4BA4-BADE-FDE5F2B77851}" dt="2024-11-07T05:56:16.318" v="8" actId="1076"/>
          <ac:spMkLst>
            <pc:docMk/>
            <pc:sldMk cId="167952445" sldId="266"/>
            <ac:spMk id="2" creationId="{8B4D278A-EB65-E97B-D88B-931D953CCD64}"/>
          </ac:spMkLst>
        </pc:spChg>
      </pc:sldChg>
      <pc:sldChg chg="modTransition">
        <pc:chgData name="Genevieve Ruth" userId="c3acd2c1e05264b6" providerId="LiveId" clId="{1BCB7118-19EA-4BA4-BADE-FDE5F2B77851}" dt="2024-11-08T00:44:21.277" v="50"/>
        <pc:sldMkLst>
          <pc:docMk/>
          <pc:sldMk cId="3201486565" sldId="267"/>
        </pc:sldMkLst>
      </pc:sldChg>
      <pc:sldChg chg="modSp mod modTransition">
        <pc:chgData name="Genevieve Ruth" userId="c3acd2c1e05264b6" providerId="LiveId" clId="{1BCB7118-19EA-4BA4-BADE-FDE5F2B77851}" dt="2024-11-08T00:38:52.024" v="49"/>
        <pc:sldMkLst>
          <pc:docMk/>
          <pc:sldMk cId="1614256839" sldId="268"/>
        </pc:sldMkLst>
        <pc:spChg chg="mod">
          <ac:chgData name="Genevieve Ruth" userId="c3acd2c1e05264b6" providerId="LiveId" clId="{1BCB7118-19EA-4BA4-BADE-FDE5F2B77851}" dt="2024-11-08T00:36:06.478" v="30" actId="1036"/>
          <ac:spMkLst>
            <pc:docMk/>
            <pc:sldMk cId="1614256839" sldId="268"/>
            <ac:spMk id="2" creationId="{C7DEC930-39B9-4B7F-394F-3B230916184C}"/>
          </ac:spMkLst>
        </pc:spChg>
      </pc:sldChg>
      <pc:sldChg chg="modTransition">
        <pc:chgData name="Genevieve Ruth" userId="c3acd2c1e05264b6" providerId="LiveId" clId="{1BCB7118-19EA-4BA4-BADE-FDE5F2B77851}" dt="2024-11-08T00:38:52.024" v="49"/>
        <pc:sldMkLst>
          <pc:docMk/>
          <pc:sldMk cId="1202426817" sldId="269"/>
        </pc:sldMkLst>
      </pc:sldChg>
    </pc:docChg>
  </pc:docChgLst>
  <pc:docChgLst>
    <pc:chgData name="Genevieve Ruth" userId="c3acd2c1e05264b6" providerId="LiveId" clId="{CE9F9A9D-377B-420C-97E6-736CD439D69B}"/>
    <pc:docChg chg="modSld">
      <pc:chgData name="Genevieve Ruth" userId="c3acd2c1e05264b6" providerId="LiveId" clId="{CE9F9A9D-377B-420C-97E6-736CD439D69B}" dt="2024-12-10T16:58:03.695" v="0" actId="6549"/>
      <pc:docMkLst>
        <pc:docMk/>
      </pc:docMkLst>
      <pc:sldChg chg="modSp mod">
        <pc:chgData name="Genevieve Ruth" userId="c3acd2c1e05264b6" providerId="LiveId" clId="{CE9F9A9D-377B-420C-97E6-736CD439D69B}" dt="2024-12-10T16:58:03.695" v="0" actId="6549"/>
        <pc:sldMkLst>
          <pc:docMk/>
          <pc:sldMk cId="4256922766" sldId="256"/>
        </pc:sldMkLst>
        <pc:spChg chg="mod">
          <ac:chgData name="Genevieve Ruth" userId="c3acd2c1e05264b6" providerId="LiveId" clId="{CE9F9A9D-377B-420C-97E6-736CD439D69B}" dt="2024-12-10T16:58:03.695" v="0" actId="6549"/>
          <ac:spMkLst>
            <pc:docMk/>
            <pc:sldMk cId="4256922766" sldId="256"/>
            <ac:spMk id="9" creationId="{50423528-155F-BF5B-941D-E7266504AD6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76F8-2F7F-9DF0-859C-9D1D8B6A7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4C6072-240B-99BA-4777-33E0A9A3A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D41A7B-7DF0-1306-6787-A6AA90F4AF02}"/>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5" name="Footer Placeholder 4">
            <a:extLst>
              <a:ext uri="{FF2B5EF4-FFF2-40B4-BE49-F238E27FC236}">
                <a16:creationId xmlns:a16="http://schemas.microsoft.com/office/drawing/2014/main" id="{9E0A5C9C-0781-3A1F-2E9E-7606D3BF6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BF543-73BD-4A17-287F-CEE85E20099B}"/>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1352856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C036-5E34-4952-EE7F-5FAF76AC7B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384EC-D32E-7C29-9519-5A994F451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18E5A-9570-8667-5559-FE80067D262A}"/>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5" name="Footer Placeholder 4">
            <a:extLst>
              <a:ext uri="{FF2B5EF4-FFF2-40B4-BE49-F238E27FC236}">
                <a16:creationId xmlns:a16="http://schemas.microsoft.com/office/drawing/2014/main" id="{D3AF7B8E-E90D-E661-9A24-888B53C6F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5E047-4216-0EC3-2DCC-55255038CC1E}"/>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141548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82560C-FC18-A10A-B546-84D5E1AFC6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B36008-7BDA-53BF-6A25-ED3C32F3DC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4FDD-7074-FA2B-1258-DDD050A69A8C}"/>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5" name="Footer Placeholder 4">
            <a:extLst>
              <a:ext uri="{FF2B5EF4-FFF2-40B4-BE49-F238E27FC236}">
                <a16:creationId xmlns:a16="http://schemas.microsoft.com/office/drawing/2014/main" id="{4D301EBC-89A9-AB84-FD7C-28A1B915A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A8646-AC2B-C3A3-3C24-8C7269DA9A4D}"/>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257515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24F7-7D1C-8AD8-6878-3128163D53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F916F-DAFF-2801-11D9-FF03DE89D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82A4F-650B-C90B-B50C-3BE0E34AFC1E}"/>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5" name="Footer Placeholder 4">
            <a:extLst>
              <a:ext uri="{FF2B5EF4-FFF2-40B4-BE49-F238E27FC236}">
                <a16:creationId xmlns:a16="http://schemas.microsoft.com/office/drawing/2014/main" id="{35A8482E-8F5E-1017-5C05-06C3D576A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20907-CC05-4E58-E13B-8270212C7CFA}"/>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300265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91DC-4321-9092-1A3A-10A10DD3AE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F3C1D6-9398-29BA-D721-537A2CC968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554ECB-281F-E74D-19A3-D697F9893023}"/>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5" name="Footer Placeholder 4">
            <a:extLst>
              <a:ext uri="{FF2B5EF4-FFF2-40B4-BE49-F238E27FC236}">
                <a16:creationId xmlns:a16="http://schemas.microsoft.com/office/drawing/2014/main" id="{EC4B580A-42B7-B330-EBCE-07ED6C900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52663-D2FE-38FE-9A27-E67CB5E89EDE}"/>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292768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868C-D42C-D0C6-7AE7-88EB730E2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AA494F-6BF3-2145-3ED6-68AB8D7C4A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E8DC42-1D18-A11A-6471-0F4EA3151C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95EC6-E196-DDAD-D210-D33E35620F7B}"/>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6" name="Footer Placeholder 5">
            <a:extLst>
              <a:ext uri="{FF2B5EF4-FFF2-40B4-BE49-F238E27FC236}">
                <a16:creationId xmlns:a16="http://schemas.microsoft.com/office/drawing/2014/main" id="{E72C47FF-01B5-1C46-EA9C-1F80E36F3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F77B4-4B8A-A2F8-D3DB-EDE211EC3D8F}"/>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172844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F8AF-A060-7CAF-9469-9517CB2B0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6CAFF0-07D7-3651-3EFC-631F85A01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6578B-0A80-5176-9140-F5F76008D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1B8B3-7F00-2C04-C2A8-A1C1A75D94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1C828-812B-4445-22D7-64C5DADD2B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04782-0A53-9A1E-9AC9-1025CA72708B}"/>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8" name="Footer Placeholder 7">
            <a:extLst>
              <a:ext uri="{FF2B5EF4-FFF2-40B4-BE49-F238E27FC236}">
                <a16:creationId xmlns:a16="http://schemas.microsoft.com/office/drawing/2014/main" id="{6D23C009-B58F-17D2-AE9E-48EFB87D2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CE9134-DF22-F961-EFF6-F1DA40D5195E}"/>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213777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06DD-E74C-59BF-49F8-304FF2DD6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3B8387-A589-890A-E6DA-4D5C8F68B0CC}"/>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4" name="Footer Placeholder 3">
            <a:extLst>
              <a:ext uri="{FF2B5EF4-FFF2-40B4-BE49-F238E27FC236}">
                <a16:creationId xmlns:a16="http://schemas.microsoft.com/office/drawing/2014/main" id="{E03AFB9A-539F-BCC6-C4AB-2C74919069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5446B-65C2-2F1F-AE9F-DB3F711637BD}"/>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318250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42095-BD53-3566-70C9-015CC3A47C3B}"/>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3" name="Footer Placeholder 2">
            <a:extLst>
              <a:ext uri="{FF2B5EF4-FFF2-40B4-BE49-F238E27FC236}">
                <a16:creationId xmlns:a16="http://schemas.microsoft.com/office/drawing/2014/main" id="{1684B12D-1045-F6D8-4BAA-F067D632A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C1D7C-78D9-C14C-7CD8-3CBF6A41C885}"/>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326043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71AC-DB06-3467-7A71-FB988B694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AA7CDA-3A88-5D37-F2E5-9E019299B6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101F56-F85E-12A1-6771-F7C827AC6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B6A2A-A2BA-82F2-11AD-2A58652842FE}"/>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6" name="Footer Placeholder 5">
            <a:extLst>
              <a:ext uri="{FF2B5EF4-FFF2-40B4-BE49-F238E27FC236}">
                <a16:creationId xmlns:a16="http://schemas.microsoft.com/office/drawing/2014/main" id="{88D403C1-E209-3443-89AF-C7CE6365B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7330D-8E6E-70C6-10AC-610F9F007793}"/>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411133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778A-67FD-3D63-E6E3-0C717F72B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432C43-DE4E-44E5-FA07-DEDEC049E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55A5F-FE9D-297D-5DB5-750A5CA7F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B66F5-43B7-902A-F00F-74499341A3C0}"/>
              </a:ext>
            </a:extLst>
          </p:cNvPr>
          <p:cNvSpPr>
            <a:spLocks noGrp="1"/>
          </p:cNvSpPr>
          <p:nvPr>
            <p:ph type="dt" sz="half" idx="10"/>
          </p:nvPr>
        </p:nvSpPr>
        <p:spPr/>
        <p:txBody>
          <a:bodyPr/>
          <a:lstStyle/>
          <a:p>
            <a:fld id="{9B926C98-6681-4867-859C-29A280AB27EF}" type="datetimeFigureOut">
              <a:rPr lang="en-US" smtClean="0"/>
              <a:t>12/10/2024</a:t>
            </a:fld>
            <a:endParaRPr lang="en-US"/>
          </a:p>
        </p:txBody>
      </p:sp>
      <p:sp>
        <p:nvSpPr>
          <p:cNvPr id="6" name="Footer Placeholder 5">
            <a:extLst>
              <a:ext uri="{FF2B5EF4-FFF2-40B4-BE49-F238E27FC236}">
                <a16:creationId xmlns:a16="http://schemas.microsoft.com/office/drawing/2014/main" id="{576197A5-F173-9BA1-B4AF-1F0D50F86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5CBBB-DD04-E9CF-BBCB-76D2538F1941}"/>
              </a:ext>
            </a:extLst>
          </p:cNvPr>
          <p:cNvSpPr>
            <a:spLocks noGrp="1"/>
          </p:cNvSpPr>
          <p:nvPr>
            <p:ph type="sldNum" sz="quarter" idx="12"/>
          </p:nvPr>
        </p:nvSpPr>
        <p:spPr/>
        <p:txBody>
          <a:bodyPr/>
          <a:lstStyle/>
          <a:p>
            <a:fld id="{D2A1E484-27EE-43CF-A5FA-24271A3E3CC9}" type="slidenum">
              <a:rPr lang="en-US" smtClean="0"/>
              <a:t>‹#›</a:t>
            </a:fld>
            <a:endParaRPr lang="en-US"/>
          </a:p>
        </p:txBody>
      </p:sp>
    </p:spTree>
    <p:extLst>
      <p:ext uri="{BB962C8B-B14F-4D97-AF65-F5344CB8AC3E}">
        <p14:creationId xmlns:p14="http://schemas.microsoft.com/office/powerpoint/2010/main" val="297726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4D25D-D4B3-8970-6D73-CC409C6120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9D45E-DCA7-4FA8-4E7D-6F237767E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59DE3-CA50-1853-EB61-547402A646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926C98-6681-4867-859C-29A280AB27EF}" type="datetimeFigureOut">
              <a:rPr lang="en-US" smtClean="0"/>
              <a:t>12/10/2024</a:t>
            </a:fld>
            <a:endParaRPr lang="en-US"/>
          </a:p>
        </p:txBody>
      </p:sp>
      <p:sp>
        <p:nvSpPr>
          <p:cNvPr id="5" name="Footer Placeholder 4">
            <a:extLst>
              <a:ext uri="{FF2B5EF4-FFF2-40B4-BE49-F238E27FC236}">
                <a16:creationId xmlns:a16="http://schemas.microsoft.com/office/drawing/2014/main" id="{8DC2C078-15D6-BDF9-E6AA-3A8BB30327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DE666A-A8FF-4E85-BB8A-E8AE5DEE37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A1E484-27EE-43CF-A5FA-24271A3E3CC9}" type="slidenum">
              <a:rPr lang="en-US" smtClean="0"/>
              <a:t>‹#›</a:t>
            </a:fld>
            <a:endParaRPr lang="en-US"/>
          </a:p>
        </p:txBody>
      </p:sp>
    </p:spTree>
    <p:extLst>
      <p:ext uri="{BB962C8B-B14F-4D97-AF65-F5344CB8AC3E}">
        <p14:creationId xmlns:p14="http://schemas.microsoft.com/office/powerpoint/2010/main" val="794577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9B78-0B8A-5093-675C-5800B1F2A2D6}"/>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B11DF59B-8964-F728-9511-9A3811C8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C626D05-043E-65B5-071C-36F4569577D3}"/>
              </a:ext>
            </a:extLst>
          </p:cNvPr>
          <p:cNvSpPr txBox="1"/>
          <p:nvPr/>
        </p:nvSpPr>
        <p:spPr>
          <a:xfrm>
            <a:off x="169984" y="1184028"/>
            <a:ext cx="6569019" cy="2708434"/>
          </a:xfrm>
          <a:prstGeom prst="rect">
            <a:avLst/>
          </a:prstGeom>
          <a:noFill/>
        </p:spPr>
        <p:txBody>
          <a:bodyPr wrap="square" rtlCol="0">
            <a:spAutoFit/>
          </a:bodyPr>
          <a:lstStyle/>
          <a:p>
            <a:r>
              <a:rPr lang="en-US" sz="3600" b="1" dirty="0"/>
              <a:t>Discover Your PASS Profile</a:t>
            </a:r>
            <a:r>
              <a:rPr lang="en-US" sz="3600" b="0" i="0" dirty="0">
                <a:effectLst/>
                <a:latin typeface="Google Sans"/>
              </a:rPr>
              <a:t>™</a:t>
            </a:r>
            <a:r>
              <a:rPr lang="en-US" sz="3600" b="1" dirty="0"/>
              <a:t>!</a:t>
            </a:r>
          </a:p>
          <a:p>
            <a:endParaRPr lang="en-US" b="1" dirty="0"/>
          </a:p>
          <a:p>
            <a:r>
              <a:rPr lang="en-US" dirty="0"/>
              <a:t>Unlock Your </a:t>
            </a:r>
            <a:r>
              <a:rPr lang="en-US" b="1" dirty="0"/>
              <a:t>Personal Authentic Speaking Style </a:t>
            </a:r>
            <a:r>
              <a:rPr lang="en-US" dirty="0"/>
              <a:t>with PASS Profile</a:t>
            </a:r>
            <a:r>
              <a:rPr lang="en-US" b="0" i="0" dirty="0">
                <a:effectLst/>
                <a:latin typeface="Google Sans"/>
              </a:rPr>
              <a:t>™ and t</a:t>
            </a:r>
            <a:r>
              <a:rPr lang="en-US" dirty="0"/>
              <a:t>ransform your natural communication style into a </a:t>
            </a:r>
            <a:r>
              <a:rPr lang="en-US" b="1" dirty="0"/>
              <a:t>powerful personal and professional tool.</a:t>
            </a:r>
            <a:endParaRPr lang="en-US" dirty="0"/>
          </a:p>
          <a:p>
            <a:endParaRPr lang="en-US" dirty="0"/>
          </a:p>
          <a:p>
            <a:r>
              <a:rPr lang="en-US" sz="4400" b="1" dirty="0">
                <a:solidFill>
                  <a:schemeClr val="tx2"/>
                </a:solidFill>
              </a:rPr>
              <a:t>www.PASS-Profile.com</a:t>
            </a:r>
          </a:p>
        </p:txBody>
      </p:sp>
      <p:pic>
        <p:nvPicPr>
          <p:cNvPr id="7" name="Picture 6" descr="A person speaking into a microphone&#10;&#10;Description automatically generated">
            <a:extLst>
              <a:ext uri="{FF2B5EF4-FFF2-40B4-BE49-F238E27FC236}">
                <a16:creationId xmlns:a16="http://schemas.microsoft.com/office/drawing/2014/main" id="{D983BD84-F8B2-A59E-4328-82CA72E1F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003" y="1184028"/>
            <a:ext cx="5283013" cy="3036280"/>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C3D34CFC-C39F-A211-C17C-CADAA914A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38" y="4144107"/>
            <a:ext cx="2462247" cy="2462247"/>
          </a:xfrm>
          <a:prstGeom prst="rect">
            <a:avLst/>
          </a:prstGeom>
        </p:spPr>
      </p:pic>
    </p:spTree>
    <p:extLst>
      <p:ext uri="{BB962C8B-B14F-4D97-AF65-F5344CB8AC3E}">
        <p14:creationId xmlns:p14="http://schemas.microsoft.com/office/powerpoint/2010/main" val="17728280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9ED1-1661-1B95-AEC8-97510BB85D01}"/>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56EEBD31-0D25-549F-8BF6-E8579BFF5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9637FCD-76EE-5077-B623-E1AF59259212}"/>
              </a:ext>
            </a:extLst>
          </p:cNvPr>
          <p:cNvSpPr txBox="1"/>
          <p:nvPr/>
        </p:nvSpPr>
        <p:spPr>
          <a:xfrm>
            <a:off x="169984" y="1184028"/>
            <a:ext cx="6569019" cy="3970318"/>
          </a:xfrm>
          <a:prstGeom prst="rect">
            <a:avLst/>
          </a:prstGeom>
          <a:noFill/>
        </p:spPr>
        <p:txBody>
          <a:bodyPr wrap="square" rtlCol="0">
            <a:spAutoFit/>
          </a:bodyPr>
          <a:lstStyle/>
          <a:p>
            <a:r>
              <a:rPr lang="en-US" sz="3600" b="1" dirty="0"/>
              <a:t>What is the PASS Profile</a:t>
            </a:r>
            <a:r>
              <a:rPr lang="en-US" sz="3600" b="0" i="0" dirty="0">
                <a:effectLst/>
                <a:latin typeface="Google Sans"/>
              </a:rPr>
              <a:t>™</a:t>
            </a:r>
            <a:r>
              <a:rPr lang="en-US" sz="3600" b="1" i="0" dirty="0">
                <a:effectLst/>
                <a:latin typeface="Google Sans"/>
              </a:rPr>
              <a:t>?</a:t>
            </a:r>
            <a:endParaRPr lang="en-US" sz="3600" b="1" dirty="0"/>
          </a:p>
          <a:p>
            <a:endParaRPr lang="en-US" b="1" dirty="0"/>
          </a:p>
          <a:p>
            <a:r>
              <a:rPr lang="en-US" dirty="0"/>
              <a:t>The </a:t>
            </a:r>
            <a:r>
              <a:rPr lang="en-US" b="1" dirty="0"/>
              <a:t>PASS Profile</a:t>
            </a:r>
            <a:r>
              <a:rPr lang="en-US" sz="1800" b="0" i="0" dirty="0">
                <a:effectLst/>
                <a:latin typeface="Google Sans"/>
              </a:rPr>
              <a:t>™</a:t>
            </a:r>
            <a:r>
              <a:rPr lang="en-US" b="1" dirty="0"/>
              <a:t> </a:t>
            </a:r>
            <a:r>
              <a:rPr lang="en-US" dirty="0"/>
              <a:t>is a revolutionary, AI-backed tool designed to help individuals understand how they communicate, with a focus on aligning natural speaking styles with personal and professional goals.</a:t>
            </a:r>
          </a:p>
          <a:p>
            <a:endParaRPr lang="en-US" dirty="0"/>
          </a:p>
          <a:p>
            <a:r>
              <a:rPr lang="en-US" dirty="0"/>
              <a:t>The assessment enhances growth by uncovering individual communication strengths and offering insights that support more genuine, impactful interactions. Leaders can use it to better understand their unique voice, improve audience connections, and build trust through authenticity, while also leveraging the platform to develop future leaders within their own organizations.</a:t>
            </a:r>
          </a:p>
        </p:txBody>
      </p:sp>
      <p:pic>
        <p:nvPicPr>
          <p:cNvPr id="7" name="Picture 6" descr="Firemen in a huddle">
            <a:extLst>
              <a:ext uri="{FF2B5EF4-FFF2-40B4-BE49-F238E27FC236}">
                <a16:creationId xmlns:a16="http://schemas.microsoft.com/office/drawing/2014/main" id="{49F61943-D9B5-85F2-73B3-FC5BCC4CA7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5644" y="1184027"/>
            <a:ext cx="5132158" cy="3423141"/>
          </a:xfrm>
          <a:prstGeom prst="rect">
            <a:avLst/>
          </a:prstGeom>
        </p:spPr>
      </p:pic>
    </p:spTree>
    <p:extLst>
      <p:ext uri="{BB962C8B-B14F-4D97-AF65-F5344CB8AC3E}">
        <p14:creationId xmlns:p14="http://schemas.microsoft.com/office/powerpoint/2010/main" val="356484205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D0038-B00E-2B21-4030-D33DCFE8C5D1}"/>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709E11A3-14DE-2C99-F748-66BDD2BB0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B4D278A-EB65-E97B-D88B-931D953CCD64}"/>
              </a:ext>
            </a:extLst>
          </p:cNvPr>
          <p:cNvSpPr txBox="1"/>
          <p:nvPr/>
        </p:nvSpPr>
        <p:spPr>
          <a:xfrm>
            <a:off x="238160" y="1031628"/>
            <a:ext cx="6569019" cy="4247317"/>
          </a:xfrm>
          <a:prstGeom prst="rect">
            <a:avLst/>
          </a:prstGeom>
          <a:noFill/>
        </p:spPr>
        <p:txBody>
          <a:bodyPr wrap="square" rtlCol="0">
            <a:spAutoFit/>
          </a:bodyPr>
          <a:lstStyle/>
          <a:p>
            <a:r>
              <a:rPr lang="en-US" sz="3600" b="1" dirty="0"/>
              <a:t>Benefits of the PASS Profile</a:t>
            </a:r>
            <a:r>
              <a:rPr lang="en-US" sz="3600" b="0" i="0" dirty="0">
                <a:effectLst/>
                <a:latin typeface="Google Sans"/>
              </a:rPr>
              <a:t>™</a:t>
            </a:r>
            <a:endParaRPr lang="en-US" sz="3600" b="1" dirty="0"/>
          </a:p>
          <a:p>
            <a:endParaRPr lang="en-US" dirty="0"/>
          </a:p>
          <a:p>
            <a:r>
              <a:rPr lang="en-US" dirty="0"/>
              <a:t>Taking the </a:t>
            </a:r>
            <a:r>
              <a:rPr lang="en-US" b="1" dirty="0"/>
              <a:t>PASS Profile™ </a:t>
            </a:r>
            <a:r>
              <a:rPr lang="en-US" dirty="0"/>
              <a:t>offers a personalized understanding of communication strengths and areas for improvement. It helps individuals align their communication style with personal and professional goals, leading to more authentic, impactful interactions. </a:t>
            </a:r>
          </a:p>
          <a:p>
            <a:endParaRPr lang="en-US" dirty="0"/>
          </a:p>
          <a:p>
            <a:r>
              <a:rPr lang="en-US" dirty="0"/>
              <a:t>It enables users to connect more effectively with their audience, foster trust, and enhance overall communication skills. It also suggests optimal career paths based on the assessment, as well as similar, notable speakers that fall into your similar Speaking Style. This self-awareness leads to better leadership, collaboration, and personal growth.</a:t>
            </a:r>
          </a:p>
        </p:txBody>
      </p:sp>
      <p:pic>
        <p:nvPicPr>
          <p:cNvPr id="7" name="Picture 6" descr="Colleagues celebrating">
            <a:extLst>
              <a:ext uri="{FF2B5EF4-FFF2-40B4-BE49-F238E27FC236}">
                <a16:creationId xmlns:a16="http://schemas.microsoft.com/office/drawing/2014/main" id="{C605ABB8-2730-54C9-74FF-237727F6DE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179" y="1184027"/>
            <a:ext cx="5129087" cy="3423141"/>
          </a:xfrm>
          <a:prstGeom prst="rect">
            <a:avLst/>
          </a:prstGeom>
        </p:spPr>
      </p:pic>
    </p:spTree>
    <p:extLst>
      <p:ext uri="{BB962C8B-B14F-4D97-AF65-F5344CB8AC3E}">
        <p14:creationId xmlns:p14="http://schemas.microsoft.com/office/powerpoint/2010/main" val="1679524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203B-8276-7ED9-BA23-9C2F0FC307AB}"/>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97C9A52B-D428-68CF-74B8-0CA714216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7DEC930-39B9-4B7F-394F-3B230916184C}"/>
              </a:ext>
            </a:extLst>
          </p:cNvPr>
          <p:cNvSpPr txBox="1"/>
          <p:nvPr/>
        </p:nvSpPr>
        <p:spPr>
          <a:xfrm>
            <a:off x="257905" y="960579"/>
            <a:ext cx="6569019" cy="4524315"/>
          </a:xfrm>
          <a:prstGeom prst="rect">
            <a:avLst/>
          </a:prstGeom>
          <a:noFill/>
        </p:spPr>
        <p:txBody>
          <a:bodyPr wrap="square" rtlCol="0">
            <a:spAutoFit/>
          </a:bodyPr>
          <a:lstStyle/>
          <a:p>
            <a:r>
              <a:rPr lang="en-US" sz="3600" b="1" dirty="0"/>
              <a:t>Getting Started with PASS Profile</a:t>
            </a:r>
            <a:r>
              <a:rPr lang="en-US" sz="3600" b="0" i="0" dirty="0">
                <a:effectLst/>
                <a:latin typeface="Google Sans"/>
              </a:rPr>
              <a:t>™</a:t>
            </a:r>
            <a:endParaRPr lang="en-US" sz="3600" b="1" dirty="0"/>
          </a:p>
          <a:p>
            <a:endParaRPr lang="en-US" b="1" dirty="0"/>
          </a:p>
          <a:p>
            <a:r>
              <a:rPr lang="en-US" dirty="0"/>
              <a:t>To begin with the </a:t>
            </a:r>
            <a:r>
              <a:rPr lang="en-US" b="1" dirty="0"/>
              <a:t>PASS Profile</a:t>
            </a:r>
            <a:r>
              <a:rPr lang="en-US" sz="1800" b="0" i="0" dirty="0">
                <a:effectLst/>
                <a:latin typeface="Google Sans"/>
              </a:rPr>
              <a:t>™</a:t>
            </a:r>
            <a:r>
              <a:rPr lang="en-US" dirty="0"/>
              <a:t>, participants take a brief, user-friendly assessment that evaluates their communication traits. The process is straightforward and offers instant results after completion.</a:t>
            </a:r>
          </a:p>
          <a:p>
            <a:endParaRPr lang="en-US" dirty="0"/>
          </a:p>
          <a:p>
            <a:r>
              <a:rPr lang="en-US" dirty="0"/>
              <a:t>The 15-20 page report highlights areas of strength, communication style, and provides actionable recommendations for improvement. With personalized insights, individuals can work on areas to enhance their communication skills. To start, simply visit the </a:t>
            </a:r>
            <a:r>
              <a:rPr lang="en-US" b="1" dirty="0"/>
              <a:t>PASS Profile</a:t>
            </a:r>
            <a:r>
              <a:rPr lang="en-US" sz="1800" b="0" i="0" dirty="0">
                <a:effectLst/>
                <a:latin typeface="Google Sans"/>
              </a:rPr>
              <a:t>™</a:t>
            </a:r>
            <a:r>
              <a:rPr lang="en-US" b="1" dirty="0"/>
              <a:t> </a:t>
            </a:r>
            <a:r>
              <a:rPr lang="en-US" dirty="0"/>
              <a:t>website, sign up, and begin the assessment today.</a:t>
            </a:r>
          </a:p>
        </p:txBody>
      </p:sp>
      <p:pic>
        <p:nvPicPr>
          <p:cNvPr id="7" name="Picture 6" descr="Smiling woman holding file folder at the office">
            <a:extLst>
              <a:ext uri="{FF2B5EF4-FFF2-40B4-BE49-F238E27FC236}">
                <a16:creationId xmlns:a16="http://schemas.microsoft.com/office/drawing/2014/main" id="{2F2D135E-D820-C038-5A87-315A7F69F5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5644" y="1166444"/>
            <a:ext cx="5128451" cy="3423141"/>
          </a:xfrm>
          <a:prstGeom prst="rect">
            <a:avLst/>
          </a:prstGeom>
        </p:spPr>
      </p:pic>
    </p:spTree>
    <p:extLst>
      <p:ext uri="{BB962C8B-B14F-4D97-AF65-F5344CB8AC3E}">
        <p14:creationId xmlns:p14="http://schemas.microsoft.com/office/powerpoint/2010/main" val="16142568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2C19-56F3-AF14-8920-4A62F796AA92}"/>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5518CD63-2F37-94ED-1926-402672208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7646244-6133-BF45-B1A3-6284ACE9F79F}"/>
              </a:ext>
            </a:extLst>
          </p:cNvPr>
          <p:cNvSpPr txBox="1"/>
          <p:nvPr/>
        </p:nvSpPr>
        <p:spPr>
          <a:xfrm>
            <a:off x="236625" y="961290"/>
            <a:ext cx="6569019" cy="4247317"/>
          </a:xfrm>
          <a:prstGeom prst="rect">
            <a:avLst/>
          </a:prstGeom>
          <a:noFill/>
        </p:spPr>
        <p:txBody>
          <a:bodyPr wrap="square" rtlCol="0">
            <a:spAutoFit/>
          </a:bodyPr>
          <a:lstStyle/>
          <a:p>
            <a:r>
              <a:rPr lang="en-US" sz="3600" b="1" dirty="0"/>
              <a:t>The Power of Voice-Brand Alignment</a:t>
            </a:r>
            <a:endParaRPr lang="en-US" sz="3600" dirty="0"/>
          </a:p>
          <a:p>
            <a:endParaRPr lang="en-US" b="1" dirty="0"/>
          </a:p>
          <a:p>
            <a:r>
              <a:rPr lang="en-US" dirty="0"/>
              <a:t>Voice-Brand Alignment ensures that a leader’s communication style reflects their personal or organizational brand, creating a cohesive and authentic message.</a:t>
            </a:r>
          </a:p>
          <a:p>
            <a:endParaRPr lang="en-US" dirty="0"/>
          </a:p>
          <a:p>
            <a:r>
              <a:rPr lang="en-US" dirty="0"/>
              <a:t>When leaders naturally align with their Speaking Style, it enhances their credibility, builds trust, and fosters stronger connections with their audience. </a:t>
            </a:r>
            <a:r>
              <a:rPr lang="en-US" b="1" dirty="0"/>
              <a:t>PASS Profile</a:t>
            </a:r>
            <a:r>
              <a:rPr lang="en-US" b="0" i="0" dirty="0">
                <a:effectLst/>
                <a:latin typeface="Google Sans"/>
              </a:rPr>
              <a:t>™</a:t>
            </a:r>
            <a:r>
              <a:rPr lang="en-US" b="1" dirty="0"/>
              <a:t> </a:t>
            </a:r>
            <a:r>
              <a:rPr lang="en-US" dirty="0"/>
              <a:t>helps identify how tone, delivery and potential perceptions – based upon your Speaking Style – create an overall impact that can be tailored to effect better engagement.</a:t>
            </a:r>
          </a:p>
        </p:txBody>
      </p:sp>
      <p:pic>
        <p:nvPicPr>
          <p:cNvPr id="7" name="Picture 6" descr="Person on busy street">
            <a:extLst>
              <a:ext uri="{FF2B5EF4-FFF2-40B4-BE49-F238E27FC236}">
                <a16:creationId xmlns:a16="http://schemas.microsoft.com/office/drawing/2014/main" id="{8126DB17-E11E-5596-80FF-D40B24B40A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777" y="1184027"/>
            <a:ext cx="5127892" cy="3423141"/>
          </a:xfrm>
          <a:prstGeom prst="rect">
            <a:avLst/>
          </a:prstGeom>
        </p:spPr>
      </p:pic>
    </p:spTree>
    <p:extLst>
      <p:ext uri="{BB962C8B-B14F-4D97-AF65-F5344CB8AC3E}">
        <p14:creationId xmlns:p14="http://schemas.microsoft.com/office/powerpoint/2010/main" val="340634365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F29C4-A71B-6C2C-A46F-6ADFF002A7E6}"/>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E3BC7A60-C2FA-AE05-5029-EB9DFAAD5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A0857B7-EA08-2282-53F5-6233F1BEC86E}"/>
              </a:ext>
            </a:extLst>
          </p:cNvPr>
          <p:cNvSpPr txBox="1"/>
          <p:nvPr/>
        </p:nvSpPr>
        <p:spPr>
          <a:xfrm>
            <a:off x="236625" y="964141"/>
            <a:ext cx="6569019" cy="4201150"/>
          </a:xfrm>
          <a:prstGeom prst="rect">
            <a:avLst/>
          </a:prstGeom>
          <a:noFill/>
        </p:spPr>
        <p:txBody>
          <a:bodyPr wrap="square" rtlCol="0">
            <a:spAutoFit/>
          </a:bodyPr>
          <a:lstStyle/>
          <a:p>
            <a:r>
              <a:rPr lang="en-US" sz="3600" b="1" dirty="0"/>
              <a:t>Developing Team Dynamics with PASS Profile</a:t>
            </a:r>
            <a:r>
              <a:rPr lang="en-US" sz="3600" b="0" i="0" dirty="0">
                <a:effectLst/>
                <a:latin typeface="Google Sans"/>
              </a:rPr>
              <a:t>™</a:t>
            </a:r>
            <a:endParaRPr lang="en-US" sz="3600" b="1" dirty="0"/>
          </a:p>
          <a:p>
            <a:endParaRPr lang="en-US" sz="1300" b="1" dirty="0"/>
          </a:p>
          <a:p>
            <a:r>
              <a:rPr lang="en-US" sz="1300" dirty="0"/>
              <a:t>Managers can use </a:t>
            </a:r>
            <a:r>
              <a:rPr lang="en-US" sz="1300" b="1" dirty="0"/>
              <a:t>PASS Profile</a:t>
            </a:r>
            <a:r>
              <a:rPr lang="en-US" sz="1300" b="1" i="0" dirty="0">
                <a:effectLst/>
                <a:latin typeface="Google Sans"/>
              </a:rPr>
              <a:t>™</a:t>
            </a:r>
            <a:r>
              <a:rPr lang="en-US" sz="1300" b="1" dirty="0"/>
              <a:t> </a:t>
            </a:r>
            <a:r>
              <a:rPr lang="en-US" sz="1300" dirty="0"/>
              <a:t>to better understand the communication styles of their team members, fostering stronger collaboration and reducing misunderstandings.</a:t>
            </a:r>
          </a:p>
          <a:p>
            <a:pPr>
              <a:buFont typeface="Arial" panose="020B0604020202020204" pitchFamily="34" charset="0"/>
              <a:buChar char="•"/>
            </a:pPr>
            <a:endParaRPr lang="en-US" sz="1300" b="1" dirty="0"/>
          </a:p>
          <a:p>
            <a:r>
              <a:rPr lang="en-US" sz="1300" dirty="0"/>
              <a:t>By identifying the strengths and communication preferences of each team member, managers can tailor interactions to enhance cohesion. For example, a leader might adjust their approach to suit different communication styles, ensuring clearer, more effective exchanges. Using </a:t>
            </a:r>
            <a:r>
              <a:rPr lang="en-US" sz="1300" b="1" dirty="0"/>
              <a:t>PASS Profile</a:t>
            </a:r>
            <a:r>
              <a:rPr lang="en-US" sz="1300" b="1" i="0" dirty="0">
                <a:effectLst/>
                <a:latin typeface="Google Sans"/>
              </a:rPr>
              <a:t>™</a:t>
            </a:r>
            <a:r>
              <a:rPr lang="en-US" sz="1300" b="1" dirty="0"/>
              <a:t> </a:t>
            </a:r>
            <a:r>
              <a:rPr lang="en-US" sz="1300" dirty="0"/>
              <a:t>insights helps build a more harmonious work environment, improving team performance and morale.</a:t>
            </a:r>
          </a:p>
          <a:p>
            <a:endParaRPr lang="en-US" sz="1300" dirty="0"/>
          </a:p>
          <a:p>
            <a:r>
              <a:rPr lang="en-US" sz="1300" dirty="0"/>
              <a:t>This assessment enhances growth by uncovering individual communication strengths and offering insights that support more genuine, impactful interactions. Leaders can use it to better understand their teams’ unique voices, improve audience connections, and build trust through authenticity, while also leveraging the platform to develop future leaders within their own organizations.</a:t>
            </a:r>
          </a:p>
        </p:txBody>
      </p:sp>
      <p:pic>
        <p:nvPicPr>
          <p:cNvPr id="7" name="Picture 6" descr="Business team brainstorming">
            <a:extLst>
              <a:ext uri="{FF2B5EF4-FFF2-40B4-BE49-F238E27FC236}">
                <a16:creationId xmlns:a16="http://schemas.microsoft.com/office/drawing/2014/main" id="{EB09B97C-DC0E-598A-9E37-BD4FE05C60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5644" y="1184878"/>
            <a:ext cx="5132158" cy="3421438"/>
          </a:xfrm>
          <a:prstGeom prst="rect">
            <a:avLst/>
          </a:prstGeom>
        </p:spPr>
      </p:pic>
    </p:spTree>
    <p:extLst>
      <p:ext uri="{BB962C8B-B14F-4D97-AF65-F5344CB8AC3E}">
        <p14:creationId xmlns:p14="http://schemas.microsoft.com/office/powerpoint/2010/main" val="320148656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264A4-A898-33A3-F3EE-A24018F5979D}"/>
            </a:ext>
          </a:extLst>
        </p:cNvPr>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35FD7E2E-4861-550A-A6E4-369C39B6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BA2B69F-2541-640E-D911-1E55FCA7F94A}"/>
              </a:ext>
            </a:extLst>
          </p:cNvPr>
          <p:cNvSpPr txBox="1"/>
          <p:nvPr/>
        </p:nvSpPr>
        <p:spPr>
          <a:xfrm>
            <a:off x="236625" y="964141"/>
            <a:ext cx="6569019" cy="3416320"/>
          </a:xfrm>
          <a:prstGeom prst="rect">
            <a:avLst/>
          </a:prstGeom>
          <a:noFill/>
        </p:spPr>
        <p:txBody>
          <a:bodyPr wrap="square" rtlCol="0">
            <a:spAutoFit/>
          </a:bodyPr>
          <a:lstStyle/>
          <a:p>
            <a:r>
              <a:rPr lang="en-US" sz="3600" b="1" dirty="0"/>
              <a:t>Unlock Your Potential with PASS Profile</a:t>
            </a:r>
            <a:r>
              <a:rPr lang="en-US" sz="3600" b="0" i="0" dirty="0">
                <a:effectLst/>
                <a:latin typeface="Google Sans"/>
              </a:rPr>
              <a:t>™</a:t>
            </a:r>
            <a:endParaRPr lang="en-US" sz="3600" b="1" dirty="0"/>
          </a:p>
          <a:p>
            <a:endParaRPr lang="en-US" b="1" dirty="0"/>
          </a:p>
          <a:p>
            <a:r>
              <a:rPr lang="en-US" dirty="0"/>
              <a:t>Take the first step towards enhancing your communication with </a:t>
            </a:r>
            <a:r>
              <a:rPr lang="en-US" b="1" dirty="0"/>
              <a:t>PASS Profile</a:t>
            </a:r>
            <a:r>
              <a:rPr lang="en-US" sz="1800" b="1" i="0" dirty="0">
                <a:effectLst/>
                <a:latin typeface="Google Sans"/>
              </a:rPr>
              <a:t>™</a:t>
            </a:r>
            <a:r>
              <a:rPr lang="en-US" dirty="0"/>
              <a:t>. Unlock your potential by discovering how your unique style can lead to more authentic, impactful interactions.</a:t>
            </a:r>
          </a:p>
          <a:p>
            <a:endParaRPr lang="en-US" dirty="0"/>
          </a:p>
          <a:p>
            <a:r>
              <a:rPr lang="en-US" dirty="0"/>
              <a:t>Ready to get started?  Visit our website to begin your assessment today and start your journey toward more effective communication at </a:t>
            </a:r>
            <a:r>
              <a:rPr lang="en-US" b="1" dirty="0"/>
              <a:t>www.PASS-Profile.com</a:t>
            </a:r>
          </a:p>
        </p:txBody>
      </p:sp>
      <p:pic>
        <p:nvPicPr>
          <p:cNvPr id="7" name="Picture 6" descr="Business team brainstorming">
            <a:extLst>
              <a:ext uri="{FF2B5EF4-FFF2-40B4-BE49-F238E27FC236}">
                <a16:creationId xmlns:a16="http://schemas.microsoft.com/office/drawing/2014/main" id="{C065C439-3FB2-623A-483C-ACA93D2171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5644" y="1184878"/>
            <a:ext cx="5132158" cy="3421438"/>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3C2B4C83-29B5-B974-2592-556232281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25" y="4606316"/>
            <a:ext cx="1785617" cy="1785617"/>
          </a:xfrm>
          <a:prstGeom prst="rect">
            <a:avLst/>
          </a:prstGeom>
        </p:spPr>
      </p:pic>
    </p:spTree>
    <p:extLst>
      <p:ext uri="{BB962C8B-B14F-4D97-AF65-F5344CB8AC3E}">
        <p14:creationId xmlns:p14="http://schemas.microsoft.com/office/powerpoint/2010/main" val="120242681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blue background with a white background">
            <a:extLst>
              <a:ext uri="{FF2B5EF4-FFF2-40B4-BE49-F238E27FC236}">
                <a16:creationId xmlns:a16="http://schemas.microsoft.com/office/drawing/2014/main" id="{7B88BEED-BBE8-15CA-0C86-40D653D46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erson and person taking a selfie&#10;&#10;Description automatically generated">
            <a:extLst>
              <a:ext uri="{FF2B5EF4-FFF2-40B4-BE49-F238E27FC236}">
                <a16:creationId xmlns:a16="http://schemas.microsoft.com/office/drawing/2014/main" id="{C48D7E9A-4F7D-4BDD-8CC5-D6126D635830}"/>
              </a:ext>
            </a:extLst>
          </p:cNvPr>
          <p:cNvPicPr>
            <a:picLocks noChangeAspect="1"/>
          </p:cNvPicPr>
          <p:nvPr/>
        </p:nvPicPr>
        <p:blipFill>
          <a:blip r:embed="rId3">
            <a:extLst>
              <a:ext uri="{28A0092B-C50C-407E-A947-70E740481C1C}">
                <a14:useLocalDpi xmlns:a14="http://schemas.microsoft.com/office/drawing/2010/main" val="0"/>
              </a:ext>
            </a:extLst>
          </a:blip>
          <a:srcRect l="248" t="10958" r="453" b="26210"/>
          <a:stretch/>
        </p:blipFill>
        <p:spPr>
          <a:xfrm>
            <a:off x="125201" y="973705"/>
            <a:ext cx="5063440" cy="4338295"/>
          </a:xfrm>
          <a:prstGeom prst="rect">
            <a:avLst/>
          </a:prstGeom>
        </p:spPr>
      </p:pic>
      <p:sp>
        <p:nvSpPr>
          <p:cNvPr id="8" name="TextBox 7">
            <a:extLst>
              <a:ext uri="{FF2B5EF4-FFF2-40B4-BE49-F238E27FC236}">
                <a16:creationId xmlns:a16="http://schemas.microsoft.com/office/drawing/2014/main" id="{3E209D20-D822-DF87-DAA6-AD57B592D240}"/>
              </a:ext>
            </a:extLst>
          </p:cNvPr>
          <p:cNvSpPr txBox="1"/>
          <p:nvPr/>
        </p:nvSpPr>
        <p:spPr>
          <a:xfrm>
            <a:off x="5600191" y="4213831"/>
            <a:ext cx="4569841" cy="646331"/>
          </a:xfrm>
          <a:prstGeom prst="rect">
            <a:avLst/>
          </a:prstGeom>
          <a:noFill/>
        </p:spPr>
        <p:txBody>
          <a:bodyPr wrap="none" rtlCol="0">
            <a:spAutoFit/>
          </a:bodyPr>
          <a:lstStyle/>
          <a:p>
            <a:r>
              <a:rPr lang="en-US" dirty="0">
                <a:solidFill>
                  <a:schemeClr val="tx2"/>
                </a:solidFill>
              </a:rPr>
              <a:t>Ted Chamberlain, CEO and Developer</a:t>
            </a:r>
          </a:p>
          <a:p>
            <a:r>
              <a:rPr lang="en-US" dirty="0">
                <a:solidFill>
                  <a:schemeClr val="tx2"/>
                </a:solidFill>
              </a:rPr>
              <a:t>Genevieve Ruth, CMO and Managing Partner</a:t>
            </a:r>
          </a:p>
        </p:txBody>
      </p:sp>
      <p:sp>
        <p:nvSpPr>
          <p:cNvPr id="9" name="TextBox 8">
            <a:extLst>
              <a:ext uri="{FF2B5EF4-FFF2-40B4-BE49-F238E27FC236}">
                <a16:creationId xmlns:a16="http://schemas.microsoft.com/office/drawing/2014/main" id="{50423528-155F-BF5B-941D-E7266504AD67}"/>
              </a:ext>
            </a:extLst>
          </p:cNvPr>
          <p:cNvSpPr txBox="1"/>
          <p:nvPr/>
        </p:nvSpPr>
        <p:spPr>
          <a:xfrm>
            <a:off x="6096000" y="1166842"/>
            <a:ext cx="2975495" cy="830997"/>
          </a:xfrm>
          <a:prstGeom prst="rect">
            <a:avLst/>
          </a:prstGeom>
          <a:noFill/>
        </p:spPr>
        <p:txBody>
          <a:bodyPr wrap="none" rtlCol="0">
            <a:spAutoFit/>
          </a:bodyPr>
          <a:lstStyle/>
          <a:p>
            <a:r>
              <a:rPr lang="en-US" sz="4800" dirty="0"/>
              <a:t>MEET US!  </a:t>
            </a:r>
          </a:p>
        </p:txBody>
      </p:sp>
      <p:sp>
        <p:nvSpPr>
          <p:cNvPr id="10" name="TextBox 9">
            <a:extLst>
              <a:ext uri="{FF2B5EF4-FFF2-40B4-BE49-F238E27FC236}">
                <a16:creationId xmlns:a16="http://schemas.microsoft.com/office/drawing/2014/main" id="{51CFAD23-EBB8-9711-75CB-9B6C15C57970}"/>
              </a:ext>
            </a:extLst>
          </p:cNvPr>
          <p:cNvSpPr txBox="1"/>
          <p:nvPr/>
        </p:nvSpPr>
        <p:spPr>
          <a:xfrm>
            <a:off x="6866436" y="2126464"/>
            <a:ext cx="4762856"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Ask Questions</a:t>
            </a:r>
          </a:p>
          <a:p>
            <a:pPr marL="285750" indent="-285750">
              <a:buFont typeface="Arial" panose="020B0604020202020204" pitchFamily="34" charset="0"/>
              <a:buChar char="•"/>
            </a:pPr>
            <a:r>
              <a:rPr lang="en-US" sz="2000" dirty="0"/>
              <a:t>Build Relationships</a:t>
            </a:r>
          </a:p>
          <a:p>
            <a:pPr marL="285750" indent="-285750">
              <a:buFont typeface="Arial" panose="020B0604020202020204" pitchFamily="34" charset="0"/>
              <a:buChar char="•"/>
            </a:pPr>
            <a:r>
              <a:rPr lang="en-US" sz="2000" dirty="0"/>
              <a:t>Referral Recommendations</a:t>
            </a:r>
          </a:p>
          <a:p>
            <a:pPr marL="285750" indent="-285750">
              <a:buFont typeface="Arial" panose="020B0604020202020204" pitchFamily="34" charset="0"/>
              <a:buChar char="•"/>
            </a:pPr>
            <a:r>
              <a:rPr lang="en-US" sz="2000" dirty="0"/>
              <a:t>Affiliate Marketing</a:t>
            </a:r>
          </a:p>
          <a:p>
            <a:pPr marL="285750" indent="-285750">
              <a:buFont typeface="Arial" panose="020B0604020202020204" pitchFamily="34" charset="0"/>
              <a:buChar char="•"/>
            </a:pPr>
            <a:r>
              <a:rPr lang="en-US" sz="2000" dirty="0"/>
              <a:t>Investment Opportunities</a:t>
            </a:r>
          </a:p>
          <a:p>
            <a:pPr marL="285750" indent="-285750">
              <a:buFont typeface="Arial" panose="020B0604020202020204" pitchFamily="34" charset="0"/>
              <a:buChar char="•"/>
            </a:pPr>
            <a:r>
              <a:rPr lang="en-US" sz="2000" dirty="0"/>
              <a:t>Silly Jokes</a:t>
            </a:r>
          </a:p>
        </p:txBody>
      </p:sp>
    </p:spTree>
    <p:extLst>
      <p:ext uri="{BB962C8B-B14F-4D97-AF65-F5344CB8AC3E}">
        <p14:creationId xmlns:p14="http://schemas.microsoft.com/office/powerpoint/2010/main" val="42569227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TotalTime>
  <Words>651</Words>
  <Application>Microsoft Office PowerPoint</Application>
  <PresentationFormat>Widescreen</PresentationFormat>
  <Paragraphs>46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Genevieve Ruth</dc:creator>
  <cp:lastModifiedBy>Genevieve Ruth</cp:lastModifiedBy>
  <cp:revision>2</cp:revision>
  <dcterms:created xsi:type="dcterms:W3CDTF">2024-11-07T03:58:37Z</dcterms:created>
  <dcterms:modified xsi:type="dcterms:W3CDTF">2024-12-10T16:58:17Z</dcterms:modified>
</cp:coreProperties>
</file>