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79" r:id="rId2"/>
    <p:sldId id="259" r:id="rId3"/>
    <p:sldId id="276" r:id="rId4"/>
    <p:sldId id="256" r:id="rId5"/>
    <p:sldId id="257" r:id="rId6"/>
    <p:sldId id="305" r:id="rId7"/>
    <p:sldId id="308" r:id="rId8"/>
    <p:sldId id="306" r:id="rId9"/>
    <p:sldId id="307" r:id="rId10"/>
    <p:sldId id="304" r:id="rId11"/>
    <p:sldId id="348" r:id="rId12"/>
    <p:sldId id="277" r:id="rId13"/>
    <p:sldId id="265" r:id="rId14"/>
    <p:sldId id="261" r:id="rId15"/>
    <p:sldId id="303" r:id="rId16"/>
    <p:sldId id="302" r:id="rId17"/>
    <p:sldId id="267" r:id="rId18"/>
    <p:sldId id="263" r:id="rId19"/>
    <p:sldId id="269" r:id="rId20"/>
    <p:sldId id="339" r:id="rId21"/>
    <p:sldId id="338" r:id="rId22"/>
    <p:sldId id="268" r:id="rId23"/>
    <p:sldId id="266" r:id="rId24"/>
    <p:sldId id="264" r:id="rId25"/>
    <p:sldId id="270" r:id="rId26"/>
    <p:sldId id="272" r:id="rId27"/>
    <p:sldId id="278" r:id="rId28"/>
    <p:sldId id="273" r:id="rId29"/>
    <p:sldId id="274" r:id="rId30"/>
    <p:sldId id="275" r:id="rId31"/>
    <p:sldId id="280" r:id="rId32"/>
    <p:sldId id="354" r:id="rId33"/>
    <p:sldId id="281" r:id="rId34"/>
    <p:sldId id="282" r:id="rId35"/>
    <p:sldId id="313" r:id="rId36"/>
    <p:sldId id="356" r:id="rId37"/>
    <p:sldId id="314" r:id="rId38"/>
    <p:sldId id="315" r:id="rId39"/>
    <p:sldId id="316" r:id="rId40"/>
    <p:sldId id="317" r:id="rId41"/>
    <p:sldId id="311" r:id="rId42"/>
    <p:sldId id="322" r:id="rId43"/>
    <p:sldId id="323" r:id="rId44"/>
    <p:sldId id="312" r:id="rId45"/>
    <p:sldId id="318" r:id="rId46"/>
    <p:sldId id="319" r:id="rId47"/>
    <p:sldId id="320" r:id="rId48"/>
    <p:sldId id="321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349" r:id="rId60"/>
    <p:sldId id="350" r:id="rId61"/>
    <p:sldId id="326" r:id="rId62"/>
    <p:sldId id="327" r:id="rId63"/>
    <p:sldId id="328" r:id="rId64"/>
    <p:sldId id="329" r:id="rId65"/>
    <p:sldId id="330" r:id="rId66"/>
    <p:sldId id="300" r:id="rId67"/>
    <p:sldId id="301" r:id="rId68"/>
    <p:sldId id="333" r:id="rId69"/>
    <p:sldId id="325" r:id="rId70"/>
    <p:sldId id="355" r:id="rId71"/>
    <p:sldId id="294" r:id="rId72"/>
    <p:sldId id="295" r:id="rId73"/>
    <p:sldId id="309" r:id="rId74"/>
    <p:sldId id="334" r:id="rId75"/>
    <p:sldId id="310" r:id="rId76"/>
    <p:sldId id="335" r:id="rId77"/>
    <p:sldId id="336" r:id="rId78"/>
    <p:sldId id="337" r:id="rId79"/>
    <p:sldId id="341" r:id="rId80"/>
    <p:sldId id="343" r:id="rId81"/>
    <p:sldId id="344" r:id="rId82"/>
    <p:sldId id="345" r:id="rId83"/>
    <p:sldId id="340" r:id="rId84"/>
    <p:sldId id="346" r:id="rId85"/>
    <p:sldId id="299" r:id="rId86"/>
    <p:sldId id="347" r:id="rId87"/>
    <p:sldId id="351" r:id="rId88"/>
    <p:sldId id="352" r:id="rId89"/>
    <p:sldId id="353" r:id="rId90"/>
    <p:sldId id="258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B90409-5C3F-484F-A5CF-601E702E7387}">
          <p14:sldIdLst>
            <p14:sldId id="279"/>
            <p14:sldId id="259"/>
            <p14:sldId id="276"/>
            <p14:sldId id="256"/>
            <p14:sldId id="257"/>
            <p14:sldId id="305"/>
            <p14:sldId id="308"/>
            <p14:sldId id="306"/>
            <p14:sldId id="307"/>
            <p14:sldId id="304"/>
            <p14:sldId id="348"/>
            <p14:sldId id="277"/>
            <p14:sldId id="265"/>
            <p14:sldId id="261"/>
            <p14:sldId id="303"/>
            <p14:sldId id="302"/>
            <p14:sldId id="267"/>
            <p14:sldId id="263"/>
            <p14:sldId id="269"/>
            <p14:sldId id="339"/>
            <p14:sldId id="338"/>
            <p14:sldId id="268"/>
            <p14:sldId id="266"/>
            <p14:sldId id="264"/>
            <p14:sldId id="270"/>
            <p14:sldId id="272"/>
            <p14:sldId id="278"/>
            <p14:sldId id="273"/>
            <p14:sldId id="274"/>
            <p14:sldId id="275"/>
            <p14:sldId id="280"/>
            <p14:sldId id="354"/>
            <p14:sldId id="281"/>
            <p14:sldId id="282"/>
            <p14:sldId id="313"/>
            <p14:sldId id="356"/>
            <p14:sldId id="314"/>
            <p14:sldId id="315"/>
            <p14:sldId id="316"/>
            <p14:sldId id="317"/>
            <p14:sldId id="311"/>
            <p14:sldId id="322"/>
            <p14:sldId id="323"/>
            <p14:sldId id="312"/>
            <p14:sldId id="318"/>
            <p14:sldId id="319"/>
            <p14:sldId id="320"/>
            <p14:sldId id="32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49"/>
            <p14:sldId id="350"/>
            <p14:sldId id="326"/>
            <p14:sldId id="327"/>
            <p14:sldId id="328"/>
            <p14:sldId id="329"/>
            <p14:sldId id="330"/>
            <p14:sldId id="300"/>
            <p14:sldId id="301"/>
            <p14:sldId id="333"/>
            <p14:sldId id="325"/>
            <p14:sldId id="355"/>
            <p14:sldId id="294"/>
            <p14:sldId id="295"/>
            <p14:sldId id="309"/>
            <p14:sldId id="334"/>
            <p14:sldId id="310"/>
            <p14:sldId id="335"/>
            <p14:sldId id="336"/>
            <p14:sldId id="337"/>
            <p14:sldId id="341"/>
            <p14:sldId id="343"/>
            <p14:sldId id="344"/>
            <p14:sldId id="345"/>
            <p14:sldId id="340"/>
            <p14:sldId id="346"/>
            <p14:sldId id="299"/>
            <p14:sldId id="347"/>
            <p14:sldId id="351"/>
            <p14:sldId id="352"/>
            <p14:sldId id="353"/>
            <p14:sldId id="258"/>
          </p14:sldIdLst>
        </p14:section>
        <p14:section name="Untitled Section" id="{249C790B-DB41-4B97-9294-28EEB09110A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702" y="108"/>
      </p:cViewPr>
      <p:guideLst/>
    </p:cSldViewPr>
  </p:slideViewPr>
  <p:outlineViewPr>
    <p:cViewPr>
      <p:scale>
        <a:sx n="33" d="100"/>
        <a:sy n="33" d="100"/>
      </p:scale>
      <p:origin x="0" y="-124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98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9145-C663-4CEC-9075-9F4B14C1A874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C808A-D423-4E55-86AF-63D18C416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0265A-0586-413A-8E28-8BA9242A23C7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BF14-BE94-438F-8C5D-480E43E7A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5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BF14-BE94-438F-8C5D-480E43E7AF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9059-3C90-4AC1-9942-A30CD985B809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A178-BAA0-441A-B312-96D76FE8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features/index.html" TargetMode="External"/><Relationship Id="rId2" Type="http://schemas.openxmlformats.org/officeDocument/2006/relationships/hyperlink" Target="https://en.wikipedia.org/wiki/Shapefi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le_(database)" TargetMode="External"/><Relationship Id="rId2" Type="http://schemas.openxmlformats.org/officeDocument/2006/relationships/hyperlink" Target="https://en.wikipedia.org/wiki/Data_struc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ookup" TargetMode="External"/><Relationship Id="rId4" Type="http://schemas.openxmlformats.org/officeDocument/2006/relationships/hyperlink" Target="https://en.wikipedia.org/wiki/Column_(database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094" cy="11415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5697" y="2429952"/>
            <a:ext cx="76754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PostGRES</a:t>
            </a:r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and Spatial SQL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Spatial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1400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“Agenda”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657" y="2099829"/>
            <a:ext cx="11364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Yammer about the history of Spatial SQL and Databases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Install some software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a Database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Import some Shapefiles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some queries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Play with Q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309879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5C8C6D-C6EC-458C-A9EA-2C51899B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04850"/>
            <a:ext cx="7620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705">
            <a:off x="981624" y="600284"/>
            <a:ext cx="4542359" cy="227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2" y="3751783"/>
            <a:ext cx="4127383" cy="285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77" y="302004"/>
            <a:ext cx="2780370" cy="3078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42" y="2708795"/>
            <a:ext cx="2190750" cy="208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66" y="3871929"/>
            <a:ext cx="4050791" cy="26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use FOSS4G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80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Build on Open Standards so data and code are shareable and interoperable</a:t>
            </a:r>
          </a:p>
          <a:p>
            <a:endParaRPr lang="en-US" dirty="0"/>
          </a:p>
          <a:p>
            <a:r>
              <a:rPr lang="en-US" dirty="0"/>
              <a:t>Increases Flexibility to respond to needs</a:t>
            </a:r>
          </a:p>
          <a:p>
            <a:endParaRPr lang="en-US" dirty="0"/>
          </a:p>
          <a:p>
            <a:r>
              <a:rPr lang="en-US" dirty="0"/>
              <a:t>Rapid Innovation pushes Geospatial Technology forward</a:t>
            </a:r>
          </a:p>
          <a:p>
            <a:endParaRPr lang="en-US" dirty="0"/>
          </a:p>
          <a:p>
            <a:r>
              <a:rPr lang="en-US" dirty="0"/>
              <a:t>Core Product can be customized to your need</a:t>
            </a:r>
          </a:p>
          <a:p>
            <a:endParaRPr lang="en-US" dirty="0"/>
          </a:p>
          <a:p>
            <a:r>
              <a:rPr lang="en-US" dirty="0"/>
              <a:t>Lower Cost of Software Ownership</a:t>
            </a:r>
          </a:p>
          <a:p>
            <a:endParaRPr lang="en-US" dirty="0"/>
          </a:p>
          <a:p>
            <a:r>
              <a:rPr lang="en-US" dirty="0"/>
              <a:t>Control When Patches are Introduced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8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8" y="19905"/>
            <a:ext cx="9123809" cy="68380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81138" y="234891"/>
            <a:ext cx="1241571" cy="114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Spatial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normal SQL but with Spatial Functions</a:t>
            </a:r>
          </a:p>
          <a:p>
            <a:endParaRPr lang="en-US" dirty="0"/>
          </a:p>
          <a:p>
            <a:r>
              <a:rPr lang="en-US" dirty="0"/>
              <a:t>Geometry/Geography stored as a Binary Large Object (BLOB)</a:t>
            </a:r>
          </a:p>
          <a:p>
            <a:endParaRPr lang="en-US" dirty="0"/>
          </a:p>
          <a:p>
            <a:r>
              <a:rPr lang="en-US" dirty="0"/>
              <a:t>Spatial Data is just another column in a database</a:t>
            </a:r>
          </a:p>
          <a:p>
            <a:endParaRPr lang="en-US" dirty="0"/>
          </a:p>
          <a:p>
            <a:r>
              <a:rPr lang="en-US" dirty="0"/>
              <a:t>Attribution is maintained like other data within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103924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Desire for Location Data (Social Media)</a:t>
            </a:r>
          </a:p>
          <a:p>
            <a:endParaRPr lang="en-US" dirty="0"/>
          </a:p>
          <a:p>
            <a:r>
              <a:rPr lang="en-US" dirty="0"/>
              <a:t>Increased Use of Mobile </a:t>
            </a:r>
          </a:p>
          <a:p>
            <a:endParaRPr lang="en-US" dirty="0"/>
          </a:p>
          <a:p>
            <a:r>
              <a:rPr lang="en-US" dirty="0"/>
              <a:t>Big Data/Large Amounts of Unstructured Data</a:t>
            </a:r>
          </a:p>
          <a:p>
            <a:endParaRPr lang="en-US" dirty="0"/>
          </a:p>
          <a:p>
            <a:r>
              <a:rPr lang="en-US" dirty="0"/>
              <a:t>Increased understanding of Geography and its role in general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89934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Databases that Support Spatial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Oracle</a:t>
            </a:r>
          </a:p>
          <a:p>
            <a:r>
              <a:rPr lang="en-US" dirty="0"/>
              <a:t>MySQL</a:t>
            </a:r>
          </a:p>
          <a:p>
            <a:r>
              <a:rPr lang="en-US" dirty="0"/>
              <a:t>SQL Server (starting in 2008)</a:t>
            </a:r>
          </a:p>
          <a:p>
            <a:r>
              <a:rPr lang="en-US" dirty="0"/>
              <a:t>Spatial Lite</a:t>
            </a:r>
          </a:p>
          <a:p>
            <a:r>
              <a:rPr lang="en-US" dirty="0" err="1"/>
              <a:t>PostGRES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05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" y="2432456"/>
            <a:ext cx="1818901" cy="187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08" y="2026115"/>
            <a:ext cx="2218714" cy="2218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30" y="2211897"/>
            <a:ext cx="2032932" cy="2032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0628" y="2443707"/>
            <a:ext cx="788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4337" y="2585882"/>
            <a:ext cx="788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455" y="4528457"/>
            <a:ext cx="264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PostGRES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78994" y="4457014"/>
            <a:ext cx="264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Spatial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418E-F593-4F6B-A42B-EE2E2B4E43D5}"/>
              </a:ext>
            </a:extLst>
          </p:cNvPr>
          <p:cNvSpPr txBox="1"/>
          <p:nvPr/>
        </p:nvSpPr>
        <p:spPr>
          <a:xfrm>
            <a:off x="8911508" y="4457014"/>
            <a:ext cx="264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PostGIS</a:t>
            </a:r>
          </a:p>
        </p:txBody>
      </p:sp>
    </p:spTree>
    <p:extLst>
      <p:ext uri="{BB962C8B-B14F-4D97-AF65-F5344CB8AC3E}">
        <p14:creationId xmlns:p14="http://schemas.microsoft.com/office/powerpoint/2010/main" val="113736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805343" y="637563"/>
            <a:ext cx="67113" cy="59983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506" y="6266577"/>
            <a:ext cx="1101673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42289" y="626657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Functionality</a:t>
            </a:r>
          </a:p>
        </p:txBody>
      </p:sp>
      <p:sp>
        <p:nvSpPr>
          <p:cNvPr id="18" name="TextBox 17"/>
          <p:cNvSpPr txBox="1"/>
          <p:nvPr/>
        </p:nvSpPr>
        <p:spPr>
          <a:xfrm rot="16200000" flipH="1">
            <a:off x="-283447" y="813732"/>
            <a:ext cx="180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Costs &amp; Fees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28" y="1323547"/>
            <a:ext cx="1391086" cy="1391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39" y="4896660"/>
            <a:ext cx="1418627" cy="12554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82" y="710895"/>
            <a:ext cx="2096098" cy="850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7" y="4650997"/>
            <a:ext cx="1506523" cy="1506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31" y="4999839"/>
            <a:ext cx="1152306" cy="11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59" y="0"/>
            <a:ext cx="873659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7" r="1125"/>
          <a:stretch/>
        </p:blipFill>
        <p:spPr>
          <a:xfrm>
            <a:off x="10456753" y="0"/>
            <a:ext cx="172226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r="80311"/>
          <a:stretch/>
        </p:blipFill>
        <p:spPr>
          <a:xfrm>
            <a:off x="0" y="0"/>
            <a:ext cx="17222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150" y="305370"/>
            <a:ext cx="29292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Who Are </a:t>
            </a:r>
          </a:p>
          <a:p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355551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D035E-2FB2-4A3D-9525-CF4ACF31B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5143"/>
          <a:stretch/>
        </p:blipFill>
        <p:spPr>
          <a:xfrm>
            <a:off x="2926080" y="93617"/>
            <a:ext cx="55473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D60-EBA3-4541-8145-ED36CA86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Shapefiles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4AFAF-E3B4-4CA3-9CF9-07075D3A34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Shapefiles</a:t>
            </a:r>
            <a:r>
              <a:rPr lang="en-US" dirty="0"/>
              <a:t> are a sort-of-open format for geospatial vector data. They can encode points, lines, and polygons, plus attributes of those objects, optionally bundled into groups. I say 'sort-of-open' because the format is well-known and widely used, but it is maintained and policed, so to speak, by ESRI, the company behind </a:t>
            </a:r>
            <a:r>
              <a:rPr lang="en-US" dirty="0">
                <a:hlinkClick r:id="rId3"/>
              </a:rPr>
              <a:t>ArcGIS</a:t>
            </a:r>
            <a:r>
              <a:rPr lang="en-US" dirty="0"/>
              <a:t>. It's a slightly weird (annoying) format because 'a shapefile' is actually a collection of files, only one of which is the eponymous SHP file.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623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Shapefile verses </a:t>
            </a:r>
            <a:r>
              <a:rPr lang="en-US" dirty="0" err="1"/>
              <a:t>PostGIS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Shapefiles cannot support more than 70m rows</a:t>
            </a:r>
          </a:p>
          <a:p>
            <a:r>
              <a:rPr lang="en-US" dirty="0"/>
              <a:t>Limitations for field names</a:t>
            </a:r>
          </a:p>
          <a:p>
            <a:r>
              <a:rPr lang="en-US" dirty="0"/>
              <a:t>Disk Space Hogs </a:t>
            </a:r>
          </a:p>
          <a:p>
            <a:r>
              <a:rPr lang="en-US" dirty="0"/>
              <a:t>Difficult to share data</a:t>
            </a:r>
          </a:p>
          <a:p>
            <a:r>
              <a:rPr lang="en-US" dirty="0"/>
              <a:t>Limitations to Date Field name</a:t>
            </a:r>
          </a:p>
          <a:p>
            <a:r>
              <a:rPr lang="en-US" dirty="0"/>
              <a:t>Do not support nulls</a:t>
            </a:r>
          </a:p>
          <a:p>
            <a:r>
              <a:rPr lang="en-US" dirty="0"/>
              <a:t>Files that exist in folders are difficult to manage (</a:t>
            </a:r>
            <a:r>
              <a:rPr lang="en-US" dirty="0" err="1"/>
              <a:t>backups,size</a:t>
            </a:r>
            <a:r>
              <a:rPr lang="en-US" dirty="0"/>
              <a:t>)</a:t>
            </a:r>
          </a:p>
          <a:p>
            <a:r>
              <a:rPr lang="en-US" dirty="0"/>
              <a:t>Only support Spatial Tools, not BI or non Spatial software (this is changing)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PostGIS</a:t>
            </a:r>
            <a:r>
              <a:rPr lang="en-US" b="1" dirty="0"/>
              <a:t> verse a “Geodatabase”</a:t>
            </a:r>
            <a:br>
              <a:rPr lang="en-US" b="1" dirty="0"/>
            </a:br>
            <a:r>
              <a:rPr lang="en-US" sz="2800" b="1" i="1" dirty="0"/>
              <a:t>(Personal, File, </a:t>
            </a:r>
            <a:r>
              <a:rPr lang="en-US" sz="2800" b="1" i="1" dirty="0" err="1"/>
              <a:t>ArcSDE</a:t>
            </a:r>
            <a:r>
              <a:rPr lang="en-US" sz="2800" b="1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SQL allows to query and analyze Spatial Data, a Geodatabase is just for data management – Still relies on GUI to preform analysis</a:t>
            </a:r>
          </a:p>
          <a:p>
            <a:endParaRPr lang="en-US" dirty="0"/>
          </a:p>
          <a:p>
            <a:r>
              <a:rPr lang="en-US" dirty="0"/>
              <a:t>Spatial SQL is build on Open Geospatial Consortium (OGC), Geodatabases are not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Spatial SQL can support a variety of applications, Geodatabases only supports desktop GIS software and proprietary Web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Spatial Data Management with </a:t>
            </a:r>
            <a:r>
              <a:rPr lang="en-US" b="1" dirty="0" err="1"/>
              <a:t>PostGIS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SQL to query data opposed to generating new files</a:t>
            </a:r>
          </a:p>
          <a:p>
            <a:r>
              <a:rPr lang="en-US" dirty="0"/>
              <a:t>Increasing performance and response speeds through Indexing</a:t>
            </a:r>
          </a:p>
          <a:p>
            <a:r>
              <a:rPr lang="en-US" dirty="0" err="1"/>
              <a:t>PostGIS</a:t>
            </a:r>
            <a:r>
              <a:rPr lang="en-US" dirty="0"/>
              <a:t> takes advantage of multiprocessing hardware</a:t>
            </a:r>
          </a:p>
          <a:p>
            <a:r>
              <a:rPr lang="en-US" dirty="0"/>
              <a:t>Users can access </a:t>
            </a:r>
            <a:r>
              <a:rPr lang="en-US" dirty="0" err="1"/>
              <a:t>PostGIS</a:t>
            </a:r>
            <a:r>
              <a:rPr lang="en-US" dirty="0"/>
              <a:t> through the network or Internet, without a specialized web viewer or desktop software</a:t>
            </a:r>
          </a:p>
          <a:p>
            <a:r>
              <a:rPr lang="en-US" dirty="0" err="1"/>
              <a:t>PostGIS</a:t>
            </a:r>
            <a:r>
              <a:rPr lang="en-US" dirty="0"/>
              <a:t> maintains data integrity and replication</a:t>
            </a:r>
          </a:p>
          <a:p>
            <a:r>
              <a:rPr lang="en-US" dirty="0" err="1"/>
              <a:t>PostGIS</a:t>
            </a:r>
            <a:r>
              <a:rPr lang="en-US" dirty="0"/>
              <a:t> can handle multiple users accessing the same data</a:t>
            </a:r>
          </a:p>
          <a:p>
            <a:r>
              <a:rPr lang="en-US" dirty="0"/>
              <a:t>Can store Spatial Data as Text (</a:t>
            </a:r>
            <a:r>
              <a:rPr lang="en-US" dirty="0" err="1"/>
              <a:t>geojson</a:t>
            </a:r>
            <a:r>
              <a:rPr lang="en-US" dirty="0"/>
              <a:t>, WKT) or as Binary (BLOB or WKB)</a:t>
            </a:r>
          </a:p>
        </p:txBody>
      </p:sp>
    </p:spTree>
    <p:extLst>
      <p:ext uri="{BB962C8B-B14F-4D97-AF65-F5344CB8AC3E}">
        <p14:creationId xmlns:p14="http://schemas.microsoft.com/office/powerpoint/2010/main" val="149634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PostGIS</a:t>
            </a:r>
            <a:r>
              <a:rPr lang="en-US" b="1" dirty="0"/>
              <a:t> Spatial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Supports all Geometry Types</a:t>
            </a:r>
          </a:p>
          <a:p>
            <a:pPr lvl="1"/>
            <a:r>
              <a:rPr lang="en-US" sz="1800" dirty="0"/>
              <a:t>Point</a:t>
            </a:r>
          </a:p>
          <a:p>
            <a:pPr lvl="1"/>
            <a:r>
              <a:rPr lang="en-US" sz="1800" dirty="0"/>
              <a:t>Multipoint</a:t>
            </a:r>
          </a:p>
          <a:p>
            <a:pPr lvl="1"/>
            <a:r>
              <a:rPr lang="en-US" sz="1800" dirty="0"/>
              <a:t>Line</a:t>
            </a:r>
          </a:p>
          <a:p>
            <a:pPr lvl="1"/>
            <a:r>
              <a:rPr lang="en-US" sz="1800" dirty="0" err="1"/>
              <a:t>Linestring</a:t>
            </a:r>
            <a:endParaRPr lang="en-US" sz="1800" dirty="0"/>
          </a:p>
          <a:p>
            <a:pPr lvl="1"/>
            <a:r>
              <a:rPr lang="en-US" sz="1800" dirty="0"/>
              <a:t>Polygon</a:t>
            </a:r>
          </a:p>
          <a:p>
            <a:pPr lvl="1"/>
            <a:r>
              <a:rPr lang="en-US" sz="1800" dirty="0" err="1"/>
              <a:t>MultiPolygon</a:t>
            </a:r>
            <a:endParaRPr lang="en-US" sz="1800" dirty="0"/>
          </a:p>
          <a:p>
            <a:pPr lvl="1"/>
            <a:r>
              <a:rPr lang="en-US" sz="1800" dirty="0"/>
              <a:t>Collections</a:t>
            </a:r>
          </a:p>
          <a:p>
            <a:r>
              <a:rPr lang="en-US" sz="2200" dirty="0"/>
              <a:t>Projections</a:t>
            </a:r>
          </a:p>
          <a:p>
            <a:pPr lvl="1"/>
            <a:r>
              <a:rPr lang="en-US" sz="1800" dirty="0"/>
              <a:t>Supports all known map projections</a:t>
            </a:r>
          </a:p>
          <a:p>
            <a:pPr lvl="1"/>
            <a:r>
              <a:rPr lang="en-US" sz="1800" dirty="0"/>
              <a:t>Allows reprojection within query</a:t>
            </a:r>
          </a:p>
          <a:p>
            <a:r>
              <a:rPr lang="en-US" sz="2200" dirty="0"/>
              <a:t>Spatial Relationships</a:t>
            </a:r>
          </a:p>
          <a:p>
            <a:pPr lvl="1"/>
            <a:r>
              <a:rPr lang="en-US" sz="1800" dirty="0"/>
              <a:t>Measure</a:t>
            </a:r>
          </a:p>
          <a:p>
            <a:pPr lvl="1"/>
            <a:r>
              <a:rPr lang="en-US" sz="1800" dirty="0"/>
              <a:t>Serialize/</a:t>
            </a:r>
            <a:r>
              <a:rPr lang="en-US" sz="1800" dirty="0" err="1"/>
              <a:t>Deserialize</a:t>
            </a:r>
            <a:endParaRPr lang="en-US" sz="1800" dirty="0"/>
          </a:p>
          <a:p>
            <a:pPr lvl="1"/>
            <a:r>
              <a:rPr lang="en-US" sz="1800" dirty="0"/>
              <a:t>Intersect</a:t>
            </a:r>
          </a:p>
          <a:p>
            <a:pPr lvl="1"/>
            <a:r>
              <a:rPr lang="en-US" sz="1800" dirty="0"/>
              <a:t>Buffer</a:t>
            </a:r>
          </a:p>
          <a:p>
            <a:pPr lvl="1"/>
            <a:r>
              <a:rPr lang="en-US" sz="1800" dirty="0"/>
              <a:t>Point n Polygon</a:t>
            </a:r>
          </a:p>
          <a:p>
            <a:pPr lvl="1"/>
            <a:r>
              <a:rPr lang="en-US" sz="1800" dirty="0"/>
              <a:t>Overlap/Touch/Cross</a:t>
            </a:r>
          </a:p>
        </p:txBody>
      </p:sp>
    </p:spTree>
    <p:extLst>
      <p:ext uri="{BB962C8B-B14F-4D97-AF65-F5344CB8AC3E}">
        <p14:creationId xmlns:p14="http://schemas.microsoft.com/office/powerpoint/2010/main" val="139528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Geometry Vs. 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Geography is always in WGS84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Geography has limited Spatial Functions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Geography views the world as 2D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Geography is faster for generating visualizations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Geometry allows for full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Geometry allows for 3D Analysis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9" y="1535186"/>
            <a:ext cx="3919351" cy="321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89" y="1661019"/>
            <a:ext cx="5451254" cy="3061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406" y="5251508"/>
            <a:ext cx="2505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Geography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3160" y="5177405"/>
            <a:ext cx="228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4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Metrics (Unscientific)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400K buffers generated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PostGIS</a:t>
            </a:r>
            <a:r>
              <a:rPr lang="en-US" dirty="0"/>
              <a:t>: Shorter than a ½ mile walk with “the dog”</a:t>
            </a:r>
          </a:p>
          <a:p>
            <a:pPr lvl="1"/>
            <a:r>
              <a:rPr lang="en-US" dirty="0"/>
              <a:t>Proprietary Desktop GIS: 4 hours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1.5 Billion Point in Polygon Analyses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PostGIS</a:t>
            </a:r>
            <a:r>
              <a:rPr lang="en-US" dirty="0"/>
              <a:t>: Shorter than a commercial free episode of “The Walking Dead”</a:t>
            </a:r>
          </a:p>
          <a:p>
            <a:pPr lvl="1"/>
            <a:r>
              <a:rPr lang="en-US" dirty="0"/>
              <a:t>Proprietary Desktop GIS: Kept spinning, turned off after 24 hours</a:t>
            </a:r>
          </a:p>
          <a:p>
            <a:pPr lvl="1"/>
            <a:endParaRPr lang="en-US" dirty="0"/>
          </a:p>
          <a:p>
            <a:r>
              <a:rPr lang="en-US" dirty="0"/>
              <a:t>1.5 Billion Measurements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PostGIS</a:t>
            </a:r>
            <a:r>
              <a:rPr lang="en-US" dirty="0"/>
              <a:t>: a bit longer than a commercial free episode of “The Walking Dead”</a:t>
            </a:r>
          </a:p>
          <a:p>
            <a:pPr lvl="1"/>
            <a:r>
              <a:rPr lang="en-US" dirty="0"/>
              <a:t>Proprietary Desktop GIS – Error 99999 after 3  hours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4031133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59" y="0"/>
            <a:ext cx="873659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7" r="1125"/>
          <a:stretch/>
        </p:blipFill>
        <p:spPr>
          <a:xfrm>
            <a:off x="10456753" y="0"/>
            <a:ext cx="172226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r="80311"/>
          <a:stretch/>
        </p:blipFill>
        <p:spPr>
          <a:xfrm>
            <a:off x="-2109" y="0"/>
            <a:ext cx="17222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425" y="313389"/>
            <a:ext cx="711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Todd Barr MSc, MA, 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199" y="2957001"/>
            <a:ext cx="3720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Spatial Data</a:t>
            </a:r>
          </a:p>
          <a:p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Scientist</a:t>
            </a:r>
          </a:p>
        </p:txBody>
      </p:sp>
    </p:spTree>
    <p:extLst>
      <p:ext uri="{BB962C8B-B14F-4D97-AF65-F5344CB8AC3E}">
        <p14:creationId xmlns:p14="http://schemas.microsoft.com/office/powerpoint/2010/main" val="137556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83051">
            <a:off x="3112951" y="940708"/>
            <a:ext cx="81243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9900"/>
                </a:solidFill>
                <a:latin typeface="LLAlarm" panose="00000400000000000000" pitchFamily="2" charset="0"/>
              </a:rPr>
              <a:t>LET’s Spatialize</a:t>
            </a:r>
          </a:p>
          <a:p>
            <a:r>
              <a:rPr lang="en-US" sz="7200" dirty="0">
                <a:solidFill>
                  <a:srgbClr val="FF9900"/>
                </a:solidFill>
                <a:latin typeface="LLAlarm" panose="00000400000000000000" pitchFamily="2" charset="0"/>
              </a:rPr>
              <a:t>Some Data or</a:t>
            </a:r>
          </a:p>
          <a:p>
            <a:r>
              <a:rPr lang="en-US" sz="7200" dirty="0">
                <a:solidFill>
                  <a:srgbClr val="FF9900"/>
                </a:solidFill>
                <a:latin typeface="LLAlarm" panose="00000400000000000000" pitchFamily="2" charset="0"/>
              </a:rPr>
              <a:t>SOMETHING</a:t>
            </a:r>
          </a:p>
        </p:txBody>
      </p:sp>
    </p:spTree>
    <p:extLst>
      <p:ext uri="{BB962C8B-B14F-4D97-AF65-F5344CB8AC3E}">
        <p14:creationId xmlns:p14="http://schemas.microsoft.com/office/powerpoint/2010/main" val="1561748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PostGRES</a:t>
            </a:r>
            <a:r>
              <a:rPr lang="en-US" dirty="0"/>
              <a:t> 9.4</a:t>
            </a:r>
          </a:p>
          <a:p>
            <a:pPr lvl="1"/>
            <a:r>
              <a:rPr lang="en-US" dirty="0" err="1"/>
              <a:t>PostGIS</a:t>
            </a:r>
            <a:r>
              <a:rPr lang="en-US" dirty="0"/>
              <a:t> 2.3.x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QGIS 2.1x – for Map Making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84753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3F058-F3E9-47EF-AE48-7AD9A243889E}"/>
              </a:ext>
            </a:extLst>
          </p:cNvPr>
          <p:cNvSpPr txBox="1"/>
          <p:nvPr/>
        </p:nvSpPr>
        <p:spPr>
          <a:xfrm>
            <a:off x="1842868" y="2827606"/>
            <a:ext cx="821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https://www.enterprisedb.com/downloads/postgres-postgresql-downloads#windows</a:t>
            </a:r>
          </a:p>
        </p:txBody>
      </p:sp>
    </p:spTree>
    <p:extLst>
      <p:ext uri="{BB962C8B-B14F-4D97-AF65-F5344CB8AC3E}">
        <p14:creationId xmlns:p14="http://schemas.microsoft.com/office/powerpoint/2010/main" val="168325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Comfortable With </a:t>
            </a:r>
            <a:r>
              <a:rPr lang="en-US" b="1" dirty="0" err="1"/>
              <a:t>pgAdmin</a:t>
            </a:r>
            <a:r>
              <a:rPr lang="en-US" b="1" dirty="0"/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AA831-F0A7-4773-A11B-043317E1F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>
          <a:xfrm>
            <a:off x="1594625" y="1690688"/>
            <a:ext cx="7175012" cy="40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2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the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47E05-562D-4D88-9EDD-1752A5D0A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65" y="1855949"/>
            <a:ext cx="7996243" cy="36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8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37CB-1641-43EC-ACC5-78A420C4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Database Spatial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BED2E-B50E-4D9D-823B-F4A440AD5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50" y="1545722"/>
            <a:ext cx="67246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2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C46FDA-B205-4445-BCC9-D1339CB24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>
          <a:xfrm>
            <a:off x="2134557" y="941751"/>
            <a:ext cx="7175012" cy="40123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3CA0CA-54F0-4C28-989E-1FECD51AA1AB}"/>
              </a:ext>
            </a:extLst>
          </p:cNvPr>
          <p:cNvSpPr/>
          <p:nvPr/>
        </p:nvSpPr>
        <p:spPr>
          <a:xfrm>
            <a:off x="3535680" y="1149532"/>
            <a:ext cx="940526" cy="5399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0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423B7D-62FB-43DF-A4DC-CCD48A91B7AA}"/>
              </a:ext>
            </a:extLst>
          </p:cNvPr>
          <p:cNvSpPr txBox="1"/>
          <p:nvPr/>
        </p:nvSpPr>
        <p:spPr>
          <a:xfrm>
            <a:off x="2107096" y="2756452"/>
            <a:ext cx="7982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CREATE EXTENSION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postgis</a:t>
            </a:r>
            <a:r>
              <a:rPr lang="en-US" sz="5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4071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AD6C2-2D9C-4372-A43A-85860E131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36" y="943388"/>
            <a:ext cx="9248420" cy="51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5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1F3BE1-8885-447C-9B0A-97952DCC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0"/>
            <a:ext cx="9170504" cy="6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4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"/>
          <a:stretch/>
        </p:blipFill>
        <p:spPr>
          <a:xfrm>
            <a:off x="0" y="0"/>
            <a:ext cx="1259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6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EAEAC-EB05-44D4-9E89-8DB24AD578EC}"/>
              </a:ext>
            </a:extLst>
          </p:cNvPr>
          <p:cNvSpPr txBox="1"/>
          <p:nvPr/>
        </p:nvSpPr>
        <p:spPr>
          <a:xfrm>
            <a:off x="2054088" y="2835966"/>
            <a:ext cx="835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SELECT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postgis_full_version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74045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63F1-28B3-4792-8F3A-0D7DA4BB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23" y="132369"/>
            <a:ext cx="10515600" cy="1325563"/>
          </a:xfrm>
        </p:spPr>
        <p:txBody>
          <a:bodyPr/>
          <a:lstStyle/>
          <a:p>
            <a:r>
              <a:rPr lang="en-US" dirty="0"/>
              <a:t>Restoring the .backup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A29B2-6DE7-4627-9C28-6DB1F7CB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9" y="1457932"/>
            <a:ext cx="5307451" cy="52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5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2529D-9DE7-4674-93A4-5268A2BFA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1" y="417714"/>
            <a:ext cx="6919914" cy="580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45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96BC5-91E5-4792-9921-ADF489721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97" y="0"/>
            <a:ext cx="3781017" cy="66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24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DA6A-C4FD-454A-894E-7D7C3F1F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Shapefile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0782C-5FF8-40F5-ADC3-9CBEE6943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9" y="2797997"/>
            <a:ext cx="8979176" cy="20920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78DED0-8834-4214-B92A-5792D7A8B4F5}"/>
              </a:ext>
            </a:extLst>
          </p:cNvPr>
          <p:cNvSpPr/>
          <p:nvPr/>
        </p:nvSpPr>
        <p:spPr>
          <a:xfrm>
            <a:off x="8004313" y="3193774"/>
            <a:ext cx="1683026" cy="1921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6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BC8A-2F76-49D0-BE55-12DFC5F5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.</a:t>
            </a:r>
            <a:r>
              <a:rPr lang="en-US" dirty="0" err="1"/>
              <a:t>shp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3A08E-DD71-4F72-9B7A-6D8F89F4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10" y="1574310"/>
            <a:ext cx="4825296" cy="43407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E7A1C8-D062-4F1C-8537-94DBF3A61E94}"/>
              </a:ext>
            </a:extLst>
          </p:cNvPr>
          <p:cNvSpPr/>
          <p:nvPr/>
        </p:nvSpPr>
        <p:spPr>
          <a:xfrm>
            <a:off x="3163656" y="3744669"/>
            <a:ext cx="1643269" cy="10518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2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B4A9A-A126-4B96-BE6A-2AFB7CF6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42" y="964326"/>
            <a:ext cx="7374578" cy="47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9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69CD1A-B5AA-4818-B3B3-C296EE9FC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2" y="399627"/>
            <a:ext cx="6735115" cy="60587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AFE897-752B-4AD0-8B6E-4841AE443667}"/>
              </a:ext>
            </a:extLst>
          </p:cNvPr>
          <p:cNvSpPr/>
          <p:nvPr/>
        </p:nvSpPr>
        <p:spPr>
          <a:xfrm>
            <a:off x="4366952" y="3657600"/>
            <a:ext cx="1895302" cy="8811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6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334FC-DC1A-4A6C-9979-E6B3D85EF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74" y="2438261"/>
            <a:ext cx="6639852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7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SQL Warm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5083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 * 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</a:p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endParaRPr lang="en-US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6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70" y="394282"/>
            <a:ext cx="9605393" cy="61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WHERE Clause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5578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* 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='Tavern'</a:t>
            </a:r>
          </a:p>
        </p:txBody>
      </p:sp>
    </p:spTree>
    <p:extLst>
      <p:ext uri="{BB962C8B-B14F-4D97-AF65-F5344CB8AC3E}">
        <p14:creationId xmlns:p14="http://schemas.microsoft.com/office/powerpoint/2010/main" val="985904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r>
              <a:rPr lang="en-US" b="1" dirty="0"/>
              <a:t>Adding some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00961"/>
            <a:ext cx="64471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COUNT(establish) 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</a:p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WHERE</a:t>
            </a:r>
          </a:p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='Brew Pub’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74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42"/>
            <a:ext cx="10515600" cy="1325563"/>
          </a:xfrm>
        </p:spPr>
        <p:txBody>
          <a:bodyPr/>
          <a:lstStyle/>
          <a:p>
            <a:r>
              <a:rPr lang="en-US" b="1" dirty="0"/>
              <a:t>Group By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67405"/>
            <a:ext cx="7734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AVG(</a:t>
            </a:r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char_length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(establish)), </a:t>
            </a:r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GROUP BY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742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Deviation (last non GEO one </a:t>
            </a:r>
            <a:r>
              <a:rPr lang="en-US" sz="2000" b="1" dirty="0"/>
              <a:t>I promise</a:t>
            </a:r>
            <a:r>
              <a:rPr lang="en-US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342" y="1438045"/>
            <a:ext cx="9312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AVG(</a:t>
            </a:r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char_length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(establish)),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STDDEV(</a:t>
            </a:r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char_length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(establish)),</a:t>
            </a:r>
          </a:p>
          <a:p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</a:p>
          <a:p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GROUP BY</a:t>
            </a:r>
          </a:p>
          <a:p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license_ty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9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GEOM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45578"/>
            <a:ext cx="4655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ST_AsText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7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ST_Length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3816"/>
            <a:ext cx="595214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SELECT </a:t>
            </a: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ST_LENGTH (</a:t>
            </a:r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) ,</a:t>
            </a:r>
          </a:p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strname</a:t>
            </a:r>
            <a:endParaRPr lang="en-US" sz="5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i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</a:p>
          <a:p>
            <a:r>
              <a:rPr lang="en-US" sz="5400" i="1" dirty="0" err="1">
                <a:solidFill>
                  <a:schemeClr val="accent1">
                    <a:lumMod val="75000"/>
                  </a:schemeClr>
                </a:solidFill>
              </a:rPr>
              <a:t>street_centerlines</a:t>
            </a:r>
            <a:endParaRPr lang="en-US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99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34" y="478828"/>
            <a:ext cx="4877368" cy="60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5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dirty="0"/>
              <a:t>¯\_(</a:t>
            </a:r>
            <a:r>
              <a:rPr lang="ja-JP" altLang="en-US" b="1" i="1" dirty="0"/>
              <a:t>ツ</a:t>
            </a:r>
            <a:r>
              <a:rPr lang="en-US" altLang="ja-JP" b="1" i="1" dirty="0"/>
              <a:t>)_/¯ </a:t>
            </a:r>
            <a:r>
              <a:rPr lang="en-US" altLang="ja-JP" b="1" dirty="0" err="1"/>
              <a:t>ST_Transform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7406" y="2053421"/>
            <a:ext cx="107198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ST_LENGTH(ST_TRANSFORM(geom,2876),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strname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street_centerlines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36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ST_AREA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37857"/>
            <a:ext cx="924984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objectid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ST_AREA(ST_TRANSFORM(geom,2876))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3804391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E60E-D64B-4EC2-9DD7-3A929B67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97" y="33090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dirty="0"/>
              <a:t>(╯°□°）╯︵ ┻━┻</a:t>
            </a:r>
            <a:br>
              <a:rPr lang="en-US" sz="10700" dirty="0"/>
            </a:br>
            <a:r>
              <a:rPr lang="en-US" sz="10700" dirty="0"/>
              <a:t>Projections</a:t>
            </a:r>
            <a:br>
              <a:rPr lang="en-US" dirty="0"/>
            </a:br>
            <a:br>
              <a:rPr lang="ja-JP" altLang="en-US" dirty="0"/>
            </a:br>
            <a:br>
              <a:rPr lang="ja-JP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8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42FE7-4A98-4CB1-900D-C38D5AE04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2"/>
          <a:stretch/>
        </p:blipFill>
        <p:spPr>
          <a:xfrm>
            <a:off x="0" y="-1"/>
            <a:ext cx="12192000" cy="7220812"/>
          </a:xfrm>
        </p:spPr>
      </p:pic>
    </p:spTree>
    <p:extLst>
      <p:ext uri="{BB962C8B-B14F-4D97-AF65-F5344CB8AC3E}">
        <p14:creationId xmlns:p14="http://schemas.microsoft.com/office/powerpoint/2010/main" val="2685430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3F90-E103-45C9-B1C2-D7A8F06A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D943-B0C3-40A9-88BA-1B9AC24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ST_Transform</a:t>
            </a:r>
            <a:endParaRPr lang="en-US" dirty="0"/>
          </a:p>
          <a:p>
            <a:r>
              <a:rPr lang="en-US" dirty="0" err="1"/>
              <a:t>UpdateGeometry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UpdateGeometrySRID</a:t>
            </a:r>
            <a:r>
              <a:rPr lang="en-US" dirty="0"/>
              <a:t>(‘</a:t>
            </a:r>
            <a:r>
              <a:rPr lang="en-US" dirty="0" err="1"/>
              <a:t>db_table’,’geometry_field’,ESPG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18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B5C9-3E17-4285-AA9C-CE3A5560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3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93D2-0C27-4037-B2F0-52661798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ST_Buffer</a:t>
            </a:r>
            <a:r>
              <a:rPr lang="en-US" dirty="0"/>
              <a:t> v/  </a:t>
            </a:r>
            <a:r>
              <a:rPr lang="en-US" dirty="0" err="1"/>
              <a:t>ST_DWithin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3B72-F4CD-477D-906A-191D6EAA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ST_Buffer</a:t>
            </a:r>
            <a:endParaRPr lang="en-US" dirty="0"/>
          </a:p>
          <a:p>
            <a:pPr lvl="1"/>
            <a:r>
              <a:rPr lang="en-US" dirty="0"/>
              <a:t>Creates Geometry</a:t>
            </a:r>
          </a:p>
          <a:p>
            <a:pPr lvl="1"/>
            <a:r>
              <a:rPr lang="en-US" dirty="0"/>
              <a:t>Prepares for analysis</a:t>
            </a:r>
          </a:p>
          <a:p>
            <a:pPr lvl="1"/>
            <a:r>
              <a:rPr lang="en-US" dirty="0"/>
              <a:t>Persistent</a:t>
            </a:r>
          </a:p>
          <a:p>
            <a:pPr lvl="1"/>
            <a:r>
              <a:rPr lang="en-US" dirty="0"/>
              <a:t>Great for setting up a trigger around a feature</a:t>
            </a:r>
          </a:p>
          <a:p>
            <a:pPr lvl="1"/>
            <a:r>
              <a:rPr lang="en-US" dirty="0"/>
              <a:t>Can Control all aspects of the geometry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94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CF7FE-9B98-4FD4-9909-E8E5E72E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1" y="1063533"/>
            <a:ext cx="7420483" cy="47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3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D7018-6A19-4ABC-BB74-0B3BD371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47" y="365760"/>
            <a:ext cx="6980262" cy="62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0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D6085-D5A6-4A14-9074-5790B90D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01" y="673503"/>
            <a:ext cx="5744441" cy="51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9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ST_BUFFER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7281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ALTER TABLE</a:t>
            </a:r>
          </a:p>
          <a:p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ADD Column </a:t>
            </a:r>
          </a:p>
          <a:p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buffer geometry(Polygon,4326)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33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ST_BUFFER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87523"/>
            <a:ext cx="99366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UPDATE </a:t>
            </a:r>
          </a:p>
          <a:p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endParaRPr lang="en-US" sz="3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SET </a:t>
            </a: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Buffer=</a:t>
            </a: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ST_TRANSFORM</a:t>
            </a: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(ST_BUFFER(ST_TRANSFORM(geom,2876),30),4326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429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19F1-772B-446F-9CB4-0C75F3F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ST_DWithin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19B0-F016-4231-88E5-7336E9A2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generate Persistent geometry</a:t>
            </a:r>
          </a:p>
          <a:p>
            <a:r>
              <a:rPr lang="en-US" dirty="0"/>
              <a:t>Measures the distance from Points, Lines and Polygons</a:t>
            </a:r>
          </a:p>
          <a:p>
            <a:r>
              <a:rPr lang="en-US" dirty="0"/>
              <a:t>Used mainly for queries without generated Geometry</a:t>
            </a:r>
          </a:p>
        </p:txBody>
      </p:sp>
    </p:spTree>
    <p:extLst>
      <p:ext uri="{BB962C8B-B14F-4D97-AF65-F5344CB8AC3E}">
        <p14:creationId xmlns:p14="http://schemas.microsoft.com/office/powerpoint/2010/main" val="20882839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D2DA-3013-42B6-AD64-C847FC22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ST_DWithin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8B21F-F29A-4712-A046-CB6F6D7F7FF6}"/>
              </a:ext>
            </a:extLst>
          </p:cNvPr>
          <p:cNvSpPr/>
          <p:nvPr/>
        </p:nvSpPr>
        <p:spPr>
          <a:xfrm>
            <a:off x="1116980" y="1690688"/>
            <a:ext cx="7971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a.flood_type</a:t>
            </a:r>
            <a:endParaRPr lang="en-US" sz="3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</a:p>
          <a:p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floodplain_city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a,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liquor_licenses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b</a:t>
            </a:r>
          </a:p>
          <a:p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ST_Dwithin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ST_Transform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b.geom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, 2876),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ST_Transform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(a.geom,2876),2500) and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</a:rPr>
              <a:t>b.establish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='Social'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A2FCA-D3F1-42A2-83D1-734BCF102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-258" b="13430"/>
          <a:stretch/>
        </p:blipFill>
        <p:spPr>
          <a:xfrm>
            <a:off x="-94422" y="0"/>
            <a:ext cx="12286422" cy="70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2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D201-CF33-4062-81DC-B4127C95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ST_Within</a:t>
            </a:r>
            <a:r>
              <a:rPr lang="en-US" dirty="0"/>
              <a:t> vs </a:t>
            </a:r>
            <a:r>
              <a:rPr lang="en-US" dirty="0" err="1"/>
              <a:t>ST_Contains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0202-98F9-432F-8351-3D720B9D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ST_Within</a:t>
            </a:r>
            <a:r>
              <a:rPr lang="en-US" dirty="0"/>
              <a:t> means the whole geometry has to be within the polygon</a:t>
            </a:r>
          </a:p>
          <a:p>
            <a:r>
              <a:rPr lang="en-US" dirty="0" err="1"/>
              <a:t>ST_Contains</a:t>
            </a:r>
            <a:r>
              <a:rPr lang="en-US" dirty="0"/>
              <a:t> means that one point has to be within the polygon</a:t>
            </a:r>
          </a:p>
          <a:p>
            <a:r>
              <a:rPr lang="en-US" dirty="0"/>
              <a:t>So for points they’re basically the same, but for lines N stuff is where the </a:t>
            </a:r>
            <a:r>
              <a:rPr lang="en-US"/>
              <a:t>variance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13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78" y="422681"/>
            <a:ext cx="10515600" cy="1325563"/>
          </a:xfrm>
        </p:spPr>
        <p:txBody>
          <a:bodyPr/>
          <a:lstStyle/>
          <a:p>
            <a:r>
              <a:rPr lang="en-US" b="1" dirty="0"/>
              <a:t>Exporting as Different Data 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978" y="2324849"/>
            <a:ext cx="1102962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SELECT </a:t>
            </a:r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ST_AsGeoJSON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) FROM </a:t>
            </a:r>
            <a:r>
              <a:rPr lang="en-US" sz="4000" i="1" dirty="0" err="1">
                <a:solidFill>
                  <a:schemeClr val="accent1">
                    <a:lumMod val="75000"/>
                  </a:schemeClr>
                </a:solidFill>
              </a:rPr>
              <a:t>floodplain_city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678" y="4462943"/>
            <a:ext cx="110939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SELECT 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ST_AsGML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) FROM 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floodplain_city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1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ST_NPoints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95912"/>
            <a:ext cx="73907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SELECT</a:t>
            </a:r>
          </a:p>
          <a:p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ST_NPoints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FROM</a:t>
            </a:r>
          </a:p>
          <a:p>
            <a:r>
              <a:rPr lang="en-US" sz="4400" i="1" dirty="0" err="1">
                <a:solidFill>
                  <a:schemeClr val="accent1">
                    <a:lumMod val="75000"/>
                  </a:schemeClr>
                </a:solidFill>
              </a:rPr>
              <a:t>street_centerlines</a:t>
            </a:r>
            <a:endParaRPr lang="en-US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9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99EE-5254-4281-954D-BF0CF405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from CSV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615CB-99DB-45EB-8C73-91E73E6979B8}"/>
              </a:ext>
            </a:extLst>
          </p:cNvPr>
          <p:cNvSpPr txBox="1"/>
          <p:nvPr/>
        </p:nvSpPr>
        <p:spPr>
          <a:xfrm>
            <a:off x="1047403" y="1690688"/>
            <a:ext cx="9908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CREATE TABLE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pot_dispense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name character varying(255),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address character varying(255),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lat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character numeric,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long character numeric,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phone character varying(255)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3318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8925-87B8-4801-890C-CBBF936E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CSV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E37D5-0E4C-4F32-945E-1199D7C2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copy </a:t>
            </a:r>
            <a:r>
              <a:rPr lang="en-US" dirty="0" err="1"/>
              <a:t>pot_dispense</a:t>
            </a:r>
            <a:r>
              <a:rPr lang="en-US" dirty="0"/>
              <a:t>(</a:t>
            </a:r>
            <a:r>
              <a:rPr lang="en-US" dirty="0" err="1"/>
              <a:t>name,address,lat,long,phone</a:t>
            </a:r>
            <a:r>
              <a:rPr lang="en-US" dirty="0"/>
              <a:t>) from ‘$CSV_FILE_LOC’ DELIMITER ’,’ CSV Header;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1F9C2-FD4D-4AF7-B8E4-80DAC78B1505}"/>
              </a:ext>
            </a:extLst>
          </p:cNvPr>
          <p:cNvSpPr txBox="1"/>
          <p:nvPr/>
        </p:nvSpPr>
        <p:spPr>
          <a:xfrm>
            <a:off x="3541222" y="2144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5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B470-E009-4420-A725-FC7D542B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point feature from XYs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160E-5057-4FA2-A815-225D2795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Create Geometry Column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ALTER TABLE</a:t>
            </a:r>
          </a:p>
          <a:p>
            <a:pPr marL="0" indent="0">
              <a:buNone/>
            </a:pPr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pot_dispense</a:t>
            </a:r>
            <a:endParaRPr lang="en-US" sz="4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ADD Column </a:t>
            </a:r>
          </a:p>
          <a:p>
            <a:pPr marL="0" indent="0">
              <a:buNone/>
            </a:pPr>
            <a:r>
              <a:rPr lang="en-US" sz="4800" i="1" dirty="0" err="1">
                <a:solidFill>
                  <a:schemeClr val="accent1">
                    <a:lumMod val="75000"/>
                  </a:schemeClr>
                </a:solidFill>
              </a:rPr>
              <a:t>geom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geometry(point,2876)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73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B470-E009-4420-A725-FC7D542B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Damn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160E-5057-4FA2-A815-225D2795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</a:t>
            </a:r>
            <a:r>
              <a:rPr lang="en-US" dirty="0" err="1"/>
              <a:t>pot_dispense</a:t>
            </a:r>
            <a:r>
              <a:rPr lang="en-US" dirty="0"/>
              <a:t> set </a:t>
            </a:r>
            <a:r>
              <a:rPr lang="en-US" dirty="0" err="1"/>
              <a:t>geom</a:t>
            </a:r>
            <a:r>
              <a:rPr lang="en-US" dirty="0"/>
              <a:t>=</a:t>
            </a:r>
            <a:r>
              <a:rPr lang="en-US" dirty="0" err="1"/>
              <a:t>ST_SetSRID</a:t>
            </a:r>
            <a:r>
              <a:rPr lang="en-US" dirty="0"/>
              <a:t>(</a:t>
            </a:r>
            <a:r>
              <a:rPr lang="en-US" dirty="0" err="1"/>
              <a:t>ST_MakePoint</a:t>
            </a:r>
            <a:r>
              <a:rPr lang="en-US" dirty="0"/>
              <a:t>(</a:t>
            </a:r>
            <a:r>
              <a:rPr lang="en-US" dirty="0" err="1"/>
              <a:t>lat,long</a:t>
            </a:r>
            <a:r>
              <a:rPr lang="en-US"/>
              <a:t>),2876)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07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8C06-B6C2-4517-B95A-8B0577EF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the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BFFA0-B389-4E4A-A069-F38BA86C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8" y="2715292"/>
            <a:ext cx="11469701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4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41A811-591B-4605-A631-C2A64227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34" y="1182189"/>
            <a:ext cx="4589825" cy="45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39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24A4-6582-40F8-A0C7-08BAE78F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47F70-893B-4A33-BC03-5AF9EB01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 </a:t>
            </a:r>
            <a:r>
              <a:rPr lang="en-US" b="1" dirty="0"/>
              <a:t>database index</a:t>
            </a:r>
            <a:r>
              <a:rPr lang="en-US" dirty="0"/>
              <a:t> is a </a:t>
            </a:r>
            <a:r>
              <a:rPr lang="en-US" dirty="0">
                <a:hlinkClick r:id="rId2" tooltip="Data structure"/>
              </a:rPr>
              <a:t>data structure</a:t>
            </a:r>
            <a:r>
              <a:rPr lang="en-US" dirty="0"/>
              <a:t> that improves the speed of data retrieval operations on a </a:t>
            </a:r>
            <a:r>
              <a:rPr lang="en-US" dirty="0">
                <a:hlinkClick r:id="rId3" tooltip="Table (database)"/>
              </a:rPr>
              <a:t>database table</a:t>
            </a:r>
            <a:r>
              <a:rPr lang="en-US" dirty="0"/>
              <a:t> at the cost of additional writes and storage space to maintain the index data structure. Indexes are used to quickly locate data without having to search every row in a database table every time a database table is accessed. Indexes can be created using one or more </a:t>
            </a:r>
            <a:r>
              <a:rPr lang="en-US" dirty="0">
                <a:hlinkClick r:id="rId4" tooltip="Column (database)"/>
              </a:rPr>
              <a:t>columns of a database table</a:t>
            </a:r>
            <a:r>
              <a:rPr lang="en-US" dirty="0"/>
              <a:t>, providing the basis for both rapid random </a:t>
            </a:r>
            <a:r>
              <a:rPr lang="en-US" dirty="0">
                <a:hlinkClick r:id="rId5" tooltip="Lookup"/>
              </a:rPr>
              <a:t>lookups</a:t>
            </a:r>
            <a:r>
              <a:rPr lang="en-US" dirty="0"/>
              <a:t> and efficient access of ordered records.</a:t>
            </a:r>
          </a:p>
        </p:txBody>
      </p:sp>
    </p:spTree>
    <p:extLst>
      <p:ext uri="{BB962C8B-B14F-4D97-AF65-F5344CB8AC3E}">
        <p14:creationId xmlns:p14="http://schemas.microsoft.com/office/powerpoint/2010/main" val="31727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7FD4EE-8F46-464B-8B3F-28833F350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4"/>
          <a:stretch/>
        </p:blipFill>
        <p:spPr>
          <a:xfrm>
            <a:off x="0" y="0"/>
            <a:ext cx="12192000" cy="70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74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PostGIS</a:t>
            </a:r>
            <a:r>
              <a:rPr lang="en-US" b="1" dirty="0"/>
              <a:t> Spatial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257" y="1690688"/>
            <a:ext cx="10515600" cy="4351338"/>
          </a:xfrm>
        </p:spPr>
        <p:txBody>
          <a:bodyPr/>
          <a:lstStyle/>
          <a:p>
            <a:r>
              <a:rPr lang="en-US" dirty="0"/>
              <a:t>Can import/export any Spatial Data Type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Spatial Indexing</a:t>
            </a:r>
          </a:p>
          <a:p>
            <a:pPr lvl="1"/>
            <a:r>
              <a:rPr lang="en-US" dirty="0"/>
              <a:t>Allows user to reduce query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10" y="4035280"/>
            <a:ext cx="6744047" cy="16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48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DAB5-613B-43D5-BAE5-C443BF7F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C925-054F-4D22-BAD8-DD71BFA9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on modifying records</a:t>
            </a:r>
          </a:p>
          <a:p>
            <a:pPr lvl="1"/>
            <a:r>
              <a:rPr lang="en-US" dirty="0"/>
              <a:t>Performance Hit On Updates and </a:t>
            </a:r>
            <a:r>
              <a:rPr lang="en-US" dirty="0" err="1"/>
              <a:t>Modificiation</a:t>
            </a:r>
            <a:endParaRPr lang="en-US" dirty="0"/>
          </a:p>
          <a:p>
            <a:r>
              <a:rPr lang="en-US" dirty="0"/>
              <a:t>Use up disk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814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C36-A3F3-43EF-B003-DE046B20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build an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D8C4-4717-4510-BBB9-C2C52A8F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Tables</a:t>
            </a:r>
          </a:p>
          <a:p>
            <a:r>
              <a:rPr lang="en-US" dirty="0"/>
              <a:t>Not Frequently Updated</a:t>
            </a:r>
          </a:p>
          <a:p>
            <a:r>
              <a:rPr lang="en-US" dirty="0"/>
              <a:t>Disk Space Isn’t a Concern</a:t>
            </a:r>
          </a:p>
          <a:p>
            <a:r>
              <a:rPr lang="en-US" dirty="0"/>
              <a:t>When there is a Primary Key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772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72E-A120-4605-B41E-76609FC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should not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5C3E-F0BF-431D-9D26-1F9A3FF1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Indexes should not be used on small tables.</a:t>
            </a:r>
          </a:p>
          <a:p>
            <a:r>
              <a:rPr lang="en-US" dirty="0"/>
              <a:t>Tables that have frequent, large batch update or insert operations.</a:t>
            </a:r>
          </a:p>
          <a:p>
            <a:r>
              <a:rPr lang="en-US" dirty="0"/>
              <a:t>Indexes should not be used on columns that contain a high number of NULL values.</a:t>
            </a:r>
          </a:p>
          <a:p>
            <a:r>
              <a:rPr lang="en-US" dirty="0"/>
              <a:t>Columns that are frequently manipulated should not be indexed.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299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AE39-A47F-4601-9F84-1C061C37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Indexing in PostGIS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95D5-CA71-4A79-ABA0-C7556C7F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making a Spatial Index its best if you use a Generic Index Structure (GIST).  </a:t>
            </a:r>
          </a:p>
          <a:p>
            <a:r>
              <a:rPr lang="en-US" dirty="0"/>
              <a:t>Using the default of B-Tree, the index will be the geometry itself, not just a bounding box around the geometry</a:t>
            </a:r>
          </a:p>
          <a:p>
            <a:r>
              <a:rPr lang="en-US" dirty="0"/>
              <a:t>R-Tree </a:t>
            </a:r>
            <a:r>
              <a:rPr lang="en-US" dirty="0" err="1"/>
              <a:t>indexs</a:t>
            </a:r>
            <a:r>
              <a:rPr lang="en-US" dirty="0"/>
              <a:t> are possible, but tests have shown there is no performance improvement over GIST and it does not handle NULL values very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INDEX &lt;NAME of INDEX&gt; on &lt;TABLE NAME&gt; Using GIST &lt;Geometry Column&gt;  </a:t>
            </a:r>
          </a:p>
        </p:txBody>
      </p:sp>
    </p:spTree>
    <p:extLst>
      <p:ext uri="{BB962C8B-B14F-4D97-AF65-F5344CB8AC3E}">
        <p14:creationId xmlns:p14="http://schemas.microsoft.com/office/powerpoint/2010/main" val="13841529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60" y="1219071"/>
            <a:ext cx="5786388" cy="43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20FC8F-272C-4265-B8F1-5F86A8EE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76" y="371048"/>
            <a:ext cx="428684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29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2D44BA-A436-4DC0-B7BF-521A876A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9" y="2690709"/>
            <a:ext cx="8640381" cy="1476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335A96-D1FD-46F2-9D0D-F1C0E6DEECFD}"/>
              </a:ext>
            </a:extLst>
          </p:cNvPr>
          <p:cNvSpPr/>
          <p:nvPr/>
        </p:nvSpPr>
        <p:spPr>
          <a:xfrm>
            <a:off x="4884234" y="2587083"/>
            <a:ext cx="1226634" cy="735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664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2544E-AFE4-4B17-AE86-F2CFBF32A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7" y="894996"/>
            <a:ext cx="663032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56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D7D895-069C-444A-90EB-5ABEB8341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53" y="628259"/>
            <a:ext cx="7125694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BA814-2CCA-44D4-971B-8E8E442A1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14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12665" y="341094"/>
            <a:ext cx="2394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201" y="1605518"/>
            <a:ext cx="441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TWITTER:@</a:t>
            </a:r>
            <a:r>
              <a:rPr lang="en-US" sz="3200" b="1" cap="none" spc="0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Spatial_Punk</a:t>
            </a:r>
            <a:endParaRPr lang="en-US" sz="3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201" y="2363658"/>
            <a:ext cx="5236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EMAIL: todd.barr@gmail.com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536" y="3136612"/>
            <a:ext cx="77302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Slack:http</a:t>
            </a:r>
            <a:r>
              <a:rPr lang="en-US" sz="32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://thespatialcommunity.slack.com</a:t>
            </a:r>
          </a:p>
          <a:p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Handle: </a:t>
            </a:r>
            <a:r>
              <a:rPr lang="en-US" sz="32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too_drunk_to_truck</a:t>
            </a:r>
            <a:endParaRPr lang="en-US" sz="3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60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1453</Words>
  <Application>Microsoft Office PowerPoint</Application>
  <PresentationFormat>Widescreen</PresentationFormat>
  <Paragraphs>309</Paragraphs>
  <Slides>90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游ゴシック Light</vt:lpstr>
      <vt:lpstr>Arial</vt:lpstr>
      <vt:lpstr>Calibri</vt:lpstr>
      <vt:lpstr>Calibri Light</vt:lpstr>
      <vt:lpstr>LLAlarm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“Agenda”</vt:lpstr>
      <vt:lpstr>PowerPoint Presentation</vt:lpstr>
      <vt:lpstr>PowerPoint Presentation</vt:lpstr>
      <vt:lpstr>Why use FOSS4G Technology</vt:lpstr>
      <vt:lpstr>PowerPoint Presentation</vt:lpstr>
      <vt:lpstr>What is Spatial SQL</vt:lpstr>
      <vt:lpstr>Drivers</vt:lpstr>
      <vt:lpstr>Databases that Support Spatial SQL</vt:lpstr>
      <vt:lpstr>PowerPoint Presentation</vt:lpstr>
      <vt:lpstr>PowerPoint Presentation</vt:lpstr>
      <vt:lpstr>PowerPoint Presentation</vt:lpstr>
      <vt:lpstr>Shapefiles </vt:lpstr>
      <vt:lpstr>Shapefile verses PostGIS</vt:lpstr>
      <vt:lpstr>PostGIS verse a “Geodatabase” (Personal, File, ArcSDE)</vt:lpstr>
      <vt:lpstr>Spatial Data Management with PostGIS</vt:lpstr>
      <vt:lpstr>PostGIS Spatial Capabilities</vt:lpstr>
      <vt:lpstr>Geometry Vs. Geography </vt:lpstr>
      <vt:lpstr>PowerPoint Presentation</vt:lpstr>
      <vt:lpstr>Metrics (Unscientific) </vt:lpstr>
      <vt:lpstr>PowerPoint Presentation</vt:lpstr>
      <vt:lpstr>PowerPoint Presentation</vt:lpstr>
      <vt:lpstr>Requirements</vt:lpstr>
      <vt:lpstr>PowerPoint Presentation</vt:lpstr>
      <vt:lpstr>Getting Comfortable With pgAdmin 3</vt:lpstr>
      <vt:lpstr>Creating the Database</vt:lpstr>
      <vt:lpstr>Making the Database Spatial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Restoring the .backup</vt:lpstr>
      <vt:lpstr>PowerPoint Presentation</vt:lpstr>
      <vt:lpstr>PowerPoint Presentation</vt:lpstr>
      <vt:lpstr>Uploading a Shapefile</vt:lpstr>
      <vt:lpstr>Uploading a .shp</vt:lpstr>
      <vt:lpstr>PowerPoint Presentation</vt:lpstr>
      <vt:lpstr>PowerPoint Presentation</vt:lpstr>
      <vt:lpstr>PowerPoint Presentation</vt:lpstr>
      <vt:lpstr>SQL Warm up</vt:lpstr>
      <vt:lpstr>The WHERE Clause</vt:lpstr>
      <vt:lpstr>Adding some Function</vt:lpstr>
      <vt:lpstr>Group By</vt:lpstr>
      <vt:lpstr>Standard Deviation (last non GEO one I promise)</vt:lpstr>
      <vt:lpstr>The GEOM</vt:lpstr>
      <vt:lpstr>ST_Length</vt:lpstr>
      <vt:lpstr>PowerPoint Presentation</vt:lpstr>
      <vt:lpstr>¯\_(ツ)_/¯ ST_Transform</vt:lpstr>
      <vt:lpstr>ST_AREA</vt:lpstr>
      <vt:lpstr>(╯°□°）╯︵ ┻━┻ Projections   </vt:lpstr>
      <vt:lpstr>Methods</vt:lpstr>
      <vt:lpstr>PowerPoint Presentation</vt:lpstr>
      <vt:lpstr>ST_Buffer v/  ST_DWithin</vt:lpstr>
      <vt:lpstr>PowerPoint Presentation</vt:lpstr>
      <vt:lpstr>PowerPoint Presentation</vt:lpstr>
      <vt:lpstr>PowerPoint Presentation</vt:lpstr>
      <vt:lpstr>ST_BUFFER</vt:lpstr>
      <vt:lpstr>ST_BUFFER</vt:lpstr>
      <vt:lpstr>ST_DWithin</vt:lpstr>
      <vt:lpstr>ST_DWithin</vt:lpstr>
      <vt:lpstr>ST_Within vs ST_Contains</vt:lpstr>
      <vt:lpstr>Exporting as Different Data Types</vt:lpstr>
      <vt:lpstr>ST_NPoints</vt:lpstr>
      <vt:lpstr>Import Data from CSV</vt:lpstr>
      <vt:lpstr>Import CSV</vt:lpstr>
      <vt:lpstr>Generating a point feature from XYs</vt:lpstr>
      <vt:lpstr>Make the Damn Point</vt:lpstr>
      <vt:lpstr>There’s the Point</vt:lpstr>
      <vt:lpstr>PowerPoint Presentation</vt:lpstr>
      <vt:lpstr>What is an Index</vt:lpstr>
      <vt:lpstr>PostGIS Spatial Capabilities</vt:lpstr>
      <vt:lpstr>Index Drawbacks</vt:lpstr>
      <vt:lpstr>When should build an index</vt:lpstr>
      <vt:lpstr>When you should not Index</vt:lpstr>
      <vt:lpstr>Spatial Indexing in PostGIS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Barr</dc:creator>
  <cp:lastModifiedBy>Todd Barr</cp:lastModifiedBy>
  <cp:revision>111</cp:revision>
  <dcterms:created xsi:type="dcterms:W3CDTF">2017-02-25T05:40:57Z</dcterms:created>
  <dcterms:modified xsi:type="dcterms:W3CDTF">2017-08-14T15:24:56Z</dcterms:modified>
</cp:coreProperties>
</file>