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256" r:id="rId2"/>
    <p:sldId id="257" r:id="rId3"/>
    <p:sldId id="258" r:id="rId4"/>
    <p:sldId id="260" r:id="rId5"/>
    <p:sldId id="259" r:id="rId6"/>
    <p:sldId id="277" r:id="rId7"/>
    <p:sldId id="261" r:id="rId8"/>
    <p:sldId id="264" r:id="rId9"/>
    <p:sldId id="262" r:id="rId10"/>
    <p:sldId id="265" r:id="rId11"/>
    <p:sldId id="266" r:id="rId12"/>
    <p:sldId id="267" r:id="rId13"/>
    <p:sldId id="263" r:id="rId14"/>
    <p:sldId id="268" r:id="rId15"/>
    <p:sldId id="269" r:id="rId16"/>
    <p:sldId id="270" r:id="rId17"/>
    <p:sldId id="271" r:id="rId18"/>
    <p:sldId id="272" r:id="rId19"/>
    <p:sldId id="273" r:id="rId20"/>
    <p:sldId id="274" r:id="rId21"/>
    <p:sldId id="275" r:id="rId22"/>
    <p:sldId id="27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5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917EC7-DD0F-4C86-B8C7-8E4D0DDB1B61}" type="datetimeFigureOut">
              <a:rPr lang="en-US" smtClean="0"/>
              <a:t>8/30/2018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1DAD0D-8D59-4393-BBC8-DE7DC0BBC2BF}" type="slidenum">
              <a:rPr lang="en-US" smtClean="0"/>
              <a:t>‹#›</a:t>
            </a:fld>
            <a:endParaRPr lang="en-US"/>
          </a:p>
        </p:txBody>
      </p:sp>
    </p:spTree>
    <p:extLst>
      <p:ext uri="{BB962C8B-B14F-4D97-AF65-F5344CB8AC3E}">
        <p14:creationId xmlns:p14="http://schemas.microsoft.com/office/powerpoint/2010/main" val="719539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42A6DB09-1BB2-40BD-84B5-999DB811E256}" type="slidenum">
              <a:rPr lang="en-US" altLang="en-US" smtClean="0">
                <a:latin typeface="Times New Roman" pitchFamily="18" charset="0"/>
              </a:rPr>
              <a:pPr eaLnBrk="1" fontAlgn="base" hangingPunct="1">
                <a:spcBef>
                  <a:spcPct val="0"/>
                </a:spcBef>
                <a:spcAft>
                  <a:spcPct val="0"/>
                </a:spcAft>
              </a:pPr>
              <a:t>4</a:t>
            </a:fld>
            <a:endParaRPr lang="en-US" altLang="en-US" smtClean="0">
              <a:latin typeface="Times New Roman" pitchFamily="18" charset="0"/>
            </a:endParaRPr>
          </a:p>
        </p:txBody>
      </p:sp>
      <p:sp>
        <p:nvSpPr>
          <p:cNvPr id="178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4124341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4571FFFD-3543-4FBA-93DD-88D43E277DCB}" type="slidenum">
              <a:rPr lang="en-US" altLang="en-US" smtClean="0">
                <a:latin typeface="Times New Roman" pitchFamily="18" charset="0"/>
              </a:rPr>
              <a:pPr eaLnBrk="1" fontAlgn="base" hangingPunct="1">
                <a:spcBef>
                  <a:spcPct val="0"/>
                </a:spcBef>
                <a:spcAft>
                  <a:spcPct val="0"/>
                </a:spcAft>
              </a:pPr>
              <a:t>21</a:t>
            </a:fld>
            <a:endParaRPr lang="en-US" altLang="en-US" smtClean="0">
              <a:latin typeface="Times New Roman" pitchFamily="18" charset="0"/>
            </a:endParaRPr>
          </a:p>
        </p:txBody>
      </p:sp>
      <p:sp>
        <p:nvSpPr>
          <p:cNvPr id="198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521717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294AFD20-E4BA-4DD9-B060-D70B66421147}" type="slidenum">
              <a:rPr lang="en-US" altLang="en-US" smtClean="0">
                <a:latin typeface="Times New Roman" pitchFamily="18" charset="0"/>
              </a:rPr>
              <a:pPr eaLnBrk="1" fontAlgn="base" hangingPunct="1">
                <a:spcBef>
                  <a:spcPct val="0"/>
                </a:spcBef>
                <a:spcAft>
                  <a:spcPct val="0"/>
                </a:spcAft>
              </a:pPr>
              <a:t>22</a:t>
            </a:fld>
            <a:endParaRPr lang="en-US" altLang="en-US" smtClean="0">
              <a:latin typeface="Times New Roman" pitchFamily="18" charset="0"/>
            </a:endParaRPr>
          </a:p>
        </p:txBody>
      </p:sp>
      <p:sp>
        <p:nvSpPr>
          <p:cNvPr id="200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390092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640E6539-2535-4778-97A3-BA78CBB53B61}" type="slidenum">
              <a:rPr lang="en-US" altLang="en-US" smtClean="0">
                <a:latin typeface="Times New Roman" pitchFamily="18" charset="0"/>
              </a:rPr>
              <a:pPr eaLnBrk="1" fontAlgn="base" hangingPunct="1">
                <a:spcBef>
                  <a:spcPct val="0"/>
                </a:spcBef>
                <a:spcAft>
                  <a:spcPct val="0"/>
                </a:spcAft>
              </a:pPr>
              <a:t>8</a:t>
            </a:fld>
            <a:endParaRPr lang="en-US" altLang="en-US" smtClean="0">
              <a:latin typeface="Times New Roman" pitchFamily="18" charset="0"/>
            </a:endParaRPr>
          </a:p>
        </p:txBody>
      </p:sp>
      <p:sp>
        <p:nvSpPr>
          <p:cNvPr id="180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548003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8B33F45D-A4CC-4D7F-836B-A39E8E950D84}" type="slidenum">
              <a:rPr lang="en-US" altLang="en-US" smtClean="0">
                <a:latin typeface="Times New Roman" pitchFamily="18" charset="0"/>
              </a:rPr>
              <a:pPr eaLnBrk="1" fontAlgn="base" hangingPunct="1">
                <a:spcBef>
                  <a:spcPct val="0"/>
                </a:spcBef>
                <a:spcAft>
                  <a:spcPct val="0"/>
                </a:spcAft>
              </a:pPr>
              <a:t>9</a:t>
            </a:fld>
            <a:endParaRPr lang="en-US" altLang="en-US" smtClean="0">
              <a:latin typeface="Times New Roman" pitchFamily="18" charset="0"/>
            </a:endParaRPr>
          </a:p>
        </p:txBody>
      </p:sp>
      <p:sp>
        <p:nvSpPr>
          <p:cNvPr id="179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646196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88A3DAFB-258F-401C-ABC7-B7C2DD577BFC}" type="slidenum">
              <a:rPr lang="en-US" altLang="en-US" smtClean="0">
                <a:latin typeface="Times New Roman" pitchFamily="18" charset="0"/>
              </a:rPr>
              <a:pPr eaLnBrk="1" fontAlgn="base" hangingPunct="1">
                <a:spcBef>
                  <a:spcPct val="0"/>
                </a:spcBef>
                <a:spcAft>
                  <a:spcPct val="0"/>
                </a:spcAft>
              </a:pPr>
              <a:t>10</a:t>
            </a:fld>
            <a:endParaRPr lang="en-US" altLang="en-US" smtClean="0">
              <a:latin typeface="Times New Roman" pitchFamily="18" charset="0"/>
            </a:endParaRPr>
          </a:p>
        </p:txBody>
      </p:sp>
      <p:sp>
        <p:nvSpPr>
          <p:cNvPr id="183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4236678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3DAC671D-BDB1-4E85-8AD7-45CF80727832}" type="slidenum">
              <a:rPr lang="en-US" altLang="en-US" smtClean="0">
                <a:latin typeface="Times New Roman" pitchFamily="18" charset="0"/>
              </a:rPr>
              <a:pPr eaLnBrk="1" fontAlgn="base" hangingPunct="1">
                <a:spcBef>
                  <a:spcPct val="0"/>
                </a:spcBef>
                <a:spcAft>
                  <a:spcPct val="0"/>
                </a:spcAft>
              </a:pPr>
              <a:t>11</a:t>
            </a:fld>
            <a:endParaRPr lang="en-US" altLang="en-US" smtClean="0">
              <a:latin typeface="Times New Roman" pitchFamily="18" charset="0"/>
            </a:endParaRPr>
          </a:p>
        </p:txBody>
      </p:sp>
      <p:sp>
        <p:nvSpPr>
          <p:cNvPr id="185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339016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AB566B4E-B129-435B-8E61-C30FFF8ED606}" type="slidenum">
              <a:rPr lang="en-US" altLang="en-US" smtClean="0">
                <a:latin typeface="Times New Roman" pitchFamily="18" charset="0"/>
              </a:rPr>
              <a:pPr eaLnBrk="1" fontAlgn="base" hangingPunct="1">
                <a:spcBef>
                  <a:spcPct val="0"/>
                </a:spcBef>
                <a:spcAft>
                  <a:spcPct val="0"/>
                </a:spcAft>
              </a:pPr>
              <a:t>12</a:t>
            </a:fld>
            <a:endParaRPr lang="en-US" altLang="en-US" smtClean="0">
              <a:latin typeface="Times New Roman" pitchFamily="18" charset="0"/>
            </a:endParaRPr>
          </a:p>
        </p:txBody>
      </p:sp>
      <p:sp>
        <p:nvSpPr>
          <p:cNvPr id="186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674928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6C333617-2B4D-4311-BCAA-A200C2744053}" type="slidenum">
              <a:rPr lang="en-US" altLang="en-US" smtClean="0">
                <a:latin typeface="Times New Roman" pitchFamily="18" charset="0"/>
              </a:rPr>
              <a:pPr eaLnBrk="1" fontAlgn="base" hangingPunct="1">
                <a:spcBef>
                  <a:spcPct val="0"/>
                </a:spcBef>
                <a:spcAft>
                  <a:spcPct val="0"/>
                </a:spcAft>
              </a:pPr>
              <a:t>18</a:t>
            </a:fld>
            <a:endParaRPr lang="en-US" altLang="en-US" smtClean="0">
              <a:latin typeface="Times New Roman" pitchFamily="18" charset="0"/>
            </a:endParaRPr>
          </a:p>
        </p:txBody>
      </p:sp>
      <p:sp>
        <p:nvSpPr>
          <p:cNvPr id="194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537411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4E6E1625-596C-4D1C-B934-D55F3412EAD0}" type="slidenum">
              <a:rPr lang="en-US" altLang="en-US" smtClean="0">
                <a:latin typeface="Times New Roman" pitchFamily="18" charset="0"/>
              </a:rPr>
              <a:pPr eaLnBrk="1" fontAlgn="base" hangingPunct="1">
                <a:spcBef>
                  <a:spcPct val="0"/>
                </a:spcBef>
                <a:spcAft>
                  <a:spcPct val="0"/>
                </a:spcAft>
              </a:pPr>
              <a:t>19</a:t>
            </a:fld>
            <a:endParaRPr lang="en-US" altLang="en-US" smtClean="0">
              <a:latin typeface="Times New Roman" pitchFamily="18" charset="0"/>
            </a:endParaRPr>
          </a:p>
        </p:txBody>
      </p:sp>
      <p:sp>
        <p:nvSpPr>
          <p:cNvPr id="195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417091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1039046B-2DC1-4C57-9BA2-0F35055CE835}" type="slidenum">
              <a:rPr lang="en-US" altLang="en-US" smtClean="0">
                <a:latin typeface="Times New Roman" pitchFamily="18" charset="0"/>
              </a:rPr>
              <a:pPr eaLnBrk="1" fontAlgn="base" hangingPunct="1">
                <a:spcBef>
                  <a:spcPct val="0"/>
                </a:spcBef>
                <a:spcAft>
                  <a:spcPct val="0"/>
                </a:spcAft>
              </a:pPr>
              <a:t>20</a:t>
            </a:fld>
            <a:endParaRPr lang="en-US" altLang="en-US" smtClean="0">
              <a:latin typeface="Times New Roman" pitchFamily="18" charset="0"/>
            </a:endParaRPr>
          </a:p>
        </p:txBody>
      </p:sp>
      <p:sp>
        <p:nvSpPr>
          <p:cNvPr id="197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946915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8/30/2018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8/30/2018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8/30/2018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8/30/2018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8/30/2018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8/30/2018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8/30/2018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8/30/2018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8/30/2018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8/30/2018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8/30/2018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8/30/2018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8/30/2018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8/30/2018</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8/30/2018</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Civil Rights</a:t>
            </a:r>
            <a:endParaRPr lang="en-US" dirty="0"/>
          </a:p>
        </p:txBody>
      </p:sp>
      <p:sp>
        <p:nvSpPr>
          <p:cNvPr id="3" name="Subtitle 2"/>
          <p:cNvSpPr>
            <a:spLocks noGrp="1"/>
          </p:cNvSpPr>
          <p:nvPr>
            <p:ph type="subTitle" idx="1"/>
          </p:nvPr>
        </p:nvSpPr>
        <p:spPr>
          <a:xfrm>
            <a:off x="810001" y="5280846"/>
            <a:ext cx="10572000" cy="1394273"/>
          </a:xfrm>
        </p:spPr>
        <p:txBody>
          <a:bodyPr>
            <a:normAutofit fontScale="92500" lnSpcReduction="20000"/>
          </a:bodyPr>
          <a:lstStyle/>
          <a:p>
            <a:r>
              <a:rPr lang="en-US" dirty="0" smtClean="0"/>
              <a:t>Textbook Chapter 5</a:t>
            </a:r>
          </a:p>
          <a:p>
            <a:r>
              <a:rPr lang="en-US" dirty="0" err="1" smtClean="0"/>
              <a:t>Studyguide</a:t>
            </a:r>
            <a:r>
              <a:rPr lang="en-US" dirty="0" smtClean="0"/>
              <a:t> book Chapter 16</a:t>
            </a:r>
          </a:p>
          <a:p>
            <a:r>
              <a:rPr lang="en-US" dirty="0" smtClean="0"/>
              <a:t>Coach Flu</a:t>
            </a:r>
          </a:p>
          <a:p>
            <a:r>
              <a:rPr lang="en-US" dirty="0" smtClean="0"/>
              <a:t>Revised 2017-2018</a:t>
            </a:r>
          </a:p>
          <a:p>
            <a:endParaRPr lang="en-US" dirty="0"/>
          </a:p>
        </p:txBody>
      </p:sp>
    </p:spTree>
    <p:extLst>
      <p:ext uri="{BB962C8B-B14F-4D97-AF65-F5344CB8AC3E}">
        <p14:creationId xmlns:p14="http://schemas.microsoft.com/office/powerpoint/2010/main" val="2047437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defRPr/>
            </a:pPr>
            <a:r>
              <a:rPr lang="en-US" altLang="en-US" sz="4400"/>
              <a:t>Race, the Constitution, and Public Policy</a:t>
            </a:r>
          </a:p>
        </p:txBody>
      </p:sp>
      <p:sp>
        <p:nvSpPr>
          <p:cNvPr id="113667" name="Rectangle 3"/>
          <p:cNvSpPr>
            <a:spLocks noGrp="1" noChangeArrowheads="1"/>
          </p:cNvSpPr>
          <p:nvPr>
            <p:ph type="body" idx="1"/>
          </p:nvPr>
        </p:nvSpPr>
        <p:spPr/>
        <p:txBody>
          <a:bodyPr/>
          <a:lstStyle/>
          <a:p>
            <a:pPr eaLnBrk="1" hangingPunct="1"/>
            <a:r>
              <a:rPr lang="en-US" altLang="en-US" sz="2400" dirty="0" smtClean="0"/>
              <a:t>The Era of Reconstruction and </a:t>
            </a:r>
            <a:r>
              <a:rPr lang="en-US" altLang="en-US" sz="2400" dirty="0" err="1" smtClean="0"/>
              <a:t>Resegregation</a:t>
            </a:r>
            <a:endParaRPr lang="en-US" altLang="en-US" sz="2400" dirty="0" smtClean="0"/>
          </a:p>
          <a:p>
            <a:pPr lvl="1" eaLnBrk="1" hangingPunct="1"/>
            <a:r>
              <a:rPr lang="en-US" altLang="en-US" sz="2000" dirty="0" smtClean="0">
                <a:solidFill>
                  <a:srgbClr val="FF0000"/>
                </a:solidFill>
              </a:rPr>
              <a:t>Jim Crow or segregation laws</a:t>
            </a:r>
          </a:p>
          <a:p>
            <a:pPr lvl="2" eaLnBrk="1" hangingPunct="1"/>
            <a:r>
              <a:rPr lang="en-US" altLang="en-US" sz="1800" dirty="0" smtClean="0"/>
              <a:t>Relegated African Americans to separate facilities</a:t>
            </a:r>
          </a:p>
          <a:p>
            <a:pPr lvl="1" eaLnBrk="1" hangingPunct="1"/>
            <a:r>
              <a:rPr lang="en-US" altLang="en-US" sz="2000" i="1" dirty="0" smtClean="0">
                <a:solidFill>
                  <a:srgbClr val="FF0000"/>
                </a:solidFill>
              </a:rPr>
              <a:t>Plessy v. Ferguson</a:t>
            </a:r>
            <a:r>
              <a:rPr lang="en-US" altLang="en-US" sz="2000" dirty="0" smtClean="0">
                <a:solidFill>
                  <a:srgbClr val="FF0000"/>
                </a:solidFill>
              </a:rPr>
              <a:t> </a:t>
            </a:r>
            <a:r>
              <a:rPr lang="en-US" altLang="en-US" sz="2000" dirty="0" smtClean="0"/>
              <a:t>(1896)</a:t>
            </a:r>
          </a:p>
          <a:p>
            <a:pPr lvl="2" eaLnBrk="1" hangingPunct="1"/>
            <a:r>
              <a:rPr lang="en-US" altLang="en-US" sz="1800" dirty="0" smtClean="0"/>
              <a:t>Case about white only train cars. </a:t>
            </a:r>
          </a:p>
          <a:p>
            <a:pPr lvl="2" eaLnBrk="1" hangingPunct="1"/>
            <a:r>
              <a:rPr lang="en-US" altLang="en-US" sz="1800" dirty="0" smtClean="0"/>
              <a:t>Upheld the constitutionality of “equal but separate accommodations”</a:t>
            </a:r>
          </a:p>
          <a:p>
            <a:pPr eaLnBrk="1" hangingPunct="1"/>
            <a:endParaRPr lang="en-US" altLang="en-US" dirty="0" smtClean="0"/>
          </a:p>
        </p:txBody>
      </p:sp>
    </p:spTree>
    <p:extLst>
      <p:ext uri="{BB962C8B-B14F-4D97-AF65-F5344CB8AC3E}">
        <p14:creationId xmlns:p14="http://schemas.microsoft.com/office/powerpoint/2010/main" val="1843123835"/>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81200" y="152400"/>
            <a:ext cx="8229600" cy="1143000"/>
          </a:xfrm>
        </p:spPr>
        <p:txBody>
          <a:bodyPr>
            <a:normAutofit fontScale="90000"/>
          </a:bodyPr>
          <a:lstStyle/>
          <a:p>
            <a:pPr eaLnBrk="1" hangingPunct="1">
              <a:defRPr/>
            </a:pPr>
            <a:r>
              <a:rPr lang="en-US" altLang="en-US" sz="4400"/>
              <a:t>Race, the Constitution, and Public Policy</a:t>
            </a:r>
          </a:p>
        </p:txBody>
      </p:sp>
      <p:sp>
        <p:nvSpPr>
          <p:cNvPr id="8195" name="Rectangle 3"/>
          <p:cNvSpPr>
            <a:spLocks noGrp="1" noChangeArrowheads="1"/>
          </p:cNvSpPr>
          <p:nvPr>
            <p:ph type="body" idx="1"/>
          </p:nvPr>
        </p:nvSpPr>
        <p:spPr/>
        <p:txBody>
          <a:bodyPr>
            <a:normAutofit/>
          </a:bodyPr>
          <a:lstStyle/>
          <a:p>
            <a:pPr eaLnBrk="1" hangingPunct="1">
              <a:lnSpc>
                <a:spcPct val="90000"/>
              </a:lnSpc>
            </a:pPr>
            <a:r>
              <a:rPr lang="en-US" altLang="en-US" sz="2400" dirty="0" smtClean="0"/>
              <a:t>The Era of Civil Rights</a:t>
            </a:r>
          </a:p>
          <a:p>
            <a:pPr lvl="1" eaLnBrk="1" hangingPunct="1">
              <a:lnSpc>
                <a:spcPct val="90000"/>
              </a:lnSpc>
            </a:pPr>
            <a:r>
              <a:rPr lang="en-US" altLang="en-US" sz="2000" i="1" dirty="0" smtClean="0">
                <a:solidFill>
                  <a:srgbClr val="FF0000"/>
                </a:solidFill>
              </a:rPr>
              <a:t>Brown v. Board of Education</a:t>
            </a:r>
            <a:r>
              <a:rPr lang="en-US" altLang="en-US" sz="2000" dirty="0" smtClean="0">
                <a:solidFill>
                  <a:srgbClr val="FF0000"/>
                </a:solidFill>
              </a:rPr>
              <a:t> (1954)</a:t>
            </a:r>
          </a:p>
          <a:p>
            <a:pPr lvl="2" eaLnBrk="1" hangingPunct="1">
              <a:lnSpc>
                <a:spcPct val="90000"/>
              </a:lnSpc>
            </a:pPr>
            <a:r>
              <a:rPr lang="en-US" altLang="en-US" sz="1800" dirty="0" smtClean="0"/>
              <a:t>Overturned </a:t>
            </a:r>
            <a:r>
              <a:rPr lang="en-US" altLang="en-US" sz="1800" i="1" dirty="0" smtClean="0"/>
              <a:t>Plessy</a:t>
            </a:r>
          </a:p>
          <a:p>
            <a:pPr lvl="2" eaLnBrk="1" hangingPunct="1">
              <a:lnSpc>
                <a:spcPct val="90000"/>
              </a:lnSpc>
            </a:pPr>
            <a:r>
              <a:rPr lang="en-US" altLang="en-US" sz="1800" dirty="0" smtClean="0"/>
              <a:t>School segregation inherently unconstitutional</a:t>
            </a:r>
          </a:p>
          <a:p>
            <a:pPr lvl="2" eaLnBrk="1" hangingPunct="1">
              <a:lnSpc>
                <a:spcPct val="90000"/>
              </a:lnSpc>
            </a:pPr>
            <a:r>
              <a:rPr lang="en-US" altLang="en-US" sz="1800" dirty="0" smtClean="0"/>
              <a:t>Integrate schools “with all deliberate speed”</a:t>
            </a:r>
          </a:p>
          <a:p>
            <a:pPr lvl="1" eaLnBrk="1" hangingPunct="1">
              <a:lnSpc>
                <a:spcPct val="90000"/>
              </a:lnSpc>
            </a:pPr>
            <a:r>
              <a:rPr lang="en-US" altLang="en-US" sz="2000" dirty="0" smtClean="0"/>
              <a:t>Busing of students solution for two kinds of segregation:</a:t>
            </a:r>
          </a:p>
          <a:p>
            <a:pPr lvl="2" eaLnBrk="1" hangingPunct="1">
              <a:lnSpc>
                <a:spcPct val="90000"/>
              </a:lnSpc>
            </a:pPr>
            <a:r>
              <a:rPr lang="en-US" altLang="en-US" sz="1800" i="1" dirty="0" smtClean="0">
                <a:solidFill>
                  <a:srgbClr val="FF0000"/>
                </a:solidFill>
              </a:rPr>
              <a:t>de jure, </a:t>
            </a:r>
            <a:r>
              <a:rPr lang="en-US" altLang="en-US" sz="1800" dirty="0" smtClean="0">
                <a:solidFill>
                  <a:srgbClr val="FF0000"/>
                </a:solidFill>
              </a:rPr>
              <a:t>“by law”   </a:t>
            </a:r>
            <a:r>
              <a:rPr lang="en-US" altLang="en-US" sz="1800" dirty="0" smtClean="0"/>
              <a:t>(meaning segregation by law)</a:t>
            </a:r>
          </a:p>
          <a:p>
            <a:pPr lvl="2" eaLnBrk="1" hangingPunct="1">
              <a:lnSpc>
                <a:spcPct val="90000"/>
              </a:lnSpc>
            </a:pPr>
            <a:r>
              <a:rPr lang="en-US" altLang="en-US" sz="1800" i="1" dirty="0" smtClean="0">
                <a:solidFill>
                  <a:srgbClr val="FF0000"/>
                </a:solidFill>
              </a:rPr>
              <a:t>de facto, </a:t>
            </a:r>
            <a:r>
              <a:rPr lang="en-US" altLang="en-US" sz="1800" dirty="0" smtClean="0">
                <a:solidFill>
                  <a:srgbClr val="FF0000"/>
                </a:solidFill>
              </a:rPr>
              <a:t>“in reality</a:t>
            </a:r>
            <a:r>
              <a:rPr lang="en-US" altLang="en-US" sz="1800" dirty="0" smtClean="0"/>
              <a:t>”  (happens in practice)</a:t>
            </a:r>
            <a:endParaRPr lang="en-US" altLang="en-US" sz="1800" i="1" dirty="0" smtClean="0"/>
          </a:p>
        </p:txBody>
      </p:sp>
    </p:spTree>
    <p:extLst>
      <p:ext uri="{BB962C8B-B14F-4D97-AF65-F5344CB8AC3E}">
        <p14:creationId xmlns:p14="http://schemas.microsoft.com/office/powerpoint/2010/main" val="226682590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819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819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819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819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819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81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bldLvl="2"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81200" y="152400"/>
            <a:ext cx="8229600" cy="1143000"/>
          </a:xfrm>
        </p:spPr>
        <p:txBody>
          <a:bodyPr>
            <a:normAutofit fontScale="90000"/>
          </a:bodyPr>
          <a:lstStyle/>
          <a:p>
            <a:pPr eaLnBrk="1" hangingPunct="1">
              <a:defRPr/>
            </a:pPr>
            <a:r>
              <a:rPr lang="en-US" altLang="en-US" sz="4400"/>
              <a:t>Race, the Constitution, and Public Policy</a:t>
            </a:r>
          </a:p>
        </p:txBody>
      </p:sp>
      <p:sp>
        <p:nvSpPr>
          <p:cNvPr id="116739" name="Rectangle 3"/>
          <p:cNvSpPr>
            <a:spLocks noGrp="1" noChangeArrowheads="1"/>
          </p:cNvSpPr>
          <p:nvPr>
            <p:ph type="body" idx="1"/>
          </p:nvPr>
        </p:nvSpPr>
        <p:spPr/>
        <p:txBody>
          <a:bodyPr/>
          <a:lstStyle/>
          <a:p>
            <a:pPr eaLnBrk="1" hangingPunct="1"/>
            <a:r>
              <a:rPr lang="en-US" altLang="en-US" sz="2400" dirty="0" smtClean="0"/>
              <a:t>The Era of Civil Rights (continued)</a:t>
            </a:r>
          </a:p>
          <a:p>
            <a:pPr lvl="1" eaLnBrk="1" hangingPunct="1"/>
            <a:r>
              <a:rPr lang="en-US" altLang="en-US" sz="2000" dirty="0" smtClean="0">
                <a:solidFill>
                  <a:srgbClr val="FF0000"/>
                </a:solidFill>
              </a:rPr>
              <a:t>Civil Rights Act of 1964</a:t>
            </a:r>
          </a:p>
          <a:p>
            <a:pPr lvl="2" eaLnBrk="1" hangingPunct="1"/>
            <a:r>
              <a:rPr lang="en-US" altLang="en-US" sz="1800" dirty="0" smtClean="0"/>
              <a:t>Made racial discrimination illegal in hotels, restaurants, and other public accommodation</a:t>
            </a:r>
          </a:p>
          <a:p>
            <a:pPr lvl="2" eaLnBrk="1" hangingPunct="1"/>
            <a:r>
              <a:rPr lang="en-US" altLang="en-US" sz="1800" dirty="0" smtClean="0"/>
              <a:t>Forbade employment discrimination based on race</a:t>
            </a:r>
          </a:p>
          <a:p>
            <a:pPr lvl="2" eaLnBrk="1" hangingPunct="1"/>
            <a:r>
              <a:rPr lang="en-US" altLang="en-US" sz="1800" dirty="0" smtClean="0">
                <a:solidFill>
                  <a:srgbClr val="FF0000"/>
                </a:solidFill>
              </a:rPr>
              <a:t>Created Equal Employment Opportunity Commission (EEOC)</a:t>
            </a:r>
          </a:p>
          <a:p>
            <a:pPr lvl="2" eaLnBrk="1" hangingPunct="1"/>
            <a:r>
              <a:rPr lang="en-US" altLang="en-US" sz="1800" dirty="0" smtClean="0"/>
              <a:t>Strengthened voting right legislation (but was weak hence the passing of the Voting Rights Act in 1965)</a:t>
            </a:r>
          </a:p>
          <a:p>
            <a:pPr eaLnBrk="1" hangingPunct="1"/>
            <a:endParaRPr lang="en-US" altLang="en-US" dirty="0" smtClean="0"/>
          </a:p>
        </p:txBody>
      </p:sp>
    </p:spTree>
    <p:extLst>
      <p:ext uri="{BB962C8B-B14F-4D97-AF65-F5344CB8AC3E}">
        <p14:creationId xmlns:p14="http://schemas.microsoft.com/office/powerpoint/2010/main" val="2514429860"/>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p:txBody>
          <a:bodyPr>
            <a:normAutofit fontScale="92500" lnSpcReduction="10000"/>
          </a:bodyPr>
          <a:lstStyle/>
          <a:p>
            <a:pPr eaLnBrk="1" hangingPunct="1"/>
            <a:r>
              <a:rPr lang="en-US" altLang="en-US" sz="2800" dirty="0" smtClean="0"/>
              <a:t>NAACP strategy went through a series of stages:</a:t>
            </a:r>
          </a:p>
          <a:p>
            <a:pPr eaLnBrk="1" hangingPunct="1"/>
            <a:r>
              <a:rPr lang="en-US" altLang="en-US" sz="2800" dirty="0" smtClean="0"/>
              <a:t>Step 1: 1938-48  Supreme Court ruled “for education to be equal, it must be equally available.” (</a:t>
            </a:r>
            <a:r>
              <a:rPr lang="en-US" altLang="en-US" sz="2800" i="1" dirty="0" smtClean="0"/>
              <a:t>Gaines</a:t>
            </a:r>
            <a:r>
              <a:rPr lang="en-US" altLang="en-US" sz="2800" dirty="0" smtClean="0"/>
              <a:t> and </a:t>
            </a:r>
            <a:r>
              <a:rPr lang="en-US" altLang="en-US" sz="2800" i="1" dirty="0" err="1" smtClean="0"/>
              <a:t>Sipuel</a:t>
            </a:r>
            <a:r>
              <a:rPr lang="en-US" altLang="en-US" sz="2800" dirty="0" smtClean="0"/>
              <a:t> cases)</a:t>
            </a:r>
          </a:p>
          <a:p>
            <a:pPr eaLnBrk="1" hangingPunct="1"/>
            <a:r>
              <a:rPr lang="en-US" altLang="en-US" sz="2800" dirty="0" smtClean="0"/>
              <a:t>Step 2: 1950  Supreme Court ruled “racial barriers created unequal educational opportunities.” (</a:t>
            </a:r>
            <a:r>
              <a:rPr lang="en-US" altLang="en-US" sz="2800" i="1" dirty="0" err="1" smtClean="0"/>
              <a:t>Sweatt</a:t>
            </a:r>
            <a:r>
              <a:rPr lang="en-US" altLang="en-US" sz="2800" i="1" dirty="0" smtClean="0"/>
              <a:t> </a:t>
            </a:r>
            <a:r>
              <a:rPr lang="en-US" altLang="en-US" sz="2800" dirty="0" smtClean="0"/>
              <a:t>and </a:t>
            </a:r>
            <a:r>
              <a:rPr lang="en-US" altLang="en-US" sz="2800" i="1" dirty="0" smtClean="0"/>
              <a:t>McLaurin</a:t>
            </a:r>
            <a:r>
              <a:rPr lang="en-US" altLang="en-US" sz="2800" dirty="0" smtClean="0"/>
              <a:t> cases)</a:t>
            </a:r>
          </a:p>
          <a:p>
            <a:pPr eaLnBrk="1" hangingPunct="1"/>
            <a:r>
              <a:rPr lang="en-US" altLang="en-US" sz="2800" dirty="0" smtClean="0"/>
              <a:t>Step 3: 1954  Supreme Court ruled that “separate educational facilities are inherently unequal.” (</a:t>
            </a:r>
            <a:r>
              <a:rPr lang="en-US" altLang="en-US" sz="2800" i="1" dirty="0" smtClean="0"/>
              <a:t>Brown)</a:t>
            </a:r>
          </a:p>
        </p:txBody>
      </p:sp>
      <p:sp>
        <p:nvSpPr>
          <p:cNvPr id="4098"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Separate but Equal</a:t>
            </a:r>
          </a:p>
        </p:txBody>
      </p:sp>
    </p:spTree>
    <p:extLst>
      <p:ext uri="{BB962C8B-B14F-4D97-AF65-F5344CB8AC3E}">
        <p14:creationId xmlns:p14="http://schemas.microsoft.com/office/powerpoint/2010/main" val="1104143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Font typeface="Arial" panose="020B0604020202020204" pitchFamily="34" charset="0"/>
              <a:buChar char="•"/>
            </a:pPr>
            <a:r>
              <a:rPr lang="en-US" dirty="0" smtClean="0"/>
              <a:t>The </a:t>
            </a:r>
            <a:r>
              <a:rPr lang="en-US" i="1" dirty="0" smtClean="0"/>
              <a:t>Southern Manifesto </a:t>
            </a:r>
            <a:r>
              <a:rPr lang="en-US" dirty="0" smtClean="0"/>
              <a:t>(1954)</a:t>
            </a:r>
          </a:p>
          <a:p>
            <a:pPr>
              <a:buFont typeface="Arial" panose="020B0604020202020204" pitchFamily="34" charset="0"/>
              <a:buChar char="•"/>
            </a:pPr>
            <a:r>
              <a:rPr lang="en-US" dirty="0"/>
              <a:t>Non-violent civil disobedience </a:t>
            </a:r>
            <a:r>
              <a:rPr lang="en-US" dirty="0" smtClean="0"/>
              <a:t>from SCLC </a:t>
            </a:r>
            <a:r>
              <a:rPr lang="en-US" dirty="0"/>
              <a:t>and SNCC</a:t>
            </a:r>
          </a:p>
          <a:p>
            <a:pPr>
              <a:buFont typeface="Arial" panose="020B0604020202020204" pitchFamily="34" charset="0"/>
              <a:buChar char="•"/>
            </a:pPr>
            <a:r>
              <a:rPr lang="en-US" dirty="0" smtClean="0"/>
              <a:t>The Montgomery Bus Boycott (1955-56)</a:t>
            </a:r>
          </a:p>
          <a:p>
            <a:pPr>
              <a:buFont typeface="Arial" panose="020B0604020202020204" pitchFamily="34" charset="0"/>
              <a:buChar char="•"/>
            </a:pPr>
            <a:r>
              <a:rPr lang="en-US" dirty="0" smtClean="0"/>
              <a:t>The Little Rock Nine (1957)</a:t>
            </a:r>
          </a:p>
          <a:p>
            <a:pPr>
              <a:buFont typeface="Arial" panose="020B0604020202020204" pitchFamily="34" charset="0"/>
              <a:buChar char="•"/>
            </a:pPr>
            <a:r>
              <a:rPr lang="en-US" dirty="0"/>
              <a:t>The Freedom Riders and sit-ins at lunch counters (1961)</a:t>
            </a:r>
          </a:p>
          <a:p>
            <a:pPr>
              <a:buFont typeface="Arial" panose="020B0604020202020204" pitchFamily="34" charset="0"/>
              <a:buChar char="•"/>
            </a:pPr>
            <a:r>
              <a:rPr lang="en-US" dirty="0" smtClean="0"/>
              <a:t>“</a:t>
            </a:r>
            <a:r>
              <a:rPr lang="en-US" dirty="0" err="1" smtClean="0"/>
              <a:t>Bombing”ham</a:t>
            </a:r>
            <a:r>
              <a:rPr lang="en-US" dirty="0" smtClean="0"/>
              <a:t>, Alabama—Chief Bull Connor, German Shepherds, and fire hoses vs. the Children’s Crusade (1963)</a:t>
            </a:r>
          </a:p>
          <a:p>
            <a:pPr>
              <a:buFont typeface="Arial" panose="020B0604020202020204" pitchFamily="34" charset="0"/>
              <a:buChar char="•"/>
            </a:pPr>
            <a:r>
              <a:rPr lang="en-US" dirty="0" smtClean="0"/>
              <a:t>The March on Washington (1963)</a:t>
            </a:r>
          </a:p>
          <a:p>
            <a:pPr>
              <a:buFont typeface="Arial" panose="020B0604020202020204" pitchFamily="34" charset="0"/>
              <a:buChar char="•"/>
            </a:pPr>
            <a:r>
              <a:rPr lang="en-US" dirty="0" smtClean="0"/>
              <a:t>Still no widespread compliance</a:t>
            </a:r>
          </a:p>
          <a:p>
            <a:pPr>
              <a:buFont typeface="Arial" panose="020B0604020202020204" pitchFamily="34" charset="0"/>
              <a:buChar char="•"/>
            </a:pPr>
            <a:r>
              <a:rPr lang="en-US" dirty="0" smtClean="0"/>
              <a:t>Leads to the “Long, Hot Summers”—periods of violent protests and rise of the Black Panthers, Malcolm X and the Nation of Islam (1964-1968)</a:t>
            </a:r>
          </a:p>
          <a:p>
            <a:pPr>
              <a:buFont typeface="Arial" panose="020B0604020202020204" pitchFamily="34" charset="0"/>
              <a:buChar char="•"/>
            </a:pPr>
            <a:endParaRPr lang="en-US" dirty="0"/>
          </a:p>
        </p:txBody>
      </p:sp>
      <p:sp>
        <p:nvSpPr>
          <p:cNvPr id="2" name="Title 1"/>
          <p:cNvSpPr>
            <a:spLocks noGrp="1"/>
          </p:cNvSpPr>
          <p:nvPr>
            <p:ph type="title"/>
          </p:nvPr>
        </p:nvSpPr>
        <p:spPr>
          <a:xfrm>
            <a:off x="538347" y="140525"/>
            <a:ext cx="10339449" cy="1371600"/>
          </a:xfrm>
        </p:spPr>
        <p:txBody>
          <a:bodyPr>
            <a:normAutofit/>
          </a:bodyPr>
          <a:lstStyle/>
          <a:p>
            <a:r>
              <a:rPr lang="en-US" dirty="0" smtClean="0"/>
              <a:t>Desegregation mandated by the court, yet still ignored by many</a:t>
            </a:r>
            <a:endParaRPr lang="en-US" dirty="0"/>
          </a:p>
        </p:txBody>
      </p:sp>
    </p:spTree>
    <p:extLst>
      <p:ext uri="{BB962C8B-B14F-4D97-AF65-F5344CB8AC3E}">
        <p14:creationId xmlns:p14="http://schemas.microsoft.com/office/powerpoint/2010/main" val="13232560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727272" y="1266323"/>
            <a:ext cx="10554574" cy="3636511"/>
          </a:xfrm>
        </p:spPr>
        <p:txBody>
          <a:bodyPr>
            <a:normAutofit/>
          </a:bodyPr>
          <a:lstStyle/>
          <a:p>
            <a:pPr eaLnBrk="1" hangingPunct="1">
              <a:lnSpc>
                <a:spcPct val="90000"/>
              </a:lnSpc>
            </a:pPr>
            <a:r>
              <a:rPr lang="en-US" altLang="en-US" sz="2400" i="1" dirty="0" smtClean="0"/>
              <a:t>Swann v. Charlotte Mecklenburg</a:t>
            </a:r>
            <a:r>
              <a:rPr lang="en-US" altLang="en-US" sz="2400" dirty="0" smtClean="0"/>
              <a:t> (1971): remedies may include racial quotas, redrawn district lines, and court-ordered busing</a:t>
            </a:r>
          </a:p>
          <a:p>
            <a:pPr eaLnBrk="1" hangingPunct="1">
              <a:lnSpc>
                <a:spcPct val="90000"/>
              </a:lnSpc>
            </a:pPr>
            <a:r>
              <a:rPr lang="en-US" altLang="en-US" sz="2400" dirty="0" smtClean="0"/>
              <a:t>Inter-city busing could be authorized only if both the city and the suburbs had practiced segregation</a:t>
            </a:r>
          </a:p>
        </p:txBody>
      </p:sp>
      <p:sp>
        <p:nvSpPr>
          <p:cNvPr id="6146"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Desegregation v. Integration</a:t>
            </a:r>
          </a:p>
        </p:txBody>
      </p:sp>
      <p:pic>
        <p:nvPicPr>
          <p:cNvPr id="11268"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286867" y="4077393"/>
            <a:ext cx="2956941"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73610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609600" y="1752601"/>
            <a:ext cx="5874327" cy="4373563"/>
          </a:xfrm>
        </p:spPr>
        <p:txBody>
          <a:bodyPr/>
          <a:lstStyle/>
          <a:p>
            <a:pPr eaLnBrk="1" hangingPunct="1">
              <a:lnSpc>
                <a:spcPct val="90000"/>
              </a:lnSpc>
            </a:pPr>
            <a:r>
              <a:rPr lang="en-US" altLang="en-US" dirty="0" smtClean="0"/>
              <a:t>A hotel owner refused to rent rooms to African Americans.</a:t>
            </a:r>
          </a:p>
          <a:p>
            <a:pPr eaLnBrk="1" hangingPunct="1">
              <a:lnSpc>
                <a:spcPct val="90000"/>
              </a:lnSpc>
            </a:pPr>
            <a:r>
              <a:rPr lang="en-US" altLang="en-US" dirty="0" smtClean="0"/>
              <a:t>He claimed the Civil Rights Act of 1964 infringed on his rights as a private property owner.</a:t>
            </a:r>
          </a:p>
          <a:p>
            <a:pPr eaLnBrk="1" hangingPunct="1">
              <a:lnSpc>
                <a:spcPct val="90000"/>
              </a:lnSpc>
            </a:pPr>
            <a:r>
              <a:rPr lang="en-US" altLang="en-US" dirty="0" smtClean="0"/>
              <a:t>The Court upheld Congressional </a:t>
            </a:r>
            <a:r>
              <a:rPr lang="en-US" altLang="ja-JP" dirty="0" smtClean="0"/>
              <a:t>authority to pass the Civil Rights Act under the Commerce Clause.</a:t>
            </a:r>
          </a:p>
          <a:p>
            <a:pPr eaLnBrk="1" hangingPunct="1">
              <a:lnSpc>
                <a:spcPct val="90000"/>
              </a:lnSpc>
            </a:pPr>
            <a:r>
              <a:rPr lang="en-US" altLang="en-US" dirty="0" smtClean="0"/>
              <a:t>Congress has the right to regulate “interstate commerce.”</a:t>
            </a:r>
          </a:p>
        </p:txBody>
      </p:sp>
      <p:sp>
        <p:nvSpPr>
          <p:cNvPr id="27650" name="Rectangle 2"/>
          <p:cNvSpPr>
            <a:spLocks noGrp="1" noChangeArrowheads="1"/>
          </p:cNvSpPr>
          <p:nvPr>
            <p:ph type="title"/>
          </p:nvPr>
        </p:nvSpPr>
        <p:spPr/>
        <p:txBody>
          <a:bodyPr/>
          <a:lstStyle/>
          <a:p>
            <a:pPr eaLnBrk="1" fontAlgn="auto" hangingPunct="1">
              <a:spcAft>
                <a:spcPts val="0"/>
              </a:spcAft>
              <a:defRPr/>
            </a:pPr>
            <a:r>
              <a:rPr lang="en-US" i="1">
                <a:ea typeface="+mj-ea"/>
                <a:cs typeface="+mj-cs"/>
              </a:rPr>
              <a:t>Heart of Atlanta Motel v. U.S.</a:t>
            </a:r>
            <a:r>
              <a:rPr lang="en-US">
                <a:ea typeface="+mj-ea"/>
                <a:cs typeface="+mj-cs"/>
              </a:rPr>
              <a:t> (1964)</a:t>
            </a:r>
          </a:p>
        </p:txBody>
      </p:sp>
      <p:pic>
        <p:nvPicPr>
          <p:cNvPr id="1331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23760" y="2489414"/>
            <a:ext cx="32512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31899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594268" y="1208134"/>
            <a:ext cx="10554574" cy="3636511"/>
          </a:xfrm>
        </p:spPr>
        <p:txBody>
          <a:bodyPr>
            <a:normAutofit/>
          </a:bodyPr>
          <a:lstStyle/>
          <a:p>
            <a:pPr eaLnBrk="1" hangingPunct="1"/>
            <a:r>
              <a:rPr lang="en-US" altLang="en-US" sz="2400" dirty="0" smtClean="0"/>
              <a:t>Arbitrary differences are not allowed.</a:t>
            </a:r>
          </a:p>
          <a:p>
            <a:pPr eaLnBrk="1" hangingPunct="1"/>
            <a:r>
              <a:rPr lang="en-US" altLang="en-US" sz="2400" dirty="0" smtClean="0"/>
              <a:t>Some gender-based differences, such as the all-male draft,  are allowed by courts</a:t>
            </a:r>
          </a:p>
        </p:txBody>
      </p:sp>
      <p:sp>
        <p:nvSpPr>
          <p:cNvPr id="8194"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Gender-Based Discrimination</a:t>
            </a:r>
          </a:p>
        </p:txBody>
      </p:sp>
      <p:pic>
        <p:nvPicPr>
          <p:cNvPr id="1434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53296" y="4005089"/>
            <a:ext cx="48768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9444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981200" y="152400"/>
            <a:ext cx="8229600" cy="1143000"/>
          </a:xfrm>
        </p:spPr>
        <p:txBody>
          <a:bodyPr>
            <a:normAutofit fontScale="90000"/>
          </a:bodyPr>
          <a:lstStyle/>
          <a:p>
            <a:pPr eaLnBrk="1" hangingPunct="1">
              <a:defRPr/>
            </a:pPr>
            <a:r>
              <a:rPr lang="en-US" altLang="en-US" sz="4400"/>
              <a:t>Women, the Constitution, and Public Policy</a:t>
            </a:r>
          </a:p>
        </p:txBody>
      </p:sp>
      <p:sp>
        <p:nvSpPr>
          <p:cNvPr id="125955" name="Rectangle 3"/>
          <p:cNvSpPr>
            <a:spLocks noGrp="1" noChangeArrowheads="1"/>
          </p:cNvSpPr>
          <p:nvPr>
            <p:ph type="body" idx="1"/>
          </p:nvPr>
        </p:nvSpPr>
        <p:spPr/>
        <p:txBody>
          <a:bodyPr>
            <a:normAutofit/>
          </a:bodyPr>
          <a:lstStyle/>
          <a:p>
            <a:pPr eaLnBrk="1" hangingPunct="1">
              <a:lnSpc>
                <a:spcPct val="90000"/>
              </a:lnSpc>
            </a:pPr>
            <a:r>
              <a:rPr lang="en-US" altLang="en-US" sz="2000" dirty="0" smtClean="0"/>
              <a:t>The Second Feminist Wave</a:t>
            </a:r>
          </a:p>
          <a:p>
            <a:pPr lvl="1" eaLnBrk="1" hangingPunct="1">
              <a:lnSpc>
                <a:spcPct val="90000"/>
              </a:lnSpc>
            </a:pPr>
            <a:r>
              <a:rPr lang="en-US" altLang="en-US" sz="1800" i="1" dirty="0" smtClean="0">
                <a:solidFill>
                  <a:srgbClr val="FF0000"/>
                </a:solidFill>
              </a:rPr>
              <a:t>Reed v. Reed</a:t>
            </a:r>
            <a:r>
              <a:rPr lang="en-US" altLang="en-US" sz="1800" dirty="0" smtClean="0">
                <a:solidFill>
                  <a:srgbClr val="FF0000"/>
                </a:solidFill>
              </a:rPr>
              <a:t> (1971)  </a:t>
            </a:r>
            <a:r>
              <a:rPr lang="en-US" altLang="en-US" sz="2000" dirty="0"/>
              <a:t>(law giving assets to men)</a:t>
            </a:r>
            <a:endParaRPr lang="en-US" altLang="en-US" sz="1800" dirty="0" smtClean="0"/>
          </a:p>
          <a:p>
            <a:pPr lvl="2" eaLnBrk="1" hangingPunct="1">
              <a:lnSpc>
                <a:spcPct val="90000"/>
              </a:lnSpc>
            </a:pPr>
            <a:r>
              <a:rPr lang="en-US" altLang="en-US" sz="1600" dirty="0" smtClean="0"/>
              <a:t>“Arbitrary” gender discrimination violated 14</a:t>
            </a:r>
            <a:r>
              <a:rPr lang="en-US" altLang="en-US" sz="1600" baseline="30000" dirty="0" smtClean="0"/>
              <a:t>th</a:t>
            </a:r>
            <a:r>
              <a:rPr lang="en-US" altLang="en-US" sz="1600" dirty="0" smtClean="0"/>
              <a:t> Amendment’s Equal Protection Clause</a:t>
            </a:r>
          </a:p>
          <a:p>
            <a:pPr lvl="1" eaLnBrk="1" hangingPunct="1">
              <a:lnSpc>
                <a:spcPct val="90000"/>
              </a:lnSpc>
            </a:pPr>
            <a:r>
              <a:rPr lang="en-US" altLang="en-US" sz="1800" i="1" dirty="0" smtClean="0">
                <a:solidFill>
                  <a:srgbClr val="FF0000"/>
                </a:solidFill>
              </a:rPr>
              <a:t>Craig v. Boren</a:t>
            </a:r>
            <a:r>
              <a:rPr lang="en-US" altLang="en-US" sz="1800" dirty="0" smtClean="0">
                <a:solidFill>
                  <a:srgbClr val="FF0000"/>
                </a:solidFill>
              </a:rPr>
              <a:t> (1976)  </a:t>
            </a:r>
            <a:r>
              <a:rPr lang="en-US" altLang="en-US" sz="1800" dirty="0"/>
              <a:t>(Statute allowing different ages for male and female to buy beer)</a:t>
            </a:r>
            <a:endParaRPr lang="en-US" altLang="en-US" sz="1800" dirty="0" smtClean="0"/>
          </a:p>
          <a:p>
            <a:pPr lvl="2" eaLnBrk="1" hangingPunct="1">
              <a:lnSpc>
                <a:spcPct val="90000"/>
              </a:lnSpc>
            </a:pPr>
            <a:r>
              <a:rPr lang="en-US" altLang="en-US" sz="1600" dirty="0" smtClean="0"/>
              <a:t>“Medium scrutiny” standard established for gender discrimination</a:t>
            </a:r>
          </a:p>
          <a:p>
            <a:pPr lvl="1" eaLnBrk="1" hangingPunct="1">
              <a:lnSpc>
                <a:spcPct val="90000"/>
              </a:lnSpc>
            </a:pPr>
            <a:r>
              <a:rPr lang="en-US" altLang="en-US" sz="1800" dirty="0" smtClean="0">
                <a:solidFill>
                  <a:srgbClr val="FF0000"/>
                </a:solidFill>
              </a:rPr>
              <a:t>Equal Rights Amendment fails ratification by states (1982)   </a:t>
            </a:r>
            <a:r>
              <a:rPr lang="en-US" altLang="en-US" sz="1400" dirty="0"/>
              <a:t>(was a proposed amendment to the United States Constitution designed to guarantee equal rights for women. The ERA was originally written by Alice Paul and, in 1923, it was introduced in the Congress for the first time. In 1972, it passed both houses of Congress and went to the state legislatures for ratification. The ERA failed to receive the requisite number of ratifications before the final deadline mandated by Congress of June 30, 1982 expired and so it was not adopted</a:t>
            </a:r>
            <a:r>
              <a:rPr lang="en-US" altLang="en-US" sz="1800" dirty="0"/>
              <a:t>).</a:t>
            </a:r>
            <a:endParaRPr lang="en-US" altLang="en-US" sz="1800" dirty="0" smtClean="0"/>
          </a:p>
        </p:txBody>
      </p:sp>
    </p:spTree>
    <p:extLst>
      <p:ext uri="{BB962C8B-B14F-4D97-AF65-F5344CB8AC3E}">
        <p14:creationId xmlns:p14="http://schemas.microsoft.com/office/powerpoint/2010/main" val="1687419476"/>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981200" y="152400"/>
            <a:ext cx="8229600" cy="1143000"/>
          </a:xfrm>
        </p:spPr>
        <p:txBody>
          <a:bodyPr>
            <a:normAutofit fontScale="90000"/>
          </a:bodyPr>
          <a:lstStyle/>
          <a:p>
            <a:pPr eaLnBrk="1" hangingPunct="1">
              <a:defRPr/>
            </a:pPr>
            <a:r>
              <a:rPr lang="en-US" altLang="en-US" sz="4400"/>
              <a:t>Women, the Constitution, and Public Policy</a:t>
            </a:r>
          </a:p>
        </p:txBody>
      </p:sp>
      <p:sp>
        <p:nvSpPr>
          <p:cNvPr id="13315" name="Rectangle 3"/>
          <p:cNvSpPr>
            <a:spLocks noGrp="1" noChangeArrowheads="1"/>
          </p:cNvSpPr>
          <p:nvPr>
            <p:ph type="body" idx="1"/>
          </p:nvPr>
        </p:nvSpPr>
        <p:spPr/>
        <p:txBody>
          <a:bodyPr>
            <a:normAutofit fontScale="92500" lnSpcReduction="20000"/>
          </a:bodyPr>
          <a:lstStyle/>
          <a:p>
            <a:pPr eaLnBrk="1" hangingPunct="1">
              <a:lnSpc>
                <a:spcPct val="90000"/>
              </a:lnSpc>
            </a:pPr>
            <a:r>
              <a:rPr lang="en-US" altLang="en-US" sz="2800"/>
              <a:t>Women in the Workplace</a:t>
            </a:r>
          </a:p>
          <a:p>
            <a:pPr lvl="1" eaLnBrk="1" hangingPunct="1">
              <a:lnSpc>
                <a:spcPct val="90000"/>
              </a:lnSpc>
            </a:pPr>
            <a:r>
              <a:rPr lang="en-US" altLang="en-US" sz="2400"/>
              <a:t>The Civil Rights Act of 1964 banned gender discrimination in employment.</a:t>
            </a:r>
          </a:p>
          <a:p>
            <a:pPr eaLnBrk="1" hangingPunct="1">
              <a:lnSpc>
                <a:spcPct val="90000"/>
              </a:lnSpc>
            </a:pPr>
            <a:r>
              <a:rPr lang="en-US" altLang="en-US" sz="2800"/>
              <a:t>Wage Discrimination and Comparable Worth</a:t>
            </a:r>
          </a:p>
          <a:p>
            <a:pPr lvl="1" eaLnBrk="1" hangingPunct="1">
              <a:lnSpc>
                <a:spcPct val="90000"/>
              </a:lnSpc>
            </a:pPr>
            <a:r>
              <a:rPr lang="en-US" altLang="en-US" sz="2400"/>
              <a:t>The Supreme Court has not ruled on this issue.</a:t>
            </a:r>
          </a:p>
          <a:p>
            <a:pPr eaLnBrk="1" hangingPunct="1">
              <a:lnSpc>
                <a:spcPct val="90000"/>
              </a:lnSpc>
            </a:pPr>
            <a:r>
              <a:rPr lang="en-US" altLang="en-US" sz="2800"/>
              <a:t>Women in the Military</a:t>
            </a:r>
          </a:p>
          <a:p>
            <a:pPr lvl="1" eaLnBrk="1" hangingPunct="1">
              <a:lnSpc>
                <a:spcPct val="90000"/>
              </a:lnSpc>
            </a:pPr>
            <a:r>
              <a:rPr lang="en-US" altLang="en-US" sz="2400"/>
              <a:t>Only men may be drafted or serve in ground combat.</a:t>
            </a:r>
          </a:p>
          <a:p>
            <a:pPr eaLnBrk="1" hangingPunct="1">
              <a:lnSpc>
                <a:spcPct val="90000"/>
              </a:lnSpc>
            </a:pPr>
            <a:r>
              <a:rPr lang="en-US" altLang="en-US" sz="2800"/>
              <a:t>Sexual Harassment</a:t>
            </a:r>
          </a:p>
          <a:p>
            <a:pPr lvl="1" eaLnBrk="1" hangingPunct="1">
              <a:lnSpc>
                <a:spcPct val="90000"/>
              </a:lnSpc>
            </a:pPr>
            <a:r>
              <a:rPr lang="en-US" altLang="en-US" sz="2400"/>
              <a:t>Prohibited by Title VII of Civil Rights Act of 1964</a:t>
            </a:r>
          </a:p>
        </p:txBody>
      </p:sp>
    </p:spTree>
    <p:extLst>
      <p:ext uri="{BB962C8B-B14F-4D97-AF65-F5344CB8AC3E}">
        <p14:creationId xmlns:p14="http://schemas.microsoft.com/office/powerpoint/2010/main" val="365889830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3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31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331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3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Connecting Civil Liberties and Civil Rights…</a:t>
            </a:r>
            <a:br>
              <a:rPr lang="en-US" dirty="0" smtClean="0"/>
            </a:br>
            <a:r>
              <a:rPr lang="en-US" dirty="0" smtClean="0"/>
              <a:t>How do the 1</a:t>
            </a:r>
            <a:r>
              <a:rPr lang="en-US" baseline="30000" dirty="0" smtClean="0"/>
              <a:t>st</a:t>
            </a:r>
            <a:r>
              <a:rPr lang="en-US" dirty="0" smtClean="0"/>
              <a:t> and 14</a:t>
            </a:r>
            <a:r>
              <a:rPr lang="en-US" baseline="30000" dirty="0" smtClean="0"/>
              <a:t>th</a:t>
            </a:r>
            <a:r>
              <a:rPr lang="en-US" dirty="0" smtClean="0"/>
              <a:t> Amendments overlap?</a:t>
            </a:r>
            <a:endParaRPr lang="en-US" dirty="0"/>
          </a:p>
        </p:txBody>
      </p:sp>
      <p:sp>
        <p:nvSpPr>
          <p:cNvPr id="9" name="Text Placeholder 8"/>
          <p:cNvSpPr>
            <a:spLocks noGrp="1"/>
          </p:cNvSpPr>
          <p:nvPr>
            <p:ph type="body" idx="1"/>
          </p:nvPr>
        </p:nvSpPr>
        <p:spPr/>
        <p:txBody>
          <a:bodyPr/>
          <a:lstStyle/>
          <a:p>
            <a:r>
              <a:rPr lang="en-US" dirty="0" smtClean="0"/>
              <a:t>Complementary</a:t>
            </a:r>
            <a:endParaRPr lang="en-US" dirty="0"/>
          </a:p>
        </p:txBody>
      </p:sp>
      <p:sp>
        <p:nvSpPr>
          <p:cNvPr id="11" name="Text Placeholder 10"/>
          <p:cNvSpPr>
            <a:spLocks noGrp="1"/>
          </p:cNvSpPr>
          <p:nvPr>
            <p:ph type="body" sz="half" idx="3"/>
          </p:nvPr>
        </p:nvSpPr>
        <p:spPr/>
        <p:txBody>
          <a:bodyPr/>
          <a:lstStyle/>
          <a:p>
            <a:r>
              <a:rPr lang="en-US" dirty="0" smtClean="0"/>
              <a:t>Controversial</a:t>
            </a:r>
            <a:endParaRPr lang="en-US" dirty="0"/>
          </a:p>
        </p:txBody>
      </p:sp>
      <p:sp>
        <p:nvSpPr>
          <p:cNvPr id="10" name="Content Placeholder 9"/>
          <p:cNvSpPr>
            <a:spLocks noGrp="1"/>
          </p:cNvSpPr>
          <p:nvPr>
            <p:ph sz="quarter" idx="2"/>
          </p:nvPr>
        </p:nvSpPr>
        <p:spPr/>
        <p:txBody>
          <a:bodyPr>
            <a:normAutofit fontScale="85000" lnSpcReduction="20000"/>
          </a:bodyPr>
          <a:lstStyle/>
          <a:p>
            <a:pPr marL="365760" lvl="1" indent="-256032">
              <a:spcBef>
                <a:spcPts val="400"/>
              </a:spcBef>
              <a:buSzPct val="68000"/>
              <a:buFont typeface="Wingdings 3"/>
              <a:buChar char=""/>
            </a:pPr>
            <a:r>
              <a:rPr lang="en-US" sz="2800" dirty="0" smtClean="0"/>
              <a:t>The Bill of Rights Amendments originally applied </a:t>
            </a:r>
            <a:r>
              <a:rPr lang="en-US" sz="2800" dirty="0"/>
              <a:t>to the national government </a:t>
            </a:r>
            <a:endParaRPr lang="en-US" sz="2800" dirty="0" smtClean="0"/>
          </a:p>
          <a:p>
            <a:pPr marL="365760" lvl="1" indent="-256032">
              <a:spcBef>
                <a:spcPts val="400"/>
              </a:spcBef>
              <a:buSzPct val="68000"/>
              <a:buFont typeface="Wingdings 3"/>
              <a:buChar char=""/>
            </a:pPr>
            <a:r>
              <a:rPr lang="en-US" sz="2800" dirty="0" smtClean="0"/>
              <a:t>Through a case by case basis, the courts required the states to also follow most of the provisions of amendments  1-8 </a:t>
            </a:r>
          </a:p>
          <a:p>
            <a:pPr marL="365760" lvl="1" indent="-256032">
              <a:spcBef>
                <a:spcPts val="400"/>
              </a:spcBef>
              <a:buSzPct val="68000"/>
              <a:buFont typeface="Wingdings 3"/>
              <a:buChar char=""/>
            </a:pPr>
            <a:r>
              <a:rPr lang="en-US" sz="2800" dirty="0" smtClean="0"/>
              <a:t>This process is called </a:t>
            </a:r>
            <a:r>
              <a:rPr lang="en-US" sz="2800" i="1" dirty="0" smtClean="0"/>
              <a:t>selective incorporation</a:t>
            </a:r>
            <a:endParaRPr lang="en-US" i="1" dirty="0"/>
          </a:p>
        </p:txBody>
      </p:sp>
      <p:sp>
        <p:nvSpPr>
          <p:cNvPr id="12" name="Content Placeholder 11"/>
          <p:cNvSpPr>
            <a:spLocks noGrp="1"/>
          </p:cNvSpPr>
          <p:nvPr>
            <p:ph sz="quarter" idx="4"/>
          </p:nvPr>
        </p:nvSpPr>
        <p:spPr/>
        <p:txBody>
          <a:bodyPr>
            <a:normAutofit fontScale="77500" lnSpcReduction="20000"/>
          </a:bodyPr>
          <a:lstStyle/>
          <a:p>
            <a:pPr marL="365760" lvl="1" indent="-256032">
              <a:spcBef>
                <a:spcPts val="0"/>
              </a:spcBef>
              <a:buSzPct val="68000"/>
              <a:buFont typeface="Wingdings 3"/>
              <a:buChar char=""/>
            </a:pPr>
            <a:r>
              <a:rPr lang="en-US" sz="2800" dirty="0"/>
              <a:t>A group facing discrimination due to expressing an unpopular or extreme viewpoint, or in a religious minority, is guaranteed equal protection under the 14</a:t>
            </a:r>
            <a:r>
              <a:rPr lang="en-US" sz="2800" baseline="30000" dirty="0"/>
              <a:t>th</a:t>
            </a:r>
            <a:r>
              <a:rPr lang="en-US" sz="2800" dirty="0"/>
              <a:t> amendment	</a:t>
            </a:r>
          </a:p>
          <a:p>
            <a:r>
              <a:rPr lang="en-US" sz="2800" dirty="0" smtClean="0"/>
              <a:t>This has led to great conflicts regarding which groups deserve civil rights protection</a:t>
            </a:r>
            <a:endParaRPr lang="en-US" sz="2800" dirty="0"/>
          </a:p>
        </p:txBody>
      </p:sp>
    </p:spTree>
    <p:extLst>
      <p:ext uri="{BB962C8B-B14F-4D97-AF65-F5344CB8AC3E}">
        <p14:creationId xmlns:p14="http://schemas.microsoft.com/office/powerpoint/2010/main" val="26254821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981200" y="152400"/>
            <a:ext cx="8229600" cy="1143000"/>
          </a:xfrm>
        </p:spPr>
        <p:txBody>
          <a:bodyPr>
            <a:normAutofit fontScale="90000"/>
          </a:bodyPr>
          <a:lstStyle/>
          <a:p>
            <a:pPr eaLnBrk="1" hangingPunct="1">
              <a:defRPr/>
            </a:pPr>
            <a:r>
              <a:rPr lang="en-US" altLang="en-US" sz="4400"/>
              <a:t>Newly Active Groups Under the Civil Rights Umbrella</a:t>
            </a:r>
          </a:p>
        </p:txBody>
      </p:sp>
      <p:sp>
        <p:nvSpPr>
          <p:cNvPr id="129027" name="Rectangle 3"/>
          <p:cNvSpPr>
            <a:spLocks noGrp="1" noChangeArrowheads="1"/>
          </p:cNvSpPr>
          <p:nvPr>
            <p:ph type="body" idx="1"/>
          </p:nvPr>
        </p:nvSpPr>
        <p:spPr>
          <a:xfrm>
            <a:off x="1490749" y="1946564"/>
            <a:ext cx="8229600" cy="4678363"/>
          </a:xfrm>
        </p:spPr>
        <p:txBody>
          <a:bodyPr>
            <a:normAutofit/>
          </a:bodyPr>
          <a:lstStyle/>
          <a:p>
            <a:pPr eaLnBrk="1" hangingPunct="1">
              <a:lnSpc>
                <a:spcPct val="90000"/>
              </a:lnSpc>
            </a:pPr>
            <a:r>
              <a:rPr lang="en-US" altLang="en-US" dirty="0" smtClean="0"/>
              <a:t>Gay and Lesbian Rights</a:t>
            </a:r>
          </a:p>
          <a:p>
            <a:pPr lvl="1" eaLnBrk="1" hangingPunct="1">
              <a:lnSpc>
                <a:spcPct val="90000"/>
              </a:lnSpc>
            </a:pPr>
            <a:r>
              <a:rPr lang="en-US" altLang="en-US" i="1" dirty="0" smtClean="0">
                <a:solidFill>
                  <a:srgbClr val="FF0000"/>
                </a:solidFill>
              </a:rPr>
              <a:t>Bowers </a:t>
            </a:r>
            <a:r>
              <a:rPr lang="en-US" altLang="en-US" dirty="0" smtClean="0">
                <a:solidFill>
                  <a:srgbClr val="FF0000"/>
                </a:solidFill>
              </a:rPr>
              <a:t>v. </a:t>
            </a:r>
            <a:r>
              <a:rPr lang="en-US" altLang="en-US" i="1" dirty="0" smtClean="0">
                <a:solidFill>
                  <a:srgbClr val="FF0000"/>
                </a:solidFill>
              </a:rPr>
              <a:t>Hardwick</a:t>
            </a:r>
            <a:r>
              <a:rPr lang="en-US" altLang="en-US" dirty="0" smtClean="0">
                <a:solidFill>
                  <a:srgbClr val="FF0000"/>
                </a:solidFill>
              </a:rPr>
              <a:t> (1986) </a:t>
            </a:r>
            <a:r>
              <a:rPr lang="en-US" altLang="en-US" dirty="0"/>
              <a:t>(United States Supreme Court decision that upheld, in a 5-4 ruling, the constitutionality of a Georgia sodomy law criminalizing oral and anal sex in private between consenting adults when applied to homosexuals).</a:t>
            </a:r>
            <a:endParaRPr lang="en-US" altLang="en-US" dirty="0" smtClean="0"/>
          </a:p>
          <a:p>
            <a:pPr lvl="1" eaLnBrk="1" hangingPunct="1">
              <a:lnSpc>
                <a:spcPct val="90000"/>
              </a:lnSpc>
            </a:pPr>
            <a:r>
              <a:rPr lang="en-US" altLang="en-US" i="1" dirty="0" smtClean="0">
                <a:solidFill>
                  <a:srgbClr val="FF0000"/>
                </a:solidFill>
              </a:rPr>
              <a:t>Lawrence </a:t>
            </a:r>
            <a:r>
              <a:rPr lang="en-US" altLang="en-US" dirty="0" smtClean="0">
                <a:solidFill>
                  <a:srgbClr val="FF0000"/>
                </a:solidFill>
              </a:rPr>
              <a:t>v. </a:t>
            </a:r>
            <a:r>
              <a:rPr lang="en-US" altLang="en-US" i="1" dirty="0" smtClean="0">
                <a:solidFill>
                  <a:srgbClr val="FF0000"/>
                </a:solidFill>
              </a:rPr>
              <a:t>Texas </a:t>
            </a:r>
            <a:r>
              <a:rPr lang="en-US" altLang="en-US" dirty="0" smtClean="0">
                <a:solidFill>
                  <a:srgbClr val="FF0000"/>
                </a:solidFill>
              </a:rPr>
              <a:t>(2003)</a:t>
            </a:r>
            <a:endParaRPr lang="en-US" altLang="en-US" i="1" dirty="0" smtClean="0">
              <a:solidFill>
                <a:srgbClr val="FF0000"/>
              </a:solidFill>
            </a:endParaRPr>
          </a:p>
          <a:p>
            <a:pPr lvl="2" eaLnBrk="1" hangingPunct="1">
              <a:lnSpc>
                <a:spcPct val="90000"/>
              </a:lnSpc>
            </a:pPr>
            <a:r>
              <a:rPr lang="en-US" altLang="en-US" dirty="0" smtClean="0"/>
              <a:t>Overturned </a:t>
            </a:r>
            <a:r>
              <a:rPr lang="en-US" altLang="en-US" i="1" dirty="0" smtClean="0"/>
              <a:t>Bowers   </a:t>
            </a:r>
            <a:r>
              <a:rPr lang="en-US" altLang="en-US" i="1" dirty="0"/>
              <a:t>(landmark decision by the United States Supreme Court. In the 6-3 ruling, the Court struck down the sodomy law in Texas and, by extension, invalidated sodomy laws in thirteen other states, making same-sex sexual activity legal in every U.S. state and territory).</a:t>
            </a:r>
            <a:endParaRPr lang="en-US" altLang="en-US" i="1" dirty="0" smtClean="0"/>
          </a:p>
          <a:p>
            <a:pPr lvl="2" eaLnBrk="1" hangingPunct="1">
              <a:lnSpc>
                <a:spcPct val="90000"/>
              </a:lnSpc>
            </a:pPr>
            <a:r>
              <a:rPr lang="en-US" altLang="en-US" dirty="0" smtClean="0"/>
              <a:t>Private homosexual acts are protected by the Constitution</a:t>
            </a:r>
          </a:p>
          <a:p>
            <a:pPr lvl="1">
              <a:lnSpc>
                <a:spcPct val="90000"/>
              </a:lnSpc>
            </a:pPr>
            <a:r>
              <a:rPr lang="en-US" altLang="en-US" dirty="0" err="1" smtClean="0">
                <a:solidFill>
                  <a:srgbClr val="FF0000"/>
                </a:solidFill>
              </a:rPr>
              <a:t>Obergfell</a:t>
            </a:r>
            <a:r>
              <a:rPr lang="en-US" altLang="en-US" dirty="0" smtClean="0">
                <a:solidFill>
                  <a:srgbClr val="FF0000"/>
                </a:solidFill>
              </a:rPr>
              <a:t> v. Hodges (2015) </a:t>
            </a:r>
            <a:r>
              <a:rPr lang="en-US" altLang="en-US" dirty="0" smtClean="0"/>
              <a:t>Gay marriage case</a:t>
            </a:r>
          </a:p>
          <a:p>
            <a:pPr marL="457200" lvl="1" indent="0">
              <a:lnSpc>
                <a:spcPct val="90000"/>
              </a:lnSpc>
              <a:buNone/>
            </a:pPr>
            <a:r>
              <a:rPr lang="en-US" dirty="0"/>
              <a:t>fundamental right to marry is guaranteed to same-sex couples by both the Due Process Clause and the Equal Protection Clause of the Fourteenth Amendment to the United States Constitution.</a:t>
            </a:r>
            <a:endParaRPr lang="en-US" altLang="en-US" dirty="0"/>
          </a:p>
        </p:txBody>
      </p:sp>
    </p:spTree>
    <p:extLst>
      <p:ext uri="{BB962C8B-B14F-4D97-AF65-F5344CB8AC3E}">
        <p14:creationId xmlns:p14="http://schemas.microsoft.com/office/powerpoint/2010/main" val="3497076283"/>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altLang="en-US" smtClean="0"/>
              <a:t>Affirmative Action</a:t>
            </a:r>
          </a:p>
        </p:txBody>
      </p:sp>
      <p:sp>
        <p:nvSpPr>
          <p:cNvPr id="15363" name="Rectangle 3"/>
          <p:cNvSpPr>
            <a:spLocks noGrp="1" noChangeArrowheads="1"/>
          </p:cNvSpPr>
          <p:nvPr>
            <p:ph type="body" idx="1"/>
          </p:nvPr>
        </p:nvSpPr>
        <p:spPr/>
        <p:txBody>
          <a:bodyPr>
            <a:normAutofit fontScale="92500" lnSpcReduction="20000"/>
          </a:bodyPr>
          <a:lstStyle/>
          <a:p>
            <a:pPr eaLnBrk="1" hangingPunct="1"/>
            <a:r>
              <a:rPr lang="en-US" altLang="en-US" sz="2800" dirty="0"/>
              <a:t>Definition: a policy designed to give special attention to or compensatory treatment of members of some previously disadvantaged group</a:t>
            </a:r>
          </a:p>
          <a:p>
            <a:pPr eaLnBrk="1" hangingPunct="1"/>
            <a:r>
              <a:rPr lang="en-US" altLang="en-US" sz="2800" dirty="0"/>
              <a:t>In education</a:t>
            </a:r>
          </a:p>
          <a:p>
            <a:pPr lvl="1" eaLnBrk="1" hangingPunct="1"/>
            <a:r>
              <a:rPr lang="en-US" altLang="en-US" sz="2400" i="1" dirty="0">
                <a:solidFill>
                  <a:srgbClr val="FF0000"/>
                </a:solidFill>
              </a:rPr>
              <a:t>Regents of the University of California v. Bakke </a:t>
            </a:r>
            <a:r>
              <a:rPr lang="en-US" altLang="en-US" sz="2400" dirty="0">
                <a:solidFill>
                  <a:srgbClr val="FF0000"/>
                </a:solidFill>
              </a:rPr>
              <a:t>(1978)</a:t>
            </a:r>
          </a:p>
          <a:p>
            <a:pPr lvl="2" eaLnBrk="1" hangingPunct="1"/>
            <a:r>
              <a:rPr lang="en-US" altLang="en-US" sz="2000" dirty="0"/>
              <a:t>Racial set asides unconstitutional</a:t>
            </a:r>
          </a:p>
          <a:p>
            <a:pPr lvl="2" eaLnBrk="1" hangingPunct="1"/>
            <a:r>
              <a:rPr lang="en-US" altLang="en-US" sz="2000" dirty="0"/>
              <a:t>Race could be considered in admissions</a:t>
            </a:r>
          </a:p>
          <a:p>
            <a:pPr lvl="1" eaLnBrk="1" hangingPunct="1"/>
            <a:r>
              <a:rPr lang="en-US" altLang="en-US" sz="2400" i="1" dirty="0" err="1">
                <a:solidFill>
                  <a:srgbClr val="FF0000"/>
                </a:solidFill>
              </a:rPr>
              <a:t>Grutter</a:t>
            </a:r>
            <a:r>
              <a:rPr lang="en-US" altLang="en-US" sz="2400" i="1" dirty="0">
                <a:solidFill>
                  <a:srgbClr val="FF0000"/>
                </a:solidFill>
              </a:rPr>
              <a:t> v. Bollinger </a:t>
            </a:r>
            <a:r>
              <a:rPr lang="en-US" altLang="en-US" sz="2400" dirty="0">
                <a:solidFill>
                  <a:srgbClr val="FF0000"/>
                </a:solidFill>
              </a:rPr>
              <a:t>(2003)</a:t>
            </a:r>
          </a:p>
          <a:p>
            <a:pPr lvl="2" eaLnBrk="1" hangingPunct="1"/>
            <a:r>
              <a:rPr lang="en-US" altLang="en-US" sz="2000" dirty="0"/>
              <a:t>Race could be considered a “plus” in admissions</a:t>
            </a:r>
            <a:endParaRPr lang="en-US" altLang="en-US" sz="2000" i="1" dirty="0"/>
          </a:p>
        </p:txBody>
      </p:sp>
    </p:spTree>
    <p:extLst>
      <p:ext uri="{BB962C8B-B14F-4D97-AF65-F5344CB8AC3E}">
        <p14:creationId xmlns:p14="http://schemas.microsoft.com/office/powerpoint/2010/main" val="212246245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536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536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36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53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bldLvl="2"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981200" y="152400"/>
            <a:ext cx="8229600" cy="1143000"/>
          </a:xfrm>
        </p:spPr>
        <p:txBody>
          <a:bodyPr>
            <a:normAutofit fontScale="90000"/>
          </a:bodyPr>
          <a:lstStyle/>
          <a:p>
            <a:pPr eaLnBrk="1" hangingPunct="1">
              <a:defRPr/>
            </a:pPr>
            <a:r>
              <a:rPr lang="en-US" altLang="en-US" sz="4400"/>
              <a:t>Understanding Civil Rights and Public Policy</a:t>
            </a:r>
          </a:p>
        </p:txBody>
      </p:sp>
      <p:sp>
        <p:nvSpPr>
          <p:cNvPr id="16387" name="Rectangle 3"/>
          <p:cNvSpPr>
            <a:spLocks noGrp="1" noChangeArrowheads="1"/>
          </p:cNvSpPr>
          <p:nvPr>
            <p:ph type="body" idx="1"/>
          </p:nvPr>
        </p:nvSpPr>
        <p:spPr/>
        <p:txBody>
          <a:bodyPr>
            <a:normAutofit/>
          </a:bodyPr>
          <a:lstStyle/>
          <a:p>
            <a:pPr eaLnBrk="1" hangingPunct="1"/>
            <a:r>
              <a:rPr lang="en-US" altLang="en-US" sz="2400" dirty="0" smtClean="0"/>
              <a:t>Civil Rights and Democracy</a:t>
            </a:r>
          </a:p>
          <a:p>
            <a:pPr lvl="1" eaLnBrk="1" hangingPunct="1"/>
            <a:r>
              <a:rPr lang="en-US" altLang="en-US" sz="2000" dirty="0" smtClean="0"/>
              <a:t>Equality favors majority rule.</a:t>
            </a:r>
          </a:p>
          <a:p>
            <a:pPr lvl="1" eaLnBrk="1" hangingPunct="1"/>
            <a:r>
              <a:rPr lang="en-US" altLang="en-US" sz="2000" dirty="0" smtClean="0"/>
              <a:t>Suffrage gave many groups political power.</a:t>
            </a:r>
          </a:p>
          <a:p>
            <a:pPr eaLnBrk="1" hangingPunct="1"/>
            <a:r>
              <a:rPr lang="en-US" altLang="en-US" sz="2400" dirty="0" smtClean="0"/>
              <a:t>Civil Rights and the Scope of Government</a:t>
            </a:r>
          </a:p>
          <a:p>
            <a:pPr lvl="1" eaLnBrk="1" hangingPunct="1"/>
            <a:r>
              <a:rPr lang="en-US" altLang="en-US" sz="2000" dirty="0" smtClean="0"/>
              <a:t>Civil rights laws increase the size and power of government.</a:t>
            </a:r>
          </a:p>
          <a:p>
            <a:pPr lvl="1" eaLnBrk="1" hangingPunct="1"/>
            <a:r>
              <a:rPr lang="en-US" altLang="en-US" sz="2000" dirty="0" smtClean="0"/>
              <a:t>Civil rights protect individuals against collective discrimination.</a:t>
            </a:r>
          </a:p>
        </p:txBody>
      </p:sp>
    </p:spTree>
    <p:extLst>
      <p:ext uri="{BB962C8B-B14F-4D97-AF65-F5344CB8AC3E}">
        <p14:creationId xmlns:p14="http://schemas.microsoft.com/office/powerpoint/2010/main" val="332659010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3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3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2"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735584" y="1939654"/>
            <a:ext cx="10554574" cy="3636511"/>
          </a:xfrm>
        </p:spPr>
        <p:txBody>
          <a:bodyPr/>
          <a:lstStyle/>
          <a:p>
            <a:pPr eaLnBrk="1" hangingPunct="1"/>
            <a:r>
              <a:rPr lang="en-US" altLang="en-US" sz="2000" dirty="0" smtClean="0"/>
              <a:t>Civil rights: protections granted by the government to prevent discrimination against  certain groups </a:t>
            </a:r>
          </a:p>
          <a:p>
            <a:pPr eaLnBrk="1" hangingPunct="1"/>
            <a:r>
              <a:rPr lang="en-US" altLang="en-US" sz="2000" dirty="0" smtClean="0"/>
              <a:t>Civil liberties: constitutional protections for individuals against government action</a:t>
            </a:r>
          </a:p>
          <a:p>
            <a:pPr eaLnBrk="1" hangingPunct="1"/>
            <a:endParaRPr lang="en-US" altLang="en-US" dirty="0" smtClean="0"/>
          </a:p>
          <a:p>
            <a:pPr eaLnBrk="1" hangingPunct="1"/>
            <a:endParaRPr lang="en-US" altLang="en-US" dirty="0" smtClean="0"/>
          </a:p>
        </p:txBody>
      </p:sp>
      <p:sp>
        <p:nvSpPr>
          <p:cNvPr id="3074"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What are civil rights?</a:t>
            </a:r>
          </a:p>
        </p:txBody>
      </p:sp>
      <p:pic>
        <p:nvPicPr>
          <p:cNvPr id="307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08647" y="4275847"/>
            <a:ext cx="4233333"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1894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defRPr/>
            </a:pPr>
            <a:r>
              <a:rPr lang="en-US" altLang="en-US" dirty="0" smtClean="0"/>
              <a:t>Introduction to Civil Rights in America</a:t>
            </a:r>
          </a:p>
        </p:txBody>
      </p:sp>
      <p:sp>
        <p:nvSpPr>
          <p:cNvPr id="5123" name="Rectangle 3"/>
          <p:cNvSpPr>
            <a:spLocks noGrp="1" noChangeArrowheads="1"/>
          </p:cNvSpPr>
          <p:nvPr>
            <p:ph type="body" idx="1"/>
          </p:nvPr>
        </p:nvSpPr>
        <p:spPr/>
        <p:txBody>
          <a:bodyPr>
            <a:normAutofit/>
          </a:bodyPr>
          <a:lstStyle/>
          <a:p>
            <a:pPr eaLnBrk="1" hangingPunct="1">
              <a:lnSpc>
                <a:spcPct val="90000"/>
              </a:lnSpc>
            </a:pPr>
            <a:r>
              <a:rPr lang="en-US" altLang="en-US" sz="2400" dirty="0" smtClean="0"/>
              <a:t>Civil Rights</a:t>
            </a:r>
          </a:p>
          <a:p>
            <a:pPr lvl="1" eaLnBrk="1" hangingPunct="1">
              <a:lnSpc>
                <a:spcPct val="90000"/>
              </a:lnSpc>
            </a:pPr>
            <a:r>
              <a:rPr lang="en-US" altLang="en-US" sz="2000" dirty="0" smtClean="0"/>
              <a:t>Definition: policies designed to protect people against arbitrary or discriminatory treatment by government officials or individuals</a:t>
            </a:r>
          </a:p>
          <a:p>
            <a:pPr eaLnBrk="1" hangingPunct="1">
              <a:lnSpc>
                <a:spcPct val="90000"/>
              </a:lnSpc>
            </a:pPr>
            <a:r>
              <a:rPr lang="en-US" altLang="en-US" sz="2400" dirty="0" smtClean="0"/>
              <a:t>Racial Discrimination</a:t>
            </a:r>
          </a:p>
          <a:p>
            <a:pPr eaLnBrk="1" hangingPunct="1">
              <a:lnSpc>
                <a:spcPct val="90000"/>
              </a:lnSpc>
            </a:pPr>
            <a:r>
              <a:rPr lang="en-US" altLang="en-US" sz="2400" dirty="0" smtClean="0"/>
              <a:t>Gender Discrimination</a:t>
            </a:r>
          </a:p>
          <a:p>
            <a:pPr eaLnBrk="1" hangingPunct="1">
              <a:lnSpc>
                <a:spcPct val="90000"/>
              </a:lnSpc>
            </a:pPr>
            <a:r>
              <a:rPr lang="en-US" altLang="en-US" sz="2400" dirty="0" smtClean="0"/>
              <a:t>Discrimination based on age, disability, sexual orientation, and other factors</a:t>
            </a:r>
          </a:p>
        </p:txBody>
      </p:sp>
    </p:spTree>
    <p:extLst>
      <p:ext uri="{BB962C8B-B14F-4D97-AF65-F5344CB8AC3E}">
        <p14:creationId xmlns:p14="http://schemas.microsoft.com/office/powerpoint/2010/main" val="133735033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561017" y="1726930"/>
            <a:ext cx="10554574" cy="3636511"/>
          </a:xfrm>
        </p:spPr>
        <p:txBody>
          <a:bodyPr/>
          <a:lstStyle/>
          <a:p>
            <a:pPr eaLnBrk="1" hangingPunct="1">
              <a:buFont typeface="Arial" charset="0"/>
              <a:buChar char="•"/>
              <a:defRPr/>
            </a:pPr>
            <a:r>
              <a:rPr lang="en-US" sz="2400" dirty="0">
                <a:ea typeface="ＭＳ Ｐゴシック" charset="0"/>
              </a:rPr>
              <a:t>Claims are raised when a group is denied access to facilities, opportunities, or services available to other groups</a:t>
            </a:r>
          </a:p>
          <a:p>
            <a:pPr marL="114300" indent="0" eaLnBrk="1" hangingPunct="1">
              <a:buFont typeface="Arial" charset="0"/>
              <a:buNone/>
              <a:defRPr/>
            </a:pPr>
            <a:endParaRPr lang="en-US" dirty="0">
              <a:ea typeface="ＭＳ Ｐゴシック" charset="0"/>
            </a:endParaRPr>
          </a:p>
        </p:txBody>
      </p:sp>
      <p:sp>
        <p:nvSpPr>
          <p:cNvPr id="22530"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What are civil rights?</a:t>
            </a:r>
          </a:p>
        </p:txBody>
      </p:sp>
      <p:pic>
        <p:nvPicPr>
          <p:cNvPr id="410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59368" y="4163291"/>
            <a:ext cx="4182533"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889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369826" y="1691958"/>
            <a:ext cx="10554574" cy="3636511"/>
          </a:xfrm>
        </p:spPr>
        <p:txBody>
          <a:bodyPr>
            <a:normAutofit/>
          </a:bodyPr>
          <a:lstStyle/>
          <a:p>
            <a:pPr eaLnBrk="1" hangingPunct="1"/>
            <a:r>
              <a:rPr lang="en-US" altLang="en-US" sz="2000" dirty="0" smtClean="0"/>
              <a:t>Requires employers to make reasonable accommodations for disabled employees.</a:t>
            </a:r>
          </a:p>
          <a:p>
            <a:pPr eaLnBrk="1" hangingPunct="1"/>
            <a:r>
              <a:rPr lang="en-US" altLang="en-US" sz="2000" dirty="0" smtClean="0"/>
              <a:t>This has given rise to two issues:</a:t>
            </a:r>
          </a:p>
          <a:p>
            <a:pPr lvl="1" eaLnBrk="1" hangingPunct="1"/>
            <a:r>
              <a:rPr lang="en-US" altLang="en-US" sz="1800" dirty="0" smtClean="0"/>
              <a:t>What constitutes a disability?</a:t>
            </a:r>
          </a:p>
          <a:p>
            <a:pPr lvl="1" eaLnBrk="1" hangingPunct="1"/>
            <a:r>
              <a:rPr lang="en-US" altLang="en-US" sz="1800" dirty="0" smtClean="0"/>
              <a:t>What is meant by a </a:t>
            </a:r>
            <a:r>
              <a:rPr lang="en-US" altLang="en-US" sz="1800" dirty="0" smtClean="0">
                <a:latin typeface="Arial" panose="020B0604020202020204" pitchFamily="34" charset="0"/>
                <a:ea typeface="MS Mincho" panose="02020609040205080304" pitchFamily="49" charset="-128"/>
              </a:rPr>
              <a:t>reasonable </a:t>
            </a:r>
            <a:r>
              <a:rPr lang="en-US" altLang="ja-JP" sz="1800" dirty="0" smtClean="0"/>
              <a:t>accommodation?</a:t>
            </a:r>
            <a:endParaRPr lang="en-US" altLang="en-US" sz="1800" dirty="0" smtClean="0"/>
          </a:p>
        </p:txBody>
      </p:sp>
      <p:sp>
        <p:nvSpPr>
          <p:cNvPr id="28674"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The Americans With Disabilities Act (1990)</a:t>
            </a:r>
          </a:p>
        </p:txBody>
      </p:sp>
      <p:pic>
        <p:nvPicPr>
          <p:cNvPr id="1741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16398" y="3593869"/>
            <a:ext cx="4165600" cy="26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21571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444639" y="1417638"/>
            <a:ext cx="10554574" cy="3636511"/>
          </a:xfrm>
        </p:spPr>
        <p:txBody>
          <a:bodyPr/>
          <a:lstStyle/>
          <a:p>
            <a:pPr eaLnBrk="1" hangingPunct="1"/>
            <a:r>
              <a:rPr lang="en-US" altLang="en-US" sz="2400" dirty="0" smtClean="0"/>
              <a:t>People protected from discrimination include ethnic minorities, women, those over 40, and disabled persons.</a:t>
            </a:r>
          </a:p>
          <a:p>
            <a:pPr eaLnBrk="1" hangingPunct="1"/>
            <a:r>
              <a:rPr lang="en-US" altLang="en-US" sz="2400" dirty="0" smtClean="0"/>
              <a:t>What do these groups have in common?</a:t>
            </a:r>
          </a:p>
          <a:p>
            <a:pPr eaLnBrk="1" hangingPunct="1">
              <a:buFontTx/>
              <a:buNone/>
            </a:pPr>
            <a:endParaRPr lang="en-US" altLang="en-US" dirty="0" smtClean="0"/>
          </a:p>
        </p:txBody>
      </p:sp>
      <p:sp>
        <p:nvSpPr>
          <p:cNvPr id="29698"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Protected Class</a:t>
            </a:r>
          </a:p>
        </p:txBody>
      </p:sp>
      <p:pic>
        <p:nvPicPr>
          <p:cNvPr id="512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99164" y="3935228"/>
            <a:ext cx="5140036" cy="2578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9400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altLang="en-US" smtClean="0"/>
              <a:t>Two Centuries of Struggle</a:t>
            </a:r>
          </a:p>
        </p:txBody>
      </p:sp>
      <p:pic>
        <p:nvPicPr>
          <p:cNvPr id="110595" name="Picture 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25436" y="2643447"/>
            <a:ext cx="9084622" cy="3385704"/>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1886535512"/>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altLang="en-US" smtClean="0"/>
              <a:t>Two Centuries of Struggle</a:t>
            </a:r>
          </a:p>
        </p:txBody>
      </p:sp>
      <p:sp>
        <p:nvSpPr>
          <p:cNvPr id="6147" name="Rectangle 3"/>
          <p:cNvSpPr>
            <a:spLocks noGrp="1" noChangeArrowheads="1"/>
          </p:cNvSpPr>
          <p:nvPr>
            <p:ph type="body" idx="1"/>
          </p:nvPr>
        </p:nvSpPr>
        <p:spPr/>
        <p:txBody>
          <a:bodyPr>
            <a:normAutofit/>
          </a:bodyPr>
          <a:lstStyle/>
          <a:p>
            <a:pPr eaLnBrk="1" hangingPunct="1">
              <a:lnSpc>
                <a:spcPct val="90000"/>
              </a:lnSpc>
            </a:pPr>
            <a:r>
              <a:rPr lang="en-US" altLang="en-US" sz="2000" dirty="0" smtClean="0"/>
              <a:t>Conceptions of Equality</a:t>
            </a:r>
          </a:p>
          <a:p>
            <a:pPr lvl="1" eaLnBrk="1" hangingPunct="1">
              <a:lnSpc>
                <a:spcPct val="90000"/>
              </a:lnSpc>
            </a:pPr>
            <a:r>
              <a:rPr lang="en-US" altLang="en-US" sz="1800" dirty="0" smtClean="0"/>
              <a:t>Equal opportunity: same chances</a:t>
            </a:r>
          </a:p>
          <a:p>
            <a:pPr lvl="1" eaLnBrk="1" hangingPunct="1">
              <a:lnSpc>
                <a:spcPct val="90000"/>
              </a:lnSpc>
            </a:pPr>
            <a:r>
              <a:rPr lang="en-US" altLang="en-US" sz="1800" dirty="0" smtClean="0"/>
              <a:t>Equal results: same rewards</a:t>
            </a:r>
          </a:p>
          <a:p>
            <a:pPr eaLnBrk="1" hangingPunct="1">
              <a:lnSpc>
                <a:spcPct val="90000"/>
              </a:lnSpc>
            </a:pPr>
            <a:r>
              <a:rPr lang="en-US" altLang="en-US" sz="2000" dirty="0" smtClean="0"/>
              <a:t>Early American Views of Equality</a:t>
            </a:r>
          </a:p>
          <a:p>
            <a:pPr eaLnBrk="1" hangingPunct="1">
              <a:lnSpc>
                <a:spcPct val="90000"/>
              </a:lnSpc>
            </a:pPr>
            <a:r>
              <a:rPr lang="en-US" altLang="en-US" sz="2000" dirty="0" smtClean="0"/>
              <a:t>The Constitution and Inequality</a:t>
            </a:r>
          </a:p>
          <a:p>
            <a:pPr lvl="1" eaLnBrk="1" hangingPunct="1">
              <a:lnSpc>
                <a:spcPct val="90000"/>
              </a:lnSpc>
            </a:pPr>
            <a:r>
              <a:rPr lang="en-US" altLang="en-US" sz="1800" dirty="0" smtClean="0"/>
              <a:t>Equality is not in the original Constitution.</a:t>
            </a:r>
          </a:p>
          <a:p>
            <a:pPr lvl="1" eaLnBrk="1" hangingPunct="1">
              <a:lnSpc>
                <a:spcPct val="90000"/>
              </a:lnSpc>
            </a:pPr>
            <a:r>
              <a:rPr lang="en-US" altLang="en-US" sz="1800" dirty="0" smtClean="0"/>
              <a:t>First mention of equality in the 14</a:t>
            </a:r>
            <a:r>
              <a:rPr lang="en-US" altLang="en-US" sz="1800" baseline="30000" dirty="0" smtClean="0"/>
              <a:t>th</a:t>
            </a:r>
            <a:r>
              <a:rPr lang="en-US" altLang="en-US" sz="1800" dirty="0" smtClean="0"/>
              <a:t> Amendment: “…equal protection of the laws”</a:t>
            </a:r>
          </a:p>
        </p:txBody>
      </p:sp>
    </p:spTree>
    <p:extLst>
      <p:ext uri="{BB962C8B-B14F-4D97-AF65-F5344CB8AC3E}">
        <p14:creationId xmlns:p14="http://schemas.microsoft.com/office/powerpoint/2010/main" val="89478744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14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14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bldLvl="2"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25</TotalTime>
  <Words>1326</Words>
  <Application>Microsoft Office PowerPoint</Application>
  <PresentationFormat>Widescreen</PresentationFormat>
  <Paragraphs>140</Paragraphs>
  <Slides>22</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ＭＳ ゴシック</vt:lpstr>
      <vt:lpstr>ＭＳ Ｐゴシック</vt:lpstr>
      <vt:lpstr>Arial</vt:lpstr>
      <vt:lpstr>Calibri</vt:lpstr>
      <vt:lpstr>Century Gothic</vt:lpstr>
      <vt:lpstr>MS Mincho</vt:lpstr>
      <vt:lpstr>Times New Roman</vt:lpstr>
      <vt:lpstr>Wingdings 2</vt:lpstr>
      <vt:lpstr>Wingdings 3</vt:lpstr>
      <vt:lpstr>Quotable</vt:lpstr>
      <vt:lpstr>Civil Rights</vt:lpstr>
      <vt:lpstr>Connecting Civil Liberties and Civil Rights… How do the 1st and 14th Amendments overlap?</vt:lpstr>
      <vt:lpstr>What are civil rights?</vt:lpstr>
      <vt:lpstr>Introduction to Civil Rights in America</vt:lpstr>
      <vt:lpstr>What are civil rights?</vt:lpstr>
      <vt:lpstr>The Americans With Disabilities Act (1990)</vt:lpstr>
      <vt:lpstr>Protected Class</vt:lpstr>
      <vt:lpstr>Two Centuries of Struggle</vt:lpstr>
      <vt:lpstr>Two Centuries of Struggle</vt:lpstr>
      <vt:lpstr>Race, the Constitution, and Public Policy</vt:lpstr>
      <vt:lpstr>Race, the Constitution, and Public Policy</vt:lpstr>
      <vt:lpstr>Race, the Constitution, and Public Policy</vt:lpstr>
      <vt:lpstr>Separate but Equal</vt:lpstr>
      <vt:lpstr>Desegregation mandated by the court, yet still ignored by many</vt:lpstr>
      <vt:lpstr>Desegregation v. Integration</vt:lpstr>
      <vt:lpstr>Heart of Atlanta Motel v. U.S. (1964)</vt:lpstr>
      <vt:lpstr>Gender-Based Discrimination</vt:lpstr>
      <vt:lpstr>Women, the Constitution, and Public Policy</vt:lpstr>
      <vt:lpstr>Women, the Constitution, and Public Policy</vt:lpstr>
      <vt:lpstr>Newly Active Groups Under the Civil Rights Umbrella</vt:lpstr>
      <vt:lpstr>Affirmative Action</vt:lpstr>
      <vt:lpstr>Understanding Civil Rights and Public Policy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Rights</dc:title>
  <dc:creator>Windows User</dc:creator>
  <cp:lastModifiedBy>Michael Fluharty</cp:lastModifiedBy>
  <cp:revision>3</cp:revision>
  <dcterms:created xsi:type="dcterms:W3CDTF">2017-05-24T16:15:49Z</dcterms:created>
  <dcterms:modified xsi:type="dcterms:W3CDTF">2018-08-30T18:06:08Z</dcterms:modified>
</cp:coreProperties>
</file>