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58" r:id="rId4"/>
    <p:sldId id="266" r:id="rId5"/>
    <p:sldId id="267" r:id="rId6"/>
    <p:sldId id="259" r:id="rId7"/>
    <p:sldId id="260" r:id="rId8"/>
    <p:sldId id="261" r:id="rId9"/>
    <p:sldId id="262" r:id="rId10"/>
    <p:sldId id="264" r:id="rId11"/>
    <p:sldId id="265" r:id="rId12"/>
    <p:sldId id="268" r:id="rId13"/>
    <p:sldId id="269" r:id="rId14"/>
    <p:sldId id="274" r:id="rId15"/>
    <p:sldId id="275" r:id="rId16"/>
    <p:sldId id="276" r:id="rId17"/>
    <p:sldId id="271" r:id="rId18"/>
    <p:sldId id="263" r:id="rId19"/>
    <p:sldId id="270" r:id="rId20"/>
    <p:sldId id="277"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A492-37A6-4093-94AD-58AC4ADD8A09}"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D923A-6E9A-4D11-B0B6-16D7630FD3F0}" type="slidenum">
              <a:rPr lang="en-US" smtClean="0"/>
              <a:t>‹#›</a:t>
            </a:fld>
            <a:endParaRPr lang="en-US"/>
          </a:p>
        </p:txBody>
      </p:sp>
    </p:spTree>
    <p:extLst>
      <p:ext uri="{BB962C8B-B14F-4D97-AF65-F5344CB8AC3E}">
        <p14:creationId xmlns:p14="http://schemas.microsoft.com/office/powerpoint/2010/main" val="261759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35352941-4035-409B-A869-FA93C4A7E42E}" type="slidenum">
              <a:rPr lang="en-US" altLang="en-US"/>
              <a:pPr eaLnBrk="1" hangingPunct="1"/>
              <a:t>2</a:t>
            </a:fld>
            <a:endParaRPr lang="en-US" altLang="en-US"/>
          </a:p>
        </p:txBody>
      </p:sp>
      <p:sp>
        <p:nvSpPr>
          <p:cNvPr id="235522" name="Rectangle 2"/>
          <p:cNvSpPr>
            <a:spLocks noGrp="1" noRot="1" noChangeAspect="1" noChangeArrowheads="1" noTextEdit="1"/>
          </p:cNvSpPr>
          <p:nvPr>
            <p:ph type="sldImg"/>
          </p:nvPr>
        </p:nvSpPr>
        <p:spPr>
          <a:ln/>
          <a:extLst>
            <a:ext uri="{FAA26D3D-D897-4be2-8F04-BA451C77F1D7}"/>
          </a:extLst>
        </p:spPr>
      </p:sp>
      <p:sp>
        <p:nvSpPr>
          <p:cNvPr id="2355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70104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A6E0E3CE-8703-40E6-9888-EB84434CC08D}" type="slidenum">
              <a:rPr lang="en-US" altLang="en-US"/>
              <a:pPr eaLnBrk="1" hangingPunct="1"/>
              <a:t>3</a:t>
            </a:fld>
            <a:endParaRPr lang="en-US" altLang="en-US"/>
          </a:p>
        </p:txBody>
      </p:sp>
      <p:sp>
        <p:nvSpPr>
          <p:cNvPr id="238594" name="Rectangle 2"/>
          <p:cNvSpPr>
            <a:spLocks noGrp="1" noRot="1" noChangeAspect="1" noChangeArrowheads="1" noTextEdit="1"/>
          </p:cNvSpPr>
          <p:nvPr>
            <p:ph type="sldImg"/>
          </p:nvPr>
        </p:nvSpPr>
        <p:spPr>
          <a:ln/>
          <a:extLst>
            <a:ext uri="{FAA26D3D-D897-4be2-8F04-BA451C77F1D7}"/>
          </a:extLst>
        </p:spPr>
      </p:sp>
      <p:sp>
        <p:nvSpPr>
          <p:cNvPr id="2385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05907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83C26748-F199-42C1-8108-A1B83557DCE5}" type="slidenum">
              <a:rPr lang="en-US" altLang="en-US"/>
              <a:pPr eaLnBrk="1" hangingPunct="1"/>
              <a:t>6</a:t>
            </a:fld>
            <a:endParaRPr lang="en-US" altLang="en-US"/>
          </a:p>
        </p:txBody>
      </p:sp>
      <p:sp>
        <p:nvSpPr>
          <p:cNvPr id="26626" name="Rectangle 2"/>
          <p:cNvSpPr>
            <a:spLocks noGrp="1" noRot="1" noChangeAspect="1" noChangeArrowheads="1" noTextEdit="1"/>
          </p:cNvSpPr>
          <p:nvPr>
            <p:ph type="sldImg"/>
          </p:nvPr>
        </p:nvSpPr>
        <p:spPr>
          <a:ln/>
          <a:extLst>
            <a:ext uri="{FAA26D3D-D897-4be2-8F04-BA451C77F1D7}"/>
          </a:extLst>
        </p:spPr>
      </p:sp>
      <p:sp>
        <p:nvSpPr>
          <p:cNvPr id="26627" name="Rectangle 3"/>
          <p:cNvSpPr>
            <a:spLocks noGrp="1" noChangeArrowheads="1"/>
          </p:cNvSpPr>
          <p:nvPr>
            <p:ph type="body" idx="1"/>
          </p:nvPr>
        </p:nvSpPr>
        <p:spPr/>
        <p:txBody>
          <a:bodyPr/>
          <a:lstStyle/>
          <a:p>
            <a:pPr eaLnBrk="1" hangingPunct="1">
              <a:defRPr/>
            </a:pPr>
            <a:r>
              <a:rPr lang="ja-JP" altLang="en-US" smtClean="0">
                <a:latin typeface="Arial" pitchFamily="34" charset="0"/>
              </a:rPr>
              <a:t>“</a:t>
            </a:r>
            <a:r>
              <a:rPr lang="en-US" altLang="ja-JP" smtClean="0">
                <a:latin typeface="Times New Roman" pitchFamily="18" charset="0"/>
              </a:rPr>
              <a:t>Minority Majority</a:t>
            </a:r>
            <a:r>
              <a:rPr lang="ja-JP" altLang="en-US" smtClean="0">
                <a:latin typeface="Arial" pitchFamily="34" charset="0"/>
              </a:rPr>
              <a:t>”</a:t>
            </a:r>
            <a:r>
              <a:rPr lang="en-US" altLang="ja-JP" smtClean="0">
                <a:latin typeface="Times New Roman" pitchFamily="18" charset="0"/>
              </a:rPr>
              <a:t> links to previous slide- for the graph.</a:t>
            </a:r>
            <a:endParaRPr lang="en-US" smtClean="0">
              <a:latin typeface="Times New Roman" pitchFamily="18" charset="0"/>
            </a:endParaRPr>
          </a:p>
        </p:txBody>
      </p:sp>
    </p:spTree>
    <p:extLst>
      <p:ext uri="{BB962C8B-B14F-4D97-AF65-F5344CB8AC3E}">
        <p14:creationId xmlns:p14="http://schemas.microsoft.com/office/powerpoint/2010/main" val="248270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2D26C215-686E-4FCA-920B-5EA9123498DB}" type="slidenum">
              <a:rPr lang="en-US" altLang="en-US"/>
              <a:pPr eaLnBrk="1" hangingPunct="1"/>
              <a:t>7</a:t>
            </a:fld>
            <a:endParaRPr lang="en-US" altLang="en-US"/>
          </a:p>
        </p:txBody>
      </p:sp>
      <p:sp>
        <p:nvSpPr>
          <p:cNvPr id="239618" name="Rectangle 2050"/>
          <p:cNvSpPr>
            <a:spLocks noGrp="1" noRot="1" noChangeAspect="1" noChangeArrowheads="1" noTextEdit="1"/>
          </p:cNvSpPr>
          <p:nvPr>
            <p:ph type="sldImg"/>
          </p:nvPr>
        </p:nvSpPr>
        <p:spPr>
          <a:ln/>
          <a:extLst>
            <a:ext uri="{FAA26D3D-D897-4be2-8F04-BA451C77F1D7}"/>
          </a:extLst>
        </p:spPr>
      </p:sp>
      <p:sp>
        <p:nvSpPr>
          <p:cNvPr id="239619" name="Rectangle 2051"/>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923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DFDD11B5-E528-41C4-8F5C-652D555ACDCE}" type="slidenum">
              <a:rPr lang="en-US" altLang="en-US"/>
              <a:pPr eaLnBrk="1" hangingPunct="1"/>
              <a:t>8</a:t>
            </a:fld>
            <a:endParaRPr lang="en-US" altLang="en-US"/>
          </a:p>
        </p:txBody>
      </p:sp>
      <p:sp>
        <p:nvSpPr>
          <p:cNvPr id="102402" name="Rectangle 2"/>
          <p:cNvSpPr>
            <a:spLocks noGrp="1" noRot="1" noChangeAspect="1" noChangeArrowheads="1" noTextEdit="1"/>
          </p:cNvSpPr>
          <p:nvPr>
            <p:ph type="sldImg"/>
          </p:nvPr>
        </p:nvSpPr>
        <p:spPr>
          <a:ln/>
          <a:extLst>
            <a:ext uri="{FAA26D3D-D897-4be2-8F04-BA451C77F1D7}"/>
          </a:extLst>
        </p:spPr>
      </p:sp>
      <p:sp>
        <p:nvSpPr>
          <p:cNvPr id="1024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71100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F5958445-48C3-4CBF-A880-4D41C4C6EE6B}" type="slidenum">
              <a:rPr lang="en-US" altLang="en-US"/>
              <a:pPr eaLnBrk="1" hangingPunct="1"/>
              <a:t>9</a:t>
            </a:fld>
            <a:endParaRPr lang="en-US" altLang="en-US"/>
          </a:p>
        </p:txBody>
      </p:sp>
      <p:sp>
        <p:nvSpPr>
          <p:cNvPr id="119810" name="Rectangle 2"/>
          <p:cNvSpPr>
            <a:spLocks noGrp="1" noRot="1" noChangeAspect="1" noChangeArrowheads="1" noTextEdit="1"/>
          </p:cNvSpPr>
          <p:nvPr>
            <p:ph type="sldImg"/>
          </p:nvPr>
        </p:nvSpPr>
        <p:spPr>
          <a:ln/>
          <a:extLst>
            <a:ext uri="{FAA26D3D-D897-4be2-8F04-BA451C77F1D7}"/>
          </a:extLst>
        </p:spPr>
      </p:sp>
      <p:sp>
        <p:nvSpPr>
          <p:cNvPr id="1198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0502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8A2D5BB0-DEE8-4AAB-A161-967D2274752C}" type="slidenum">
              <a:rPr lang="en-US" altLang="en-US"/>
              <a:pPr eaLnBrk="1" hangingPunct="1"/>
              <a:t>10</a:t>
            </a:fld>
            <a:endParaRPr lang="en-US" altLang="en-US"/>
          </a:p>
        </p:txBody>
      </p:sp>
      <p:sp>
        <p:nvSpPr>
          <p:cNvPr id="50178" name="Rectangle 2"/>
          <p:cNvSpPr>
            <a:spLocks noGrp="1" noRot="1" noChangeAspect="1" noChangeArrowheads="1"/>
          </p:cNvSpPr>
          <p:nvPr>
            <p:ph type="sldImg"/>
          </p:nvPr>
        </p:nvSpPr>
        <p:spPr>
          <a:solidFill>
            <a:srgbClr val="FFFFFF"/>
          </a:solidFill>
          <a:ln/>
          <a:extLst>
            <a:ext uri="{FAA26D3D-D897-4be2-8F04-BA451C77F1D7}"/>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784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fld id="{17E10589-C2DD-4156-9B80-087560B09810}" type="slidenum">
              <a:rPr lang="en-US" altLang="en-US"/>
              <a:pPr eaLnBrk="1" hangingPunct="1"/>
              <a:t>11</a:t>
            </a:fld>
            <a:endParaRPr lang="en-US" altLang="en-US"/>
          </a:p>
        </p:txBody>
      </p:sp>
      <p:sp>
        <p:nvSpPr>
          <p:cNvPr id="120834" name="Rectangle 2"/>
          <p:cNvSpPr>
            <a:spLocks noGrp="1" noRot="1" noChangeAspect="1" noChangeArrowheads="1" noTextEdit="1"/>
          </p:cNvSpPr>
          <p:nvPr>
            <p:ph type="sldImg"/>
          </p:nvPr>
        </p:nvSpPr>
        <p:spPr>
          <a:ln/>
          <a:extLst>
            <a:ext uri="{FAA26D3D-D897-4be2-8F04-BA451C77F1D7}"/>
          </a:extLst>
        </p:spPr>
      </p:sp>
      <p:sp>
        <p:nvSpPr>
          <p:cNvPr id="1208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4380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A43F9B-44C7-4E39-8BDA-2748B775FA4D}" type="slidenum">
              <a:rPr lang="en-US" altLang="en-US"/>
              <a:pPr/>
              <a:t>18</a:t>
            </a:fld>
            <a:endParaRPr lang="en-US" altLang="en-US"/>
          </a:p>
        </p:txBody>
      </p:sp>
    </p:spTree>
    <p:extLst>
      <p:ext uri="{BB962C8B-B14F-4D97-AF65-F5344CB8AC3E}">
        <p14:creationId xmlns:p14="http://schemas.microsoft.com/office/powerpoint/2010/main" val="104884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8/30/2018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8/30/2018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828800"/>
            <a:ext cx="5080000" cy="4343400"/>
          </a:xfrm>
        </p:spPr>
        <p:txBody>
          <a:bodyPr/>
          <a:lstStyle/>
          <a:p>
            <a:pPr lvl="0"/>
            <a:endParaRPr lang="en-US" noProof="0" smtClean="0"/>
          </a:p>
        </p:txBody>
      </p:sp>
      <p:sp>
        <p:nvSpPr>
          <p:cNvPr id="4" name="Text Placeholder 3"/>
          <p:cNvSpPr>
            <a:spLocks noGrp="1"/>
          </p:cNvSpPr>
          <p:nvPr>
            <p:ph type="body" sz="half" idx="2"/>
          </p:nvPr>
        </p:nvSpPr>
        <p:spPr>
          <a:xfrm>
            <a:off x="6197600" y="1828800"/>
            <a:ext cx="508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CE70A69-AED1-4BF6-AD67-398A901F0DEA}" type="slidenum">
              <a:rPr lang="en-US" altLang="en-US"/>
              <a:pPr/>
              <a:t>‹#›</a:t>
            </a:fld>
            <a:endParaRPr lang="en-US" altLang="en-US"/>
          </a:p>
        </p:txBody>
      </p:sp>
    </p:spTree>
    <p:extLst>
      <p:ext uri="{BB962C8B-B14F-4D97-AF65-F5344CB8AC3E}">
        <p14:creationId xmlns:p14="http://schemas.microsoft.com/office/powerpoint/2010/main" val="25635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8/30/2018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959" y="869449"/>
            <a:ext cx="8825658" cy="2677648"/>
          </a:xfrm>
        </p:spPr>
        <p:txBody>
          <a:bodyPr/>
          <a:lstStyle/>
          <a:p>
            <a:pPr algn="ctr"/>
            <a:r>
              <a:rPr lang="en-US" dirty="0" smtClean="0"/>
              <a:t>Public Opinion &amp; Political Participation</a:t>
            </a:r>
            <a:endParaRPr lang="en-US" dirty="0"/>
          </a:p>
        </p:txBody>
      </p:sp>
      <p:sp>
        <p:nvSpPr>
          <p:cNvPr id="3" name="Subtitle 2"/>
          <p:cNvSpPr>
            <a:spLocks noGrp="1"/>
          </p:cNvSpPr>
          <p:nvPr>
            <p:ph type="subTitle" idx="1"/>
          </p:nvPr>
        </p:nvSpPr>
        <p:spPr>
          <a:xfrm>
            <a:off x="1154955" y="4777380"/>
            <a:ext cx="8825658" cy="1415602"/>
          </a:xfrm>
        </p:spPr>
        <p:txBody>
          <a:bodyPr>
            <a:normAutofit fontScale="70000" lnSpcReduction="20000"/>
          </a:bodyPr>
          <a:lstStyle/>
          <a:p>
            <a:pPr algn="ctr"/>
            <a:r>
              <a:rPr lang="en-US" dirty="0" smtClean="0"/>
              <a:t>Unit Two</a:t>
            </a:r>
          </a:p>
          <a:p>
            <a:pPr algn="ctr"/>
            <a:r>
              <a:rPr lang="en-US" dirty="0" smtClean="0"/>
              <a:t>Textbook: Chapter 6</a:t>
            </a:r>
          </a:p>
          <a:p>
            <a:pPr algn="ctr"/>
            <a:r>
              <a:rPr lang="en-US" dirty="0" err="1" smtClean="0"/>
              <a:t>Studyguide</a:t>
            </a:r>
            <a:r>
              <a:rPr lang="en-US" dirty="0" smtClean="0"/>
              <a:t> book: Chapter 4 and some of 5</a:t>
            </a:r>
          </a:p>
          <a:p>
            <a:pPr algn="ctr"/>
            <a:r>
              <a:rPr lang="en-US" dirty="0" smtClean="0"/>
              <a:t>Coach Flu</a:t>
            </a:r>
          </a:p>
          <a:p>
            <a:pPr algn="ctr"/>
            <a:r>
              <a:rPr lang="en-US" dirty="0" smtClean="0"/>
              <a:t>Revised 2017-2018</a:t>
            </a:r>
            <a:endParaRPr lang="en-US" dirty="0"/>
          </a:p>
        </p:txBody>
      </p:sp>
    </p:spTree>
    <p:extLst>
      <p:ext uri="{BB962C8B-B14F-4D97-AF65-F5344CB8AC3E}">
        <p14:creationId xmlns:p14="http://schemas.microsoft.com/office/powerpoint/2010/main" val="110370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56519" y="729505"/>
            <a:ext cx="5029200" cy="1135062"/>
          </a:xfrm>
        </p:spPr>
        <p:txBody>
          <a:bodyPr/>
          <a:lstStyle/>
          <a:p>
            <a:pPr eaLnBrk="1" hangingPunct="1">
              <a:defRPr/>
            </a:pPr>
            <a:r>
              <a:rPr lang="en-US" sz="4000" dirty="0">
                <a:latin typeface="Times New Roman" charset="0"/>
              </a:rPr>
              <a:t>Measuring Public Opinion and Political Information</a:t>
            </a:r>
          </a:p>
        </p:txBody>
      </p:sp>
      <p:sp>
        <p:nvSpPr>
          <p:cNvPr id="49155" name="Rectangle 3"/>
          <p:cNvSpPr>
            <a:spLocks noGrp="1" noChangeArrowheads="1"/>
          </p:cNvSpPr>
          <p:nvPr>
            <p:ph idx="1"/>
          </p:nvPr>
        </p:nvSpPr>
        <p:spPr>
          <a:xfrm>
            <a:off x="6235700" y="1752600"/>
            <a:ext cx="4267200" cy="4724400"/>
          </a:xfrm>
        </p:spPr>
        <p:txBody>
          <a:bodyPr>
            <a:normAutofit lnSpcReduction="10000"/>
          </a:bodyPr>
          <a:lstStyle/>
          <a:p>
            <a:pPr eaLnBrk="1" hangingPunct="1">
              <a:lnSpc>
                <a:spcPct val="90000"/>
              </a:lnSpc>
              <a:buFont typeface="Wingdings" charset="0"/>
              <a:buChar char="n"/>
              <a:defRPr/>
            </a:pPr>
            <a:r>
              <a:rPr lang="en-US" sz="2000" dirty="0"/>
              <a:t>How Polls Are Conducted</a:t>
            </a:r>
          </a:p>
          <a:p>
            <a:pPr eaLnBrk="1" hangingPunct="1">
              <a:lnSpc>
                <a:spcPct val="90000"/>
              </a:lnSpc>
              <a:buFont typeface="Wingdings" charset="0"/>
              <a:buNone/>
              <a:defRPr/>
            </a:pPr>
            <a:endParaRPr lang="en-US" sz="2000" dirty="0"/>
          </a:p>
          <a:p>
            <a:pPr eaLnBrk="1" hangingPunct="1">
              <a:lnSpc>
                <a:spcPct val="90000"/>
              </a:lnSpc>
              <a:buFont typeface="Wingdings" charset="0"/>
              <a:buNone/>
              <a:defRPr/>
            </a:pPr>
            <a:r>
              <a:rPr lang="en-US" sz="2000" dirty="0"/>
              <a:t>	-Random Sampling:  The key technique employed by sophisticated survey researchers; operates on the principle that everyone should have an equal probability of being selected for the sample</a:t>
            </a:r>
          </a:p>
          <a:p>
            <a:pPr eaLnBrk="1" hangingPunct="1">
              <a:lnSpc>
                <a:spcPct val="90000"/>
              </a:lnSpc>
              <a:buFont typeface="Wingdings" charset="0"/>
              <a:buNone/>
              <a:defRPr/>
            </a:pPr>
            <a:r>
              <a:rPr lang="en-US" sz="2000" dirty="0"/>
              <a:t>	-Representative Sample: Draws from all groups</a:t>
            </a:r>
          </a:p>
          <a:p>
            <a:pPr eaLnBrk="1" hangingPunct="1">
              <a:lnSpc>
                <a:spcPct val="90000"/>
              </a:lnSpc>
              <a:buFont typeface="Wingdings" charset="0"/>
              <a:buNone/>
              <a:defRPr/>
            </a:pPr>
            <a:r>
              <a:rPr lang="en-US" sz="2000" dirty="0"/>
              <a:t>	-Sample size 1500</a:t>
            </a:r>
          </a:p>
          <a:p>
            <a:pPr eaLnBrk="1" hangingPunct="1">
              <a:lnSpc>
                <a:spcPct val="90000"/>
              </a:lnSpc>
              <a:buFont typeface="Wingdings" charset="0"/>
              <a:buNone/>
              <a:defRPr/>
            </a:pPr>
            <a:r>
              <a:rPr lang="en-US" sz="2000" dirty="0"/>
              <a:t>	-Sampling Error: The level of confidence in the findings of a public opinion poll, =/-3%</a:t>
            </a:r>
          </a:p>
          <a:p>
            <a:pPr eaLnBrk="1" hangingPunct="1">
              <a:lnSpc>
                <a:spcPct val="90000"/>
              </a:lnSpc>
              <a:buFont typeface="Wingdings" charset="0"/>
              <a:buNone/>
              <a:defRPr/>
            </a:pPr>
            <a:endParaRPr lang="en-US" sz="2000" dirty="0"/>
          </a:p>
        </p:txBody>
      </p:sp>
      <p:pic>
        <p:nvPicPr>
          <p:cNvPr id="13316" name="Picture 5" descr="public_opinion_p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019" y="2546350"/>
            <a:ext cx="44831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AutoShape 7"/>
          <p:cNvSpPr>
            <a:spLocks noChangeArrowheads="1"/>
          </p:cNvSpPr>
          <p:nvPr/>
        </p:nvSpPr>
        <p:spPr bwMode="auto">
          <a:xfrm>
            <a:off x="2438401" y="5881688"/>
            <a:ext cx="485775" cy="976312"/>
          </a:xfrm>
          <a:prstGeom prst="up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a:solidFill>
                <a:schemeClr val="bg2"/>
              </a:solidFill>
              <a:latin typeface="Times New Roman" charset="0"/>
              <a:ea typeface="ＭＳ Ｐゴシック" charset="0"/>
            </a:endParaRPr>
          </a:p>
        </p:txBody>
      </p:sp>
      <p:sp>
        <p:nvSpPr>
          <p:cNvPr id="49161" name="AutoShape 9"/>
          <p:cNvSpPr>
            <a:spLocks noChangeArrowheads="1"/>
          </p:cNvSpPr>
          <p:nvPr/>
        </p:nvSpPr>
        <p:spPr bwMode="auto">
          <a:xfrm>
            <a:off x="2209801" y="5576888"/>
            <a:ext cx="485775" cy="1281112"/>
          </a:xfrm>
          <a:prstGeom prst="upArrow">
            <a:avLst>
              <a:gd name="adj1" fmla="val 50000"/>
              <a:gd name="adj2" fmla="val 65931"/>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83068922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52869" y="538065"/>
            <a:ext cx="6934200" cy="1219200"/>
          </a:xfrm>
        </p:spPr>
        <p:txBody>
          <a:bodyPr/>
          <a:lstStyle/>
          <a:p>
            <a:pPr eaLnBrk="1" hangingPunct="1">
              <a:defRPr/>
            </a:pPr>
            <a:r>
              <a:rPr lang="en-US" dirty="0" smtClean="0">
                <a:ea typeface="+mj-ea"/>
              </a:rPr>
              <a:t>Measuring Public Opinion and Political Information</a:t>
            </a:r>
          </a:p>
        </p:txBody>
      </p:sp>
      <p:sp>
        <p:nvSpPr>
          <p:cNvPr id="15363" name="Rectangle 3"/>
          <p:cNvSpPr>
            <a:spLocks noGrp="1" noChangeArrowheads="1"/>
          </p:cNvSpPr>
          <p:nvPr>
            <p:ph idx="1"/>
          </p:nvPr>
        </p:nvSpPr>
        <p:spPr>
          <a:xfrm>
            <a:off x="6172200" y="2379307"/>
            <a:ext cx="4724400" cy="4343400"/>
          </a:xfrm>
        </p:spPr>
        <p:txBody>
          <a:bodyPr>
            <a:normAutofit fontScale="92500" lnSpcReduction="10000"/>
          </a:bodyPr>
          <a:lstStyle/>
          <a:p>
            <a:pPr eaLnBrk="1" hangingPunct="1">
              <a:lnSpc>
                <a:spcPct val="90000"/>
              </a:lnSpc>
              <a:defRPr/>
            </a:pPr>
            <a:r>
              <a:rPr lang="en-US" sz="2400" dirty="0"/>
              <a:t>Role of Polls in American Democracy</a:t>
            </a:r>
          </a:p>
          <a:p>
            <a:pPr lvl="1" eaLnBrk="1" hangingPunct="1">
              <a:lnSpc>
                <a:spcPct val="90000"/>
              </a:lnSpc>
              <a:defRPr/>
            </a:pPr>
            <a:r>
              <a:rPr lang="en-US" sz="2000" dirty="0"/>
              <a:t>Help politicians figure out public preferences.</a:t>
            </a:r>
          </a:p>
          <a:p>
            <a:pPr lvl="1" eaLnBrk="1" hangingPunct="1">
              <a:lnSpc>
                <a:spcPct val="90000"/>
              </a:lnSpc>
              <a:defRPr/>
            </a:pPr>
            <a:r>
              <a:rPr lang="en-US" sz="2000" dirty="0">
                <a:solidFill>
                  <a:srgbClr val="FF0000"/>
                </a:solidFill>
              </a:rPr>
              <a:t>Exit Polls- </a:t>
            </a:r>
            <a:r>
              <a:rPr lang="en-US" sz="2000" dirty="0"/>
              <a:t>used by the media to predict election day winners</a:t>
            </a:r>
            <a:r>
              <a:rPr lang="en-US" sz="2000" dirty="0" smtClean="0"/>
              <a:t>.</a:t>
            </a:r>
          </a:p>
          <a:p>
            <a:pPr lvl="1">
              <a:lnSpc>
                <a:spcPct val="90000"/>
              </a:lnSpc>
              <a:defRPr/>
            </a:pPr>
            <a:r>
              <a:rPr lang="en-US" sz="2000" dirty="0">
                <a:solidFill>
                  <a:srgbClr val="FF0000"/>
                </a:solidFill>
              </a:rPr>
              <a:t>Straw Poll</a:t>
            </a:r>
            <a:r>
              <a:rPr lang="en-US" sz="2000" dirty="0"/>
              <a:t>-an unofficial ballot conducted as a test of opinion.</a:t>
            </a:r>
          </a:p>
          <a:p>
            <a:pPr lvl="1" eaLnBrk="1" hangingPunct="1">
              <a:lnSpc>
                <a:spcPct val="90000"/>
              </a:lnSpc>
              <a:defRPr/>
            </a:pPr>
            <a:r>
              <a:rPr lang="en-US" sz="2000" dirty="0"/>
              <a:t>Wording of question makes a difference.</a:t>
            </a:r>
          </a:p>
          <a:p>
            <a:pPr lvl="1" eaLnBrk="1" hangingPunct="1">
              <a:lnSpc>
                <a:spcPct val="90000"/>
              </a:lnSpc>
              <a:defRPr/>
            </a:pPr>
            <a:r>
              <a:rPr lang="en-US" sz="2000" dirty="0"/>
              <a:t>Polls reflect the policy agenda—problems the people inside and outside of government believe must be addressed.</a:t>
            </a:r>
          </a:p>
          <a:p>
            <a:pPr lvl="1" eaLnBrk="1" hangingPunct="1">
              <a:lnSpc>
                <a:spcPct val="90000"/>
              </a:lnSpc>
              <a:defRPr/>
            </a:pPr>
            <a:endParaRPr lang="en-US" sz="2000" dirty="0"/>
          </a:p>
        </p:txBody>
      </p:sp>
      <p:pic>
        <p:nvPicPr>
          <p:cNvPr id="14340" name="Picture 4" descr="Exit P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90" y="2631234"/>
            <a:ext cx="4383088"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8533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Measuring Public Opinion and Political Information </a:t>
            </a:r>
          </a:p>
        </p:txBody>
      </p:sp>
      <p:sp>
        <p:nvSpPr>
          <p:cNvPr id="16387" name="Rectangle 3"/>
          <p:cNvSpPr>
            <a:spLocks noGrp="1" noChangeArrowheads="1"/>
          </p:cNvSpPr>
          <p:nvPr>
            <p:ph type="body" idx="1"/>
          </p:nvPr>
        </p:nvSpPr>
        <p:spPr/>
        <p:txBody>
          <a:bodyPr>
            <a:normAutofit fontScale="92500" lnSpcReduction="20000"/>
          </a:bodyPr>
          <a:lstStyle/>
          <a:p>
            <a:pPr eaLnBrk="1" hangingPunct="1"/>
            <a:r>
              <a:rPr lang="en-US" altLang="en-US" sz="2400" dirty="0"/>
              <a:t>How Polls Are Conducted</a:t>
            </a:r>
          </a:p>
          <a:p>
            <a:pPr lvl="1" eaLnBrk="1" hangingPunct="1"/>
            <a:r>
              <a:rPr lang="en-US" altLang="en-US" sz="2000" b="1" u="sng" dirty="0">
                <a:solidFill>
                  <a:srgbClr val="FF0000"/>
                </a:solidFill>
              </a:rPr>
              <a:t>Sample-</a:t>
            </a:r>
            <a:r>
              <a:rPr lang="en-US" altLang="en-US" sz="2000" dirty="0"/>
              <a:t> relatively small proportion of people who are chosen in a survey so as to be representative of the whole</a:t>
            </a:r>
          </a:p>
          <a:p>
            <a:pPr lvl="1" eaLnBrk="1" hangingPunct="1"/>
            <a:r>
              <a:rPr lang="en-US" altLang="en-US" sz="2000" b="1" u="sng" dirty="0">
                <a:solidFill>
                  <a:srgbClr val="FF0000"/>
                </a:solidFill>
              </a:rPr>
              <a:t>Random sampling-</a:t>
            </a:r>
            <a:r>
              <a:rPr lang="en-US" altLang="en-US" sz="2000" dirty="0">
                <a:solidFill>
                  <a:srgbClr val="FF0000"/>
                </a:solidFill>
              </a:rPr>
              <a:t> </a:t>
            </a:r>
            <a:r>
              <a:rPr lang="en-US" altLang="en-US" sz="2000" dirty="0"/>
              <a:t>which operates on the principle that everyone should have an equal probability of being selected as part of the sample</a:t>
            </a:r>
          </a:p>
          <a:p>
            <a:pPr lvl="1" eaLnBrk="1" hangingPunct="1"/>
            <a:r>
              <a:rPr lang="en-US" altLang="en-US" sz="2000" b="1" u="sng" dirty="0">
                <a:solidFill>
                  <a:srgbClr val="FF0000"/>
                </a:solidFill>
              </a:rPr>
              <a:t>Sampling Error-</a:t>
            </a:r>
            <a:r>
              <a:rPr lang="en-US" altLang="en-US" sz="2000" dirty="0">
                <a:solidFill>
                  <a:srgbClr val="FF0000"/>
                </a:solidFill>
              </a:rPr>
              <a:t> </a:t>
            </a:r>
            <a:r>
              <a:rPr lang="en-US" altLang="en-US" sz="2000" dirty="0"/>
              <a:t>level of confidence in the findings of a public opinion poll. </a:t>
            </a:r>
          </a:p>
          <a:p>
            <a:pPr lvl="1" eaLnBrk="1" hangingPunct="1"/>
            <a:r>
              <a:rPr lang="en-US" altLang="en-US" sz="2000" b="1" u="sng" dirty="0">
                <a:solidFill>
                  <a:srgbClr val="FF0000"/>
                </a:solidFill>
              </a:rPr>
              <a:t>Random-digit dialing-</a:t>
            </a:r>
            <a:r>
              <a:rPr lang="en-US" altLang="en-US" sz="2000" dirty="0">
                <a:solidFill>
                  <a:srgbClr val="FF0000"/>
                </a:solidFill>
              </a:rPr>
              <a:t> </a:t>
            </a:r>
            <a:r>
              <a:rPr lang="en-US" altLang="en-US" sz="2000" dirty="0"/>
              <a:t>technique used by pollsters to place telephone calls randomly to both listed and unlisted numbers when conducting a survey</a:t>
            </a:r>
            <a:endParaRPr lang="en-US" altLang="en-US" sz="2000" b="1" u="sng" dirty="0"/>
          </a:p>
        </p:txBody>
      </p:sp>
    </p:spTree>
    <p:extLst>
      <p:ext uri="{BB962C8B-B14F-4D97-AF65-F5344CB8AC3E}">
        <p14:creationId xmlns:p14="http://schemas.microsoft.com/office/powerpoint/2010/main" val="290212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 </a:t>
            </a:r>
            <a:r>
              <a:rPr lang="en-US" altLang="en-US" sz="4200"/>
              <a:t>What Polls Reveal About Americans’ Political Information</a:t>
            </a:r>
          </a:p>
        </p:txBody>
      </p:sp>
      <p:sp>
        <p:nvSpPr>
          <p:cNvPr id="18435" name="Rectangle 3"/>
          <p:cNvSpPr>
            <a:spLocks noGrp="1" noChangeArrowheads="1"/>
          </p:cNvSpPr>
          <p:nvPr>
            <p:ph type="body" idx="1"/>
          </p:nvPr>
        </p:nvSpPr>
        <p:spPr/>
        <p:txBody>
          <a:bodyPr>
            <a:normAutofit/>
          </a:bodyPr>
          <a:lstStyle/>
          <a:p>
            <a:pPr eaLnBrk="1" hangingPunct="1"/>
            <a:r>
              <a:rPr lang="en-US" altLang="en-US" sz="2400" dirty="0" smtClean="0"/>
              <a:t>Americans don’t know as much as they should know about politics.</a:t>
            </a:r>
          </a:p>
          <a:p>
            <a:pPr eaLnBrk="1" hangingPunct="1"/>
            <a:r>
              <a:rPr lang="en-US" altLang="en-US" sz="2400" dirty="0" smtClean="0"/>
              <a:t>American political system works as well as it does given the discomforting lack of public knowledge about politics. </a:t>
            </a:r>
          </a:p>
        </p:txBody>
      </p:sp>
      <p:pic>
        <p:nvPicPr>
          <p:cNvPr id="18436" name="Picture 5" descr="http://info.cancerresearchuk.org/images/gpimages/in_po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4419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5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073020" y="1965270"/>
            <a:ext cx="4867437" cy="1268618"/>
          </a:xfrm>
        </p:spPr>
        <p:txBody>
          <a:bodyPr/>
          <a:lstStyle/>
          <a:p>
            <a:r>
              <a:rPr lang="en-US" altLang="en-US" dirty="0" smtClean="0"/>
              <a:t>Attitudes Toward Gays and Lesbians</a:t>
            </a:r>
          </a:p>
        </p:txBody>
      </p:sp>
      <p:sp>
        <p:nvSpPr>
          <p:cNvPr id="23555" name="Subtitle 2"/>
          <p:cNvSpPr>
            <a:spLocks noGrp="1"/>
          </p:cNvSpPr>
          <p:nvPr>
            <p:ph type="subTitle" idx="1"/>
          </p:nvPr>
        </p:nvSpPr>
        <p:spPr/>
        <p:txBody>
          <a:bodyPr/>
          <a:lstStyle/>
          <a:p>
            <a:endParaRPr lang="en-US" altLang="en-US" smtClean="0"/>
          </a:p>
          <a:p>
            <a:endParaRPr lang="en-US" altLang="en-US" smtClean="0"/>
          </a:p>
          <a:p>
            <a:endParaRPr lang="en-US"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939302"/>
            <a:ext cx="3733800" cy="42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35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graphics8.nytimes.com/images/2013/03/26/us/politics/fivethirtyeight-0326-marriage5/fivethirtyeight-0326-marriage5-blog4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61" y="446121"/>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http://graphics8.nytimes.com/images/2013/03/26/us/politics/fivethirtyeight-0326-marriage2/fivethirtyeight-0326-marriage2-blog4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677" y="2444621"/>
            <a:ext cx="4572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46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1418253" y="725130"/>
            <a:ext cx="3897054" cy="3539068"/>
          </a:xfrm>
        </p:spPr>
        <p:txBody>
          <a:bodyPr/>
          <a:lstStyle/>
          <a:p>
            <a:r>
              <a:rPr lang="en-US" altLang="en-US" dirty="0" smtClean="0"/>
              <a:t>Attitudes Toward Gays and Lesbians</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330" y="1219328"/>
            <a:ext cx="48387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98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Understanding Public Opinion and Political Action</a:t>
            </a:r>
          </a:p>
        </p:txBody>
      </p:sp>
      <p:sp>
        <p:nvSpPr>
          <p:cNvPr id="31747" name="Rectangle 3"/>
          <p:cNvSpPr>
            <a:spLocks noGrp="1" noChangeArrowheads="1"/>
          </p:cNvSpPr>
          <p:nvPr>
            <p:ph type="body" idx="1"/>
          </p:nvPr>
        </p:nvSpPr>
        <p:spPr/>
        <p:txBody>
          <a:bodyPr>
            <a:normAutofit fontScale="92500" lnSpcReduction="10000"/>
          </a:bodyPr>
          <a:lstStyle/>
          <a:p>
            <a:pPr eaLnBrk="1" hangingPunct="1"/>
            <a:r>
              <a:rPr lang="en-US" altLang="en-US" sz="2800"/>
              <a:t>There are many limits on the role public opinion plays in the American political system. </a:t>
            </a:r>
          </a:p>
          <a:p>
            <a:pPr eaLnBrk="1" hangingPunct="1"/>
            <a:r>
              <a:rPr lang="en-US" altLang="en-US" sz="2800"/>
              <a:t>Average person not well informed about political issue. </a:t>
            </a:r>
          </a:p>
          <a:p>
            <a:pPr eaLnBrk="1" hangingPunct="1"/>
            <a:r>
              <a:rPr lang="en-US" altLang="en-US" sz="2800"/>
              <a:t>The fact that public opinion is often contradictory in this respect sometimes leads to policy gridlock because it is hard for politicians to know which aspect of the public’s attitudes to respond to. </a:t>
            </a:r>
          </a:p>
          <a:p>
            <a:pPr lvl="1" eaLnBrk="1" hangingPunct="1">
              <a:buFont typeface="Wingdings" panose="05000000000000000000" pitchFamily="2" charset="2"/>
              <a:buNone/>
            </a:pPr>
            <a:endParaRPr lang="en-US" altLang="en-US" sz="2400"/>
          </a:p>
          <a:p>
            <a:pPr lvl="1" eaLnBrk="1" hangingPunct="1">
              <a:buFont typeface="Wingdings" panose="05000000000000000000" pitchFamily="2" charset="2"/>
              <a:buNone/>
            </a:pPr>
            <a:endParaRPr lang="en-US" altLang="en-US" sz="2400"/>
          </a:p>
          <a:p>
            <a:pPr lvl="1" eaLnBrk="1" hangingPunct="1">
              <a:buFont typeface="Wingdings" panose="05000000000000000000" pitchFamily="2" charset="2"/>
              <a:buNone/>
            </a:pPr>
            <a:endParaRPr lang="en-US" altLang="en-US" sz="2400"/>
          </a:p>
          <a:p>
            <a:pPr lvl="1" eaLnBrk="1" hangingPunct="1"/>
            <a:endParaRPr lang="en-US" altLang="en-US" sz="2400"/>
          </a:p>
          <a:p>
            <a:pPr eaLnBrk="1" hangingPunct="1">
              <a:buFont typeface="Wingdings" panose="05000000000000000000" pitchFamily="2" charset="2"/>
              <a:buNone/>
            </a:pPr>
            <a:endParaRPr lang="en-US" altLang="en-US" sz="2800"/>
          </a:p>
          <a:p>
            <a:pPr lvl="1" eaLnBrk="1" hangingPunct="1">
              <a:buFont typeface="Wingdings" panose="05000000000000000000" pitchFamily="2" charset="2"/>
              <a:buNone/>
            </a:pPr>
            <a:endParaRPr lang="en-US" altLang="en-US" sz="2400" b="1" u="sng"/>
          </a:p>
        </p:txBody>
      </p:sp>
    </p:spTree>
    <p:extLst>
      <p:ext uri="{BB962C8B-B14F-4D97-AF65-F5344CB8AC3E}">
        <p14:creationId xmlns:p14="http://schemas.microsoft.com/office/powerpoint/2010/main" val="295589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Demographic Factors</a:t>
            </a:r>
            <a:endParaRPr lang="en-US" dirty="0"/>
          </a:p>
        </p:txBody>
      </p:sp>
      <p:sp>
        <p:nvSpPr>
          <p:cNvPr id="76803" name="Content Placeholder 4"/>
          <p:cNvSpPr>
            <a:spLocks noGrp="1"/>
          </p:cNvSpPr>
          <p:nvPr>
            <p:ph sz="quarter" idx="1"/>
          </p:nvPr>
        </p:nvSpPr>
        <p:spPr>
          <a:xfrm>
            <a:off x="1154954" y="2262678"/>
            <a:ext cx="8825659" cy="3416300"/>
          </a:xfrm>
        </p:spPr>
        <p:txBody>
          <a:bodyPr>
            <a:noAutofit/>
          </a:bodyPr>
          <a:lstStyle/>
          <a:p>
            <a:pPr marL="0" indent="0"/>
            <a:r>
              <a:rPr lang="en-US" altLang="en-US" sz="1600" dirty="0">
                <a:solidFill>
                  <a:srgbClr val="FF0000"/>
                </a:solidFill>
              </a:rPr>
              <a:t>Education</a:t>
            </a:r>
            <a:r>
              <a:rPr lang="en-US" altLang="en-US" sz="1600" dirty="0"/>
              <a:t>—people with higher than average educational levels  have a higher rate of voting than the less educated</a:t>
            </a:r>
          </a:p>
          <a:p>
            <a:pPr marL="0" indent="0"/>
            <a:r>
              <a:rPr lang="en-US" altLang="en-US" sz="1600" dirty="0">
                <a:solidFill>
                  <a:srgbClr val="FF0000"/>
                </a:solidFill>
              </a:rPr>
              <a:t>Age</a:t>
            </a:r>
            <a:r>
              <a:rPr lang="en-US" altLang="en-US" sz="1600" dirty="0"/>
              <a:t>– older people are more likely to vote</a:t>
            </a:r>
          </a:p>
          <a:p>
            <a:pPr marL="0" indent="0"/>
            <a:r>
              <a:rPr lang="en-US" altLang="en-US" sz="1600" dirty="0">
                <a:solidFill>
                  <a:srgbClr val="FF0000"/>
                </a:solidFill>
              </a:rPr>
              <a:t>Race</a:t>
            </a:r>
            <a:r>
              <a:rPr lang="en-US" altLang="en-US" sz="1600" dirty="0"/>
              <a:t>: African Americans and Hispanics are underrepresented among voters relative to their share</a:t>
            </a:r>
          </a:p>
          <a:p>
            <a:pPr marL="0" indent="0"/>
            <a:r>
              <a:rPr lang="en-US" altLang="en-US" sz="1600" dirty="0">
                <a:solidFill>
                  <a:srgbClr val="FF0000"/>
                </a:solidFill>
              </a:rPr>
              <a:t>Gender</a:t>
            </a:r>
            <a:r>
              <a:rPr lang="en-US" altLang="en-US" sz="1600" dirty="0"/>
              <a:t>—today women actually participate in elections at a slightly higher rate than men</a:t>
            </a:r>
          </a:p>
          <a:p>
            <a:pPr marL="0" indent="0"/>
            <a:r>
              <a:rPr lang="en-US" altLang="en-US" sz="1600" dirty="0">
                <a:solidFill>
                  <a:srgbClr val="FF0000"/>
                </a:solidFill>
              </a:rPr>
              <a:t>Marital status</a:t>
            </a:r>
            <a:r>
              <a:rPr lang="en-US" altLang="en-US" sz="1600" dirty="0"/>
              <a:t>– married people are more </a:t>
            </a:r>
            <a:r>
              <a:rPr lang="en-US" altLang="en-US" sz="1600" dirty="0" smtClean="0"/>
              <a:t>likely</a:t>
            </a:r>
          </a:p>
          <a:p>
            <a:pPr marL="0" indent="0"/>
            <a:r>
              <a:rPr lang="en-US" altLang="en-US" sz="1600" dirty="0" smtClean="0">
                <a:solidFill>
                  <a:srgbClr val="FF0000"/>
                </a:solidFill>
              </a:rPr>
              <a:t>Union Members- </a:t>
            </a:r>
            <a:r>
              <a:rPr lang="en-US" altLang="en-US" sz="1600" dirty="0" smtClean="0"/>
              <a:t>Unions are able to mobilize voters to go to the polls</a:t>
            </a:r>
            <a:endParaRPr lang="en-US" altLang="en-US" sz="1600" dirty="0"/>
          </a:p>
          <a:p>
            <a:pPr marL="0" indent="0"/>
            <a:r>
              <a:rPr lang="en-US" altLang="en-US" sz="1600" dirty="0">
                <a:solidFill>
                  <a:srgbClr val="FF0000"/>
                </a:solidFill>
              </a:rPr>
              <a:t>Government Employee– </a:t>
            </a:r>
            <a:r>
              <a:rPr lang="en-US" altLang="en-US" sz="1600" dirty="0"/>
              <a:t>having something at stake and being in a position to know more about the government impels higher level of </a:t>
            </a:r>
            <a:r>
              <a:rPr lang="en-US" altLang="en-US" sz="1600" dirty="0" smtClean="0"/>
              <a:t>participation</a:t>
            </a:r>
          </a:p>
          <a:p>
            <a:pPr marL="0" indent="0"/>
            <a:r>
              <a:rPr lang="en-US" altLang="en-US" sz="1600" dirty="0" smtClean="0">
                <a:solidFill>
                  <a:srgbClr val="FF0000"/>
                </a:solidFill>
              </a:rPr>
              <a:t>Religion</a:t>
            </a:r>
            <a:r>
              <a:rPr lang="en-US" altLang="en-US" sz="1600" dirty="0" smtClean="0"/>
              <a:t>—As people become religious they tend to be engaged more in politics</a:t>
            </a:r>
          </a:p>
          <a:p>
            <a:pPr marL="0" indent="0"/>
            <a:r>
              <a:rPr lang="en-US" altLang="en-US" sz="1600" dirty="0" smtClean="0">
                <a:solidFill>
                  <a:srgbClr val="FF0000"/>
                </a:solidFill>
              </a:rPr>
              <a:t>Two Party competition-</a:t>
            </a:r>
            <a:r>
              <a:rPr lang="en-US" altLang="en-US" sz="1600" dirty="0" smtClean="0"/>
              <a:t>-  In states where either party could win, voter turn out goes way up.  Why California has a poor voter turnout.  We already know who won.</a:t>
            </a:r>
            <a:endParaRPr lang="en-US" altLang="en-US" sz="1600" dirty="0"/>
          </a:p>
        </p:txBody>
      </p:sp>
    </p:spTree>
    <p:extLst>
      <p:ext uri="{BB962C8B-B14F-4D97-AF65-F5344CB8AC3E}">
        <p14:creationId xmlns:p14="http://schemas.microsoft.com/office/powerpoint/2010/main" val="112292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Class, Inequality, and Participation</a:t>
            </a:r>
          </a:p>
        </p:txBody>
      </p:sp>
      <p:sp>
        <p:nvSpPr>
          <p:cNvPr id="29699" name="Rectangle 3"/>
          <p:cNvSpPr>
            <a:spLocks noGrp="1" noChangeArrowheads="1"/>
          </p:cNvSpPr>
          <p:nvPr>
            <p:ph type="body" idx="1"/>
          </p:nvPr>
        </p:nvSpPr>
        <p:spPr/>
        <p:txBody>
          <a:bodyPr>
            <a:normAutofit/>
          </a:bodyPr>
          <a:lstStyle/>
          <a:p>
            <a:pPr eaLnBrk="1" hangingPunct="1"/>
            <a:r>
              <a:rPr lang="en-US" altLang="en-US" sz="2800" dirty="0" smtClean="0"/>
              <a:t>The rates of political participation are unequal among Americans.</a:t>
            </a:r>
          </a:p>
          <a:p>
            <a:pPr lvl="1" eaLnBrk="1" hangingPunct="1"/>
            <a:r>
              <a:rPr lang="en-US" altLang="en-US" sz="2400" dirty="0" smtClean="0"/>
              <a:t>“citizens of higher social economic status participate more in politics…”</a:t>
            </a:r>
          </a:p>
          <a:p>
            <a:pPr lvl="1" eaLnBrk="1" hangingPunct="1"/>
            <a:r>
              <a:rPr lang="en-US" altLang="en-US" sz="2400" dirty="0" smtClean="0"/>
              <a:t>People of lower social economic tend to believe the system is against them.</a:t>
            </a:r>
          </a:p>
        </p:txBody>
      </p:sp>
    </p:spTree>
    <p:extLst>
      <p:ext uri="{BB962C8B-B14F-4D97-AF65-F5344CB8AC3E}">
        <p14:creationId xmlns:p14="http://schemas.microsoft.com/office/powerpoint/2010/main" val="57110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ea typeface="+mj-ea"/>
                <a:cs typeface="+mj-cs"/>
              </a:rPr>
              <a:t>Introduction</a:t>
            </a:r>
          </a:p>
        </p:txBody>
      </p:sp>
      <p:sp>
        <p:nvSpPr>
          <p:cNvPr id="5123" name="Rectangle 3"/>
          <p:cNvSpPr>
            <a:spLocks noGrp="1" noChangeArrowheads="1"/>
          </p:cNvSpPr>
          <p:nvPr>
            <p:ph idx="1"/>
          </p:nvPr>
        </p:nvSpPr>
        <p:spPr>
          <a:xfrm>
            <a:off x="810208" y="2155372"/>
            <a:ext cx="4419600" cy="4572000"/>
          </a:xfrm>
        </p:spPr>
        <p:txBody>
          <a:bodyPr>
            <a:normAutofit/>
          </a:bodyPr>
          <a:lstStyle/>
          <a:p>
            <a:pPr eaLnBrk="1" hangingPunct="1">
              <a:lnSpc>
                <a:spcPct val="90000"/>
              </a:lnSpc>
              <a:buFont typeface="Wingdings" charset="0"/>
              <a:buChar char="n"/>
              <a:defRPr/>
            </a:pPr>
            <a:r>
              <a:rPr lang="en-US" sz="2800" dirty="0">
                <a:latin typeface="Times" charset="0"/>
                <a:ea typeface="ＭＳ Ｐゴシック" charset="0"/>
              </a:rPr>
              <a:t>Some Basics:</a:t>
            </a:r>
          </a:p>
          <a:p>
            <a:pPr eaLnBrk="1" hangingPunct="1">
              <a:lnSpc>
                <a:spcPct val="90000"/>
              </a:lnSpc>
              <a:buFont typeface="Wingdings" charset="0"/>
              <a:buChar char="n"/>
              <a:defRPr/>
            </a:pPr>
            <a:r>
              <a:rPr lang="en-US" sz="2800" dirty="0">
                <a:latin typeface="Times" charset="0"/>
                <a:ea typeface="ＭＳ Ｐゴシック" charset="0"/>
              </a:rPr>
              <a:t>Demography</a:t>
            </a:r>
          </a:p>
          <a:p>
            <a:pPr lvl="1" eaLnBrk="1" hangingPunct="1">
              <a:lnSpc>
                <a:spcPct val="90000"/>
              </a:lnSpc>
              <a:buFont typeface="Wingdings" charset="0"/>
              <a:buChar char="n"/>
              <a:defRPr/>
            </a:pPr>
            <a:r>
              <a:rPr lang="en-US" sz="2400" dirty="0">
                <a:latin typeface="Times" charset="0"/>
                <a:ea typeface="ＭＳ Ｐゴシック" charset="0"/>
              </a:rPr>
              <a:t>The science of population changes.</a:t>
            </a:r>
          </a:p>
          <a:p>
            <a:pPr eaLnBrk="1" hangingPunct="1">
              <a:lnSpc>
                <a:spcPct val="90000"/>
              </a:lnSpc>
              <a:buFont typeface="Wingdings" charset="0"/>
              <a:buChar char="n"/>
              <a:defRPr/>
            </a:pPr>
            <a:r>
              <a:rPr lang="en-US" sz="2800" dirty="0">
                <a:latin typeface="Times" charset="0"/>
                <a:ea typeface="ＭＳ Ｐゴシック" charset="0"/>
              </a:rPr>
              <a:t>Census</a:t>
            </a:r>
          </a:p>
          <a:p>
            <a:pPr lvl="1" eaLnBrk="1" hangingPunct="1">
              <a:lnSpc>
                <a:spcPct val="90000"/>
              </a:lnSpc>
              <a:buFont typeface="Wingdings" charset="0"/>
              <a:buChar char="n"/>
              <a:defRPr/>
            </a:pPr>
            <a:r>
              <a:rPr lang="en-US" sz="2400" dirty="0">
                <a:latin typeface="Times" charset="0"/>
                <a:ea typeface="ＭＳ Ｐゴシック" charset="0"/>
              </a:rPr>
              <a:t>A valuable tool for understanding population changes- required every 10 years</a:t>
            </a:r>
            <a:r>
              <a:rPr lang="en-US" sz="2400" dirty="0" smtClean="0">
                <a:latin typeface="Times" charset="0"/>
                <a:ea typeface="ＭＳ Ｐゴシック" charset="0"/>
              </a:rPr>
              <a:t>.</a:t>
            </a:r>
            <a:endParaRPr lang="en-US" sz="2400" dirty="0">
              <a:latin typeface="Times" charset="0"/>
              <a:ea typeface="ＭＳ Ｐゴシック" charset="0"/>
            </a:endParaRPr>
          </a:p>
        </p:txBody>
      </p:sp>
      <p:pic>
        <p:nvPicPr>
          <p:cNvPr id="5124" name="Picture 4" descr="census-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100" y="3959226"/>
            <a:ext cx="40259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AgeDistribUSF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8600"/>
            <a:ext cx="257333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1366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Political Participation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12%--attended a rally or speech</a:t>
            </a:r>
          </a:p>
          <a:p>
            <a:r>
              <a:rPr lang="en-US" dirty="0" smtClean="0"/>
              <a:t>32%-- Signed a petition</a:t>
            </a:r>
          </a:p>
          <a:p>
            <a:r>
              <a:rPr lang="en-US" dirty="0" smtClean="0"/>
              <a:t>24%--attended a political meeting on local town affairs</a:t>
            </a:r>
          </a:p>
          <a:p>
            <a:r>
              <a:rPr lang="en-US" dirty="0" smtClean="0"/>
              <a:t>30%--contacted a national, state, or local government official about an issue</a:t>
            </a:r>
          </a:p>
          <a:p>
            <a:r>
              <a:rPr lang="en-US" dirty="0" smtClean="0"/>
              <a:t>28%-- worked with others to solve a problem in their community </a:t>
            </a:r>
          </a:p>
          <a:p>
            <a:r>
              <a:rPr lang="en-US" dirty="0" smtClean="0"/>
              <a:t>32%-- of internet users communicated with group members using a website</a:t>
            </a:r>
          </a:p>
          <a:p>
            <a:r>
              <a:rPr lang="en-US" dirty="0" smtClean="0"/>
              <a:t>24%-- of social networkers communicated with members using a social network site</a:t>
            </a:r>
          </a:p>
          <a:p>
            <a:r>
              <a:rPr lang="en-US" dirty="0" smtClean="0"/>
              <a:t>18% gave money to a candidate, party or group</a:t>
            </a:r>
          </a:p>
          <a:p>
            <a:r>
              <a:rPr lang="en-US" dirty="0" smtClean="0"/>
              <a:t>55-57% voted in the last presidential election</a:t>
            </a:r>
            <a:endParaRPr lang="en-US" dirty="0"/>
          </a:p>
        </p:txBody>
      </p:sp>
    </p:spTree>
    <p:extLst>
      <p:ext uri="{BB962C8B-B14F-4D97-AF65-F5344CB8AC3E}">
        <p14:creationId xmlns:p14="http://schemas.microsoft.com/office/powerpoint/2010/main" val="2996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Protest as Participation</a:t>
            </a:r>
          </a:p>
        </p:txBody>
      </p:sp>
      <p:sp>
        <p:nvSpPr>
          <p:cNvPr id="28675" name="Rectangle 3"/>
          <p:cNvSpPr>
            <a:spLocks noGrp="1" noChangeArrowheads="1"/>
          </p:cNvSpPr>
          <p:nvPr>
            <p:ph type="body" idx="1"/>
          </p:nvPr>
        </p:nvSpPr>
        <p:spPr/>
        <p:txBody>
          <a:bodyPr>
            <a:normAutofit/>
          </a:bodyPr>
          <a:lstStyle/>
          <a:p>
            <a:pPr eaLnBrk="1" hangingPunct="1"/>
            <a:r>
              <a:rPr lang="en-US" altLang="en-US" sz="2800" b="1" u="sng" dirty="0" smtClean="0">
                <a:solidFill>
                  <a:srgbClr val="FF0000"/>
                </a:solidFill>
              </a:rPr>
              <a:t>Protest-</a:t>
            </a:r>
            <a:r>
              <a:rPr lang="en-US" altLang="en-US" sz="2800" b="1" u="sng" dirty="0" smtClean="0"/>
              <a:t> </a:t>
            </a:r>
            <a:r>
              <a:rPr lang="en-US" altLang="en-US" sz="2800" dirty="0" smtClean="0"/>
              <a:t>designed to achieve policy change through dramatic and unconventional tactics</a:t>
            </a:r>
          </a:p>
          <a:p>
            <a:pPr eaLnBrk="1" hangingPunct="1"/>
            <a:r>
              <a:rPr lang="en-US" altLang="en-US" sz="2800" b="1" u="sng" dirty="0" smtClean="0">
                <a:solidFill>
                  <a:srgbClr val="FF0000"/>
                </a:solidFill>
              </a:rPr>
              <a:t>Civil disobedience-</a:t>
            </a:r>
            <a:r>
              <a:rPr lang="en-US" altLang="en-US" sz="2800" dirty="0" smtClean="0">
                <a:solidFill>
                  <a:srgbClr val="FF0000"/>
                </a:solidFill>
              </a:rPr>
              <a:t> </a:t>
            </a:r>
            <a:r>
              <a:rPr lang="en-US" altLang="en-US" sz="2800" dirty="0" smtClean="0"/>
              <a:t>reflects a conscious decision to break a law believed to be immoral and to suffer the consequences. </a:t>
            </a:r>
            <a:endParaRPr lang="en-US" altLang="en-US" sz="2800" b="1" u="sng" dirty="0" smtClean="0"/>
          </a:p>
        </p:txBody>
      </p:sp>
    </p:spTree>
    <p:extLst>
      <p:ext uri="{BB962C8B-B14F-4D97-AF65-F5344CB8AC3E}">
        <p14:creationId xmlns:p14="http://schemas.microsoft.com/office/powerpoint/2010/main" val="47532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7975" y="326571"/>
            <a:ext cx="7772400" cy="1143000"/>
          </a:xfrm>
        </p:spPr>
        <p:txBody>
          <a:bodyPr/>
          <a:lstStyle/>
          <a:p>
            <a:pPr eaLnBrk="1" hangingPunct="1">
              <a:defRPr/>
            </a:pPr>
            <a:r>
              <a:rPr lang="en-US" dirty="0" smtClean="0">
                <a:ea typeface="+mj-ea"/>
                <a:cs typeface="+mj-cs"/>
              </a:rPr>
              <a:t>The American People</a:t>
            </a:r>
          </a:p>
        </p:txBody>
      </p:sp>
      <p:sp>
        <p:nvSpPr>
          <p:cNvPr id="5" name="Footer Placeholder 4"/>
          <p:cNvSpPr>
            <a:spLocks noGrp="1"/>
          </p:cNvSpPr>
          <p:nvPr>
            <p:ph type="ftr" sz="quarter" idx="11"/>
          </p:nvPr>
        </p:nvSpPr>
        <p:spPr/>
        <p:txBody>
          <a:bodyPr/>
          <a:lstStyle/>
          <a:p>
            <a:pPr>
              <a:defRPr/>
            </a:pPr>
            <a:r>
              <a:rPr lang="en-US"/>
              <a:t>Figure 6.1</a:t>
            </a:r>
          </a:p>
        </p:txBody>
      </p:sp>
      <p:pic>
        <p:nvPicPr>
          <p:cNvPr id="6148" name="Picture 6"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29438"/>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62410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The American Melting Pot</a:t>
            </a:r>
          </a:p>
        </p:txBody>
      </p:sp>
      <p:sp>
        <p:nvSpPr>
          <p:cNvPr id="10243" name="Rectangle 4"/>
          <p:cNvSpPr>
            <a:spLocks noGrp="1" noChangeArrowheads="1"/>
          </p:cNvSpPr>
          <p:nvPr>
            <p:ph type="body" sz="half" idx="2"/>
          </p:nvPr>
        </p:nvSpPr>
        <p:spPr>
          <a:xfrm>
            <a:off x="5486402" y="2467947"/>
            <a:ext cx="3903663" cy="3881438"/>
          </a:xfrm>
        </p:spPr>
        <p:txBody>
          <a:bodyPr>
            <a:normAutofit fontScale="92500" lnSpcReduction="10000"/>
          </a:bodyPr>
          <a:lstStyle/>
          <a:p>
            <a:pPr eaLnBrk="1" hangingPunct="1">
              <a:lnSpc>
                <a:spcPct val="90000"/>
              </a:lnSpc>
            </a:pPr>
            <a:r>
              <a:rPr lang="en-US" altLang="en-US" sz="2400" b="1" u="sng" dirty="0"/>
              <a:t>Melting Pot-</a:t>
            </a:r>
            <a:r>
              <a:rPr lang="en-US" altLang="en-US" sz="2400" dirty="0"/>
              <a:t> The mixing of cultures, ideas, and peoples that has changed the American nation.</a:t>
            </a:r>
          </a:p>
          <a:p>
            <a:pPr eaLnBrk="1" hangingPunct="1">
              <a:lnSpc>
                <a:spcPct val="90000"/>
              </a:lnSpc>
            </a:pPr>
            <a:r>
              <a:rPr lang="en-US" altLang="en-US" sz="2400" b="1" u="sng" dirty="0"/>
              <a:t>Minority Majority-</a:t>
            </a:r>
            <a:r>
              <a:rPr lang="en-US" altLang="en-US" sz="2400" dirty="0"/>
              <a:t> that America will eventually cease to have a White, generally Anglo-Saxon majority. </a:t>
            </a:r>
          </a:p>
          <a:p>
            <a:pPr eaLnBrk="1" hangingPunct="1">
              <a:lnSpc>
                <a:spcPct val="90000"/>
              </a:lnSpc>
            </a:pPr>
            <a:r>
              <a:rPr lang="en-US" altLang="en-US" sz="2400" b="1" u="sng" dirty="0">
                <a:solidFill>
                  <a:srgbClr val="FF0000"/>
                </a:solidFill>
              </a:rPr>
              <a:t>Political Culture-</a:t>
            </a:r>
            <a:r>
              <a:rPr lang="en-US" altLang="en-US" sz="2400" dirty="0">
                <a:solidFill>
                  <a:srgbClr val="FF0000"/>
                </a:solidFill>
              </a:rPr>
              <a:t> </a:t>
            </a:r>
            <a:r>
              <a:rPr lang="en-US" altLang="en-US" sz="2400" dirty="0"/>
              <a:t>overall set of values widely shared within a society.</a:t>
            </a:r>
            <a:endParaRPr lang="en-US" altLang="en-US" sz="2400" b="1" u="sng" dirty="0"/>
          </a:p>
        </p:txBody>
      </p:sp>
      <p:pic>
        <p:nvPicPr>
          <p:cNvPr id="10244" name="Picture 7" descr="http://chnm.gmu.edu/exploring/images/stir.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91461" y="2167911"/>
            <a:ext cx="3117850" cy="3881437"/>
          </a:xfrm>
          <a:noFill/>
        </p:spPr>
      </p:pic>
    </p:spTree>
    <p:extLst>
      <p:ext uri="{BB962C8B-B14F-4D97-AF65-F5344CB8AC3E}">
        <p14:creationId xmlns:p14="http://schemas.microsoft.com/office/powerpoint/2010/main" val="36469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The Graying of America</a:t>
            </a:r>
          </a:p>
        </p:txBody>
      </p:sp>
      <p:sp>
        <p:nvSpPr>
          <p:cNvPr id="12291" name="Rectangle 3"/>
          <p:cNvSpPr>
            <a:spLocks noGrp="1" noChangeArrowheads="1"/>
          </p:cNvSpPr>
          <p:nvPr>
            <p:ph type="body" idx="1"/>
          </p:nvPr>
        </p:nvSpPr>
        <p:spPr/>
        <p:txBody>
          <a:bodyPr/>
          <a:lstStyle/>
          <a:p>
            <a:pPr eaLnBrk="1" hangingPunct="1"/>
            <a:r>
              <a:rPr lang="en-US" altLang="en-US" sz="2800" dirty="0"/>
              <a:t>Nationwide, the fastest-growing age-group in America is composed of citizens over 65.</a:t>
            </a:r>
          </a:p>
          <a:p>
            <a:pPr eaLnBrk="1" hangingPunct="1"/>
            <a:r>
              <a:rPr lang="en-US" altLang="en-US" sz="2800" dirty="0"/>
              <a:t>Social Security is structured as a pay-as-you-go system</a:t>
            </a:r>
          </a:p>
          <a:p>
            <a:pPr lvl="1" eaLnBrk="1" hangingPunct="1"/>
            <a:r>
              <a:rPr lang="en-US" altLang="en-US" sz="2400" dirty="0"/>
              <a:t>Today’s workers pay the benefits for today’s retirees. </a:t>
            </a:r>
          </a:p>
          <a:p>
            <a:pPr lvl="1" eaLnBrk="1" hangingPunct="1"/>
            <a:r>
              <a:rPr lang="en-US" altLang="en-US" sz="2400" dirty="0"/>
              <a:t>In 1940, there were 42 workers per retiree; today there are </a:t>
            </a:r>
            <a:r>
              <a:rPr lang="en-US" altLang="en-US" sz="2400" dirty="0" smtClean="0"/>
              <a:t>1.4</a:t>
            </a:r>
            <a:endParaRPr lang="en-US" altLang="en-US" sz="2400" dirty="0"/>
          </a:p>
        </p:txBody>
      </p:sp>
      <p:pic>
        <p:nvPicPr>
          <p:cNvPr id="12292" name="Picture 5" descr="http://www.adultdaycarefranchise.com/images/j0400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389" y="5057193"/>
            <a:ext cx="2210629" cy="15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61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326572"/>
            <a:ext cx="7772400" cy="1143000"/>
          </a:xfrm>
        </p:spPr>
        <p:txBody>
          <a:bodyPr/>
          <a:lstStyle/>
          <a:p>
            <a:pPr eaLnBrk="1" hangingPunct="1">
              <a:defRPr/>
            </a:pPr>
            <a:r>
              <a:rPr lang="en-US" dirty="0" smtClean="0">
                <a:ea typeface="+mj-ea"/>
              </a:rPr>
              <a:t>The American People</a:t>
            </a:r>
          </a:p>
        </p:txBody>
      </p:sp>
      <p:sp>
        <p:nvSpPr>
          <p:cNvPr id="8195" name="Rectangle 3"/>
          <p:cNvSpPr>
            <a:spLocks noGrp="1" noChangeArrowheads="1"/>
          </p:cNvSpPr>
          <p:nvPr>
            <p:ph idx="1"/>
          </p:nvPr>
        </p:nvSpPr>
        <p:spPr>
          <a:xfrm>
            <a:off x="1752600" y="990600"/>
            <a:ext cx="3962400" cy="4800600"/>
          </a:xfrm>
        </p:spPr>
        <p:txBody>
          <a:bodyPr/>
          <a:lstStyle/>
          <a:p>
            <a:pPr lvl="1" eaLnBrk="1" hangingPunct="1">
              <a:lnSpc>
                <a:spcPct val="90000"/>
              </a:lnSpc>
              <a:buFont typeface="Wingdings" charset="0"/>
              <a:buChar char="n"/>
              <a:defRPr/>
            </a:pPr>
            <a:endParaRPr lang="en-US" sz="2400" dirty="0"/>
          </a:p>
          <a:p>
            <a:pPr lvl="1" eaLnBrk="1" hangingPunct="1">
              <a:lnSpc>
                <a:spcPct val="90000"/>
              </a:lnSpc>
              <a:buFont typeface="Wingdings" charset="0"/>
              <a:buChar char="n"/>
              <a:defRPr/>
            </a:pPr>
            <a:endParaRPr lang="en-US" sz="2400" dirty="0"/>
          </a:p>
          <a:p>
            <a:pPr lvl="1" eaLnBrk="1" hangingPunct="1">
              <a:lnSpc>
                <a:spcPct val="90000"/>
              </a:lnSpc>
              <a:buFont typeface="Wingdings" charset="0"/>
              <a:buChar char="n"/>
              <a:defRPr/>
            </a:pPr>
            <a:endParaRPr lang="en-US" sz="2400" dirty="0"/>
          </a:p>
          <a:p>
            <a:pPr lvl="1" eaLnBrk="1" hangingPunct="1">
              <a:lnSpc>
                <a:spcPct val="90000"/>
              </a:lnSpc>
              <a:buFont typeface="Wingdings" charset="0"/>
              <a:buChar char="n"/>
              <a:defRPr/>
            </a:pPr>
            <a:endParaRPr lang="en-US" sz="2400" dirty="0"/>
          </a:p>
          <a:p>
            <a:pPr lvl="1" eaLnBrk="1" hangingPunct="1">
              <a:lnSpc>
                <a:spcPct val="90000"/>
              </a:lnSpc>
              <a:buFont typeface="Wingdings" charset="0"/>
              <a:buChar char="n"/>
              <a:defRPr/>
            </a:pPr>
            <a:endParaRPr lang="en-US" sz="2400" dirty="0"/>
          </a:p>
          <a:p>
            <a:pPr lvl="1" eaLnBrk="1" hangingPunct="1">
              <a:lnSpc>
                <a:spcPct val="90000"/>
              </a:lnSpc>
              <a:buFont typeface="Wingdings" charset="0"/>
              <a:buChar char="n"/>
              <a:defRPr/>
            </a:pPr>
            <a:r>
              <a:rPr lang="en-US" sz="2400" dirty="0">
                <a:solidFill>
                  <a:srgbClr val="FF0000"/>
                </a:solidFill>
              </a:rPr>
              <a:t>Political Culture</a:t>
            </a:r>
            <a:r>
              <a:rPr lang="en-US" sz="2400" dirty="0"/>
              <a:t>: An overall set of values widely shared within a society. </a:t>
            </a:r>
            <a:r>
              <a:rPr lang="en-US" sz="2400" dirty="0" smtClean="0"/>
              <a:t> How will this change as the country changes?</a:t>
            </a:r>
            <a:endParaRPr lang="en-US" sz="2400" dirty="0"/>
          </a:p>
        </p:txBody>
      </p:sp>
      <p:sp>
        <p:nvSpPr>
          <p:cNvPr id="8196" name="AutoShape 4">
            <a:hlinkClick r:id="" action="ppaction://hlinkshowjump?jump=previousslide" highlightClick="1"/>
          </p:cNvPr>
          <p:cNvSpPr>
            <a:spLocks noChangeArrowheads="1"/>
          </p:cNvSpPr>
          <p:nvPr/>
        </p:nvSpPr>
        <p:spPr bwMode="auto">
          <a:xfrm>
            <a:off x="3049589" y="3582988"/>
            <a:ext cx="2668587" cy="4572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pic>
        <p:nvPicPr>
          <p:cNvPr id="7173" name="Picture 5" descr="p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1"/>
            <a:ext cx="4343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6232526" y="5813426"/>
            <a:ext cx="4130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latin typeface="Times New Roman" charset="0"/>
                <a:ea typeface="ＭＳ Ｐゴシック" charset="0"/>
              </a:rPr>
              <a:t>Which party will benefit from the minority majority?</a:t>
            </a:r>
          </a:p>
        </p:txBody>
      </p:sp>
    </p:spTree>
    <p:extLst>
      <p:ext uri="{BB962C8B-B14F-4D97-AF65-F5344CB8AC3E}">
        <p14:creationId xmlns:p14="http://schemas.microsoft.com/office/powerpoint/2010/main" val="7260276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mtClean="0">
                <a:ea typeface="+mj-ea"/>
                <a:cs typeface="+mj-cs"/>
              </a:rPr>
              <a:t>The American People</a:t>
            </a:r>
          </a:p>
        </p:txBody>
      </p:sp>
      <p:sp>
        <p:nvSpPr>
          <p:cNvPr id="9219" name="Rectangle 3"/>
          <p:cNvSpPr>
            <a:spLocks noGrp="1" noChangeArrowheads="1"/>
          </p:cNvSpPr>
          <p:nvPr>
            <p:ph type="body" sz="half" idx="2"/>
          </p:nvPr>
        </p:nvSpPr>
        <p:spPr>
          <a:xfrm>
            <a:off x="6096000" y="2409825"/>
            <a:ext cx="5080000" cy="4343400"/>
          </a:xfrm>
        </p:spPr>
        <p:txBody>
          <a:bodyPr/>
          <a:lstStyle/>
          <a:p>
            <a:pPr>
              <a:lnSpc>
                <a:spcPct val="80000"/>
              </a:lnSpc>
              <a:buFont typeface="Wingdings" charset="0"/>
              <a:buChar char="n"/>
              <a:defRPr/>
            </a:pPr>
            <a:r>
              <a:rPr lang="en-US" sz="2800" dirty="0"/>
              <a:t>The Regional Shift</a:t>
            </a:r>
          </a:p>
          <a:p>
            <a:pPr lvl="1">
              <a:lnSpc>
                <a:spcPct val="80000"/>
              </a:lnSpc>
              <a:buFont typeface="Wingdings" charset="0"/>
              <a:buChar char="n"/>
              <a:defRPr/>
            </a:pPr>
            <a:r>
              <a:rPr lang="en-US" sz="2400" dirty="0"/>
              <a:t>Reapportionment: The process of reallocating seats in the House of Representatives every 10 years on the basis of the results of the census.</a:t>
            </a:r>
          </a:p>
          <a:p>
            <a:pPr lvl="1">
              <a:lnSpc>
                <a:spcPct val="80000"/>
              </a:lnSpc>
              <a:buFont typeface="Wingdings" charset="0"/>
              <a:buChar char="n"/>
              <a:defRPr/>
            </a:pPr>
            <a:r>
              <a:rPr lang="en-US" sz="2400" dirty="0"/>
              <a:t>Redistricting is done by state legislatures</a:t>
            </a:r>
            <a:r>
              <a:rPr lang="en-US" sz="2400" dirty="0" smtClean="0"/>
              <a:t>.</a:t>
            </a:r>
          </a:p>
          <a:p>
            <a:pPr lvl="1">
              <a:lnSpc>
                <a:spcPct val="80000"/>
              </a:lnSpc>
              <a:buFont typeface="Wingdings" charset="0"/>
              <a:buChar char="n"/>
              <a:defRPr/>
            </a:pPr>
            <a:r>
              <a:rPr lang="en-US" sz="2400" dirty="0" smtClean="0"/>
              <a:t>Historically has led to Gerrymandering.</a:t>
            </a:r>
            <a:endParaRPr lang="en-US" sz="2400" dirty="0"/>
          </a:p>
          <a:p>
            <a:pPr lvl="1">
              <a:lnSpc>
                <a:spcPct val="80000"/>
              </a:lnSpc>
              <a:buFont typeface="Wingdings" charset="0"/>
              <a:buNone/>
              <a:defRPr/>
            </a:pPr>
            <a:endParaRPr lang="en-US" sz="2400" dirty="0"/>
          </a:p>
        </p:txBody>
      </p:sp>
      <p:sp>
        <p:nvSpPr>
          <p:cNvPr id="6" name="Footer Placeholder 5"/>
          <p:cNvSpPr>
            <a:spLocks noGrp="1"/>
          </p:cNvSpPr>
          <p:nvPr>
            <p:ph type="ftr" sz="quarter" idx="11"/>
          </p:nvPr>
        </p:nvSpPr>
        <p:spPr/>
        <p:txBody>
          <a:bodyPr/>
          <a:lstStyle/>
          <a:p>
            <a:pPr>
              <a:defRPr/>
            </a:pPr>
            <a:r>
              <a:rPr lang="en-US"/>
              <a:t>Figure 6.2</a:t>
            </a:r>
          </a:p>
        </p:txBody>
      </p:sp>
      <p:pic>
        <p:nvPicPr>
          <p:cNvPr id="8197" name="Picture 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470" y="1446245"/>
            <a:ext cx="3962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fi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000500"/>
            <a:ext cx="38862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7768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19739" y="604838"/>
            <a:ext cx="6858000" cy="990600"/>
          </a:xfrm>
        </p:spPr>
        <p:txBody>
          <a:bodyPr/>
          <a:lstStyle/>
          <a:p>
            <a:pPr eaLnBrk="1" hangingPunct="1">
              <a:defRPr/>
            </a:pPr>
            <a:r>
              <a:rPr lang="en-US" dirty="0" smtClean="0">
                <a:ea typeface="+mj-ea"/>
              </a:rPr>
              <a:t>How Americans Learn About Politics: Political Socialization</a:t>
            </a:r>
          </a:p>
        </p:txBody>
      </p:sp>
      <p:sp>
        <p:nvSpPr>
          <p:cNvPr id="12291" name="Rectangle 3"/>
          <p:cNvSpPr>
            <a:spLocks noGrp="1" noChangeArrowheads="1"/>
          </p:cNvSpPr>
          <p:nvPr>
            <p:ph idx="1"/>
          </p:nvPr>
        </p:nvSpPr>
        <p:spPr>
          <a:xfrm>
            <a:off x="5568821" y="2353237"/>
            <a:ext cx="4953000" cy="4343400"/>
          </a:xfrm>
        </p:spPr>
        <p:txBody>
          <a:bodyPr>
            <a:normAutofit lnSpcReduction="10000"/>
          </a:bodyPr>
          <a:lstStyle/>
          <a:p>
            <a:pPr eaLnBrk="1" hangingPunct="1">
              <a:lnSpc>
                <a:spcPct val="90000"/>
              </a:lnSpc>
              <a:defRPr/>
            </a:pPr>
            <a:r>
              <a:rPr lang="en-US" sz="2800" dirty="0">
                <a:solidFill>
                  <a:srgbClr val="FF0000"/>
                </a:solidFill>
              </a:rPr>
              <a:t>Political Socialization</a:t>
            </a:r>
            <a:r>
              <a:rPr lang="en-US" sz="2800" dirty="0"/>
              <a:t>:</a:t>
            </a:r>
          </a:p>
          <a:p>
            <a:pPr marL="457200" lvl="1" indent="0">
              <a:lnSpc>
                <a:spcPct val="90000"/>
              </a:lnSpc>
              <a:buNone/>
              <a:defRPr/>
            </a:pPr>
            <a:r>
              <a:rPr lang="en-US" sz="2400" dirty="0"/>
              <a:t>the process through which an individual acquires his or her political orientation</a:t>
            </a:r>
          </a:p>
          <a:p>
            <a:pPr eaLnBrk="1" hangingPunct="1">
              <a:lnSpc>
                <a:spcPct val="90000"/>
              </a:lnSpc>
              <a:defRPr/>
            </a:pPr>
            <a:r>
              <a:rPr lang="en-US" sz="2800" dirty="0"/>
              <a:t>The Process of Political Socialization</a:t>
            </a:r>
          </a:p>
          <a:p>
            <a:pPr marL="457200" lvl="1" indent="0">
              <a:lnSpc>
                <a:spcPct val="90000"/>
              </a:lnSpc>
              <a:defRPr/>
            </a:pPr>
            <a:r>
              <a:rPr lang="en-US" sz="2400" dirty="0"/>
              <a:t>The Family</a:t>
            </a:r>
          </a:p>
          <a:p>
            <a:pPr lvl="2" eaLnBrk="1" hangingPunct="1">
              <a:lnSpc>
                <a:spcPct val="90000"/>
              </a:lnSpc>
              <a:defRPr/>
            </a:pPr>
            <a:r>
              <a:rPr lang="en-US" sz="2000" dirty="0"/>
              <a:t>Time &amp; emotional commitment</a:t>
            </a:r>
          </a:p>
          <a:p>
            <a:pPr lvl="2" eaLnBrk="1" hangingPunct="1">
              <a:lnSpc>
                <a:spcPct val="90000"/>
              </a:lnSpc>
              <a:defRPr/>
            </a:pPr>
            <a:r>
              <a:rPr lang="en-US" sz="2000" dirty="0"/>
              <a:t>Political leanings of children often mirror their parent</a:t>
            </a:r>
            <a:r>
              <a:rPr lang="ja-JP" altLang="en-US" sz="2000" dirty="0"/>
              <a:t>’</a:t>
            </a:r>
            <a:r>
              <a:rPr lang="en-US" altLang="ja-JP" sz="2000" dirty="0"/>
              <a:t>s leanings</a:t>
            </a:r>
            <a:endParaRPr lang="en-US" sz="2000" dirty="0"/>
          </a:p>
        </p:txBody>
      </p:sp>
      <p:sp>
        <p:nvSpPr>
          <p:cNvPr id="6" name="Date Placeholder 3"/>
          <p:cNvSpPr>
            <a:spLocks noGrp="1"/>
          </p:cNvSpPr>
          <p:nvPr>
            <p:ph type="dt" sz="quarter" idx="10"/>
          </p:nvPr>
        </p:nvSpPr>
        <p:spPr/>
        <p:txBody>
          <a:bodyPr/>
          <a:lstStyle/>
          <a:p>
            <a:pPr>
              <a:defRPr/>
            </a:pPr>
            <a:endParaRPr lang="en-US"/>
          </a:p>
        </p:txBody>
      </p:sp>
      <p:sp>
        <p:nvSpPr>
          <p:cNvPr id="7" name="Footer Placeholder 4"/>
          <p:cNvSpPr>
            <a:spLocks noGrp="1"/>
          </p:cNvSpPr>
          <p:nvPr>
            <p:ph type="ftr" sz="quarter" idx="11"/>
          </p:nvPr>
        </p:nvSpPr>
        <p:spPr/>
        <p:txBody>
          <a:bodyPr/>
          <a:lstStyle/>
          <a:p>
            <a:pPr>
              <a:defRPr/>
            </a:pPr>
            <a:endParaRPr lang="en-US"/>
          </a:p>
        </p:txBody>
      </p:sp>
      <p:pic>
        <p:nvPicPr>
          <p:cNvPr id="10246"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1"/>
            <a:ext cx="2971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political_po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22464"/>
            <a:ext cx="25908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96335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ea typeface="+mj-ea"/>
                <a:cs typeface="+mj-cs"/>
              </a:rPr>
              <a:t>How Americans Learn About Politics: Political Socialization</a:t>
            </a:r>
          </a:p>
        </p:txBody>
      </p:sp>
      <p:sp>
        <p:nvSpPr>
          <p:cNvPr id="13315" name="Rectangle 3"/>
          <p:cNvSpPr>
            <a:spLocks noGrp="1" noChangeArrowheads="1"/>
          </p:cNvSpPr>
          <p:nvPr>
            <p:ph idx="1"/>
          </p:nvPr>
        </p:nvSpPr>
        <p:spPr>
          <a:xfrm>
            <a:off x="785296" y="2222241"/>
            <a:ext cx="3811587" cy="4495800"/>
          </a:xfrm>
        </p:spPr>
        <p:txBody>
          <a:bodyPr/>
          <a:lstStyle/>
          <a:p>
            <a:pPr eaLnBrk="1" hangingPunct="1">
              <a:buFont typeface="Wingdings" charset="0"/>
              <a:buChar char="n"/>
              <a:defRPr/>
            </a:pPr>
            <a:r>
              <a:rPr lang="en-US" sz="2400" dirty="0"/>
              <a:t>The Process of Political Socialization</a:t>
            </a:r>
          </a:p>
          <a:p>
            <a:pPr lvl="1" eaLnBrk="1" hangingPunct="1">
              <a:buFont typeface="Wingdings" charset="0"/>
              <a:buChar char="n"/>
              <a:defRPr/>
            </a:pPr>
            <a:r>
              <a:rPr lang="en-US" sz="2200" dirty="0"/>
              <a:t>The Mass Media</a:t>
            </a:r>
          </a:p>
          <a:p>
            <a:pPr lvl="2" eaLnBrk="1" hangingPunct="1">
              <a:buFont typeface="Wingdings" charset="0"/>
              <a:buChar char="n"/>
              <a:defRPr/>
            </a:pPr>
            <a:r>
              <a:rPr lang="en-US" sz="2000" dirty="0"/>
              <a:t>Generation gap in TV </a:t>
            </a:r>
            <a:r>
              <a:rPr lang="en-US" sz="2400" dirty="0"/>
              <a:t>news viewing</a:t>
            </a:r>
          </a:p>
          <a:p>
            <a:pPr lvl="1" eaLnBrk="1" hangingPunct="1">
              <a:buFont typeface="Wingdings" charset="0"/>
              <a:buChar char="n"/>
              <a:defRPr/>
            </a:pPr>
            <a:r>
              <a:rPr lang="en-US" sz="2200" dirty="0"/>
              <a:t>School / Education</a:t>
            </a:r>
          </a:p>
          <a:p>
            <a:pPr lvl="2" eaLnBrk="1" hangingPunct="1">
              <a:buFont typeface="Wingdings" charset="0"/>
              <a:buChar char="n"/>
              <a:defRPr/>
            </a:pPr>
            <a:r>
              <a:rPr lang="en-US" sz="2000" dirty="0"/>
              <a:t>Used by government to socialize the young into the culture and government</a:t>
            </a:r>
            <a:endParaRPr lang="en-US" dirty="0" smtClean="0">
              <a:ea typeface="+mn-ea"/>
              <a:cs typeface="+mn-cs"/>
            </a:endParaRPr>
          </a:p>
        </p:txBody>
      </p:sp>
      <p:pic>
        <p:nvPicPr>
          <p:cNvPr id="2050"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209" y="1680632"/>
            <a:ext cx="2568316" cy="19262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851557" y="3546216"/>
            <a:ext cx="2466975" cy="1847850"/>
          </a:xfrm>
          <a:prstGeom prst="rect">
            <a:avLst/>
          </a:prstGeom>
        </p:spPr>
      </p:pic>
    </p:spTree>
    <p:extLst>
      <p:ext uri="{BB962C8B-B14F-4D97-AF65-F5344CB8AC3E}">
        <p14:creationId xmlns:p14="http://schemas.microsoft.com/office/powerpoint/2010/main" val="24185579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3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TotalTime>
  <Words>931</Words>
  <Application>Microsoft Office PowerPoint</Application>
  <PresentationFormat>Widescreen</PresentationFormat>
  <Paragraphs>121</Paragraphs>
  <Slides>21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MS PGothic</vt:lpstr>
      <vt:lpstr>MS PGothic</vt:lpstr>
      <vt:lpstr>游ゴシック</vt:lpstr>
      <vt:lpstr>Arial</vt:lpstr>
      <vt:lpstr>Calibri</vt:lpstr>
      <vt:lpstr>Century Gothic</vt:lpstr>
      <vt:lpstr>メイリオ</vt:lpstr>
      <vt:lpstr>Times</vt:lpstr>
      <vt:lpstr>Times New Roman</vt:lpstr>
      <vt:lpstr>Wingdings</vt:lpstr>
      <vt:lpstr>Wingdings 3</vt:lpstr>
      <vt:lpstr>Ion Boardroom</vt:lpstr>
      <vt:lpstr>Public Opinion &amp; Political Participation</vt:lpstr>
      <vt:lpstr>Introduction</vt:lpstr>
      <vt:lpstr>The American People</vt:lpstr>
      <vt:lpstr>The American Melting Pot</vt:lpstr>
      <vt:lpstr>The Graying of America</vt:lpstr>
      <vt:lpstr>The American People</vt:lpstr>
      <vt:lpstr>The American People</vt:lpstr>
      <vt:lpstr>How Americans Learn About Politics: Political Socialization</vt:lpstr>
      <vt:lpstr>How Americans Learn About Politics: Political Socialization</vt:lpstr>
      <vt:lpstr>Measuring Public Opinion and Political Information</vt:lpstr>
      <vt:lpstr>Measuring Public Opinion and Political Information</vt:lpstr>
      <vt:lpstr>Measuring Public Opinion and Political Information </vt:lpstr>
      <vt:lpstr> What Polls Reveal About Americans’ Political Information</vt:lpstr>
      <vt:lpstr>Attitudes Toward Gays and Lesbians</vt:lpstr>
      <vt:lpstr>PowerPoint Presentation</vt:lpstr>
      <vt:lpstr>Attitudes Toward Gays and Lesbians</vt:lpstr>
      <vt:lpstr>Understanding Public Opinion and Political Action</vt:lpstr>
      <vt:lpstr>Demographic Factors</vt:lpstr>
      <vt:lpstr>Class, Inequality, and Participation</vt:lpstr>
      <vt:lpstr>Types of Political Participation</vt:lpstr>
      <vt:lpstr>Protest as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dc:title>
  <dc:creator>Windows User</dc:creator>
  <cp:lastModifiedBy>Michael Fluharty</cp:lastModifiedBy>
  <cp:revision>9</cp:revision>
  <dcterms:created xsi:type="dcterms:W3CDTF">2017-05-17T18:58:28Z</dcterms:created>
  <dcterms:modified xsi:type="dcterms:W3CDTF">2018-08-30T19:12:06Z</dcterms:modified>
</cp:coreProperties>
</file>