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5"/>
  </p:notesMasterIdLst>
  <p:sldIdLst>
    <p:sldId id="256" r:id="rId2"/>
    <p:sldId id="257" r:id="rId3"/>
    <p:sldId id="278" r:id="rId4"/>
    <p:sldId id="284" r:id="rId5"/>
    <p:sldId id="279" r:id="rId6"/>
    <p:sldId id="258" r:id="rId7"/>
    <p:sldId id="259" r:id="rId8"/>
    <p:sldId id="260" r:id="rId9"/>
    <p:sldId id="267" r:id="rId10"/>
    <p:sldId id="268" r:id="rId11"/>
    <p:sldId id="269" r:id="rId12"/>
    <p:sldId id="270" r:id="rId13"/>
    <p:sldId id="271" r:id="rId14"/>
    <p:sldId id="272" r:id="rId15"/>
    <p:sldId id="273" r:id="rId16"/>
    <p:sldId id="274" r:id="rId17"/>
    <p:sldId id="275" r:id="rId18"/>
    <p:sldId id="276" r:id="rId19"/>
    <p:sldId id="277" r:id="rId20"/>
    <p:sldId id="264" r:id="rId21"/>
    <p:sldId id="265" r:id="rId22"/>
    <p:sldId id="266" r:id="rId23"/>
    <p:sldId id="261" r:id="rId24"/>
    <p:sldId id="263" r:id="rId25"/>
    <p:sldId id="262" r:id="rId26"/>
    <p:sldId id="280" r:id="rId27"/>
    <p:sldId id="281" r:id="rId28"/>
    <p:sldId id="282" r:id="rId29"/>
    <p:sldId id="283" r:id="rId30"/>
    <p:sldId id="291" r:id="rId31"/>
    <p:sldId id="285" r:id="rId32"/>
    <p:sldId id="286" r:id="rId33"/>
    <p:sldId id="293" r:id="rId34"/>
    <p:sldId id="287" r:id="rId35"/>
    <p:sldId id="299" r:id="rId36"/>
    <p:sldId id="297" r:id="rId37"/>
    <p:sldId id="294" r:id="rId38"/>
    <p:sldId id="288" r:id="rId39"/>
    <p:sldId id="289" r:id="rId40"/>
    <p:sldId id="296" r:id="rId41"/>
    <p:sldId id="290" r:id="rId42"/>
    <p:sldId id="292" r:id="rId43"/>
    <p:sldId id="295"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00211E-E160-4F42-BBDA-FD30CC6B6D06}" type="datetimeFigureOut">
              <a:rPr lang="en-US" smtClean="0"/>
              <a:t>8/30/2018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D0088-F947-4D1F-B492-654E9DC1AA2D}" type="slidenum">
              <a:rPr lang="en-US" smtClean="0"/>
              <a:t>‹#›</a:t>
            </a:fld>
            <a:endParaRPr lang="en-US"/>
          </a:p>
        </p:txBody>
      </p:sp>
    </p:spTree>
    <p:extLst>
      <p:ext uri="{BB962C8B-B14F-4D97-AF65-F5344CB8AC3E}">
        <p14:creationId xmlns:p14="http://schemas.microsoft.com/office/powerpoint/2010/main" val="2907458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21C78C9D-E1FF-457F-9693-FF98574C3DE1}" type="slidenum">
              <a:rPr lang="en-US" altLang="en-US" sz="1200"/>
              <a:pPr eaLnBrk="1" hangingPunct="1"/>
              <a:t>2</a:t>
            </a:fld>
            <a:endParaRPr lang="en-US" altLang="en-US" sz="1200"/>
          </a:p>
        </p:txBody>
      </p:sp>
      <p:sp>
        <p:nvSpPr>
          <p:cNvPr id="55298" name="Rectangle 2"/>
          <p:cNvSpPr>
            <a:spLocks noGrp="1" noRot="1" noChangeAspect="1" noChangeArrowheads="1"/>
          </p:cNvSpPr>
          <p:nvPr>
            <p:ph type="sldImg"/>
          </p:nvPr>
        </p:nvSpPr>
        <p:spPr>
          <a:solidFill>
            <a:srgbClr val="FFFFFF"/>
          </a:solidFill>
          <a:ln/>
          <a:extLst>
            <a:ext uri="{FAA26D3D-D897-4be2-8F04-BA451C77F1D7}"/>
          </a:extLst>
        </p:spPr>
      </p:sp>
      <p:sp>
        <p:nvSpPr>
          <p:cNvPr id="5529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defRPr/>
            </a:pPr>
            <a:endParaRPr lang="en-US" sz="2400" smtClean="0">
              <a:ea typeface="ＭＳ Ｐゴシック" charset="0"/>
              <a:cs typeface="+mn-cs"/>
            </a:endParaRPr>
          </a:p>
        </p:txBody>
      </p:sp>
    </p:spTree>
    <p:extLst>
      <p:ext uri="{BB962C8B-B14F-4D97-AF65-F5344CB8AC3E}">
        <p14:creationId xmlns:p14="http://schemas.microsoft.com/office/powerpoint/2010/main" val="1319143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883A8F8F-C638-497F-90D4-31F153B59A09}" type="slidenum">
              <a:rPr lang="en-US" altLang="en-US" sz="1200"/>
              <a:pPr eaLnBrk="1" hangingPunct="1"/>
              <a:t>23</a:t>
            </a:fld>
            <a:endParaRPr lang="en-US" altLang="en-US" sz="1200"/>
          </a:p>
        </p:txBody>
      </p:sp>
      <p:sp>
        <p:nvSpPr>
          <p:cNvPr id="63490" name="Rectangle 2"/>
          <p:cNvSpPr>
            <a:spLocks noGrp="1" noRot="1" noChangeAspect="1" noChangeArrowheads="1" noTextEdit="1"/>
          </p:cNvSpPr>
          <p:nvPr>
            <p:ph type="sldImg"/>
          </p:nvPr>
        </p:nvSpPr>
        <p:spPr>
          <a:ln/>
          <a:extLst>
            <a:ext uri="{FAA26D3D-D897-4be2-8F04-BA451C77F1D7}"/>
          </a:extLst>
        </p:spPr>
      </p:sp>
      <p:sp>
        <p:nvSpPr>
          <p:cNvPr id="63491" name="Rectangle 3"/>
          <p:cNvSpPr>
            <a:spLocks noGrp="1" noChangeArrowheads="1"/>
          </p:cNvSpPr>
          <p:nvPr>
            <p:ph type="body" idx="1"/>
          </p:nvPr>
        </p:nvSpPr>
        <p:spPr/>
        <p:txBody>
          <a:bodyPr/>
          <a:lstStyle/>
          <a:p>
            <a:pPr eaLnBrk="1" hangingPunct="1">
              <a:spcBef>
                <a:spcPct val="0"/>
              </a:spcBef>
              <a:defRPr/>
            </a:pPr>
            <a:endParaRPr lang="en-US" sz="2400" smtClean="0">
              <a:ea typeface="ＭＳ Ｐゴシック" charset="0"/>
              <a:cs typeface="+mn-cs"/>
            </a:endParaRPr>
          </a:p>
        </p:txBody>
      </p:sp>
    </p:spTree>
    <p:extLst>
      <p:ext uri="{BB962C8B-B14F-4D97-AF65-F5344CB8AC3E}">
        <p14:creationId xmlns:p14="http://schemas.microsoft.com/office/powerpoint/2010/main" val="2413083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64BB7AF0-D379-4440-820A-D7AF61A5D518}" type="slidenum">
              <a:rPr lang="en-US" altLang="en-US" sz="1200"/>
              <a:pPr eaLnBrk="1" hangingPunct="1"/>
              <a:t>24</a:t>
            </a:fld>
            <a:endParaRPr lang="en-US" altLang="en-US" sz="1200"/>
          </a:p>
        </p:txBody>
      </p:sp>
      <p:sp>
        <p:nvSpPr>
          <p:cNvPr id="65538" name="Rectangle 2"/>
          <p:cNvSpPr>
            <a:spLocks noGrp="1" noRot="1" noChangeAspect="1" noChangeArrowheads="1" noTextEdit="1"/>
          </p:cNvSpPr>
          <p:nvPr>
            <p:ph type="sldImg"/>
          </p:nvPr>
        </p:nvSpPr>
        <p:spPr>
          <a:ln/>
          <a:extLst>
            <a:ext uri="{FAA26D3D-D897-4be2-8F04-BA451C77F1D7}"/>
          </a:extLst>
        </p:spPr>
      </p:sp>
      <p:sp>
        <p:nvSpPr>
          <p:cNvPr id="65539" name="Rectangle 3"/>
          <p:cNvSpPr>
            <a:spLocks noGrp="1" noChangeArrowheads="1"/>
          </p:cNvSpPr>
          <p:nvPr>
            <p:ph type="body" idx="1"/>
          </p:nvPr>
        </p:nvSpPr>
        <p:spPr/>
        <p:txBody>
          <a:bodyPr/>
          <a:lstStyle/>
          <a:p>
            <a:pPr eaLnBrk="1" hangingPunct="1">
              <a:spcBef>
                <a:spcPct val="0"/>
              </a:spcBef>
              <a:defRPr/>
            </a:pPr>
            <a:endParaRPr lang="en-US" sz="2400" smtClean="0">
              <a:ea typeface="ＭＳ Ｐゴシック" charset="0"/>
              <a:cs typeface="+mn-cs"/>
            </a:endParaRPr>
          </a:p>
        </p:txBody>
      </p:sp>
    </p:spTree>
    <p:extLst>
      <p:ext uri="{BB962C8B-B14F-4D97-AF65-F5344CB8AC3E}">
        <p14:creationId xmlns:p14="http://schemas.microsoft.com/office/powerpoint/2010/main" val="690884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7B29EFF8-9855-4D73-80CF-646062CDE000}" type="slidenum">
              <a:rPr lang="en-US" altLang="en-US" sz="1200"/>
              <a:pPr eaLnBrk="1" hangingPunct="1"/>
              <a:t>25</a:t>
            </a:fld>
            <a:endParaRPr lang="en-US" altLang="en-US" sz="1200"/>
          </a:p>
        </p:txBody>
      </p:sp>
      <p:sp>
        <p:nvSpPr>
          <p:cNvPr id="81922" name="Rectangle 2"/>
          <p:cNvSpPr>
            <a:spLocks noGrp="1" noRot="1" noChangeAspect="1" noChangeArrowheads="1"/>
          </p:cNvSpPr>
          <p:nvPr>
            <p:ph type="sldImg"/>
          </p:nvPr>
        </p:nvSpPr>
        <p:spPr>
          <a:solidFill>
            <a:srgbClr val="FFFFFF"/>
          </a:solidFill>
          <a:ln/>
          <a:extLst>
            <a:ext uri="{FAA26D3D-D897-4be2-8F04-BA451C77F1D7}"/>
          </a:extLst>
        </p:spPr>
      </p:sp>
      <p:sp>
        <p:nvSpPr>
          <p:cNvPr id="8192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defRPr/>
            </a:pPr>
            <a:endParaRPr lang="en-US" sz="2400" smtClean="0">
              <a:ea typeface="ＭＳ Ｐゴシック" charset="0"/>
              <a:cs typeface="+mn-cs"/>
            </a:endParaRPr>
          </a:p>
        </p:txBody>
      </p:sp>
    </p:spTree>
    <p:extLst>
      <p:ext uri="{BB962C8B-B14F-4D97-AF65-F5344CB8AC3E}">
        <p14:creationId xmlns:p14="http://schemas.microsoft.com/office/powerpoint/2010/main" val="3051316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7CC53EA-EFF1-4D67-A414-E2EA78BB3C67}" type="slidenum">
              <a:rPr lang="en-US" altLang="en-US"/>
              <a:pPr/>
              <a:t>26</a:t>
            </a:fld>
            <a:endParaRPr lang="en-US" altLang="en-US"/>
          </a:p>
        </p:txBody>
      </p:sp>
    </p:spTree>
    <p:extLst>
      <p:ext uri="{BB962C8B-B14F-4D97-AF65-F5344CB8AC3E}">
        <p14:creationId xmlns:p14="http://schemas.microsoft.com/office/powerpoint/2010/main" val="2481289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DAA985B-AC40-43B9-AE23-085096FBCF3A}" type="slidenum">
              <a:rPr lang="en-US" altLang="en-US"/>
              <a:pPr/>
              <a:t>27</a:t>
            </a:fld>
            <a:endParaRPr lang="en-US" altLang="en-US"/>
          </a:p>
        </p:txBody>
      </p:sp>
    </p:spTree>
    <p:extLst>
      <p:ext uri="{BB962C8B-B14F-4D97-AF65-F5344CB8AC3E}">
        <p14:creationId xmlns:p14="http://schemas.microsoft.com/office/powerpoint/2010/main" val="2857944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3B9270E-7637-441C-990A-2F97029CA5A1}" type="slidenum">
              <a:rPr lang="en-US" altLang="en-US"/>
              <a:pPr/>
              <a:t>28</a:t>
            </a:fld>
            <a:endParaRPr lang="en-US" altLang="en-US"/>
          </a:p>
        </p:txBody>
      </p:sp>
    </p:spTree>
    <p:extLst>
      <p:ext uri="{BB962C8B-B14F-4D97-AF65-F5344CB8AC3E}">
        <p14:creationId xmlns:p14="http://schemas.microsoft.com/office/powerpoint/2010/main" val="3559555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C2E5ECA-5FD3-423C-8565-F57DF4CD2D7E}" type="slidenum">
              <a:rPr lang="en-US" altLang="en-US"/>
              <a:pPr/>
              <a:t>29</a:t>
            </a:fld>
            <a:endParaRPr lang="en-US" altLang="en-US"/>
          </a:p>
        </p:txBody>
      </p:sp>
    </p:spTree>
    <p:extLst>
      <p:ext uri="{BB962C8B-B14F-4D97-AF65-F5344CB8AC3E}">
        <p14:creationId xmlns:p14="http://schemas.microsoft.com/office/powerpoint/2010/main" val="27477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C1C47BD-FA9A-4F67-9BCB-621F867848DF}" type="slidenum">
              <a:rPr lang="en-US" altLang="en-US"/>
              <a:pPr/>
              <a:t>3</a:t>
            </a:fld>
            <a:endParaRPr lang="en-US" altLang="en-US"/>
          </a:p>
        </p:txBody>
      </p:sp>
    </p:spTree>
    <p:extLst>
      <p:ext uri="{BB962C8B-B14F-4D97-AF65-F5344CB8AC3E}">
        <p14:creationId xmlns:p14="http://schemas.microsoft.com/office/powerpoint/2010/main" val="3495094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490F292-18F9-4E0B-A9B4-7A90ECBE936E}" type="slidenum">
              <a:rPr lang="en-US" altLang="en-US"/>
              <a:pPr/>
              <a:t>4</a:t>
            </a:fld>
            <a:endParaRPr lang="en-US" altLang="en-US"/>
          </a:p>
        </p:txBody>
      </p:sp>
    </p:spTree>
    <p:extLst>
      <p:ext uri="{BB962C8B-B14F-4D97-AF65-F5344CB8AC3E}">
        <p14:creationId xmlns:p14="http://schemas.microsoft.com/office/powerpoint/2010/main" val="3107935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96A101-620A-4FEA-B57D-4F17EA366A69}" type="slidenum">
              <a:rPr lang="en-US" altLang="en-US"/>
              <a:pPr/>
              <a:t>5</a:t>
            </a:fld>
            <a:endParaRPr lang="en-US" altLang="en-US"/>
          </a:p>
        </p:txBody>
      </p:sp>
    </p:spTree>
    <p:extLst>
      <p:ext uri="{BB962C8B-B14F-4D97-AF65-F5344CB8AC3E}">
        <p14:creationId xmlns:p14="http://schemas.microsoft.com/office/powerpoint/2010/main" val="2387320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050F89FE-7497-451D-A484-516AA719B220}" type="slidenum">
              <a:rPr lang="en-US" altLang="en-US" sz="1200"/>
              <a:pPr eaLnBrk="1" hangingPunct="1"/>
              <a:t>6</a:t>
            </a:fld>
            <a:endParaRPr lang="en-US" altLang="en-US" sz="1200"/>
          </a:p>
        </p:txBody>
      </p:sp>
      <p:sp>
        <p:nvSpPr>
          <p:cNvPr id="71682" name="Rectangle 2"/>
          <p:cNvSpPr>
            <a:spLocks noGrp="1" noRot="1" noChangeAspect="1" noChangeArrowheads="1"/>
          </p:cNvSpPr>
          <p:nvPr>
            <p:ph type="sldImg"/>
          </p:nvPr>
        </p:nvSpPr>
        <p:spPr>
          <a:solidFill>
            <a:srgbClr val="FFFFFF"/>
          </a:solidFill>
          <a:ln/>
          <a:extLst>
            <a:ext uri="{FAA26D3D-D897-4be2-8F04-BA451C77F1D7}"/>
          </a:extLst>
        </p:spPr>
      </p:sp>
      <p:sp>
        <p:nvSpPr>
          <p:cNvPr id="7168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defRPr/>
            </a:pPr>
            <a:endParaRPr lang="en-US" sz="2400" smtClean="0">
              <a:ea typeface="ＭＳ Ｐゴシック" charset="0"/>
              <a:cs typeface="+mn-cs"/>
            </a:endParaRPr>
          </a:p>
        </p:txBody>
      </p:sp>
    </p:spTree>
    <p:extLst>
      <p:ext uri="{BB962C8B-B14F-4D97-AF65-F5344CB8AC3E}">
        <p14:creationId xmlns:p14="http://schemas.microsoft.com/office/powerpoint/2010/main" val="1832664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7459823D-9D3D-43A0-AC50-FD03D4305215}" type="slidenum">
              <a:rPr lang="en-US" altLang="en-US" sz="1200"/>
              <a:pPr eaLnBrk="1" hangingPunct="1"/>
              <a:t>7</a:t>
            </a:fld>
            <a:endParaRPr lang="en-US" altLang="en-US" sz="1200"/>
          </a:p>
        </p:txBody>
      </p:sp>
      <p:sp>
        <p:nvSpPr>
          <p:cNvPr id="73730" name="Rectangle 2"/>
          <p:cNvSpPr>
            <a:spLocks noGrp="1" noRot="1" noChangeAspect="1" noChangeArrowheads="1"/>
          </p:cNvSpPr>
          <p:nvPr>
            <p:ph type="sldImg"/>
          </p:nvPr>
        </p:nvSpPr>
        <p:spPr>
          <a:solidFill>
            <a:srgbClr val="FFFFFF"/>
          </a:solidFill>
          <a:ln/>
          <a:extLst>
            <a:ext uri="{FAA26D3D-D897-4be2-8F04-BA451C77F1D7}"/>
          </a:extLst>
        </p:spPr>
      </p:sp>
      <p:sp>
        <p:nvSpPr>
          <p:cNvPr id="737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defRPr/>
            </a:pPr>
            <a:endParaRPr lang="en-US" sz="2400" smtClean="0">
              <a:ea typeface="ＭＳ Ｐゴシック" charset="0"/>
              <a:cs typeface="+mn-cs"/>
            </a:endParaRPr>
          </a:p>
        </p:txBody>
      </p:sp>
    </p:spTree>
    <p:extLst>
      <p:ext uri="{BB962C8B-B14F-4D97-AF65-F5344CB8AC3E}">
        <p14:creationId xmlns:p14="http://schemas.microsoft.com/office/powerpoint/2010/main" val="2271390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21CCAFA8-D521-4D23-8C04-6A4343AEB5FA}" type="slidenum">
              <a:rPr lang="en-US" altLang="en-US" sz="1200"/>
              <a:pPr eaLnBrk="1" hangingPunct="1"/>
              <a:t>8</a:t>
            </a:fld>
            <a:endParaRPr lang="en-US" altLang="en-US" sz="1200"/>
          </a:p>
        </p:txBody>
      </p:sp>
      <p:sp>
        <p:nvSpPr>
          <p:cNvPr id="77826" name="Rectangle 2"/>
          <p:cNvSpPr>
            <a:spLocks noGrp="1" noRot="1" noChangeAspect="1" noChangeArrowheads="1"/>
          </p:cNvSpPr>
          <p:nvPr>
            <p:ph type="sldImg"/>
          </p:nvPr>
        </p:nvSpPr>
        <p:spPr>
          <a:solidFill>
            <a:srgbClr val="FFFFFF"/>
          </a:solidFill>
          <a:ln/>
          <a:extLst>
            <a:ext uri="{FAA26D3D-D897-4be2-8F04-BA451C77F1D7}"/>
          </a:extLst>
        </p:spPr>
      </p:sp>
      <p:sp>
        <p:nvSpPr>
          <p:cNvPr id="7782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defRPr/>
            </a:pPr>
            <a:endParaRPr lang="en-US" sz="2400" smtClean="0">
              <a:ea typeface="ＭＳ Ｐゴシック" charset="0"/>
              <a:cs typeface="+mn-cs"/>
            </a:endParaRPr>
          </a:p>
        </p:txBody>
      </p:sp>
    </p:spTree>
    <p:extLst>
      <p:ext uri="{BB962C8B-B14F-4D97-AF65-F5344CB8AC3E}">
        <p14:creationId xmlns:p14="http://schemas.microsoft.com/office/powerpoint/2010/main" val="80861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168E93DC-F577-4923-9236-50C210C2AA7A}" type="slidenum">
              <a:rPr lang="en-US" altLang="en-US" sz="1200"/>
              <a:pPr eaLnBrk="1" hangingPunct="1"/>
              <a:t>21</a:t>
            </a:fld>
            <a:endParaRPr lang="en-US" altLang="en-US" sz="1200"/>
          </a:p>
        </p:txBody>
      </p:sp>
      <p:sp>
        <p:nvSpPr>
          <p:cNvPr id="68610" name="Rectangle 2"/>
          <p:cNvSpPr>
            <a:spLocks noGrp="1" noRot="1" noChangeAspect="1" noChangeArrowheads="1" noTextEdit="1"/>
          </p:cNvSpPr>
          <p:nvPr>
            <p:ph type="sldImg"/>
          </p:nvPr>
        </p:nvSpPr>
        <p:spPr>
          <a:ln/>
          <a:extLst>
            <a:ext uri="{FAA26D3D-D897-4be2-8F04-BA451C77F1D7}"/>
          </a:extLst>
        </p:spPr>
      </p:sp>
      <p:sp>
        <p:nvSpPr>
          <p:cNvPr id="68611" name="Rectangle 3"/>
          <p:cNvSpPr>
            <a:spLocks noGrp="1" noChangeArrowheads="1"/>
          </p:cNvSpPr>
          <p:nvPr>
            <p:ph type="body" idx="1"/>
          </p:nvPr>
        </p:nvSpPr>
        <p:spPr/>
        <p:txBody>
          <a:bodyPr/>
          <a:lstStyle/>
          <a:p>
            <a:pPr eaLnBrk="1" hangingPunct="1">
              <a:spcBef>
                <a:spcPct val="0"/>
              </a:spcBef>
              <a:defRPr/>
            </a:pPr>
            <a:endParaRPr lang="en-US" sz="2400" smtClean="0">
              <a:ea typeface="ＭＳ Ｐゴシック" charset="0"/>
              <a:cs typeface="+mn-cs"/>
            </a:endParaRPr>
          </a:p>
        </p:txBody>
      </p:sp>
    </p:spTree>
    <p:extLst>
      <p:ext uri="{BB962C8B-B14F-4D97-AF65-F5344CB8AC3E}">
        <p14:creationId xmlns:p14="http://schemas.microsoft.com/office/powerpoint/2010/main" val="2718690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6853735B-1528-4751-9A55-1378803E39BC}" type="slidenum">
              <a:rPr lang="en-US" altLang="en-US" sz="1200"/>
              <a:pPr eaLnBrk="1" hangingPunct="1"/>
              <a:t>22</a:t>
            </a:fld>
            <a:endParaRPr lang="en-US" altLang="en-US" sz="1200"/>
          </a:p>
        </p:txBody>
      </p:sp>
      <p:sp>
        <p:nvSpPr>
          <p:cNvPr id="69634" name="Rectangle 2"/>
          <p:cNvSpPr>
            <a:spLocks noGrp="1" noRot="1" noChangeAspect="1" noChangeArrowheads="1" noTextEdit="1"/>
          </p:cNvSpPr>
          <p:nvPr>
            <p:ph type="sldImg"/>
          </p:nvPr>
        </p:nvSpPr>
        <p:spPr>
          <a:ln/>
          <a:extLst>
            <a:ext uri="{FAA26D3D-D897-4be2-8F04-BA451C77F1D7}"/>
          </a:extLst>
        </p:spPr>
      </p:sp>
      <p:sp>
        <p:nvSpPr>
          <p:cNvPr id="69635" name="Rectangle 3"/>
          <p:cNvSpPr>
            <a:spLocks noGrp="1" noChangeArrowheads="1"/>
          </p:cNvSpPr>
          <p:nvPr>
            <p:ph type="body" idx="1"/>
          </p:nvPr>
        </p:nvSpPr>
        <p:spPr/>
        <p:txBody>
          <a:bodyPr/>
          <a:lstStyle/>
          <a:p>
            <a:pPr eaLnBrk="1" hangingPunct="1">
              <a:spcBef>
                <a:spcPct val="0"/>
              </a:spcBef>
              <a:defRPr/>
            </a:pPr>
            <a:endParaRPr lang="en-US" sz="2400" smtClean="0">
              <a:ea typeface="ＭＳ Ｐゴシック" charset="0"/>
              <a:cs typeface="+mn-cs"/>
            </a:endParaRPr>
          </a:p>
        </p:txBody>
      </p:sp>
    </p:spTree>
    <p:extLst>
      <p:ext uri="{BB962C8B-B14F-4D97-AF65-F5344CB8AC3E}">
        <p14:creationId xmlns:p14="http://schemas.microsoft.com/office/powerpoint/2010/main" val="3006738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8/30/2018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8/30/2018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8/30/2018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8/30/2018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8/30/2018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473075"/>
            <a:ext cx="10871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11200" y="1828800"/>
            <a:ext cx="5334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48400" y="1828800"/>
            <a:ext cx="5334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11200" y="6248400"/>
            <a:ext cx="27432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4318000" y="6248400"/>
            <a:ext cx="38608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9042400" y="6248400"/>
            <a:ext cx="2540000" cy="457200"/>
          </a:xfrm>
        </p:spPr>
        <p:txBody>
          <a:bodyPr/>
          <a:lstStyle>
            <a:lvl1pPr>
              <a:defRPr/>
            </a:lvl1pPr>
          </a:lstStyle>
          <a:p>
            <a:fld id="{3F6F7978-B32D-4D42-BB5E-8190FAB97806}" type="slidenum">
              <a:rPr lang="en-US" altLang="en-US"/>
              <a:pPr/>
              <a:t>‹#›</a:t>
            </a:fld>
            <a:endParaRPr lang="en-US" altLang="en-US"/>
          </a:p>
        </p:txBody>
      </p:sp>
    </p:spTree>
    <p:extLst>
      <p:ext uri="{BB962C8B-B14F-4D97-AF65-F5344CB8AC3E}">
        <p14:creationId xmlns:p14="http://schemas.microsoft.com/office/powerpoint/2010/main" val="2968957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8/30/2018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8/30/2018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Elections</a:t>
            </a:r>
            <a:endParaRPr lang="en-US" dirty="0"/>
          </a:p>
        </p:txBody>
      </p:sp>
      <p:sp>
        <p:nvSpPr>
          <p:cNvPr id="3" name="Subtitle 2"/>
          <p:cNvSpPr>
            <a:spLocks noGrp="1"/>
          </p:cNvSpPr>
          <p:nvPr>
            <p:ph type="subTitle" idx="1"/>
          </p:nvPr>
        </p:nvSpPr>
        <p:spPr>
          <a:xfrm>
            <a:off x="1371600" y="3632201"/>
            <a:ext cx="9448800" cy="1480126"/>
          </a:xfrm>
        </p:spPr>
        <p:txBody>
          <a:bodyPr>
            <a:normAutofit fontScale="77500" lnSpcReduction="20000"/>
          </a:bodyPr>
          <a:lstStyle/>
          <a:p>
            <a:r>
              <a:rPr lang="en-US" dirty="0" smtClean="0"/>
              <a:t>Unit 2</a:t>
            </a:r>
          </a:p>
          <a:p>
            <a:r>
              <a:rPr lang="en-US" dirty="0" smtClean="0"/>
              <a:t>Textbook Chapters 9 &amp; 10</a:t>
            </a:r>
          </a:p>
          <a:p>
            <a:r>
              <a:rPr lang="en-US" dirty="0" err="1" smtClean="0"/>
              <a:t>Studyguide</a:t>
            </a:r>
            <a:r>
              <a:rPr lang="en-US" dirty="0" smtClean="0"/>
              <a:t> book chapter 7</a:t>
            </a:r>
          </a:p>
          <a:p>
            <a:r>
              <a:rPr lang="en-US" dirty="0" smtClean="0"/>
              <a:t>Coach Flu</a:t>
            </a:r>
          </a:p>
          <a:p>
            <a:r>
              <a:rPr lang="en-US" dirty="0" smtClean="0"/>
              <a:t>Revised 2017-2018</a:t>
            </a:r>
            <a:endParaRPr lang="en-US" dirty="0"/>
          </a:p>
        </p:txBody>
      </p:sp>
    </p:spTree>
    <p:extLst>
      <p:ext uri="{BB962C8B-B14F-4D97-AF65-F5344CB8AC3E}">
        <p14:creationId xmlns:p14="http://schemas.microsoft.com/office/powerpoint/2010/main" val="3568937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pPr eaLnBrk="1" hangingPunct="1">
              <a:defRPr/>
            </a:pPr>
            <a:r>
              <a:rPr lang="en-US" altLang="en-US" sz="3200" dirty="0"/>
              <a:t>The Nomination Game</a:t>
            </a:r>
          </a:p>
        </p:txBody>
      </p:sp>
      <p:sp>
        <p:nvSpPr>
          <p:cNvPr id="1027" name="Rectangle 3"/>
          <p:cNvSpPr>
            <a:spLocks noGrp="1" noChangeArrowheads="1"/>
          </p:cNvSpPr>
          <p:nvPr>
            <p:ph type="body" idx="1"/>
          </p:nvPr>
        </p:nvSpPr>
        <p:spPr/>
        <p:txBody>
          <a:bodyPr/>
          <a:lstStyle/>
          <a:p>
            <a:pPr eaLnBrk="1" hangingPunct="1"/>
            <a:r>
              <a:rPr lang="en-US" altLang="en-US" sz="2800"/>
              <a:t>Deciding to Run</a:t>
            </a:r>
          </a:p>
          <a:p>
            <a:pPr lvl="1" eaLnBrk="1" hangingPunct="1"/>
            <a:r>
              <a:rPr lang="en-US" altLang="en-US" sz="2800"/>
              <a:t>Campaigns are physically and emotionally taxing.  Why would a sane person want to do it?</a:t>
            </a:r>
          </a:p>
          <a:p>
            <a:pPr lvl="1" eaLnBrk="1" hangingPunct="1"/>
            <a:r>
              <a:rPr lang="en-US" altLang="en-US" sz="2800"/>
              <a:t>Other countries have short campaigns - generally less than 2 months.</a:t>
            </a:r>
          </a:p>
          <a:p>
            <a:pPr lvl="1" eaLnBrk="1" hangingPunct="1"/>
            <a:r>
              <a:rPr lang="en-US" altLang="en-US" sz="2800"/>
              <a:t>U.S. campaigns (especially for President) can last 18 months or more.  (Obama’s campaign in 2008 lasted 22 months)</a:t>
            </a:r>
          </a:p>
        </p:txBody>
      </p:sp>
    </p:spTree>
    <p:extLst>
      <p:ext uri="{BB962C8B-B14F-4D97-AF65-F5344CB8AC3E}">
        <p14:creationId xmlns:p14="http://schemas.microsoft.com/office/powerpoint/2010/main" val="59667009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altLang="en-US" sz="3200" dirty="0"/>
              <a:t>The Nomination Game</a:t>
            </a:r>
          </a:p>
        </p:txBody>
      </p:sp>
      <p:sp>
        <p:nvSpPr>
          <p:cNvPr id="6147" name="Rectangle 3"/>
          <p:cNvSpPr>
            <a:spLocks noGrp="1" noChangeArrowheads="1"/>
          </p:cNvSpPr>
          <p:nvPr>
            <p:ph type="body" idx="1"/>
          </p:nvPr>
        </p:nvSpPr>
        <p:spPr/>
        <p:txBody>
          <a:bodyPr/>
          <a:lstStyle/>
          <a:p>
            <a:pPr eaLnBrk="1" hangingPunct="1"/>
            <a:r>
              <a:rPr lang="en-US" altLang="en-US" sz="2400" dirty="0"/>
              <a:t>Competing for Delegates</a:t>
            </a:r>
          </a:p>
          <a:p>
            <a:pPr lvl="1" eaLnBrk="1" hangingPunct="1"/>
            <a:r>
              <a:rPr lang="en-US" altLang="en-US" sz="2400" dirty="0"/>
              <a:t>The Caucus Road</a:t>
            </a:r>
          </a:p>
          <a:p>
            <a:pPr lvl="2" eaLnBrk="1" hangingPunct="1"/>
            <a:r>
              <a:rPr lang="en-US" altLang="en-US" sz="2400" dirty="0">
                <a:solidFill>
                  <a:srgbClr val="FF0000"/>
                </a:solidFill>
              </a:rPr>
              <a:t>Caucus: </a:t>
            </a:r>
            <a:r>
              <a:rPr lang="en-US" altLang="en-US" sz="2400" dirty="0"/>
              <a:t>Meetings of state party leaders. Used to select delegates.</a:t>
            </a:r>
          </a:p>
          <a:p>
            <a:pPr lvl="2" eaLnBrk="1" hangingPunct="1"/>
            <a:r>
              <a:rPr lang="en-US" altLang="en-US" sz="2400" dirty="0"/>
              <a:t>Now organized like a pyramid from local precincts to the state’s convention.</a:t>
            </a:r>
          </a:p>
          <a:p>
            <a:pPr lvl="2" eaLnBrk="1" hangingPunct="1"/>
            <a:r>
              <a:rPr lang="en-US" altLang="en-US" sz="2400" dirty="0"/>
              <a:t>Not used by many states.</a:t>
            </a:r>
          </a:p>
          <a:p>
            <a:pPr lvl="2" eaLnBrk="1" hangingPunct="1"/>
            <a:r>
              <a:rPr lang="en-US" altLang="en-US" sz="2400" dirty="0"/>
              <a:t>The Iowa caucus is first and considered the most important.</a:t>
            </a:r>
          </a:p>
        </p:txBody>
      </p:sp>
    </p:spTree>
    <p:extLst>
      <p:ext uri="{BB962C8B-B14F-4D97-AF65-F5344CB8AC3E}">
        <p14:creationId xmlns:p14="http://schemas.microsoft.com/office/powerpoint/2010/main" val="386644239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4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3"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altLang="en-US" sz="3600" dirty="0"/>
              <a:t>The Nomination Game</a:t>
            </a:r>
          </a:p>
        </p:txBody>
      </p:sp>
      <p:sp>
        <p:nvSpPr>
          <p:cNvPr id="7171" name="Rectangle 3"/>
          <p:cNvSpPr>
            <a:spLocks noGrp="1" noChangeArrowheads="1"/>
          </p:cNvSpPr>
          <p:nvPr>
            <p:ph type="body" idx="1"/>
          </p:nvPr>
        </p:nvSpPr>
        <p:spPr/>
        <p:txBody>
          <a:bodyPr/>
          <a:lstStyle/>
          <a:p>
            <a:pPr eaLnBrk="1" hangingPunct="1"/>
            <a:r>
              <a:rPr lang="en-US" altLang="en-US" sz="2400" dirty="0"/>
              <a:t>Competing for Delegates</a:t>
            </a:r>
          </a:p>
          <a:p>
            <a:pPr lvl="1" eaLnBrk="1" hangingPunct="1"/>
            <a:r>
              <a:rPr lang="en-US" altLang="en-US" sz="2400" dirty="0"/>
              <a:t>The Primary Road</a:t>
            </a:r>
          </a:p>
          <a:p>
            <a:pPr lvl="2" eaLnBrk="1" hangingPunct="1"/>
            <a:r>
              <a:rPr lang="en-US" altLang="en-US" sz="2400" dirty="0">
                <a:solidFill>
                  <a:srgbClr val="FF0000"/>
                </a:solidFill>
              </a:rPr>
              <a:t>Primary</a:t>
            </a:r>
            <a:r>
              <a:rPr lang="en-US" altLang="en-US" sz="2400" dirty="0"/>
              <a:t>:</a:t>
            </a:r>
            <a:r>
              <a:rPr lang="en-US" altLang="en-US" sz="2400" u="sng" dirty="0"/>
              <a:t> Elections </a:t>
            </a:r>
            <a:r>
              <a:rPr lang="en-US" altLang="en-US" sz="2400" dirty="0"/>
              <a:t>in which voters choose the nominee or delegates pledged to the nominee.</a:t>
            </a:r>
          </a:p>
          <a:p>
            <a:pPr lvl="2" eaLnBrk="1" hangingPunct="1"/>
            <a:r>
              <a:rPr lang="en-US" altLang="en-US" sz="2400" dirty="0"/>
              <a:t>Started by turn of the century reformers.</a:t>
            </a:r>
          </a:p>
          <a:p>
            <a:pPr lvl="2" eaLnBrk="1" hangingPunct="1"/>
            <a:r>
              <a:rPr lang="en-US" altLang="en-US" sz="2400" dirty="0"/>
              <a:t>Most states use one of the forms of a primary.</a:t>
            </a:r>
          </a:p>
          <a:p>
            <a:pPr lvl="2" eaLnBrk="1" hangingPunct="1"/>
            <a:r>
              <a:rPr lang="en-US" altLang="en-US" sz="2400" dirty="0">
                <a:solidFill>
                  <a:srgbClr val="FF0000"/>
                </a:solidFill>
              </a:rPr>
              <a:t>Frontloading</a:t>
            </a:r>
            <a:r>
              <a:rPr lang="en-US" altLang="en-US" sz="2400" dirty="0"/>
              <a:t> is the tendency of states to hold primaries early - New Hampshire is first.</a:t>
            </a:r>
          </a:p>
          <a:p>
            <a:pPr lvl="2" eaLnBrk="1" hangingPunct="1"/>
            <a:r>
              <a:rPr lang="en-US" altLang="en-US" sz="2400" dirty="0"/>
              <a:t>Generally primaries serve as elimination contests.</a:t>
            </a:r>
          </a:p>
        </p:txBody>
      </p:sp>
    </p:spTree>
    <p:extLst>
      <p:ext uri="{BB962C8B-B14F-4D97-AF65-F5344CB8AC3E}">
        <p14:creationId xmlns:p14="http://schemas.microsoft.com/office/powerpoint/2010/main" val="54459924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17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17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3"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altLang="en-US" sz="3600" dirty="0"/>
              <a:t>The Nomination Game</a:t>
            </a:r>
          </a:p>
        </p:txBody>
      </p:sp>
      <p:sp>
        <p:nvSpPr>
          <p:cNvPr id="8195" name="Rectangle 3"/>
          <p:cNvSpPr>
            <a:spLocks noGrp="1" noChangeArrowheads="1"/>
          </p:cNvSpPr>
          <p:nvPr>
            <p:ph type="body" idx="1"/>
          </p:nvPr>
        </p:nvSpPr>
        <p:spPr/>
        <p:txBody>
          <a:bodyPr/>
          <a:lstStyle/>
          <a:p>
            <a:pPr eaLnBrk="1" hangingPunct="1"/>
            <a:r>
              <a:rPr lang="en-US" altLang="en-US" sz="2400"/>
              <a:t>Competing for Delegates</a:t>
            </a:r>
          </a:p>
          <a:p>
            <a:pPr lvl="1" eaLnBrk="1" hangingPunct="1"/>
            <a:r>
              <a:rPr lang="en-US" altLang="en-US" sz="2400"/>
              <a:t>Evaluating the Primary and Caucus System</a:t>
            </a:r>
          </a:p>
          <a:p>
            <a:pPr lvl="2" eaLnBrk="1" hangingPunct="1"/>
            <a:r>
              <a:rPr lang="en-US" altLang="en-US" sz="2400"/>
              <a:t>Disproportionate attention to the early ones.</a:t>
            </a:r>
          </a:p>
          <a:p>
            <a:pPr lvl="2" eaLnBrk="1" hangingPunct="1"/>
            <a:r>
              <a:rPr lang="en-US" altLang="en-US" sz="2400"/>
              <a:t>Prominent politicians find it difficult to make time to run.</a:t>
            </a:r>
          </a:p>
          <a:p>
            <a:pPr lvl="2" eaLnBrk="1" hangingPunct="1"/>
            <a:r>
              <a:rPr lang="en-US" altLang="en-US" sz="2400"/>
              <a:t>Money plays too big a role.</a:t>
            </a:r>
          </a:p>
          <a:p>
            <a:pPr lvl="2" eaLnBrk="1" hangingPunct="1"/>
            <a:r>
              <a:rPr lang="en-US" altLang="en-US" sz="2400"/>
              <a:t>Participation in primaries and caucuses is low and unrepresentative.</a:t>
            </a:r>
          </a:p>
          <a:p>
            <a:pPr lvl="2" eaLnBrk="1" hangingPunct="1"/>
            <a:r>
              <a:rPr lang="en-US" altLang="en-US" sz="2400"/>
              <a:t>The system gives too much power to the media.</a:t>
            </a:r>
          </a:p>
        </p:txBody>
      </p:sp>
    </p:spTree>
    <p:extLst>
      <p:ext uri="{BB962C8B-B14F-4D97-AF65-F5344CB8AC3E}">
        <p14:creationId xmlns:p14="http://schemas.microsoft.com/office/powerpoint/2010/main" val="237539825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1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19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19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1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3"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National and Regional Presidential primary proposals</a:t>
            </a:r>
            <a:endParaRPr lang="en-US" dirty="0"/>
          </a:p>
        </p:txBody>
      </p:sp>
      <p:sp>
        <p:nvSpPr>
          <p:cNvPr id="45059" name="Content Placeholder 2"/>
          <p:cNvSpPr>
            <a:spLocks noGrp="1"/>
          </p:cNvSpPr>
          <p:nvPr>
            <p:ph idx="1"/>
          </p:nvPr>
        </p:nvSpPr>
        <p:spPr/>
        <p:txBody>
          <a:bodyPr/>
          <a:lstStyle/>
          <a:p>
            <a:pPr>
              <a:buFont typeface="Arial" panose="020B0604020202020204" pitchFamily="34" charset="0"/>
              <a:buChar char="•"/>
            </a:pPr>
            <a:r>
              <a:rPr lang="en-US" altLang="en-US" sz="2800" dirty="0">
                <a:solidFill>
                  <a:srgbClr val="FF0000"/>
                </a:solidFill>
              </a:rPr>
              <a:t>National Primary:   </a:t>
            </a:r>
            <a:r>
              <a:rPr lang="en-US" altLang="en-US" sz="2800" dirty="0"/>
              <a:t>A way to select party nominees by having a same day national election.</a:t>
            </a:r>
          </a:p>
          <a:p>
            <a:pPr>
              <a:buFont typeface="Arial" panose="020B0604020202020204" pitchFamily="34" charset="0"/>
              <a:buChar char="•"/>
            </a:pPr>
            <a:r>
              <a:rPr lang="en-US" altLang="en-US" sz="2800" dirty="0">
                <a:solidFill>
                  <a:srgbClr val="FF0000"/>
                </a:solidFill>
              </a:rPr>
              <a:t>Regional Primary: </a:t>
            </a:r>
            <a:r>
              <a:rPr lang="en-US" altLang="en-US" sz="2800" dirty="0"/>
              <a:t>This would hold a primary on separate days but done either by time zones are specific areas of the nation.</a:t>
            </a:r>
          </a:p>
        </p:txBody>
      </p:sp>
    </p:spTree>
    <p:extLst>
      <p:ext uri="{BB962C8B-B14F-4D97-AF65-F5344CB8AC3E}">
        <p14:creationId xmlns:p14="http://schemas.microsoft.com/office/powerpoint/2010/main" val="1728995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altLang="en-US" sz="3200" dirty="0"/>
              <a:t>The Nomination Game</a:t>
            </a:r>
          </a:p>
        </p:txBody>
      </p:sp>
      <p:sp>
        <p:nvSpPr>
          <p:cNvPr id="46083" name="Rectangle 3"/>
          <p:cNvSpPr>
            <a:spLocks noGrp="1" noChangeArrowheads="1"/>
          </p:cNvSpPr>
          <p:nvPr>
            <p:ph type="body" sz="half" idx="1"/>
          </p:nvPr>
        </p:nvSpPr>
        <p:spPr>
          <a:xfrm>
            <a:off x="2133600" y="1447800"/>
            <a:ext cx="7543800" cy="4343400"/>
          </a:xfrm>
        </p:spPr>
        <p:txBody>
          <a:bodyPr/>
          <a:lstStyle/>
          <a:p>
            <a:pPr marL="0" indent="0"/>
            <a:r>
              <a:rPr lang="en-US" altLang="en-US" sz="2400"/>
              <a:t>The Inflated Importance of Iowa and New Hampshire (Figure 9.1)</a:t>
            </a:r>
          </a:p>
          <a:p>
            <a:pPr marL="0" indent="0">
              <a:buNone/>
            </a:pPr>
            <a:endParaRPr lang="en-US" altLang="en-US" sz="2000"/>
          </a:p>
        </p:txBody>
      </p:sp>
      <p:graphicFrame>
        <p:nvGraphicFramePr>
          <p:cNvPr id="46084" name="Object 6"/>
          <p:cNvGraphicFramePr>
            <a:graphicFrameLocks noGrp="1" noChangeAspect="1"/>
          </p:cNvGraphicFramePr>
          <p:nvPr>
            <p:ph sz="half" idx="2"/>
            <p:extLst>
              <p:ext uri="{D42A27DB-BD31-4B8C-83A1-F6EECF244321}">
                <p14:modId xmlns:p14="http://schemas.microsoft.com/office/powerpoint/2010/main" val="3644203060"/>
              </p:ext>
            </p:extLst>
          </p:nvPr>
        </p:nvGraphicFramePr>
        <p:xfrm>
          <a:off x="3212306" y="2590800"/>
          <a:ext cx="5868988" cy="3683000"/>
        </p:xfrm>
        <a:graphic>
          <a:graphicData uri="http://schemas.openxmlformats.org/presentationml/2006/ole">
            <mc:AlternateContent xmlns:mc="http://schemas.openxmlformats.org/markup-compatibility/2006">
              <mc:Choice xmlns:v="urn:schemas-microsoft-com:vml" Requires="v">
                <p:oleObj spid="_x0000_s1028" name="Photo Editor Photo" r:id="rId3" imgW="3172268" imgH="1991003" progId="MSPhotoEd.3">
                  <p:embed/>
                </p:oleObj>
              </mc:Choice>
              <mc:Fallback>
                <p:oleObj name="Photo Editor Photo" r:id="rId3" imgW="3172268" imgH="1991003" progId="MSPhotoEd.3">
                  <p:embed/>
                  <p:pic>
                    <p:nvPicPr>
                      <p:cNvPr id="4608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2306" y="2590800"/>
                        <a:ext cx="5868988"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8283785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6342" y="448489"/>
            <a:ext cx="8610600" cy="1293028"/>
          </a:xfrm>
        </p:spPr>
        <p:txBody>
          <a:bodyPr/>
          <a:lstStyle/>
          <a:p>
            <a:pPr>
              <a:defRPr/>
            </a:pPr>
            <a:r>
              <a:rPr lang="en-US" dirty="0" smtClean="0"/>
              <a:t>McGovern-Fraser Commission </a:t>
            </a:r>
            <a:endParaRPr lang="en-US" dirty="0"/>
          </a:p>
        </p:txBody>
      </p:sp>
      <p:sp>
        <p:nvSpPr>
          <p:cNvPr id="47107" name="Content Placeholder 2"/>
          <p:cNvSpPr>
            <a:spLocks noGrp="1"/>
          </p:cNvSpPr>
          <p:nvPr>
            <p:ph idx="1"/>
          </p:nvPr>
        </p:nvSpPr>
        <p:spPr>
          <a:xfrm>
            <a:off x="477982" y="1870364"/>
            <a:ext cx="10820400" cy="4024125"/>
          </a:xfrm>
        </p:spPr>
        <p:txBody>
          <a:bodyPr>
            <a:noAutofit/>
          </a:bodyPr>
          <a:lstStyle/>
          <a:p>
            <a:r>
              <a:rPr lang="en-US" altLang="en-US" sz="2800" dirty="0"/>
              <a:t>The events at and around the Democratic national convention of 1968 left the party in disarray, unable to support its nominee and divided over matters of both substance and procedure. The 1968 convention was disastrous for the Democrats, as much because of the demonstrations and violent police responses outside the convention hall as because of the convention itself. What took place in Chicago went well beyond party leaders’ ignoring one candidate, Eugene McCarthy, who could claim to have demonstrated his appeal to voters in the primaries and nominating another, Hubert Humphrey, who had not entered a single primary.</a:t>
            </a:r>
          </a:p>
        </p:txBody>
      </p:sp>
    </p:spTree>
    <p:extLst>
      <p:ext uri="{BB962C8B-B14F-4D97-AF65-F5344CB8AC3E}">
        <p14:creationId xmlns:p14="http://schemas.microsoft.com/office/powerpoint/2010/main" val="1730647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Controlling the outcome of the minority votes in the democratic party</a:t>
            </a:r>
            <a:endParaRPr lang="en-US" dirty="0"/>
          </a:p>
        </p:txBody>
      </p:sp>
      <p:sp>
        <p:nvSpPr>
          <p:cNvPr id="49155" name="Content Placeholder 2"/>
          <p:cNvSpPr>
            <a:spLocks noGrp="1"/>
          </p:cNvSpPr>
          <p:nvPr>
            <p:ph idx="1"/>
          </p:nvPr>
        </p:nvSpPr>
        <p:spPr/>
        <p:txBody>
          <a:bodyPr>
            <a:normAutofit fontScale="92500" lnSpcReduction="10000"/>
          </a:bodyPr>
          <a:lstStyle/>
          <a:p>
            <a:r>
              <a:rPr lang="en-US" altLang="en-US" sz="2800" dirty="0">
                <a:solidFill>
                  <a:srgbClr val="FF0000"/>
                </a:solidFill>
              </a:rPr>
              <a:t>Super delegates</a:t>
            </a:r>
            <a:r>
              <a:rPr lang="en-US" altLang="en-US" sz="2800" dirty="0"/>
              <a:t>:   National party leaders who automatically get a delegates slot at the National party Convention.</a:t>
            </a:r>
          </a:p>
          <a:p>
            <a:endParaRPr lang="en-US" altLang="en-US" dirty="0" smtClean="0"/>
          </a:p>
          <a:p>
            <a:r>
              <a:rPr lang="en-US" altLang="en-US" sz="2800" dirty="0"/>
              <a:t>Represent 19% of the total votes in the 2008 election for the Democrats.  </a:t>
            </a:r>
          </a:p>
          <a:p>
            <a:r>
              <a:rPr lang="en-US" altLang="en-US" sz="2800" dirty="0" smtClean="0"/>
              <a:t>Republicans have </a:t>
            </a:r>
            <a:r>
              <a:rPr lang="en-US" altLang="en-US" sz="2800" dirty="0" smtClean="0">
                <a:solidFill>
                  <a:srgbClr val="FF0000"/>
                </a:solidFill>
              </a:rPr>
              <a:t>special delegates </a:t>
            </a:r>
            <a:r>
              <a:rPr lang="en-US" altLang="en-US" sz="2800" dirty="0" smtClean="0"/>
              <a:t>similar to the Democrats except in how they vote.  They only get to vote in the case of no candidates earn the required votes to win the nomination.</a:t>
            </a:r>
            <a:endParaRPr lang="en-US" altLang="en-US" sz="2800" dirty="0"/>
          </a:p>
          <a:p>
            <a:r>
              <a:rPr lang="en-US" altLang="en-US" sz="2800" dirty="0"/>
              <a:t>Helps the party control the outcome of the election and protect the party from the voters</a:t>
            </a:r>
          </a:p>
        </p:txBody>
      </p:sp>
    </p:spTree>
    <p:extLst>
      <p:ext uri="{BB962C8B-B14F-4D97-AF65-F5344CB8AC3E}">
        <p14:creationId xmlns:p14="http://schemas.microsoft.com/office/powerpoint/2010/main" val="772982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altLang="en-US" sz="3200" dirty="0"/>
              <a:t>The Nomination Game</a:t>
            </a:r>
          </a:p>
        </p:txBody>
      </p:sp>
      <p:sp>
        <p:nvSpPr>
          <p:cNvPr id="51203" name="Rectangle 3"/>
          <p:cNvSpPr>
            <a:spLocks noGrp="1" noChangeArrowheads="1"/>
          </p:cNvSpPr>
          <p:nvPr>
            <p:ph type="body" sz="half" idx="1"/>
          </p:nvPr>
        </p:nvSpPr>
        <p:spPr>
          <a:xfrm>
            <a:off x="1943793" y="1616075"/>
            <a:ext cx="7620000" cy="4267200"/>
          </a:xfrm>
        </p:spPr>
        <p:txBody>
          <a:bodyPr/>
          <a:lstStyle/>
          <a:p>
            <a:pPr marL="0" indent="0"/>
            <a:r>
              <a:rPr lang="en-US" altLang="en-US" sz="2000" dirty="0"/>
              <a:t>The Declining Coverage of Conventions on Network TV (Figure 9.2)</a:t>
            </a:r>
          </a:p>
          <a:p>
            <a:pPr marL="0" indent="0">
              <a:buNone/>
            </a:pPr>
            <a:endParaRPr lang="en-US" altLang="en-US" sz="2000" dirty="0"/>
          </a:p>
        </p:txBody>
      </p:sp>
      <p:pic>
        <p:nvPicPr>
          <p:cNvPr id="51204" name="Picture 9"/>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286000" y="2335213"/>
            <a:ext cx="7696200" cy="4094162"/>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1612156401"/>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altLang="en-US" sz="3200" dirty="0"/>
              <a:t>The Campaign Game</a:t>
            </a:r>
          </a:p>
        </p:txBody>
      </p:sp>
      <p:sp>
        <p:nvSpPr>
          <p:cNvPr id="12291" name="Rectangle 3"/>
          <p:cNvSpPr>
            <a:spLocks noGrp="1" noChangeArrowheads="1"/>
          </p:cNvSpPr>
          <p:nvPr>
            <p:ph type="body" idx="1"/>
          </p:nvPr>
        </p:nvSpPr>
        <p:spPr>
          <a:xfrm>
            <a:off x="757845" y="1828800"/>
            <a:ext cx="8361217" cy="4522124"/>
          </a:xfrm>
        </p:spPr>
        <p:txBody>
          <a:bodyPr>
            <a:normAutofit lnSpcReduction="10000"/>
          </a:bodyPr>
          <a:lstStyle/>
          <a:p>
            <a:pPr eaLnBrk="1" hangingPunct="1"/>
            <a:r>
              <a:rPr lang="en-US" altLang="en-US" sz="2800" dirty="0"/>
              <a:t>The High-Tech Media Campaign</a:t>
            </a:r>
          </a:p>
          <a:p>
            <a:pPr lvl="1" eaLnBrk="1" hangingPunct="1"/>
            <a:r>
              <a:rPr lang="en-US" altLang="en-US" sz="2800" dirty="0">
                <a:solidFill>
                  <a:srgbClr val="FF0000"/>
                </a:solidFill>
              </a:rPr>
              <a:t>Direct mail </a:t>
            </a:r>
            <a:r>
              <a:rPr lang="en-US" altLang="en-US" sz="2800" dirty="0"/>
              <a:t>used to generate support and money for the candidate</a:t>
            </a:r>
          </a:p>
          <a:p>
            <a:pPr lvl="1" eaLnBrk="1" hangingPunct="1"/>
            <a:r>
              <a:rPr lang="en-US" altLang="en-US" sz="2800" dirty="0"/>
              <a:t>Get media attention through ad budget and “free” coverage</a:t>
            </a:r>
          </a:p>
          <a:p>
            <a:pPr lvl="1" eaLnBrk="1" hangingPunct="1"/>
            <a:r>
              <a:rPr lang="en-US" altLang="en-US" sz="2800" dirty="0"/>
              <a:t>Emphasis on “marketing” a candidate</a:t>
            </a:r>
          </a:p>
          <a:p>
            <a:pPr lvl="1" eaLnBrk="1" hangingPunct="1"/>
            <a:r>
              <a:rPr lang="en-US" altLang="en-US" sz="2800" dirty="0"/>
              <a:t>News focuses on strategies and events, not on </a:t>
            </a:r>
            <a:r>
              <a:rPr lang="en-US" altLang="en-US" sz="2800" dirty="0" smtClean="0"/>
              <a:t>policies</a:t>
            </a:r>
          </a:p>
          <a:p>
            <a:pPr lvl="1" eaLnBrk="1" hangingPunct="1"/>
            <a:r>
              <a:rPr lang="en-US" altLang="en-US" sz="2800" dirty="0" smtClean="0">
                <a:solidFill>
                  <a:srgbClr val="FF0000"/>
                </a:solidFill>
              </a:rPr>
              <a:t>Horserace Journalism</a:t>
            </a:r>
            <a:r>
              <a:rPr lang="en-US" altLang="en-US" sz="2800" dirty="0" smtClean="0"/>
              <a:t>: is a term given to the media focusing on the campaign battle and not the substance of the candidates policies they believe in.</a:t>
            </a:r>
            <a:endParaRPr lang="en-US" altLang="en-US" sz="2800" dirty="0"/>
          </a:p>
        </p:txBody>
      </p:sp>
      <p:pic>
        <p:nvPicPr>
          <p:cNvPr id="52228" name="Picture 1029" descr="15499-82d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6925" y="1981200"/>
            <a:ext cx="1619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1031" descr="200407102-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9548" y="5112127"/>
            <a:ext cx="1543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414757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2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2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defRPr/>
            </a:pPr>
            <a:r>
              <a:rPr lang="en-US" smtClean="0">
                <a:ea typeface="+mj-ea"/>
              </a:rPr>
              <a:t>Three Types of Elections</a:t>
            </a:r>
          </a:p>
        </p:txBody>
      </p:sp>
      <p:sp>
        <p:nvSpPr>
          <p:cNvPr id="7171" name="Rectangle 3"/>
          <p:cNvSpPr>
            <a:spLocks noGrp="1" noChangeArrowheads="1"/>
          </p:cNvSpPr>
          <p:nvPr>
            <p:ph idx="1"/>
          </p:nvPr>
        </p:nvSpPr>
        <p:spPr>
          <a:xfrm>
            <a:off x="1143000" y="838200"/>
            <a:ext cx="9525000" cy="2971800"/>
          </a:xfrm>
        </p:spPr>
        <p:txBody>
          <a:bodyPr/>
          <a:lstStyle/>
          <a:p>
            <a:pPr eaLnBrk="1" hangingPunct="1"/>
            <a:endParaRPr lang="en-US" altLang="en-US" dirty="0" smtClean="0"/>
          </a:p>
          <a:p>
            <a:pPr eaLnBrk="1" hangingPunct="1"/>
            <a:endParaRPr lang="en-US" altLang="en-US" dirty="0" smtClean="0"/>
          </a:p>
          <a:p>
            <a:pPr lvl="2" eaLnBrk="1" hangingPunct="1"/>
            <a:r>
              <a:rPr lang="en-US" altLang="en-US" sz="2400" b="1" dirty="0">
                <a:solidFill>
                  <a:srgbClr val="FF0000"/>
                </a:solidFill>
              </a:rPr>
              <a:t>Primary Elections-</a:t>
            </a:r>
            <a:r>
              <a:rPr lang="en-US" altLang="en-US" sz="2400" dirty="0">
                <a:solidFill>
                  <a:srgbClr val="FF0000"/>
                </a:solidFill>
              </a:rPr>
              <a:t> </a:t>
            </a:r>
            <a:r>
              <a:rPr lang="en-US" altLang="en-US" sz="2400" dirty="0"/>
              <a:t>voters select party nominees</a:t>
            </a:r>
          </a:p>
          <a:p>
            <a:pPr lvl="2" eaLnBrk="1" hangingPunct="1"/>
            <a:r>
              <a:rPr lang="en-US" altLang="en-US" sz="2400" b="1" dirty="0">
                <a:solidFill>
                  <a:srgbClr val="FF0000"/>
                </a:solidFill>
              </a:rPr>
              <a:t>General Elections-</a:t>
            </a:r>
            <a:r>
              <a:rPr lang="en-US" altLang="en-US" sz="2400" dirty="0">
                <a:solidFill>
                  <a:srgbClr val="FF0000"/>
                </a:solidFill>
              </a:rPr>
              <a:t> </a:t>
            </a:r>
            <a:r>
              <a:rPr lang="en-US" altLang="en-US" sz="2400" dirty="0"/>
              <a:t>the contest between the candidates from different parties</a:t>
            </a:r>
          </a:p>
          <a:p>
            <a:pPr lvl="2" eaLnBrk="1" hangingPunct="1"/>
            <a:r>
              <a:rPr lang="en-US" altLang="en-US" sz="2400" b="1" dirty="0">
                <a:solidFill>
                  <a:srgbClr val="FF0000"/>
                </a:solidFill>
              </a:rPr>
              <a:t>Initiatives and Referendums-</a:t>
            </a:r>
            <a:r>
              <a:rPr lang="en-US" altLang="en-US" sz="2400" dirty="0">
                <a:solidFill>
                  <a:srgbClr val="FF0000"/>
                </a:solidFill>
              </a:rPr>
              <a:t> </a:t>
            </a:r>
            <a:r>
              <a:rPr lang="en-US" altLang="en-US" sz="2400" dirty="0"/>
              <a:t>voters engage in making or ratifying legislation at the state level only</a:t>
            </a:r>
          </a:p>
          <a:p>
            <a:pPr eaLnBrk="1" hangingPunct="1"/>
            <a:endParaRPr lang="en-US" altLang="en-US" dirty="0" smtClean="0"/>
          </a:p>
        </p:txBody>
      </p:sp>
      <p:pic>
        <p:nvPicPr>
          <p:cNvPr id="54276" name="Picture 4"/>
          <p:cNvPicPr>
            <a:picLocks noChangeAspect="1" noChangeArrowheads="1"/>
          </p:cNvPicPr>
          <p:nvPr/>
        </p:nvPicPr>
        <p:blipFill>
          <a:blip r:embed="rId3"/>
          <a:srcRect/>
          <a:stretch>
            <a:fillRect/>
          </a:stretch>
        </p:blipFill>
        <p:spPr bwMode="auto">
          <a:xfrm>
            <a:off x="6019801" y="4038601"/>
            <a:ext cx="4384675"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48788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The Mandate Theory of Elections</a:t>
            </a:r>
            <a:endParaRPr lang="en-US" dirty="0">
              <a:ea typeface="+mj-ea"/>
            </a:endParaRPr>
          </a:p>
        </p:txBody>
      </p:sp>
      <p:sp>
        <p:nvSpPr>
          <p:cNvPr id="15363" name="Content Placeholder 2"/>
          <p:cNvSpPr>
            <a:spLocks noGrp="1"/>
          </p:cNvSpPr>
          <p:nvPr>
            <p:ph idx="1"/>
          </p:nvPr>
        </p:nvSpPr>
        <p:spPr/>
        <p:txBody>
          <a:bodyPr/>
          <a:lstStyle/>
          <a:p>
            <a:pPr eaLnBrk="1" hangingPunct="1"/>
            <a:r>
              <a:rPr lang="en-US" altLang="en-US" dirty="0" smtClean="0"/>
              <a:t>The </a:t>
            </a:r>
            <a:r>
              <a:rPr lang="en-US" altLang="en-US" dirty="0" smtClean="0">
                <a:solidFill>
                  <a:srgbClr val="FF0000"/>
                </a:solidFill>
              </a:rPr>
              <a:t>Mandate Theory of Elections </a:t>
            </a:r>
            <a:r>
              <a:rPr lang="en-US" altLang="en-US" dirty="0" smtClean="0"/>
              <a:t>is the idea that the winning candidate has a mandate (widespread support) from the people to carry out his or her policies.</a:t>
            </a:r>
          </a:p>
          <a:p>
            <a:pPr eaLnBrk="1" hangingPunct="1"/>
            <a:r>
              <a:rPr lang="en-US" altLang="en-US" dirty="0" smtClean="0">
                <a:solidFill>
                  <a:srgbClr val="FF0000"/>
                </a:solidFill>
              </a:rPr>
              <a:t>Policy voting </a:t>
            </a:r>
            <a:r>
              <a:rPr lang="en-US" altLang="en-US" dirty="0" smtClean="0"/>
              <a:t>is the idea that electoral choices are based on voters’ policy preferences and where the candidate stands on policy issues. </a:t>
            </a:r>
          </a:p>
          <a:p>
            <a:pPr eaLnBrk="1" hangingPunct="1"/>
            <a:r>
              <a:rPr lang="en-US" altLang="en-US" dirty="0" smtClean="0">
                <a:solidFill>
                  <a:srgbClr val="FF0000"/>
                </a:solidFill>
              </a:rPr>
              <a:t>Retrospective voting </a:t>
            </a:r>
            <a:r>
              <a:rPr lang="en-US" altLang="en-US" dirty="0" smtClean="0"/>
              <a:t>is the idea that incumbents who have provided desired results are rewarded with a new term and those who fail are not reelected. “What have you done for me lately”?</a:t>
            </a:r>
          </a:p>
          <a:p>
            <a:pPr eaLnBrk="1" hangingPunct="1"/>
            <a:endParaRPr lang="en-US" altLang="en-US" dirty="0" smtClean="0"/>
          </a:p>
        </p:txBody>
      </p:sp>
    </p:spTree>
    <p:extLst>
      <p:ext uri="{BB962C8B-B14F-4D97-AF65-F5344CB8AC3E}">
        <p14:creationId xmlns:p14="http://schemas.microsoft.com/office/powerpoint/2010/main" val="1527586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a:defRPr/>
            </a:pPr>
            <a:r>
              <a:rPr lang="en-US" smtClean="0">
                <a:ea typeface="+mj-ea"/>
              </a:rPr>
              <a:t>The Last Battle: The Electoral College</a:t>
            </a:r>
          </a:p>
        </p:txBody>
      </p:sp>
      <p:sp>
        <p:nvSpPr>
          <p:cNvPr id="19459" name="Rectangle 3"/>
          <p:cNvSpPr>
            <a:spLocks noGrp="1" noChangeArrowheads="1"/>
          </p:cNvSpPr>
          <p:nvPr>
            <p:ph idx="1"/>
          </p:nvPr>
        </p:nvSpPr>
        <p:spPr>
          <a:xfrm>
            <a:off x="2209800" y="1981200"/>
            <a:ext cx="4800600" cy="4114800"/>
          </a:xfrm>
        </p:spPr>
        <p:txBody>
          <a:bodyPr rtlCol="0">
            <a:normAutofit lnSpcReduction="10000"/>
          </a:bodyPr>
          <a:lstStyle/>
          <a:p>
            <a:pPr marL="182880" indent="-182880">
              <a:defRPr/>
            </a:pPr>
            <a:r>
              <a:rPr lang="en-US" sz="2800" dirty="0">
                <a:solidFill>
                  <a:srgbClr val="FF0000"/>
                </a:solidFill>
              </a:rPr>
              <a:t>Electoral College </a:t>
            </a:r>
            <a:r>
              <a:rPr lang="en-US" sz="2800" dirty="0"/>
              <a:t>actually elects the President- founders wanted him chosen by the elite of the country</a:t>
            </a:r>
          </a:p>
          <a:p>
            <a:pPr marL="182880" indent="-182880">
              <a:defRPr/>
            </a:pPr>
            <a:r>
              <a:rPr lang="en-US" sz="2800" dirty="0"/>
              <a:t>States choose the electors</a:t>
            </a:r>
          </a:p>
          <a:p>
            <a:pPr marL="182880" indent="-182880">
              <a:defRPr/>
            </a:pPr>
            <a:r>
              <a:rPr lang="en-US" sz="2800" dirty="0">
                <a:solidFill>
                  <a:srgbClr val="FF0000"/>
                </a:solidFill>
              </a:rPr>
              <a:t>Winner-Take-All system </a:t>
            </a:r>
            <a:r>
              <a:rPr lang="en-US" sz="2800" dirty="0"/>
              <a:t>gives bigger emphasis to more populated states battleground states</a:t>
            </a:r>
          </a:p>
        </p:txBody>
      </p:sp>
      <p:pic>
        <p:nvPicPr>
          <p:cNvPr id="16388" name="Picture 4" descr="2008-electoral-college-map-912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514600"/>
            <a:ext cx="3733800"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249099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829099" y="443950"/>
            <a:ext cx="8610600" cy="1293028"/>
          </a:xfrm>
        </p:spPr>
        <p:txBody>
          <a:bodyPr>
            <a:normAutofit/>
          </a:bodyPr>
          <a:lstStyle/>
          <a:p>
            <a:pPr>
              <a:defRPr/>
            </a:pPr>
            <a:r>
              <a:rPr lang="en-US" dirty="0" smtClean="0">
                <a:ea typeface="+mj-ea"/>
              </a:rPr>
              <a:t>The Last Battle: The Electoral College</a:t>
            </a:r>
          </a:p>
        </p:txBody>
      </p:sp>
      <p:sp>
        <p:nvSpPr>
          <p:cNvPr id="20483" name="Rectangle 3"/>
          <p:cNvSpPr>
            <a:spLocks noGrp="1" noChangeArrowheads="1"/>
          </p:cNvSpPr>
          <p:nvPr>
            <p:ph idx="1"/>
          </p:nvPr>
        </p:nvSpPr>
        <p:spPr>
          <a:xfrm>
            <a:off x="1752600" y="1828800"/>
            <a:ext cx="5105400" cy="4343400"/>
          </a:xfrm>
        </p:spPr>
        <p:txBody>
          <a:bodyPr rtlCol="0">
            <a:normAutofit fontScale="92500" lnSpcReduction="10000"/>
          </a:bodyPr>
          <a:lstStyle/>
          <a:p>
            <a:pPr marL="182880" indent="-182880">
              <a:lnSpc>
                <a:spcPct val="80000"/>
              </a:lnSpc>
              <a:defRPr/>
            </a:pPr>
            <a:r>
              <a:rPr lang="en-US" sz="2800"/>
              <a:t>How it works today:</a:t>
            </a:r>
          </a:p>
          <a:p>
            <a:pPr lvl="1" indent="-182880">
              <a:lnSpc>
                <a:spcPct val="80000"/>
              </a:lnSpc>
              <a:defRPr/>
            </a:pPr>
            <a:r>
              <a:rPr lang="en-US" sz="2400"/>
              <a:t>Each state has as many votes as it does Representatives and Senators.</a:t>
            </a:r>
          </a:p>
          <a:p>
            <a:pPr lvl="1" indent="-182880">
              <a:lnSpc>
                <a:spcPct val="80000"/>
              </a:lnSpc>
              <a:defRPr/>
            </a:pPr>
            <a:r>
              <a:rPr lang="en-US" sz="2400"/>
              <a:t>Winner of popular vote typically gets ALL the Electoral College votes.</a:t>
            </a:r>
          </a:p>
          <a:p>
            <a:pPr lvl="1" indent="-182880">
              <a:lnSpc>
                <a:spcPct val="80000"/>
              </a:lnSpc>
              <a:defRPr/>
            </a:pPr>
            <a:r>
              <a:rPr lang="en-US" sz="2400"/>
              <a:t>Electors meet in December, votes are reported by the vice president in January.</a:t>
            </a:r>
          </a:p>
          <a:p>
            <a:pPr lvl="1" indent="-182880">
              <a:lnSpc>
                <a:spcPct val="80000"/>
              </a:lnSpc>
              <a:defRPr/>
            </a:pPr>
            <a:r>
              <a:rPr lang="en-US" sz="2400"/>
              <a:t>If no candidate gets 270 votes (a majority), the House of Representatives votes for president, with each state getting ONE vote.</a:t>
            </a:r>
          </a:p>
        </p:txBody>
      </p:sp>
      <p:sp>
        <p:nvSpPr>
          <p:cNvPr id="1741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1200">
              <a:solidFill>
                <a:srgbClr val="FFFFFF"/>
              </a:solidFill>
            </a:endParaRPr>
          </a:p>
        </p:txBody>
      </p:sp>
      <p:sp>
        <p:nvSpPr>
          <p:cNvPr id="1741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1200">
              <a:solidFill>
                <a:srgbClr val="FFFFFF"/>
              </a:solidFill>
            </a:endParaRPr>
          </a:p>
        </p:txBody>
      </p:sp>
      <p:pic>
        <p:nvPicPr>
          <p:cNvPr id="17414" name="Picture 4" descr="Bush_v_Gore_245447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464" y="1828800"/>
            <a:ext cx="348773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966181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4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2"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wrap="square" numCol="1" anchorCtr="0" compatLnSpc="1">
            <a:prstTxWarp prst="textNoShape">
              <a:avLst/>
            </a:prstTxWarp>
          </a:bodyPr>
          <a:lstStyle/>
          <a:p>
            <a:pPr eaLnBrk="1" hangingPunct="1">
              <a:defRPr/>
            </a:pPr>
            <a:r>
              <a:rPr lang="en-US" sz="3600"/>
              <a:t>Whether to Vote: A Citizen</a:t>
            </a:r>
            <a:r>
              <a:rPr lang="ja-JP" altLang="en-US" sz="3600"/>
              <a:t>’</a:t>
            </a:r>
            <a:r>
              <a:rPr lang="en-US" altLang="ja-JP" sz="3600"/>
              <a:t>s First Choice</a:t>
            </a:r>
            <a:endParaRPr lang="en-US" sz="3600"/>
          </a:p>
        </p:txBody>
      </p:sp>
      <p:sp>
        <p:nvSpPr>
          <p:cNvPr id="11267" name="Rectangle 3"/>
          <p:cNvSpPr>
            <a:spLocks noGrp="1" noChangeArrowheads="1"/>
          </p:cNvSpPr>
          <p:nvPr>
            <p:ph idx="1"/>
          </p:nvPr>
        </p:nvSpPr>
        <p:spPr>
          <a:xfrm>
            <a:off x="1028700" y="1997825"/>
            <a:ext cx="4800600" cy="4191000"/>
          </a:xfrm>
        </p:spPr>
        <p:txBody>
          <a:bodyPr>
            <a:normAutofit fontScale="92500" lnSpcReduction="20000"/>
          </a:bodyPr>
          <a:lstStyle/>
          <a:p>
            <a:pPr eaLnBrk="1" hangingPunct="1">
              <a:lnSpc>
                <a:spcPct val="90000"/>
              </a:lnSpc>
            </a:pPr>
            <a:r>
              <a:rPr lang="en-US" altLang="en-US" sz="2800" dirty="0"/>
              <a:t>Deciding Whether to Vote</a:t>
            </a:r>
          </a:p>
          <a:p>
            <a:pPr lvl="1" eaLnBrk="1" hangingPunct="1">
              <a:lnSpc>
                <a:spcPct val="90000"/>
              </a:lnSpc>
            </a:pPr>
            <a:r>
              <a:rPr lang="en-US" altLang="en-US" sz="2400" dirty="0">
                <a:solidFill>
                  <a:srgbClr val="FF0000"/>
                </a:solidFill>
              </a:rPr>
              <a:t>Legitimacy</a:t>
            </a:r>
            <a:r>
              <a:rPr lang="en-US" altLang="en-US" sz="2400" dirty="0"/>
              <a:t>- the people’s belief that the government has the right to </a:t>
            </a:r>
            <a:r>
              <a:rPr lang="en-US" altLang="en-US" sz="2400" dirty="0" smtClean="0"/>
              <a:t>rule</a:t>
            </a:r>
          </a:p>
          <a:p>
            <a:pPr lvl="1" eaLnBrk="1" hangingPunct="1">
              <a:lnSpc>
                <a:spcPct val="90000"/>
              </a:lnSpc>
            </a:pPr>
            <a:r>
              <a:rPr lang="en-US" altLang="en-US" sz="2400" dirty="0" smtClean="0">
                <a:solidFill>
                  <a:srgbClr val="FF0000"/>
                </a:solidFill>
              </a:rPr>
              <a:t>High Legitimacy- </a:t>
            </a:r>
            <a:r>
              <a:rPr lang="en-US" altLang="en-US" sz="2400" dirty="0" smtClean="0"/>
              <a:t>when the loser of the campaign accepts the results peacefully.</a:t>
            </a:r>
            <a:endParaRPr lang="en-US" altLang="en-US" sz="2400" dirty="0"/>
          </a:p>
          <a:p>
            <a:pPr lvl="1" eaLnBrk="1" hangingPunct="1">
              <a:lnSpc>
                <a:spcPct val="90000"/>
              </a:lnSpc>
            </a:pPr>
            <a:r>
              <a:rPr lang="en-US" altLang="en-US" sz="2400" dirty="0">
                <a:solidFill>
                  <a:srgbClr val="FF0000"/>
                </a:solidFill>
              </a:rPr>
              <a:t>Political Efficacy</a:t>
            </a:r>
            <a:r>
              <a:rPr lang="en-US" altLang="en-US" sz="2400" dirty="0"/>
              <a:t>: The belief that one</a:t>
            </a:r>
            <a:r>
              <a:rPr lang="ja-JP" altLang="en-US" sz="2400" dirty="0"/>
              <a:t>’</a:t>
            </a:r>
            <a:r>
              <a:rPr lang="en-US" altLang="ja-JP" sz="2400" dirty="0"/>
              <a:t>s political participation really matters.</a:t>
            </a:r>
          </a:p>
          <a:p>
            <a:pPr lvl="1" eaLnBrk="1" hangingPunct="1">
              <a:lnSpc>
                <a:spcPct val="90000"/>
              </a:lnSpc>
            </a:pPr>
            <a:r>
              <a:rPr lang="en-US" altLang="en-US" sz="2400" dirty="0">
                <a:solidFill>
                  <a:srgbClr val="FF0000"/>
                </a:solidFill>
              </a:rPr>
              <a:t>Civic Duty: </a:t>
            </a:r>
            <a:r>
              <a:rPr lang="en-US" altLang="en-US" sz="2400" dirty="0"/>
              <a:t>The belief that in order to support democratic government, a citizen should always vote.</a:t>
            </a:r>
          </a:p>
        </p:txBody>
      </p:sp>
      <p:sp>
        <p:nvSpPr>
          <p:cNvPr id="11268" name="Rectangle 4"/>
          <p:cNvSpPr>
            <a:spLocks noChangeArrowheads="1"/>
          </p:cNvSpPr>
          <p:nvPr/>
        </p:nvSpPr>
        <p:spPr bwMode="auto">
          <a:xfrm>
            <a:off x="10588626" y="545306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latin typeface="Times New Roman" charset="0"/>
              <a:ea typeface="ＭＳ Ｐゴシック" charset="0"/>
            </a:endParaRPr>
          </a:p>
        </p:txBody>
      </p:sp>
      <p:pic>
        <p:nvPicPr>
          <p:cNvPr id="11269" name="Picture 5" descr="article4-t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1" y="3276600"/>
            <a:ext cx="23796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AutoShape 7"/>
          <p:cNvSpPr>
            <a:spLocks noChangeArrowheads="1"/>
          </p:cNvSpPr>
          <p:nvPr/>
        </p:nvSpPr>
        <p:spPr bwMode="auto">
          <a:xfrm>
            <a:off x="8763000" y="1371600"/>
            <a:ext cx="990600" cy="762000"/>
          </a:xfrm>
          <a:prstGeom prst="wedgeRoundRectCallout">
            <a:avLst>
              <a:gd name="adj1" fmla="val -59616"/>
              <a:gd name="adj2" fmla="val 156042"/>
              <a:gd name="adj3"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latin typeface="Times New Roman" charset="0"/>
              <a:ea typeface="ＭＳ Ｐゴシック" charset="0"/>
            </a:endParaRPr>
          </a:p>
        </p:txBody>
      </p:sp>
    </p:spTree>
    <p:extLst>
      <p:ext uri="{BB962C8B-B14F-4D97-AF65-F5344CB8AC3E}">
        <p14:creationId xmlns:p14="http://schemas.microsoft.com/office/powerpoint/2010/main" val="245076545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2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2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wrap="square" numCol="1" anchorCtr="0" compatLnSpc="1">
            <a:prstTxWarp prst="textNoShape">
              <a:avLst/>
            </a:prstTxWarp>
          </a:bodyPr>
          <a:lstStyle/>
          <a:p>
            <a:pPr eaLnBrk="1" hangingPunct="1">
              <a:defRPr/>
            </a:pPr>
            <a:r>
              <a:rPr lang="en-US" sz="3600"/>
              <a:t>Whether to Vote: A Citizen</a:t>
            </a:r>
            <a:r>
              <a:rPr lang="ja-JP" altLang="en-US" sz="3600"/>
              <a:t>’</a:t>
            </a:r>
            <a:r>
              <a:rPr lang="en-US" altLang="ja-JP" sz="3600"/>
              <a:t>s First Choice</a:t>
            </a:r>
            <a:endParaRPr lang="en-US" sz="3600"/>
          </a:p>
        </p:txBody>
      </p:sp>
      <p:sp>
        <p:nvSpPr>
          <p:cNvPr id="13315" name="Rectangle 3"/>
          <p:cNvSpPr>
            <a:spLocks noGrp="1" noChangeArrowheads="1"/>
          </p:cNvSpPr>
          <p:nvPr>
            <p:ph idx="1"/>
          </p:nvPr>
        </p:nvSpPr>
        <p:spPr>
          <a:xfrm>
            <a:off x="2209800" y="1828800"/>
            <a:ext cx="3886200" cy="4572000"/>
          </a:xfrm>
        </p:spPr>
        <p:txBody>
          <a:bodyPr/>
          <a:lstStyle/>
          <a:p>
            <a:pPr eaLnBrk="1" hangingPunct="1">
              <a:lnSpc>
                <a:spcPct val="90000"/>
              </a:lnSpc>
            </a:pPr>
            <a:r>
              <a:rPr lang="en-US" altLang="en-US" smtClean="0"/>
              <a:t>Who Votes?</a:t>
            </a:r>
          </a:p>
          <a:p>
            <a:pPr eaLnBrk="1" hangingPunct="1">
              <a:lnSpc>
                <a:spcPct val="90000"/>
              </a:lnSpc>
            </a:pPr>
            <a:r>
              <a:rPr lang="en-US" altLang="en-US" smtClean="0"/>
              <a:t>These factors increase the likelihood of voting:</a:t>
            </a:r>
          </a:p>
          <a:p>
            <a:pPr lvl="1" eaLnBrk="1" hangingPunct="1">
              <a:lnSpc>
                <a:spcPct val="90000"/>
              </a:lnSpc>
            </a:pPr>
            <a:r>
              <a:rPr lang="en-US" altLang="en-US" smtClean="0"/>
              <a:t>Age</a:t>
            </a:r>
          </a:p>
          <a:p>
            <a:pPr lvl="1" eaLnBrk="1" hangingPunct="1">
              <a:lnSpc>
                <a:spcPct val="90000"/>
              </a:lnSpc>
            </a:pPr>
            <a:r>
              <a:rPr lang="en-US" altLang="en-US" smtClean="0"/>
              <a:t>Income</a:t>
            </a:r>
          </a:p>
          <a:p>
            <a:pPr lvl="1" eaLnBrk="1" hangingPunct="1">
              <a:lnSpc>
                <a:spcPct val="90000"/>
              </a:lnSpc>
            </a:pPr>
            <a:r>
              <a:rPr lang="en-US" altLang="en-US" smtClean="0"/>
              <a:t>Education</a:t>
            </a:r>
          </a:p>
          <a:p>
            <a:pPr lvl="1" eaLnBrk="1" hangingPunct="1">
              <a:lnSpc>
                <a:spcPct val="90000"/>
              </a:lnSpc>
            </a:pPr>
            <a:r>
              <a:rPr lang="en-US" altLang="en-US" smtClean="0"/>
              <a:t>Marriage</a:t>
            </a:r>
          </a:p>
          <a:p>
            <a:pPr lvl="1" eaLnBrk="1" hangingPunct="1">
              <a:lnSpc>
                <a:spcPct val="90000"/>
              </a:lnSpc>
            </a:pPr>
            <a:r>
              <a:rPr lang="en-US" altLang="en-US" smtClean="0"/>
              <a:t>Caucasian </a:t>
            </a:r>
          </a:p>
          <a:p>
            <a:pPr lvl="1" eaLnBrk="1" hangingPunct="1">
              <a:lnSpc>
                <a:spcPct val="90000"/>
              </a:lnSpc>
            </a:pPr>
            <a:r>
              <a:rPr lang="en-US" altLang="en-US" smtClean="0"/>
              <a:t>Female</a:t>
            </a:r>
          </a:p>
          <a:p>
            <a:pPr lvl="1" eaLnBrk="1" hangingPunct="1">
              <a:lnSpc>
                <a:spcPct val="90000"/>
              </a:lnSpc>
            </a:pPr>
            <a:r>
              <a:rPr lang="en-US" altLang="en-US" smtClean="0"/>
              <a:t>Union Member</a:t>
            </a:r>
          </a:p>
          <a:p>
            <a:pPr lvl="1" eaLnBrk="1" hangingPunct="1">
              <a:lnSpc>
                <a:spcPct val="90000"/>
              </a:lnSpc>
            </a:pPr>
            <a:r>
              <a:rPr lang="en-US" altLang="en-US" smtClean="0"/>
              <a:t>Government Worker</a:t>
            </a:r>
          </a:p>
          <a:p>
            <a:pPr lvl="1" eaLnBrk="1" hangingPunct="1">
              <a:lnSpc>
                <a:spcPct val="90000"/>
              </a:lnSpc>
            </a:pPr>
            <a:r>
              <a:rPr lang="en-US" altLang="en-US" smtClean="0"/>
              <a:t>Northerner</a:t>
            </a:r>
          </a:p>
        </p:txBody>
      </p:sp>
      <p:pic>
        <p:nvPicPr>
          <p:cNvPr id="13316" name="Picture 4" descr="3057161100_4806881fa2_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0276" y="3665537"/>
            <a:ext cx="3200400"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8601" y="1608137"/>
            <a:ext cx="19716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8362" y="4754564"/>
            <a:ext cx="15192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859967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3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31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31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331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3315">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3315">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33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a:bodyPr>
          <a:lstStyle/>
          <a:p>
            <a:pPr>
              <a:defRPr/>
            </a:pPr>
            <a:r>
              <a:rPr lang="en-US" smtClean="0">
                <a:ea typeface="+mj-ea"/>
              </a:rPr>
              <a:t>Registering to Vote</a:t>
            </a:r>
            <a:br>
              <a:rPr lang="en-US" smtClean="0">
                <a:ea typeface="+mj-ea"/>
              </a:rPr>
            </a:br>
            <a:endParaRPr lang="en-US" smtClean="0">
              <a:ea typeface="+mj-ea"/>
            </a:endParaRPr>
          </a:p>
        </p:txBody>
      </p:sp>
      <p:sp>
        <p:nvSpPr>
          <p:cNvPr id="12291" name="Rectangle 3"/>
          <p:cNvSpPr>
            <a:spLocks noGrp="1" noChangeArrowheads="1"/>
          </p:cNvSpPr>
          <p:nvPr>
            <p:ph idx="1"/>
          </p:nvPr>
        </p:nvSpPr>
        <p:spPr>
          <a:xfrm>
            <a:off x="-429491" y="2353887"/>
            <a:ext cx="7772400" cy="4114800"/>
          </a:xfrm>
        </p:spPr>
        <p:txBody>
          <a:bodyPr/>
          <a:lstStyle/>
          <a:p>
            <a:pPr lvl="2" eaLnBrk="1" hangingPunct="1"/>
            <a:r>
              <a:rPr lang="en-US" altLang="en-US" sz="2000" dirty="0" smtClean="0"/>
              <a:t>In 1888, West Virginia had 159,000 votes but only 147,000 eligible voters</a:t>
            </a:r>
          </a:p>
          <a:p>
            <a:pPr lvl="2" eaLnBrk="1" hangingPunct="1"/>
            <a:r>
              <a:rPr lang="en-US" altLang="en-US" sz="2000" dirty="0" smtClean="0"/>
              <a:t>States adopted voter registration to prevent fraud (North Dakota has no registration)</a:t>
            </a:r>
          </a:p>
          <a:p>
            <a:pPr lvl="2" eaLnBrk="1" hangingPunct="1"/>
            <a:r>
              <a:rPr lang="en-US" altLang="en-US" sz="2000" dirty="0" smtClean="0"/>
              <a:t>Biggest indicator of voting is voter registration</a:t>
            </a:r>
          </a:p>
          <a:p>
            <a:pPr lvl="2" eaLnBrk="1" hangingPunct="1"/>
            <a:r>
              <a:rPr lang="en-US" altLang="en-US" sz="2000" dirty="0" smtClean="0">
                <a:solidFill>
                  <a:srgbClr val="FF0000"/>
                </a:solidFill>
              </a:rPr>
              <a:t>Motor Voter Act (1993) </a:t>
            </a:r>
            <a:r>
              <a:rPr lang="en-US" altLang="en-US" sz="2000" dirty="0" smtClean="0"/>
              <a:t>required states to offer voter registration when citizens obtain their driver’s licenses.</a:t>
            </a:r>
          </a:p>
          <a:p>
            <a:pPr lvl="2" eaLnBrk="1" hangingPunct="1"/>
            <a:r>
              <a:rPr lang="en-US" altLang="en-US" sz="2000" dirty="0" smtClean="0"/>
              <a:t>Recent proposals would require ID</a:t>
            </a:r>
          </a:p>
          <a:p>
            <a:pPr eaLnBrk="1" hangingPunct="1"/>
            <a:endParaRPr lang="en-US" altLang="en-US" dirty="0" smtClean="0"/>
          </a:p>
        </p:txBody>
      </p:sp>
      <p:pic>
        <p:nvPicPr>
          <p:cNvPr id="80900" name="Picture 4"/>
          <p:cNvPicPr>
            <a:picLocks noChangeAspect="1" noChangeArrowheads="1"/>
          </p:cNvPicPr>
          <p:nvPr/>
        </p:nvPicPr>
        <p:blipFill>
          <a:blip r:embed="rId3"/>
          <a:srcRect/>
          <a:stretch>
            <a:fillRect/>
          </a:stretch>
        </p:blipFill>
        <p:spPr bwMode="auto">
          <a:xfrm>
            <a:off x="7636626" y="3295996"/>
            <a:ext cx="4003675"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6330586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sz="3600" dirty="0"/>
              <a:t>Suffrage: Legal right to vote</a:t>
            </a:r>
          </a:p>
        </p:txBody>
      </p:sp>
      <p:sp>
        <p:nvSpPr>
          <p:cNvPr id="71683" name="Content Placeholder 4"/>
          <p:cNvSpPr>
            <a:spLocks noGrp="1"/>
          </p:cNvSpPr>
          <p:nvPr>
            <p:ph sz="quarter" idx="1"/>
          </p:nvPr>
        </p:nvSpPr>
        <p:spPr/>
        <p:txBody>
          <a:bodyPr/>
          <a:lstStyle/>
          <a:p>
            <a:pPr marL="0" indent="0"/>
            <a:r>
              <a:rPr lang="en-US" altLang="en-US" sz="2800" dirty="0" smtClean="0">
                <a:solidFill>
                  <a:srgbClr val="FF0000"/>
                </a:solidFill>
              </a:rPr>
              <a:t>15</a:t>
            </a:r>
            <a:r>
              <a:rPr lang="en-US" altLang="en-US" sz="2800" baseline="30000" dirty="0" smtClean="0">
                <a:solidFill>
                  <a:srgbClr val="FF0000"/>
                </a:solidFill>
              </a:rPr>
              <a:t>th</a:t>
            </a:r>
            <a:r>
              <a:rPr lang="en-US" altLang="en-US" sz="2800" dirty="0" smtClean="0">
                <a:solidFill>
                  <a:srgbClr val="FF0000"/>
                </a:solidFill>
              </a:rPr>
              <a:t> Amendment </a:t>
            </a:r>
            <a:r>
              <a:rPr lang="en-US" altLang="en-US" sz="2800" dirty="0"/>
              <a:t>extended suffrage to African </a:t>
            </a:r>
            <a:r>
              <a:rPr lang="en-US" altLang="en-US" sz="2800" dirty="0" smtClean="0"/>
              <a:t>Americans</a:t>
            </a:r>
          </a:p>
          <a:p>
            <a:pPr marL="0" indent="0"/>
            <a:r>
              <a:rPr lang="en-US" altLang="en-US" sz="2800" dirty="0" smtClean="0">
                <a:solidFill>
                  <a:srgbClr val="FF0000"/>
                </a:solidFill>
              </a:rPr>
              <a:t>17</a:t>
            </a:r>
            <a:r>
              <a:rPr lang="en-US" altLang="en-US" sz="2800" baseline="30000" dirty="0" smtClean="0">
                <a:solidFill>
                  <a:srgbClr val="FF0000"/>
                </a:solidFill>
              </a:rPr>
              <a:t>th</a:t>
            </a:r>
            <a:r>
              <a:rPr lang="en-US" altLang="en-US" sz="2800" dirty="0" smtClean="0">
                <a:solidFill>
                  <a:srgbClr val="FF0000"/>
                </a:solidFill>
              </a:rPr>
              <a:t> Amendment </a:t>
            </a:r>
            <a:r>
              <a:rPr lang="en-US" altLang="en-US" sz="2800" dirty="0" smtClean="0"/>
              <a:t>changed the way that the United States Senate is elected to President.</a:t>
            </a:r>
            <a:endParaRPr lang="en-US" altLang="en-US" sz="2800" dirty="0"/>
          </a:p>
          <a:p>
            <a:pPr marL="0" indent="0"/>
            <a:r>
              <a:rPr lang="en-US" altLang="en-US" sz="2800" dirty="0" smtClean="0">
                <a:solidFill>
                  <a:srgbClr val="FF0000"/>
                </a:solidFill>
              </a:rPr>
              <a:t>19</a:t>
            </a:r>
            <a:r>
              <a:rPr lang="en-US" altLang="en-US" sz="2800" baseline="30000" dirty="0" smtClean="0">
                <a:solidFill>
                  <a:srgbClr val="FF0000"/>
                </a:solidFill>
              </a:rPr>
              <a:t>th</a:t>
            </a:r>
            <a:r>
              <a:rPr lang="en-US" altLang="en-US" sz="2800" dirty="0" smtClean="0">
                <a:solidFill>
                  <a:srgbClr val="FF0000"/>
                </a:solidFill>
              </a:rPr>
              <a:t> Amendment </a:t>
            </a:r>
            <a:r>
              <a:rPr lang="en-US" altLang="en-US" sz="2800" dirty="0"/>
              <a:t>extended suffrage to </a:t>
            </a:r>
            <a:r>
              <a:rPr lang="en-US" altLang="en-US" sz="2800" dirty="0" smtClean="0"/>
              <a:t>women</a:t>
            </a:r>
          </a:p>
          <a:p>
            <a:pPr marL="0" indent="0"/>
            <a:r>
              <a:rPr lang="en-US" altLang="en-US" sz="2800" dirty="0" smtClean="0">
                <a:solidFill>
                  <a:schemeClr val="accent1"/>
                </a:solidFill>
              </a:rPr>
              <a:t>24</a:t>
            </a:r>
            <a:r>
              <a:rPr lang="en-US" altLang="en-US" sz="2800" baseline="30000" dirty="0" smtClean="0">
                <a:solidFill>
                  <a:schemeClr val="accent1"/>
                </a:solidFill>
              </a:rPr>
              <a:t>th</a:t>
            </a:r>
            <a:r>
              <a:rPr lang="en-US" altLang="en-US" sz="2800" dirty="0" smtClean="0">
                <a:solidFill>
                  <a:schemeClr val="accent1"/>
                </a:solidFill>
              </a:rPr>
              <a:t> Amendment </a:t>
            </a:r>
            <a:r>
              <a:rPr lang="en-US" altLang="en-US" sz="2800" dirty="0" smtClean="0"/>
              <a:t>made poll taxes illegal </a:t>
            </a:r>
            <a:endParaRPr lang="en-US" altLang="en-US" sz="2800" dirty="0"/>
          </a:p>
          <a:p>
            <a:pPr marL="0" indent="0"/>
            <a:r>
              <a:rPr lang="en-US" altLang="en-US" sz="2800" dirty="0" smtClean="0">
                <a:solidFill>
                  <a:srgbClr val="FF0000"/>
                </a:solidFill>
              </a:rPr>
              <a:t>26</a:t>
            </a:r>
            <a:r>
              <a:rPr lang="en-US" altLang="en-US" sz="2800" baseline="30000" dirty="0" smtClean="0">
                <a:solidFill>
                  <a:srgbClr val="FF0000"/>
                </a:solidFill>
              </a:rPr>
              <a:t>th</a:t>
            </a:r>
            <a:r>
              <a:rPr lang="en-US" altLang="en-US" sz="2800" dirty="0" smtClean="0">
                <a:solidFill>
                  <a:srgbClr val="FF0000"/>
                </a:solidFill>
              </a:rPr>
              <a:t> Amendment </a:t>
            </a:r>
            <a:r>
              <a:rPr lang="en-US" altLang="en-US" sz="2800" dirty="0"/>
              <a:t>extended suffrage to citizens eighteen years and older</a:t>
            </a:r>
            <a:endParaRPr lang="en-US" altLang="en-US" sz="2800" dirty="0">
              <a:solidFill>
                <a:srgbClr val="FFFF00"/>
              </a:solidFill>
            </a:endParaRPr>
          </a:p>
        </p:txBody>
      </p:sp>
    </p:spTree>
    <p:extLst>
      <p:ext uri="{BB962C8B-B14F-4D97-AF65-F5344CB8AC3E}">
        <p14:creationId xmlns:p14="http://schemas.microsoft.com/office/powerpoint/2010/main" val="46938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Mandate theory of elections</a:t>
            </a:r>
            <a:endParaRPr lang="en-US" dirty="0"/>
          </a:p>
        </p:txBody>
      </p:sp>
      <p:sp>
        <p:nvSpPr>
          <p:cNvPr id="79875" name="Content Placeholder 4"/>
          <p:cNvSpPr>
            <a:spLocks noGrp="1"/>
          </p:cNvSpPr>
          <p:nvPr>
            <p:ph sz="quarter" idx="1"/>
          </p:nvPr>
        </p:nvSpPr>
        <p:spPr/>
        <p:txBody>
          <a:bodyPr/>
          <a:lstStyle/>
          <a:p>
            <a:pPr marL="0" indent="0"/>
            <a:r>
              <a:rPr lang="en-US" altLang="en-US" sz="2800" dirty="0"/>
              <a:t>Definition: the idea that the winning candidate has a mandate from the people to carry out his or her platforms on politics</a:t>
            </a:r>
          </a:p>
          <a:p>
            <a:pPr marL="0" indent="0"/>
            <a:r>
              <a:rPr lang="en-US" altLang="en-US" sz="2800" dirty="0"/>
              <a:t>Political scientists focus on three major elements of voters decisions</a:t>
            </a:r>
          </a:p>
          <a:p>
            <a:pPr marL="822325" lvl="1" indent="-457200">
              <a:buFont typeface="Franklin Gothic Medium" panose="020B0603020102020204" pitchFamily="34" charset="0"/>
              <a:buAutoNum type="arabicPeriod"/>
            </a:pPr>
            <a:r>
              <a:rPr lang="en-US" altLang="en-US" sz="2800" dirty="0"/>
              <a:t>Voter’s party identification</a:t>
            </a:r>
          </a:p>
          <a:p>
            <a:pPr marL="822325" lvl="1" indent="-457200">
              <a:buFont typeface="Franklin Gothic Medium" panose="020B0603020102020204" pitchFamily="34" charset="0"/>
              <a:buAutoNum type="arabicPeriod"/>
            </a:pPr>
            <a:r>
              <a:rPr lang="en-US" altLang="en-US" sz="2800" dirty="0"/>
              <a:t>Voters evaluation of the candidates</a:t>
            </a:r>
          </a:p>
          <a:p>
            <a:pPr marL="822325" lvl="1" indent="-457200">
              <a:buFont typeface="Franklin Gothic Medium" panose="020B0603020102020204" pitchFamily="34" charset="0"/>
              <a:buAutoNum type="arabicPeriod"/>
            </a:pPr>
            <a:r>
              <a:rPr lang="en-US" altLang="en-US" sz="2800" dirty="0"/>
              <a:t>Policy voting</a:t>
            </a:r>
          </a:p>
          <a:p>
            <a:pPr marL="0" indent="0"/>
            <a:endParaRPr lang="en-US" altLang="en-US" dirty="0" smtClean="0"/>
          </a:p>
          <a:p>
            <a:pPr marL="0" indent="0"/>
            <a:endParaRPr lang="en-US" altLang="en-US" dirty="0" smtClean="0"/>
          </a:p>
        </p:txBody>
      </p:sp>
    </p:spTree>
    <p:extLst>
      <p:ext uri="{BB962C8B-B14F-4D97-AF65-F5344CB8AC3E}">
        <p14:creationId xmlns:p14="http://schemas.microsoft.com/office/powerpoint/2010/main" val="2174198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Party Identification</a:t>
            </a:r>
          </a:p>
        </p:txBody>
      </p:sp>
      <p:sp>
        <p:nvSpPr>
          <p:cNvPr id="80899" name="Content Placeholder 2"/>
          <p:cNvSpPr>
            <a:spLocks noGrp="1"/>
          </p:cNvSpPr>
          <p:nvPr>
            <p:ph sz="quarter" idx="1"/>
          </p:nvPr>
        </p:nvSpPr>
        <p:spPr/>
        <p:txBody>
          <a:bodyPr/>
          <a:lstStyle/>
          <a:p>
            <a:pPr marL="0" indent="0"/>
            <a:r>
              <a:rPr lang="en-US" altLang="en-US" sz="3600" dirty="0"/>
              <a:t>People vote most frequently for a party they </a:t>
            </a:r>
            <a:r>
              <a:rPr lang="en-US" altLang="en-US" sz="3600" dirty="0" smtClean="0"/>
              <a:t>identify </a:t>
            </a:r>
            <a:r>
              <a:rPr lang="en-US" altLang="en-US" sz="3600" dirty="0"/>
              <a:t>with</a:t>
            </a:r>
          </a:p>
          <a:p>
            <a:pPr marL="0" indent="0"/>
            <a:endParaRPr lang="en-US" altLang="en-US" dirty="0" smtClean="0"/>
          </a:p>
        </p:txBody>
      </p:sp>
      <p:pic>
        <p:nvPicPr>
          <p:cNvPr id="3074" name="Picture 2" descr="Image result for picture of sheep vo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1919" y="3107971"/>
            <a:ext cx="5043459" cy="3325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814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8499" y="1118063"/>
            <a:ext cx="7521575" cy="549275"/>
          </a:xfrm>
        </p:spPr>
        <p:txBody>
          <a:bodyPr>
            <a:normAutofit fontScale="90000"/>
          </a:bodyPr>
          <a:lstStyle/>
          <a:p>
            <a:pPr>
              <a:defRPr/>
            </a:pPr>
            <a:r>
              <a:rPr lang="en-US" sz="3600" dirty="0"/>
              <a:t>Democracy and Elections</a:t>
            </a:r>
          </a:p>
        </p:txBody>
      </p:sp>
      <p:sp>
        <p:nvSpPr>
          <p:cNvPr id="87043" name="Content Placeholder 2"/>
          <p:cNvSpPr>
            <a:spLocks noGrp="1"/>
          </p:cNvSpPr>
          <p:nvPr>
            <p:ph sz="quarter" idx="1"/>
          </p:nvPr>
        </p:nvSpPr>
        <p:spPr>
          <a:xfrm>
            <a:off x="1223357" y="2327565"/>
            <a:ext cx="7521575" cy="3579813"/>
          </a:xfrm>
        </p:spPr>
        <p:txBody>
          <a:bodyPr>
            <a:normAutofit lnSpcReduction="10000"/>
          </a:bodyPr>
          <a:lstStyle/>
          <a:p>
            <a:pPr marL="0" indent="0"/>
            <a:r>
              <a:rPr lang="en-US" altLang="en-US" sz="3200" dirty="0"/>
              <a:t>The greater the policy differences between the candidates, the more likely voters will be able to steer government policies by their choices</a:t>
            </a:r>
          </a:p>
          <a:p>
            <a:pPr marL="0" indent="0"/>
            <a:r>
              <a:rPr lang="en-US" altLang="en-US" sz="3200" dirty="0">
                <a:solidFill>
                  <a:srgbClr val="FF0000"/>
                </a:solidFill>
              </a:rPr>
              <a:t>Retrospective voting  </a:t>
            </a:r>
            <a:r>
              <a:rPr lang="en-US" altLang="en-US" sz="3200" dirty="0"/>
              <a:t>a theory of voting in which voters essentially ask this question—</a:t>
            </a:r>
            <a:r>
              <a:rPr lang="en-US" altLang="en-US" sz="3200" i="1" dirty="0"/>
              <a:t>what have you done for me lately?</a:t>
            </a:r>
            <a:endParaRPr lang="en-US" altLang="en-US" sz="3200" dirty="0">
              <a:solidFill>
                <a:srgbClr val="FFFF00"/>
              </a:solidFill>
            </a:endParaRPr>
          </a:p>
        </p:txBody>
      </p:sp>
    </p:spTree>
    <p:extLst>
      <p:ext uri="{BB962C8B-B14F-4D97-AF65-F5344CB8AC3E}">
        <p14:creationId xmlns:p14="http://schemas.microsoft.com/office/powerpoint/2010/main" val="2361178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t>Primary Elections</a:t>
            </a:r>
          </a:p>
        </p:txBody>
      </p:sp>
      <p:sp>
        <p:nvSpPr>
          <p:cNvPr id="64515" name="Content Placeholder 8"/>
          <p:cNvSpPr>
            <a:spLocks noGrp="1"/>
          </p:cNvSpPr>
          <p:nvPr>
            <p:ph sz="quarter" idx="1"/>
          </p:nvPr>
        </p:nvSpPr>
        <p:spPr/>
        <p:txBody>
          <a:bodyPr/>
          <a:lstStyle/>
          <a:p>
            <a:pPr marL="0" indent="0"/>
            <a:r>
              <a:rPr lang="en-US" altLang="en-US" sz="2800"/>
              <a:t>Voters select party nominees</a:t>
            </a:r>
          </a:p>
          <a:p>
            <a:pPr marL="0" indent="0"/>
            <a:endParaRPr lang="en-US" altLang="en-US" smtClean="0"/>
          </a:p>
        </p:txBody>
      </p:sp>
      <p:pic>
        <p:nvPicPr>
          <p:cNvPr id="64516" name="Picture 6" descr="http://www.peoplespunditdaily.com/wp-content/uploads/2015/08/2016-Presidential-Candida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5575" y="2842952"/>
            <a:ext cx="7048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395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altLang="en-US" sz="3200" dirty="0"/>
              <a:t>The Impact of Campaigns</a:t>
            </a:r>
          </a:p>
        </p:txBody>
      </p:sp>
      <p:sp>
        <p:nvSpPr>
          <p:cNvPr id="18435" name="Rectangle 3"/>
          <p:cNvSpPr>
            <a:spLocks noGrp="1" noChangeArrowheads="1"/>
          </p:cNvSpPr>
          <p:nvPr>
            <p:ph type="body" idx="1"/>
          </p:nvPr>
        </p:nvSpPr>
        <p:spPr/>
        <p:txBody>
          <a:bodyPr/>
          <a:lstStyle/>
          <a:p>
            <a:pPr eaLnBrk="1" hangingPunct="1"/>
            <a:r>
              <a:rPr lang="en-US" altLang="en-US" sz="2800"/>
              <a:t>Campaigns have three effects on voters:</a:t>
            </a:r>
          </a:p>
          <a:p>
            <a:pPr lvl="1" eaLnBrk="1" hangingPunct="1"/>
            <a:r>
              <a:rPr lang="en-US" altLang="en-US" sz="2800"/>
              <a:t>Reinforcement, Activation, Conversion</a:t>
            </a:r>
          </a:p>
          <a:p>
            <a:pPr eaLnBrk="1" hangingPunct="1"/>
            <a:r>
              <a:rPr lang="en-US" altLang="en-US" sz="2800"/>
              <a:t>Mostly, they only reinforce &amp; activate</a:t>
            </a:r>
          </a:p>
          <a:p>
            <a:pPr lvl="1" eaLnBrk="1" hangingPunct="1"/>
            <a:r>
              <a:rPr lang="en-US" altLang="en-US" sz="2800"/>
              <a:t>Selective perception: pay attention to things we agree with.</a:t>
            </a:r>
          </a:p>
          <a:p>
            <a:pPr lvl="1" eaLnBrk="1" hangingPunct="1"/>
            <a:r>
              <a:rPr lang="en-US" altLang="en-US" sz="2800"/>
              <a:t>Party identification still has an affect</a:t>
            </a:r>
          </a:p>
          <a:p>
            <a:pPr lvl="1" eaLnBrk="1" hangingPunct="1"/>
            <a:r>
              <a:rPr lang="en-US" altLang="en-US" sz="2800"/>
              <a:t>Incumbents start with a substantial advantage</a:t>
            </a:r>
          </a:p>
        </p:txBody>
      </p:sp>
    </p:spTree>
    <p:extLst>
      <p:ext uri="{BB962C8B-B14F-4D97-AF65-F5344CB8AC3E}">
        <p14:creationId xmlns:p14="http://schemas.microsoft.com/office/powerpoint/2010/main" val="308050140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4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43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84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bldLvl="2"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altLang="en-US" sz="3600" dirty="0"/>
              <a:t>The Campaign Game</a:t>
            </a:r>
          </a:p>
        </p:txBody>
      </p:sp>
      <p:sp>
        <p:nvSpPr>
          <p:cNvPr id="13315" name="Rectangle 3"/>
          <p:cNvSpPr>
            <a:spLocks noGrp="1" noChangeArrowheads="1"/>
          </p:cNvSpPr>
          <p:nvPr>
            <p:ph type="body" idx="1"/>
          </p:nvPr>
        </p:nvSpPr>
        <p:spPr/>
        <p:txBody>
          <a:bodyPr/>
          <a:lstStyle/>
          <a:p>
            <a:pPr eaLnBrk="1" hangingPunct="1">
              <a:lnSpc>
                <a:spcPct val="90000"/>
              </a:lnSpc>
            </a:pPr>
            <a:r>
              <a:rPr lang="en-US" altLang="en-US" sz="2800"/>
              <a:t>Organizing the Campaign</a:t>
            </a:r>
          </a:p>
          <a:p>
            <a:pPr lvl="1" eaLnBrk="1" hangingPunct="1">
              <a:lnSpc>
                <a:spcPct val="90000"/>
              </a:lnSpc>
            </a:pPr>
            <a:r>
              <a:rPr lang="en-US" altLang="en-US" sz="2800"/>
              <a:t>Get a campaign manager</a:t>
            </a:r>
          </a:p>
          <a:p>
            <a:pPr lvl="1" eaLnBrk="1" hangingPunct="1">
              <a:lnSpc>
                <a:spcPct val="90000"/>
              </a:lnSpc>
            </a:pPr>
            <a:r>
              <a:rPr lang="en-US" altLang="en-US" sz="2800"/>
              <a:t>Get a fund-raiser &amp; campaign counsel</a:t>
            </a:r>
          </a:p>
          <a:p>
            <a:pPr lvl="1" eaLnBrk="1" hangingPunct="1">
              <a:lnSpc>
                <a:spcPct val="90000"/>
              </a:lnSpc>
            </a:pPr>
            <a:r>
              <a:rPr lang="en-US" altLang="en-US" sz="2800"/>
              <a:t>Hire media and campaign consultants</a:t>
            </a:r>
          </a:p>
          <a:p>
            <a:pPr lvl="1" eaLnBrk="1" hangingPunct="1">
              <a:lnSpc>
                <a:spcPct val="90000"/>
              </a:lnSpc>
            </a:pPr>
            <a:r>
              <a:rPr lang="en-US" altLang="en-US" sz="2800"/>
              <a:t>Assemble staff / plan the logistics</a:t>
            </a:r>
          </a:p>
          <a:p>
            <a:pPr lvl="1" eaLnBrk="1" hangingPunct="1">
              <a:lnSpc>
                <a:spcPct val="90000"/>
              </a:lnSpc>
            </a:pPr>
            <a:r>
              <a:rPr lang="en-US" altLang="en-US" sz="2800"/>
              <a:t>Get research staff, policy advisors &amp; pollsters</a:t>
            </a:r>
          </a:p>
          <a:p>
            <a:pPr lvl="1" eaLnBrk="1" hangingPunct="1">
              <a:lnSpc>
                <a:spcPct val="90000"/>
              </a:lnSpc>
            </a:pPr>
            <a:r>
              <a:rPr lang="en-US" altLang="en-US" sz="2800"/>
              <a:t>Get a good press secretary</a:t>
            </a:r>
          </a:p>
          <a:p>
            <a:pPr lvl="1" eaLnBrk="1" hangingPunct="1">
              <a:lnSpc>
                <a:spcPct val="90000"/>
              </a:lnSpc>
            </a:pPr>
            <a:r>
              <a:rPr lang="en-US" altLang="en-US" sz="2800"/>
              <a:t>Establish a website</a:t>
            </a:r>
          </a:p>
          <a:p>
            <a:pPr lvl="1" eaLnBrk="1" hangingPunct="1">
              <a:lnSpc>
                <a:spcPct val="90000"/>
              </a:lnSpc>
            </a:pPr>
            <a:endParaRPr lang="en-US" altLang="en-US" smtClean="0"/>
          </a:p>
        </p:txBody>
      </p:sp>
    </p:spTree>
    <p:extLst>
      <p:ext uri="{BB962C8B-B14F-4D97-AF65-F5344CB8AC3E}">
        <p14:creationId xmlns:p14="http://schemas.microsoft.com/office/powerpoint/2010/main" val="317324345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3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31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31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3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bldLvl="2"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altLang="en-US" sz="3200" dirty="0"/>
              <a:t>Money and Campaigning</a:t>
            </a:r>
          </a:p>
        </p:txBody>
      </p:sp>
      <p:sp>
        <p:nvSpPr>
          <p:cNvPr id="14339" name="Rectangle 3"/>
          <p:cNvSpPr>
            <a:spLocks noGrp="1" noChangeArrowheads="1"/>
          </p:cNvSpPr>
          <p:nvPr>
            <p:ph type="body" idx="1"/>
          </p:nvPr>
        </p:nvSpPr>
        <p:spPr/>
        <p:txBody>
          <a:bodyPr/>
          <a:lstStyle/>
          <a:p>
            <a:pPr eaLnBrk="1" hangingPunct="1"/>
            <a:r>
              <a:rPr lang="en-US" altLang="en-US" sz="2800"/>
              <a:t>The Maze of Campaign Finance Reforms</a:t>
            </a:r>
          </a:p>
          <a:p>
            <a:pPr lvl="1" eaLnBrk="1" hangingPunct="1"/>
            <a:r>
              <a:rPr lang="en-US" altLang="en-US" sz="2400"/>
              <a:t>Federal Election Campaign Act (1974)</a:t>
            </a:r>
          </a:p>
          <a:p>
            <a:pPr lvl="2" eaLnBrk="1" hangingPunct="1"/>
            <a:r>
              <a:rPr lang="en-US" altLang="en-US" sz="2000"/>
              <a:t>Created the FEC to administer campaign finance laws for </a:t>
            </a:r>
            <a:r>
              <a:rPr lang="en-US" altLang="en-US" sz="2000" i="1"/>
              <a:t>federal</a:t>
            </a:r>
            <a:r>
              <a:rPr lang="en-US" altLang="en-US" sz="2000"/>
              <a:t> elections.</a:t>
            </a:r>
          </a:p>
          <a:p>
            <a:pPr lvl="2" eaLnBrk="1" hangingPunct="1"/>
            <a:r>
              <a:rPr lang="en-US" altLang="en-US" sz="2000"/>
              <a:t>Created the Presidential Election Campaign Fund.</a:t>
            </a:r>
          </a:p>
          <a:p>
            <a:pPr lvl="2" eaLnBrk="1" hangingPunct="1"/>
            <a:r>
              <a:rPr lang="en-US" altLang="en-US" sz="2000"/>
              <a:t>Provided partial public financing for presidential primaries (matching funds).</a:t>
            </a:r>
          </a:p>
          <a:p>
            <a:pPr lvl="2" eaLnBrk="1" hangingPunct="1"/>
            <a:r>
              <a:rPr lang="en-US" altLang="en-US" sz="2000"/>
              <a:t>Provided full public financing for major party candidates in the general election.</a:t>
            </a:r>
          </a:p>
          <a:p>
            <a:pPr lvl="2" eaLnBrk="1" hangingPunct="1"/>
            <a:r>
              <a:rPr lang="en-US" altLang="en-US" sz="2000"/>
              <a:t>Required full disclosure.</a:t>
            </a:r>
          </a:p>
          <a:p>
            <a:pPr lvl="2" eaLnBrk="1" hangingPunct="1"/>
            <a:r>
              <a:rPr lang="en-US" altLang="en-US" sz="2000"/>
              <a:t>Limited Contributions. (current limit is $2400)</a:t>
            </a:r>
          </a:p>
        </p:txBody>
      </p:sp>
      <p:pic>
        <p:nvPicPr>
          <p:cNvPr id="54276" name="Picture 5" descr="jl_021506_71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5257801"/>
            <a:ext cx="22288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7551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3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3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33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33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433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bldLvl="3"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567" y="63577"/>
            <a:ext cx="10820399" cy="892387"/>
          </a:xfrm>
        </p:spPr>
        <p:txBody>
          <a:bodyPr/>
          <a:lstStyle/>
          <a:p>
            <a:r>
              <a:rPr lang="en-US" dirty="0" smtClean="0"/>
              <a:t>Federal Election Commission </a:t>
            </a:r>
            <a:endParaRPr lang="en-US" dirty="0"/>
          </a:p>
        </p:txBody>
      </p:sp>
      <p:sp>
        <p:nvSpPr>
          <p:cNvPr id="3" name="Text Placeholder 2"/>
          <p:cNvSpPr>
            <a:spLocks noGrp="1"/>
          </p:cNvSpPr>
          <p:nvPr>
            <p:ph type="body" idx="1"/>
          </p:nvPr>
        </p:nvSpPr>
        <p:spPr>
          <a:xfrm>
            <a:off x="500766" y="955965"/>
            <a:ext cx="11153678" cy="5902036"/>
          </a:xfrm>
        </p:spPr>
        <p:txBody>
          <a:bodyPr>
            <a:normAutofit/>
          </a:bodyPr>
          <a:lstStyle/>
          <a:p>
            <a:pPr algn="ctr"/>
            <a:r>
              <a:rPr lang="en-US" u="sng" dirty="0" smtClean="0"/>
              <a:t>Purpose</a:t>
            </a:r>
            <a:endParaRPr lang="en-US" u="sng" dirty="0"/>
          </a:p>
          <a:p>
            <a:pPr algn="ctr"/>
            <a:r>
              <a:rPr lang="en-US" dirty="0" smtClean="0"/>
              <a:t>In </a:t>
            </a:r>
            <a:r>
              <a:rPr lang="en-US" dirty="0"/>
              <a:t>1975, Congress created the Federal</a:t>
            </a:r>
          </a:p>
          <a:p>
            <a:pPr algn="ctr"/>
            <a:r>
              <a:rPr lang="en-US" dirty="0"/>
              <a:t>Election Commission (FEC) to administer and</a:t>
            </a:r>
          </a:p>
          <a:p>
            <a:pPr algn="ctr"/>
            <a:r>
              <a:rPr lang="en-US" dirty="0"/>
              <a:t>enforce the Federal Election Campaign </a:t>
            </a:r>
            <a:r>
              <a:rPr lang="en-US" dirty="0" smtClean="0"/>
              <a:t>Act (FECA</a:t>
            </a:r>
            <a:r>
              <a:rPr lang="en-US" dirty="0"/>
              <a:t>)</a:t>
            </a:r>
          </a:p>
          <a:p>
            <a:pPr algn="ctr"/>
            <a:r>
              <a:rPr lang="en-US" dirty="0" smtClean="0"/>
              <a:t>the </a:t>
            </a:r>
            <a:r>
              <a:rPr lang="en-US" dirty="0"/>
              <a:t>statute that governs the financing of federal</a:t>
            </a:r>
          </a:p>
          <a:p>
            <a:pPr algn="ctr"/>
            <a:r>
              <a:rPr lang="en-US" dirty="0"/>
              <a:t>elections.</a:t>
            </a:r>
          </a:p>
          <a:p>
            <a:pPr algn="ctr"/>
            <a:r>
              <a:rPr lang="en-US" dirty="0" smtClean="0"/>
              <a:t>The </a:t>
            </a:r>
            <a:r>
              <a:rPr lang="en-US" dirty="0"/>
              <a:t>duties of the FEC, which is an</a:t>
            </a:r>
          </a:p>
          <a:p>
            <a:pPr algn="ctr"/>
            <a:r>
              <a:rPr lang="en-US" dirty="0"/>
              <a:t>independent regulatory agency, are to</a:t>
            </a:r>
          </a:p>
          <a:p>
            <a:pPr algn="ctr"/>
            <a:r>
              <a:rPr lang="en-US" dirty="0" smtClean="0"/>
              <a:t>disclose </a:t>
            </a:r>
            <a:r>
              <a:rPr lang="en-US" dirty="0"/>
              <a:t>campaign finance information</a:t>
            </a:r>
          </a:p>
          <a:p>
            <a:pPr algn="ctr"/>
            <a:r>
              <a:rPr lang="en-US" dirty="0" smtClean="0"/>
              <a:t>enforce </a:t>
            </a:r>
            <a:r>
              <a:rPr lang="en-US" dirty="0"/>
              <a:t>the provisions of the law such as the</a:t>
            </a:r>
          </a:p>
          <a:p>
            <a:pPr algn="ctr"/>
            <a:r>
              <a:rPr lang="en-US" dirty="0"/>
              <a:t>limits and prohibitions on contributions,</a:t>
            </a:r>
          </a:p>
          <a:p>
            <a:pPr algn="ctr"/>
            <a:r>
              <a:rPr lang="en-US" dirty="0" smtClean="0"/>
              <a:t>oversee </a:t>
            </a:r>
            <a:r>
              <a:rPr lang="en-US" dirty="0"/>
              <a:t>the public funding of Presidential</a:t>
            </a:r>
          </a:p>
          <a:p>
            <a:pPr algn="ctr"/>
            <a:r>
              <a:rPr lang="en-US" dirty="0"/>
              <a:t>elections. . </a:t>
            </a:r>
          </a:p>
        </p:txBody>
      </p:sp>
    </p:spTree>
    <p:extLst>
      <p:ext uri="{BB962C8B-B14F-4D97-AF65-F5344CB8AC3E}">
        <p14:creationId xmlns:p14="http://schemas.microsoft.com/office/powerpoint/2010/main" val="4076017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altLang="en-US" sz="3600" dirty="0"/>
              <a:t>Money and Campaigning</a:t>
            </a:r>
          </a:p>
        </p:txBody>
      </p:sp>
      <p:sp>
        <p:nvSpPr>
          <p:cNvPr id="55299" name="Rectangle 3"/>
          <p:cNvSpPr>
            <a:spLocks noGrp="1" noChangeArrowheads="1"/>
          </p:cNvSpPr>
          <p:nvPr>
            <p:ph type="body" idx="1"/>
          </p:nvPr>
        </p:nvSpPr>
        <p:spPr/>
        <p:txBody>
          <a:bodyPr/>
          <a:lstStyle/>
          <a:p>
            <a:pPr lvl="1" eaLnBrk="1" hangingPunct="1"/>
            <a:r>
              <a:rPr lang="en-US" altLang="en-US" sz="3200" dirty="0"/>
              <a:t>Soft Money</a:t>
            </a:r>
          </a:p>
          <a:p>
            <a:pPr lvl="2" eaLnBrk="1" hangingPunct="1"/>
            <a:r>
              <a:rPr lang="en-US" altLang="en-US" sz="3200" dirty="0"/>
              <a:t>Contributions (with no limits) used for party-building expenses or generic party advertising</a:t>
            </a:r>
          </a:p>
          <a:p>
            <a:pPr lvl="1" eaLnBrk="1" hangingPunct="1"/>
            <a:r>
              <a:rPr lang="en-US" altLang="en-US" sz="3200" dirty="0"/>
              <a:t>McCain-Feingold Act </a:t>
            </a:r>
            <a:r>
              <a:rPr lang="en-US" altLang="en-US" sz="3200" dirty="0" smtClean="0"/>
              <a:t> (BCRA)(2002</a:t>
            </a:r>
            <a:r>
              <a:rPr lang="en-US" altLang="en-US" sz="3200" dirty="0"/>
              <a:t>) banned soft money, increased amount individuals can contribute, and limited “issue ads</a:t>
            </a:r>
            <a:r>
              <a:rPr lang="en-US" altLang="en-US" sz="3200" dirty="0" smtClean="0"/>
              <a:t>.”  Helped create the “ I approve of this message” ads.</a:t>
            </a:r>
            <a:endParaRPr lang="en-US" altLang="en-US" sz="3200" dirty="0"/>
          </a:p>
          <a:p>
            <a:pPr eaLnBrk="1" hangingPunct="1">
              <a:buFont typeface="Wingdings" panose="05000000000000000000" pitchFamily="2" charset="2"/>
              <a:buNone/>
            </a:pPr>
            <a:endParaRPr lang="en-US" altLang="en-US" dirty="0" smtClean="0"/>
          </a:p>
        </p:txBody>
      </p:sp>
    </p:spTree>
    <p:extLst>
      <p:ext uri="{BB962C8B-B14F-4D97-AF65-F5344CB8AC3E}">
        <p14:creationId xmlns:p14="http://schemas.microsoft.com/office/powerpoint/2010/main" val="887670261"/>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Citizens United v. Federal election commission (2010)</a:t>
            </a:r>
            <a:endParaRPr lang="en-US" dirty="0"/>
          </a:p>
        </p:txBody>
      </p:sp>
      <p:sp>
        <p:nvSpPr>
          <p:cNvPr id="3" name="Content Placeholder 2"/>
          <p:cNvSpPr>
            <a:spLocks noGrp="1"/>
          </p:cNvSpPr>
          <p:nvPr>
            <p:ph idx="1"/>
          </p:nvPr>
        </p:nvSpPr>
        <p:spPr/>
        <p:txBody>
          <a:bodyPr>
            <a:normAutofit/>
          </a:bodyPr>
          <a:lstStyle/>
          <a:p>
            <a:r>
              <a:rPr lang="en-US" sz="2800" dirty="0"/>
              <a:t>A case challenging the Federal Election Commission's ruling that the documentary film entitled Hilary produced by a non profit corporation and funded by for-profit corporations constituted a violation of the ban on corporate contributions to federal campaigns</a:t>
            </a:r>
            <a:r>
              <a:rPr lang="en-US" sz="2800" dirty="0" smtClean="0"/>
              <a:t>. The </a:t>
            </a:r>
            <a:r>
              <a:rPr lang="en-US" sz="2800" dirty="0"/>
              <a:t>Supreme Court ruled that corporate funding of independent political ads in candidate elections cannot be limited under the first amendment</a:t>
            </a:r>
          </a:p>
        </p:txBody>
      </p:sp>
    </p:spTree>
    <p:extLst>
      <p:ext uri="{BB962C8B-B14F-4D97-AF65-F5344CB8AC3E}">
        <p14:creationId xmlns:p14="http://schemas.microsoft.com/office/powerpoint/2010/main" val="1072134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Citizens United v. Federal election commission (2010)</a:t>
            </a:r>
            <a:endParaRPr lang="en-US" dirty="0"/>
          </a:p>
        </p:txBody>
      </p:sp>
      <p:sp>
        <p:nvSpPr>
          <p:cNvPr id="3" name="Content Placeholder 2"/>
          <p:cNvSpPr>
            <a:spLocks noGrp="1"/>
          </p:cNvSpPr>
          <p:nvPr>
            <p:ph idx="1"/>
          </p:nvPr>
        </p:nvSpPr>
        <p:spPr/>
        <p:txBody>
          <a:bodyPr>
            <a:normAutofit/>
          </a:bodyPr>
          <a:lstStyle/>
          <a:p>
            <a:r>
              <a:rPr lang="en-US" sz="2800" dirty="0" smtClean="0"/>
              <a:t>U.S</a:t>
            </a:r>
            <a:r>
              <a:rPr lang="en-US" sz="2800" dirty="0"/>
              <a:t>. Supreme Court on January 21, 2010, ruled (5–4) that laws preventing corporations and unions from using general treasury funds for independent electioneering communications violate the First Amendment’s guarantee of freedom of speech. In so doing the court invalidated Section 203 of the federal Bipartisan Campaign Reform Act of 2002 (BCRA)—also known as the McCain-Feingold Act </a:t>
            </a:r>
          </a:p>
        </p:txBody>
      </p:sp>
    </p:spTree>
    <p:extLst>
      <p:ext uri="{BB962C8B-B14F-4D97-AF65-F5344CB8AC3E}">
        <p14:creationId xmlns:p14="http://schemas.microsoft.com/office/powerpoint/2010/main" val="3817301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to the BCRA </a:t>
            </a:r>
            <a:endParaRPr lang="en-US" dirty="0"/>
          </a:p>
        </p:txBody>
      </p:sp>
      <p:sp>
        <p:nvSpPr>
          <p:cNvPr id="3" name="Content Placeholder 2"/>
          <p:cNvSpPr>
            <a:spLocks noGrp="1"/>
          </p:cNvSpPr>
          <p:nvPr>
            <p:ph idx="1"/>
          </p:nvPr>
        </p:nvSpPr>
        <p:spPr/>
        <p:txBody>
          <a:bodyPr>
            <a:normAutofit/>
          </a:bodyPr>
          <a:lstStyle/>
          <a:p>
            <a:r>
              <a:rPr lang="en-US" sz="2800" dirty="0" smtClean="0"/>
              <a:t>McConnell v. FEC:  Case that upheld a majority of the BCRA.</a:t>
            </a:r>
          </a:p>
          <a:p>
            <a:r>
              <a:rPr lang="en-US" sz="2800" dirty="0" smtClean="0"/>
              <a:t>Federal Elections Laws regulate the </a:t>
            </a:r>
            <a:r>
              <a:rPr lang="en-US" sz="2800" dirty="0"/>
              <a:t>financing of federal </a:t>
            </a:r>
            <a:r>
              <a:rPr lang="en-US" sz="2800" dirty="0" smtClean="0"/>
              <a:t>elections. </a:t>
            </a:r>
          </a:p>
          <a:p>
            <a:r>
              <a:rPr lang="en-US" sz="2800" dirty="0" smtClean="0"/>
              <a:t>Specifically the disclosure </a:t>
            </a:r>
            <a:r>
              <a:rPr lang="en-US" sz="2800" dirty="0"/>
              <a:t>of financial </a:t>
            </a:r>
            <a:r>
              <a:rPr lang="en-US" sz="2800" dirty="0" smtClean="0"/>
              <a:t>activity: Contributions, Receiving </a:t>
            </a:r>
            <a:r>
              <a:rPr lang="en-US" sz="2800" dirty="0"/>
              <a:t>and </a:t>
            </a:r>
            <a:r>
              <a:rPr lang="en-US" sz="2800" dirty="0" smtClean="0"/>
              <a:t>Giving money, Expenditures, Candidate </a:t>
            </a:r>
            <a:r>
              <a:rPr lang="en-US" sz="2800" dirty="0"/>
              <a:t>support </a:t>
            </a:r>
            <a:r>
              <a:rPr lang="en-US" sz="2800" dirty="0" smtClean="0"/>
              <a:t>activities and all other </a:t>
            </a:r>
            <a:r>
              <a:rPr lang="en-US" sz="2800" dirty="0"/>
              <a:t>Federal election activities</a:t>
            </a:r>
          </a:p>
        </p:txBody>
      </p:sp>
    </p:spTree>
    <p:extLst>
      <p:ext uri="{BB962C8B-B14F-4D97-AF65-F5344CB8AC3E}">
        <p14:creationId xmlns:p14="http://schemas.microsoft.com/office/powerpoint/2010/main" val="384916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altLang="en-US" sz="3600" dirty="0"/>
              <a:t>Money and Campaigning</a:t>
            </a:r>
          </a:p>
        </p:txBody>
      </p:sp>
      <p:sp>
        <p:nvSpPr>
          <p:cNvPr id="56323" name="Rectangle 3"/>
          <p:cNvSpPr>
            <a:spLocks noGrp="1" noChangeArrowheads="1"/>
          </p:cNvSpPr>
          <p:nvPr>
            <p:ph type="body" idx="1"/>
          </p:nvPr>
        </p:nvSpPr>
        <p:spPr>
          <a:xfrm>
            <a:off x="1711037" y="2057401"/>
            <a:ext cx="7521575" cy="3579813"/>
          </a:xfrm>
        </p:spPr>
        <p:txBody>
          <a:bodyPr>
            <a:normAutofit lnSpcReduction="10000"/>
          </a:bodyPr>
          <a:lstStyle/>
          <a:p>
            <a:pPr eaLnBrk="1" hangingPunct="1">
              <a:buFont typeface="Wingdings" panose="05000000000000000000" pitchFamily="2" charset="2"/>
              <a:buNone/>
            </a:pPr>
            <a:r>
              <a:rPr lang="en-US" altLang="en-US" sz="2400" dirty="0">
                <a:solidFill>
                  <a:srgbClr val="FF0000"/>
                </a:solidFill>
              </a:rPr>
              <a:t>527 Groups:  </a:t>
            </a:r>
            <a:r>
              <a:rPr lang="en-US" altLang="en-US" sz="2400" dirty="0"/>
              <a:t>A 527 group is created primarily to influence the selection, nomination, election, appointment or defeat of candidates to federal, state or local public office.  They are not subject to contribution restrictions because they do not directly seek the election of a particular candidates.</a:t>
            </a:r>
          </a:p>
          <a:p>
            <a:pPr eaLnBrk="1" hangingPunct="1">
              <a:buFont typeface="Wingdings" panose="05000000000000000000" pitchFamily="2" charset="2"/>
              <a:buNone/>
            </a:pPr>
            <a:r>
              <a:rPr lang="en-US" altLang="en-US" sz="2400" dirty="0">
                <a:solidFill>
                  <a:srgbClr val="FF0000"/>
                </a:solidFill>
              </a:rPr>
              <a:t>501 (c) groups:  </a:t>
            </a:r>
            <a:r>
              <a:rPr lang="en-US" altLang="en-US" sz="2400" dirty="0"/>
              <a:t>groups that can not spend more than half of their funds on political activities.  These groups have no actual limits on how much money that is.  (not in your book)</a:t>
            </a:r>
          </a:p>
        </p:txBody>
      </p:sp>
    </p:spTree>
    <p:extLst>
      <p:ext uri="{BB962C8B-B14F-4D97-AF65-F5344CB8AC3E}">
        <p14:creationId xmlns:p14="http://schemas.microsoft.com/office/powerpoint/2010/main" val="1175419918"/>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altLang="en-US" smtClean="0"/>
              <a:t>Money and Campaigning</a:t>
            </a:r>
          </a:p>
        </p:txBody>
      </p:sp>
      <p:sp>
        <p:nvSpPr>
          <p:cNvPr id="15363" name="Rectangle 3"/>
          <p:cNvSpPr>
            <a:spLocks noGrp="1" noChangeArrowheads="1"/>
          </p:cNvSpPr>
          <p:nvPr>
            <p:ph type="body" idx="1"/>
          </p:nvPr>
        </p:nvSpPr>
        <p:spPr/>
        <p:txBody>
          <a:bodyPr/>
          <a:lstStyle/>
          <a:p>
            <a:pPr eaLnBrk="1" hangingPunct="1">
              <a:lnSpc>
                <a:spcPct val="90000"/>
              </a:lnSpc>
            </a:pPr>
            <a:r>
              <a:rPr lang="en-US" altLang="en-US" sz="2800"/>
              <a:t>The Proliferation of PACs</a:t>
            </a:r>
          </a:p>
          <a:p>
            <a:pPr lvl="1" eaLnBrk="1" hangingPunct="1">
              <a:lnSpc>
                <a:spcPct val="90000"/>
              </a:lnSpc>
            </a:pPr>
            <a:r>
              <a:rPr lang="en-US" altLang="en-US" sz="2400"/>
              <a:t>Definition: Created by law in 1974 to allow corporations, labor unions and others to donate money to campaigns.</a:t>
            </a:r>
          </a:p>
          <a:p>
            <a:pPr lvl="1" eaLnBrk="1" hangingPunct="1">
              <a:lnSpc>
                <a:spcPct val="90000"/>
              </a:lnSpc>
            </a:pPr>
            <a:r>
              <a:rPr lang="en-US" altLang="en-US" sz="2400"/>
              <a:t>As of 2004 there were 3,868 PACs.</a:t>
            </a:r>
          </a:p>
          <a:p>
            <a:pPr lvl="1" eaLnBrk="1" hangingPunct="1">
              <a:lnSpc>
                <a:spcPct val="90000"/>
              </a:lnSpc>
            </a:pPr>
            <a:r>
              <a:rPr lang="en-US" altLang="en-US" sz="2400"/>
              <a:t>PACs contributed over $258 million to congressional candidates in 2002.</a:t>
            </a:r>
          </a:p>
          <a:p>
            <a:pPr lvl="1" eaLnBrk="1" hangingPunct="1">
              <a:lnSpc>
                <a:spcPct val="90000"/>
              </a:lnSpc>
            </a:pPr>
            <a:r>
              <a:rPr lang="en-US" altLang="en-US" sz="2400"/>
              <a:t>Donate to candidates who support their issue, regardless of party affiliation</a:t>
            </a:r>
          </a:p>
          <a:p>
            <a:pPr lvl="1" eaLnBrk="1" hangingPunct="1">
              <a:lnSpc>
                <a:spcPct val="90000"/>
              </a:lnSpc>
            </a:pPr>
            <a:r>
              <a:rPr lang="en-US" altLang="en-US" sz="2400"/>
              <a:t>Not sufficient data that PACs “buy” candidates</a:t>
            </a:r>
          </a:p>
        </p:txBody>
      </p:sp>
    </p:spTree>
    <p:extLst>
      <p:ext uri="{BB962C8B-B14F-4D97-AF65-F5344CB8AC3E}">
        <p14:creationId xmlns:p14="http://schemas.microsoft.com/office/powerpoint/2010/main" val="327605464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3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36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t>General Elections</a:t>
            </a:r>
          </a:p>
        </p:txBody>
      </p:sp>
      <p:sp>
        <p:nvSpPr>
          <p:cNvPr id="65539" name="Content Placeholder 2"/>
          <p:cNvSpPr>
            <a:spLocks noGrp="1"/>
          </p:cNvSpPr>
          <p:nvPr>
            <p:ph sz="quarter" idx="1"/>
          </p:nvPr>
        </p:nvSpPr>
        <p:spPr/>
        <p:txBody>
          <a:bodyPr/>
          <a:lstStyle/>
          <a:p>
            <a:pPr marL="0" indent="0"/>
            <a:r>
              <a:rPr lang="en-US" altLang="en-US" sz="2800"/>
              <a:t>Contested between the nominees of the parties</a:t>
            </a:r>
          </a:p>
          <a:p>
            <a:pPr marL="0" indent="0"/>
            <a:endParaRPr lang="en-US" altLang="en-US" smtClean="0"/>
          </a:p>
        </p:txBody>
      </p:sp>
      <p:pic>
        <p:nvPicPr>
          <p:cNvPr id="65540" name="Picture 6" descr="http://www.wnd.com/files/2016/03/Trump-Hillar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7139" y="3075709"/>
            <a:ext cx="70866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85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Bundling (Bush)</a:t>
            </a:r>
            <a:endParaRPr lang="en-US" dirty="0"/>
          </a:p>
        </p:txBody>
      </p:sp>
      <p:sp>
        <p:nvSpPr>
          <p:cNvPr id="3" name="Content Placeholder 2"/>
          <p:cNvSpPr>
            <a:spLocks noGrp="1"/>
          </p:cNvSpPr>
          <p:nvPr>
            <p:ph idx="1"/>
          </p:nvPr>
        </p:nvSpPr>
        <p:spPr/>
        <p:txBody>
          <a:bodyPr>
            <a:normAutofit/>
          </a:bodyPr>
          <a:lstStyle/>
          <a:p>
            <a:r>
              <a:rPr lang="en-US" u="sng" dirty="0" smtClean="0">
                <a:solidFill>
                  <a:schemeClr val="accent1"/>
                </a:solidFill>
              </a:rPr>
              <a:t>Bundling: </a:t>
            </a:r>
            <a:r>
              <a:rPr lang="en-US" dirty="0" smtClean="0"/>
              <a:t>Large </a:t>
            </a:r>
            <a:r>
              <a:rPr lang="en-US" dirty="0"/>
              <a:t>donors tap their friends </a:t>
            </a:r>
            <a:r>
              <a:rPr lang="en-US" dirty="0" smtClean="0"/>
              <a:t>for maximum </a:t>
            </a:r>
            <a:r>
              <a:rPr lang="en-US" dirty="0"/>
              <a:t>individual donations</a:t>
            </a:r>
          </a:p>
          <a:p>
            <a:pPr marL="0" indent="0">
              <a:buNone/>
            </a:pPr>
            <a:r>
              <a:rPr lang="en-US" dirty="0"/>
              <a:t>then give in a ‘bundle’ to </a:t>
            </a:r>
            <a:r>
              <a:rPr lang="en-US" dirty="0" smtClean="0"/>
              <a:t>the candidate committee.</a:t>
            </a:r>
            <a:endParaRPr lang="en-US" dirty="0"/>
          </a:p>
          <a:p>
            <a:pPr marL="0" indent="0">
              <a:buNone/>
            </a:pPr>
            <a:r>
              <a:rPr lang="en-US" dirty="0" smtClean="0"/>
              <a:t>	$</a:t>
            </a:r>
            <a:r>
              <a:rPr lang="en-US" dirty="0"/>
              <a:t>500K bundles used to </a:t>
            </a:r>
            <a:r>
              <a:rPr lang="en-US" dirty="0" smtClean="0"/>
              <a:t>support Bush’s </a:t>
            </a:r>
            <a:r>
              <a:rPr lang="en-US" dirty="0"/>
              <a:t>primary </a:t>
            </a:r>
            <a:r>
              <a:rPr lang="en-US" dirty="0" smtClean="0"/>
              <a:t>campaign</a:t>
            </a:r>
          </a:p>
          <a:p>
            <a:pPr marL="0" indent="0">
              <a:buNone/>
            </a:pPr>
            <a:r>
              <a:rPr lang="en-US" dirty="0" smtClean="0"/>
              <a:t>Also practiced by Unions to donate money to campaigns.</a:t>
            </a:r>
          </a:p>
          <a:p>
            <a:pPr marL="0" indent="0">
              <a:buNone/>
            </a:pPr>
            <a:endParaRPr lang="en-US" dirty="0"/>
          </a:p>
          <a:p>
            <a:pPr marL="0" indent="0">
              <a:buNone/>
            </a:pPr>
            <a:r>
              <a:rPr lang="en-US" dirty="0"/>
              <a:t>While there are </a:t>
            </a:r>
            <a:r>
              <a:rPr lang="en-US" dirty="0" smtClean="0"/>
              <a:t>disclosure requirements </a:t>
            </a:r>
            <a:r>
              <a:rPr lang="en-US" dirty="0"/>
              <a:t>for bundling, they </a:t>
            </a:r>
            <a:r>
              <a:rPr lang="en-US" dirty="0" smtClean="0"/>
              <a:t>only go </a:t>
            </a:r>
            <a:r>
              <a:rPr lang="en-US" dirty="0"/>
              <a:t>into effect when a </a:t>
            </a:r>
            <a:r>
              <a:rPr lang="en-US" dirty="0" smtClean="0"/>
              <a:t>bundler personally </a:t>
            </a:r>
            <a:r>
              <a:rPr lang="en-US" dirty="0"/>
              <a:t>hands over checks. </a:t>
            </a:r>
            <a:r>
              <a:rPr lang="en-US" dirty="0" smtClean="0"/>
              <a:t>Most campaigns </a:t>
            </a:r>
            <a:r>
              <a:rPr lang="en-US" dirty="0"/>
              <a:t>get around the </a:t>
            </a:r>
            <a:r>
              <a:rPr lang="en-US" dirty="0" smtClean="0"/>
              <a:t>disclosure provision </a:t>
            </a:r>
            <a:r>
              <a:rPr lang="en-US" dirty="0"/>
              <a:t>by not having the </a:t>
            </a:r>
            <a:r>
              <a:rPr lang="en-US" dirty="0" smtClean="0"/>
              <a:t>bundler ever </a:t>
            </a:r>
            <a:r>
              <a:rPr lang="en-US" dirty="0"/>
              <a:t>touch the checks</a:t>
            </a:r>
          </a:p>
        </p:txBody>
      </p:sp>
    </p:spTree>
    <p:extLst>
      <p:ext uri="{BB962C8B-B14F-4D97-AF65-F5344CB8AC3E}">
        <p14:creationId xmlns:p14="http://schemas.microsoft.com/office/powerpoint/2010/main" val="18534131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altLang="en-US" sz="3200" dirty="0"/>
              <a:t>Money and Campaigning</a:t>
            </a:r>
          </a:p>
        </p:txBody>
      </p:sp>
      <p:sp>
        <p:nvSpPr>
          <p:cNvPr id="17411" name="Rectangle 3"/>
          <p:cNvSpPr>
            <a:spLocks noGrp="1" noChangeArrowheads="1"/>
          </p:cNvSpPr>
          <p:nvPr>
            <p:ph type="body" idx="1"/>
          </p:nvPr>
        </p:nvSpPr>
        <p:spPr/>
        <p:txBody>
          <a:bodyPr/>
          <a:lstStyle/>
          <a:p>
            <a:pPr eaLnBrk="1" hangingPunct="1"/>
            <a:r>
              <a:rPr lang="en-US" altLang="en-US" sz="2800"/>
              <a:t>Are Campaigns Too Expensive?</a:t>
            </a:r>
          </a:p>
          <a:p>
            <a:pPr lvl="1" eaLnBrk="1" hangingPunct="1"/>
            <a:r>
              <a:rPr lang="en-US" altLang="en-US" sz="2800"/>
              <a:t>Fund raising takes up lots of time.</a:t>
            </a:r>
          </a:p>
          <a:p>
            <a:pPr lvl="1" eaLnBrk="1" hangingPunct="1"/>
            <a:r>
              <a:rPr lang="en-US" altLang="en-US" sz="2800"/>
              <a:t>Incumbents do worse when they spend more money because they need it when they face tough challengers.</a:t>
            </a:r>
          </a:p>
          <a:p>
            <a:pPr lvl="1" eaLnBrk="1" hangingPunct="1"/>
            <a:r>
              <a:rPr lang="en-US" altLang="en-US" sz="2800"/>
              <a:t>The doctrine of sufficiency suggests that candidates need just “enough” money to win, not necessarily “more.”</a:t>
            </a:r>
          </a:p>
        </p:txBody>
      </p:sp>
    </p:spTree>
    <p:extLst>
      <p:ext uri="{BB962C8B-B14F-4D97-AF65-F5344CB8AC3E}">
        <p14:creationId xmlns:p14="http://schemas.microsoft.com/office/powerpoint/2010/main" val="316893260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2"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Campaign Limits </a:t>
            </a:r>
            <a:endParaRPr lang="en-US" dirty="0"/>
          </a:p>
        </p:txBody>
      </p:sp>
      <p:sp>
        <p:nvSpPr>
          <p:cNvPr id="3" name="Content Placeholder 2"/>
          <p:cNvSpPr>
            <a:spLocks noGrp="1"/>
          </p:cNvSpPr>
          <p:nvPr>
            <p:ph idx="1"/>
          </p:nvPr>
        </p:nvSpPr>
        <p:spPr>
          <a:xfrm>
            <a:off x="0" y="1650076"/>
            <a:ext cx="5439988" cy="4384963"/>
          </a:xfrm>
        </p:spPr>
        <p:txBody>
          <a:bodyPr>
            <a:normAutofit fontScale="92500" lnSpcReduction="20000"/>
          </a:bodyPr>
          <a:lstStyle/>
          <a:p>
            <a:r>
              <a:rPr lang="en-US" sz="2800" dirty="0"/>
              <a:t>Buckley v. </a:t>
            </a:r>
            <a:r>
              <a:rPr lang="en-US" sz="2800" dirty="0" err="1"/>
              <a:t>Valeo</a:t>
            </a:r>
            <a:r>
              <a:rPr lang="en-US" sz="2800" dirty="0"/>
              <a:t>, (1976), was a case in which the Supreme Court of the United States upheld a federal law which set limits on campaign contributions, but ruled that spending money to influence elections is a form of constitutionally protected free speech, and struck down portions of the law. The court also stated candidates can give unlimited amounts of money to their own campaigns.</a:t>
            </a:r>
          </a:p>
        </p:txBody>
      </p:sp>
      <p:graphicFrame>
        <p:nvGraphicFramePr>
          <p:cNvPr id="4" name="Table 3"/>
          <p:cNvGraphicFramePr>
            <a:graphicFrameLocks noGrp="1"/>
          </p:cNvGraphicFramePr>
          <p:nvPr>
            <p:extLst>
              <p:ext uri="{D42A27DB-BD31-4B8C-83A1-F6EECF244321}">
                <p14:modId xmlns:p14="http://schemas.microsoft.com/office/powerpoint/2010/main" val="1717389624"/>
              </p:ext>
            </p:extLst>
          </p:nvPr>
        </p:nvGraphicFramePr>
        <p:xfrm>
          <a:off x="5586153" y="2057401"/>
          <a:ext cx="6362238" cy="3850640"/>
        </p:xfrm>
        <a:graphic>
          <a:graphicData uri="http://schemas.openxmlformats.org/drawingml/2006/table">
            <a:tbl>
              <a:tblPr firstRow="1" bandRow="1">
                <a:tableStyleId>{5C22544A-7EE6-4342-B048-85BDC9FD1C3A}</a:tableStyleId>
              </a:tblPr>
              <a:tblGrid>
                <a:gridCol w="3181119">
                  <a:extLst>
                    <a:ext uri="{9D8B030D-6E8A-4147-A177-3AD203B41FA5}">
                      <a16:colId xmlns:a16="http://schemas.microsoft.com/office/drawing/2014/main" val="2025297999"/>
                    </a:ext>
                  </a:extLst>
                </a:gridCol>
                <a:gridCol w="3181119">
                  <a:extLst>
                    <a:ext uri="{9D8B030D-6E8A-4147-A177-3AD203B41FA5}">
                      <a16:colId xmlns:a16="http://schemas.microsoft.com/office/drawing/2014/main" val="1248744088"/>
                    </a:ext>
                  </a:extLst>
                </a:gridCol>
              </a:tblGrid>
              <a:tr h="370840">
                <a:tc>
                  <a:txBody>
                    <a:bodyPr/>
                    <a:lstStyle/>
                    <a:p>
                      <a:pPr algn="ctr"/>
                      <a:r>
                        <a:rPr lang="en-US" dirty="0" smtClean="0"/>
                        <a:t>Original Provision</a:t>
                      </a:r>
                      <a:endParaRPr lang="en-US" dirty="0"/>
                    </a:p>
                  </a:txBody>
                  <a:tcPr/>
                </a:tc>
                <a:tc>
                  <a:txBody>
                    <a:bodyPr/>
                    <a:lstStyle/>
                    <a:p>
                      <a:pPr algn="ctr"/>
                      <a:r>
                        <a:rPr lang="en-US" dirty="0" smtClean="0"/>
                        <a:t>Impact of Buckley v. </a:t>
                      </a:r>
                      <a:r>
                        <a:rPr lang="en-US" dirty="0" err="1" smtClean="0"/>
                        <a:t>Valeo</a:t>
                      </a:r>
                      <a:endParaRPr lang="en-US" dirty="0"/>
                    </a:p>
                  </a:txBody>
                  <a:tcPr/>
                </a:tc>
                <a:extLst>
                  <a:ext uri="{0D108BD9-81ED-4DB2-BD59-A6C34878D82A}">
                    <a16:rowId xmlns:a16="http://schemas.microsoft.com/office/drawing/2014/main" val="2875162294"/>
                  </a:ext>
                </a:extLst>
              </a:tr>
              <a:tr h="370840">
                <a:tc>
                  <a:txBody>
                    <a:bodyPr/>
                    <a:lstStyle/>
                    <a:p>
                      <a:pPr algn="ctr"/>
                      <a:r>
                        <a:rPr lang="en-US" dirty="0" smtClean="0"/>
                        <a:t>Expenditure Limits</a:t>
                      </a:r>
                      <a:endParaRPr lang="en-US" dirty="0"/>
                    </a:p>
                  </a:txBody>
                  <a:tcPr/>
                </a:tc>
                <a:tc>
                  <a:txBody>
                    <a:bodyPr/>
                    <a:lstStyle/>
                    <a:p>
                      <a:pPr algn="ctr"/>
                      <a:endParaRPr lang="en-US"/>
                    </a:p>
                  </a:txBody>
                  <a:tcPr/>
                </a:tc>
                <a:extLst>
                  <a:ext uri="{0D108BD9-81ED-4DB2-BD59-A6C34878D82A}">
                    <a16:rowId xmlns:a16="http://schemas.microsoft.com/office/drawing/2014/main" val="1199473268"/>
                  </a:ext>
                </a:extLst>
              </a:tr>
              <a:tr h="370840">
                <a:tc>
                  <a:txBody>
                    <a:bodyPr/>
                    <a:lstStyle/>
                    <a:p>
                      <a:pPr algn="ctr"/>
                      <a:r>
                        <a:rPr lang="en-US" dirty="0" smtClean="0"/>
                        <a:t>Overall Spending Limits (Congress and President)</a:t>
                      </a:r>
                      <a:endParaRPr lang="en-US" dirty="0"/>
                    </a:p>
                  </a:txBody>
                  <a:tcPr/>
                </a:tc>
                <a:tc>
                  <a:txBody>
                    <a:bodyPr/>
                    <a:lstStyle/>
                    <a:p>
                      <a:pPr algn="ctr"/>
                      <a:r>
                        <a:rPr lang="en-US" dirty="0" smtClean="0"/>
                        <a:t>Struck Down Partially </a:t>
                      </a:r>
                    </a:p>
                    <a:p>
                      <a:pPr algn="ctr"/>
                      <a:r>
                        <a:rPr lang="en-US" dirty="0" smtClean="0"/>
                        <a:t>(Freedom</a:t>
                      </a:r>
                      <a:r>
                        <a:rPr lang="en-US" baseline="0" dirty="0" smtClean="0"/>
                        <a:t> of Speech)</a:t>
                      </a:r>
                      <a:endParaRPr lang="en-US" dirty="0"/>
                    </a:p>
                  </a:txBody>
                  <a:tcPr/>
                </a:tc>
                <a:extLst>
                  <a:ext uri="{0D108BD9-81ED-4DB2-BD59-A6C34878D82A}">
                    <a16:rowId xmlns:a16="http://schemas.microsoft.com/office/drawing/2014/main" val="1689416189"/>
                  </a:ext>
                </a:extLst>
              </a:tr>
              <a:tr h="370840">
                <a:tc>
                  <a:txBody>
                    <a:bodyPr/>
                    <a:lstStyle/>
                    <a:p>
                      <a:pPr algn="ctr"/>
                      <a:r>
                        <a:rPr lang="en-US" dirty="0" smtClean="0"/>
                        <a:t>Limits on the use of candidates’ own resources</a:t>
                      </a:r>
                      <a:endParaRPr lang="en-US" dirty="0"/>
                    </a:p>
                  </a:txBody>
                  <a:tcPr/>
                </a:tc>
                <a:tc>
                  <a:txBody>
                    <a:bodyPr/>
                    <a:lstStyle/>
                    <a:p>
                      <a:pPr algn="ctr"/>
                      <a:r>
                        <a:rPr lang="en-US" dirty="0" smtClean="0"/>
                        <a:t>Struck down entirely</a:t>
                      </a:r>
                    </a:p>
                    <a:p>
                      <a:pPr algn="ctr"/>
                      <a:r>
                        <a:rPr lang="en-US" dirty="0" smtClean="0"/>
                        <a:t>(Freedom of Speech)</a:t>
                      </a:r>
                      <a:endParaRPr lang="en-US" dirty="0"/>
                    </a:p>
                  </a:txBody>
                  <a:tcPr/>
                </a:tc>
                <a:extLst>
                  <a:ext uri="{0D108BD9-81ED-4DB2-BD59-A6C34878D82A}">
                    <a16:rowId xmlns:a16="http://schemas.microsoft.com/office/drawing/2014/main" val="971118957"/>
                  </a:ext>
                </a:extLst>
              </a:tr>
              <a:tr h="370840">
                <a:tc>
                  <a:txBody>
                    <a:bodyPr/>
                    <a:lstStyle/>
                    <a:p>
                      <a:pPr algn="ctr"/>
                      <a:r>
                        <a:rPr lang="en-US" dirty="0" smtClean="0"/>
                        <a:t>Limits on Media</a:t>
                      </a:r>
                      <a:r>
                        <a:rPr lang="en-US" baseline="0" dirty="0" smtClean="0"/>
                        <a:t> Expenditures</a:t>
                      </a:r>
                      <a:endParaRPr lang="en-US" dirty="0"/>
                    </a:p>
                  </a:txBody>
                  <a:tcPr/>
                </a:tc>
                <a:tc>
                  <a:txBody>
                    <a:bodyPr/>
                    <a:lstStyle/>
                    <a:p>
                      <a:pPr algn="ctr"/>
                      <a:r>
                        <a:rPr lang="en-US" dirty="0" smtClean="0"/>
                        <a:t>Struck Down entirely</a:t>
                      </a:r>
                    </a:p>
                    <a:p>
                      <a:pPr algn="ctr"/>
                      <a:r>
                        <a:rPr lang="en-US" dirty="0" smtClean="0"/>
                        <a:t>(Freedom</a:t>
                      </a:r>
                      <a:r>
                        <a:rPr lang="en-US" baseline="0" dirty="0" smtClean="0"/>
                        <a:t> of Speech)</a:t>
                      </a:r>
                      <a:endParaRPr lang="en-US" dirty="0"/>
                    </a:p>
                  </a:txBody>
                  <a:tcPr/>
                </a:tc>
                <a:extLst>
                  <a:ext uri="{0D108BD9-81ED-4DB2-BD59-A6C34878D82A}">
                    <a16:rowId xmlns:a16="http://schemas.microsoft.com/office/drawing/2014/main" val="2721304505"/>
                  </a:ext>
                </a:extLst>
              </a:tr>
              <a:tr h="370840">
                <a:tc>
                  <a:txBody>
                    <a:bodyPr/>
                    <a:lstStyle/>
                    <a:p>
                      <a:pPr algn="ctr"/>
                      <a:r>
                        <a:rPr lang="en-US" dirty="0" smtClean="0"/>
                        <a:t>Independent expenditure limits</a:t>
                      </a:r>
                      <a:endParaRPr lang="en-US" dirty="0"/>
                    </a:p>
                  </a:txBody>
                  <a:tcPr/>
                </a:tc>
                <a:tc>
                  <a:txBody>
                    <a:bodyPr/>
                    <a:lstStyle/>
                    <a:p>
                      <a:pPr algn="ctr"/>
                      <a:r>
                        <a:rPr lang="en-US" dirty="0" smtClean="0"/>
                        <a:t>Struck Down entirely</a:t>
                      </a:r>
                    </a:p>
                    <a:p>
                      <a:pPr algn="ctr"/>
                      <a:r>
                        <a:rPr lang="en-US" dirty="0" smtClean="0"/>
                        <a:t>(Freedom</a:t>
                      </a:r>
                      <a:r>
                        <a:rPr lang="en-US" baseline="0" dirty="0" smtClean="0"/>
                        <a:t> of Speech)</a:t>
                      </a:r>
                      <a:endParaRPr lang="en-US" dirty="0" smtClean="0"/>
                    </a:p>
                    <a:p>
                      <a:pPr algn="ctr"/>
                      <a:endParaRPr lang="en-US" dirty="0"/>
                    </a:p>
                  </a:txBody>
                  <a:tcPr/>
                </a:tc>
                <a:extLst>
                  <a:ext uri="{0D108BD9-81ED-4DB2-BD59-A6C34878D82A}">
                    <a16:rowId xmlns:a16="http://schemas.microsoft.com/office/drawing/2014/main" val="1165554880"/>
                  </a:ext>
                </a:extLst>
              </a:tr>
            </a:tbl>
          </a:graphicData>
        </a:graphic>
      </p:graphicFrame>
    </p:spTree>
    <p:extLst>
      <p:ext uri="{BB962C8B-B14F-4D97-AF65-F5344CB8AC3E}">
        <p14:creationId xmlns:p14="http://schemas.microsoft.com/office/powerpoint/2010/main" val="24066665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has money impacted our electoral process?</a:t>
            </a:r>
            <a:endParaRPr lang="en-US" dirty="0"/>
          </a:p>
        </p:txBody>
      </p:sp>
      <p:sp>
        <p:nvSpPr>
          <p:cNvPr id="3" name="Content Placeholder 2"/>
          <p:cNvSpPr>
            <a:spLocks noGrp="1"/>
          </p:cNvSpPr>
          <p:nvPr>
            <p:ph idx="1"/>
          </p:nvPr>
        </p:nvSpPr>
        <p:spPr/>
        <p:txBody>
          <a:bodyPr>
            <a:normAutofit/>
          </a:bodyPr>
          <a:lstStyle/>
          <a:p>
            <a:r>
              <a:rPr lang="en-US" dirty="0" smtClean="0"/>
              <a:t>It </a:t>
            </a:r>
            <a:r>
              <a:rPr lang="en-US" dirty="0"/>
              <a:t>gives wealthy people and groups </a:t>
            </a:r>
            <a:r>
              <a:rPr lang="en-US" dirty="0" smtClean="0"/>
              <a:t>an unfair </a:t>
            </a:r>
            <a:r>
              <a:rPr lang="en-US" dirty="0"/>
              <a:t>advantage in influencing the</a:t>
            </a:r>
          </a:p>
          <a:p>
            <a:pPr marL="0" indent="0">
              <a:buNone/>
            </a:pPr>
            <a:r>
              <a:rPr lang="en-US" dirty="0"/>
              <a:t>election </a:t>
            </a:r>
            <a:r>
              <a:rPr lang="en-US" dirty="0" smtClean="0"/>
              <a:t>outcomes</a:t>
            </a:r>
            <a:endParaRPr lang="en-US" dirty="0"/>
          </a:p>
          <a:p>
            <a:r>
              <a:rPr lang="en-US" dirty="0" smtClean="0"/>
              <a:t>It </a:t>
            </a:r>
            <a:r>
              <a:rPr lang="en-US" dirty="0"/>
              <a:t>affects who votes and how they vote;</a:t>
            </a:r>
          </a:p>
          <a:p>
            <a:r>
              <a:rPr lang="en-US" dirty="0" smtClean="0"/>
              <a:t>It </a:t>
            </a:r>
            <a:r>
              <a:rPr lang="en-US" dirty="0"/>
              <a:t>becomes a condition for who runs </a:t>
            </a:r>
            <a:r>
              <a:rPr lang="en-US" dirty="0" smtClean="0"/>
              <a:t>for office </a:t>
            </a:r>
            <a:r>
              <a:rPr lang="en-US" dirty="0"/>
              <a:t>and who does not;</a:t>
            </a:r>
          </a:p>
          <a:p>
            <a:r>
              <a:rPr lang="en-US" dirty="0" smtClean="0"/>
              <a:t>It </a:t>
            </a:r>
            <a:r>
              <a:rPr lang="en-US" dirty="0"/>
              <a:t>affects information that </a:t>
            </a:r>
            <a:r>
              <a:rPr lang="en-US" dirty="0" smtClean="0"/>
              <a:t>the electorate </a:t>
            </a:r>
            <a:r>
              <a:rPr lang="en-US" dirty="0"/>
              <a:t>receives about </a:t>
            </a:r>
            <a:r>
              <a:rPr lang="en-US" dirty="0" smtClean="0"/>
              <a:t>the candidates </a:t>
            </a:r>
            <a:r>
              <a:rPr lang="en-US" dirty="0"/>
              <a:t>and their issue positions;</a:t>
            </a:r>
          </a:p>
          <a:p>
            <a:r>
              <a:rPr lang="en-US" dirty="0" smtClean="0"/>
              <a:t>It </a:t>
            </a:r>
            <a:r>
              <a:rPr lang="en-US" dirty="0"/>
              <a:t>affects public perceptions of how </a:t>
            </a:r>
            <a:r>
              <a:rPr lang="en-US" dirty="0" smtClean="0"/>
              <a:t>the system </a:t>
            </a:r>
            <a:r>
              <a:rPr lang="en-US" dirty="0"/>
              <a:t>is working and whether it is </a:t>
            </a:r>
            <a:r>
              <a:rPr lang="en-US" dirty="0" smtClean="0"/>
              <a:t>fair and for the people.</a:t>
            </a:r>
            <a:endParaRPr lang="en-US" dirty="0"/>
          </a:p>
          <a:p>
            <a:endParaRPr lang="en-US" dirty="0"/>
          </a:p>
        </p:txBody>
      </p:sp>
    </p:spTree>
    <p:extLst>
      <p:ext uri="{BB962C8B-B14F-4D97-AF65-F5344CB8AC3E}">
        <p14:creationId xmlns:p14="http://schemas.microsoft.com/office/powerpoint/2010/main" val="1367227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Elections on Specific Policy Questions</a:t>
            </a:r>
            <a:endParaRPr lang="en-US" dirty="0"/>
          </a:p>
        </p:txBody>
      </p:sp>
      <p:sp>
        <p:nvSpPr>
          <p:cNvPr id="66563" name="Content Placeholder 2"/>
          <p:cNvSpPr>
            <a:spLocks noGrp="1"/>
          </p:cNvSpPr>
          <p:nvPr>
            <p:ph sz="quarter" idx="1"/>
          </p:nvPr>
        </p:nvSpPr>
        <p:spPr/>
        <p:txBody>
          <a:bodyPr/>
          <a:lstStyle/>
          <a:p>
            <a:pPr marL="0" indent="0"/>
            <a:r>
              <a:rPr lang="en-US" altLang="en-US" sz="3200"/>
              <a:t>Voters make or ratify legislation</a:t>
            </a:r>
          </a:p>
          <a:p>
            <a:pPr marL="0" indent="0"/>
            <a:r>
              <a:rPr lang="en-US" altLang="en-US" sz="3200"/>
              <a:t>Ex: women’s rights</a:t>
            </a:r>
          </a:p>
          <a:p>
            <a:pPr marL="0" indent="0"/>
            <a:endParaRPr lang="en-US" altLang="en-US" smtClean="0"/>
          </a:p>
          <a:p>
            <a:pPr marL="0" indent="0"/>
            <a:endParaRPr lang="en-US" altLang="en-US" smtClean="0"/>
          </a:p>
        </p:txBody>
      </p:sp>
      <p:pic>
        <p:nvPicPr>
          <p:cNvPr id="66564" name="Picture 3" descr="MR890~We-Can-Do-It-Rosie-the-Riveter-Poster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2470" y="2290156"/>
            <a:ext cx="307657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4" descr="womens-rights-to-vote-74984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4753" y="3480818"/>
            <a:ext cx="28003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9003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975956" y="471054"/>
            <a:ext cx="8409709" cy="1143000"/>
          </a:xfrm>
        </p:spPr>
        <p:txBody>
          <a:bodyPr>
            <a:normAutofit/>
          </a:bodyPr>
          <a:lstStyle/>
          <a:p>
            <a:pPr>
              <a:defRPr/>
            </a:pPr>
            <a:r>
              <a:rPr lang="en-US" dirty="0" smtClean="0">
                <a:ea typeface="+mj-ea"/>
              </a:rPr>
              <a:t>Specific policy elections</a:t>
            </a:r>
          </a:p>
        </p:txBody>
      </p:sp>
      <p:sp>
        <p:nvSpPr>
          <p:cNvPr id="70659" name="Rectangle 3"/>
          <p:cNvSpPr>
            <a:spLocks noGrp="1" noChangeArrowheads="1"/>
          </p:cNvSpPr>
          <p:nvPr>
            <p:ph idx="1"/>
          </p:nvPr>
        </p:nvSpPr>
        <p:spPr>
          <a:xfrm>
            <a:off x="842356" y="1614054"/>
            <a:ext cx="4267200" cy="5334000"/>
          </a:xfrm>
        </p:spPr>
        <p:txBody>
          <a:bodyPr rtlCol="0">
            <a:normAutofit fontScale="92500" lnSpcReduction="10000"/>
          </a:bodyPr>
          <a:lstStyle/>
          <a:p>
            <a:pPr marL="182880" indent="-182880">
              <a:defRPr/>
            </a:pPr>
            <a:endParaRPr lang="en-US" dirty="0" smtClean="0">
              <a:ea typeface="+mn-ea"/>
            </a:endParaRPr>
          </a:p>
          <a:p>
            <a:pPr lvl="1" indent="-182880">
              <a:defRPr/>
            </a:pPr>
            <a:r>
              <a:rPr lang="en-US" sz="2400" dirty="0"/>
              <a:t>Many U.S. states vote on their policies</a:t>
            </a:r>
          </a:p>
          <a:p>
            <a:pPr marL="731520" lvl="2" indent="-182880">
              <a:defRPr/>
            </a:pPr>
            <a:r>
              <a:rPr lang="en-US" sz="2400" b="1" dirty="0">
                <a:solidFill>
                  <a:srgbClr val="FF0000"/>
                </a:solidFill>
              </a:rPr>
              <a:t>Referendum</a:t>
            </a:r>
            <a:r>
              <a:rPr lang="en-US" sz="2400" b="1" dirty="0"/>
              <a:t>-</a:t>
            </a:r>
            <a:r>
              <a:rPr lang="en-US" sz="2400" dirty="0"/>
              <a:t> ratifying a policy proposed by the state legislature</a:t>
            </a:r>
          </a:p>
          <a:p>
            <a:pPr marL="731520" lvl="2" indent="-182880">
              <a:defRPr/>
            </a:pPr>
            <a:r>
              <a:rPr lang="en-US" sz="2400" b="1" dirty="0">
                <a:solidFill>
                  <a:srgbClr val="FF0000"/>
                </a:solidFill>
              </a:rPr>
              <a:t>Initiative petition-</a:t>
            </a:r>
            <a:r>
              <a:rPr lang="en-US" sz="2400" dirty="0">
                <a:solidFill>
                  <a:srgbClr val="FF0000"/>
                </a:solidFill>
              </a:rPr>
              <a:t> </a:t>
            </a:r>
            <a:r>
              <a:rPr lang="en-US" sz="2400" dirty="0"/>
              <a:t>citizens proposing legislation (usually by gaining signatures on a proposed law equal to 1/10 of number of voters in previous election)</a:t>
            </a:r>
          </a:p>
          <a:p>
            <a:pPr marL="731520" lvl="2" indent="-182880">
              <a:defRPr/>
            </a:pPr>
            <a:r>
              <a:rPr lang="en-US" sz="2400" b="1" dirty="0">
                <a:solidFill>
                  <a:srgbClr val="FF0000"/>
                </a:solidFill>
              </a:rPr>
              <a:t>Recall</a:t>
            </a:r>
            <a:r>
              <a:rPr lang="en-US" sz="2400" b="1" dirty="0"/>
              <a:t>-</a:t>
            </a:r>
            <a:r>
              <a:rPr lang="en-US" sz="2400" dirty="0"/>
              <a:t>removing a state or local official before the end of his or her term</a:t>
            </a:r>
          </a:p>
          <a:p>
            <a:pPr marL="182880" indent="-182880">
              <a:defRPr/>
            </a:pPr>
            <a:endParaRPr lang="en-US" dirty="0" smtClean="0">
              <a:ea typeface="+mn-ea"/>
            </a:endParaRPr>
          </a:p>
          <a:p>
            <a:pPr marL="182880" indent="-182880">
              <a:defRPr/>
            </a:pPr>
            <a:endParaRPr lang="en-US" dirty="0" smtClean="0">
              <a:ea typeface="+mn-ea"/>
            </a:endParaRPr>
          </a:p>
        </p:txBody>
      </p:sp>
      <p:pic>
        <p:nvPicPr>
          <p:cNvPr id="8196" name="Picture 6"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6724" y="2745972"/>
            <a:ext cx="3352800"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7099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2937164" y="307172"/>
            <a:ext cx="8610600" cy="1293028"/>
          </a:xfrm>
        </p:spPr>
        <p:txBody>
          <a:bodyPr>
            <a:normAutofit/>
          </a:bodyPr>
          <a:lstStyle/>
          <a:p>
            <a:pPr>
              <a:defRPr/>
            </a:pPr>
            <a:r>
              <a:rPr lang="en-US" dirty="0" smtClean="0">
                <a:ea typeface="+mj-ea"/>
              </a:rPr>
              <a:t>1800: The First Electoral Transition of Power</a:t>
            </a:r>
          </a:p>
        </p:txBody>
      </p:sp>
      <p:sp>
        <p:nvSpPr>
          <p:cNvPr id="9219" name="Rectangle 3"/>
          <p:cNvSpPr>
            <a:spLocks noGrp="1" noChangeArrowheads="1"/>
          </p:cNvSpPr>
          <p:nvPr>
            <p:ph idx="1"/>
          </p:nvPr>
        </p:nvSpPr>
        <p:spPr>
          <a:xfrm>
            <a:off x="1066800" y="1600200"/>
            <a:ext cx="6324600" cy="4953000"/>
          </a:xfrm>
        </p:spPr>
        <p:txBody>
          <a:bodyPr>
            <a:normAutofit lnSpcReduction="10000"/>
          </a:bodyPr>
          <a:lstStyle/>
          <a:p>
            <a:pPr marL="547688" lvl="2" indent="0">
              <a:buNone/>
            </a:pPr>
            <a:r>
              <a:rPr lang="en-US" altLang="en-US" sz="1900" b="1" dirty="0">
                <a:latin typeface="Times" panose="02020603050405020304" pitchFamily="18" charset="0"/>
              </a:rPr>
              <a:t>No primaries, no nominating conventions, no candidate speeches, and no entourage of reporters </a:t>
            </a:r>
          </a:p>
          <a:p>
            <a:pPr marL="547688" lvl="2" indent="0"/>
            <a:r>
              <a:rPr lang="en-US" altLang="en-US" sz="1900" b="1" dirty="0">
                <a:latin typeface="Times" panose="02020603050405020304" pitchFamily="18" charset="0"/>
              </a:rPr>
              <a:t>State and local organizations promoted their causes</a:t>
            </a:r>
          </a:p>
          <a:p>
            <a:pPr lvl="3" eaLnBrk="1" hangingPunct="1">
              <a:lnSpc>
                <a:spcPct val="90000"/>
              </a:lnSpc>
            </a:pPr>
            <a:r>
              <a:rPr lang="en-US" altLang="en-US" sz="1900" b="1" dirty="0">
                <a:latin typeface="Times" panose="02020603050405020304" pitchFamily="18" charset="0"/>
              </a:rPr>
              <a:t>Presidents were excluded from campaigns- seen as  undignified for office</a:t>
            </a:r>
          </a:p>
          <a:p>
            <a:pPr lvl="3" eaLnBrk="1" hangingPunct="1">
              <a:lnSpc>
                <a:spcPct val="90000"/>
              </a:lnSpc>
            </a:pPr>
            <a:r>
              <a:rPr lang="en-US" altLang="en-US" sz="1900" b="1" dirty="0">
                <a:latin typeface="Times" panose="02020603050405020304" pitchFamily="18" charset="0"/>
              </a:rPr>
              <a:t>Newspapers </a:t>
            </a:r>
            <a:r>
              <a:rPr lang="en-US" altLang="en-US" sz="1900" b="1" dirty="0" err="1">
                <a:latin typeface="Times" panose="02020603050405020304" pitchFamily="18" charset="0"/>
              </a:rPr>
              <a:t>didn</a:t>
            </a:r>
            <a:r>
              <a:rPr lang="ja-JP" altLang="en-US" sz="1900" b="1" dirty="0">
                <a:latin typeface="Times" panose="02020603050405020304" pitchFamily="18" charset="0"/>
              </a:rPr>
              <a:t>’</a:t>
            </a:r>
            <a:r>
              <a:rPr lang="en-US" altLang="ja-JP" sz="1900" b="1" dirty="0">
                <a:latin typeface="Times" panose="02020603050405020304" pitchFamily="18" charset="0"/>
              </a:rPr>
              <a:t>t care about dignity or honesty</a:t>
            </a:r>
          </a:p>
          <a:p>
            <a:pPr lvl="3" eaLnBrk="1" hangingPunct="1">
              <a:lnSpc>
                <a:spcPct val="90000"/>
              </a:lnSpc>
            </a:pPr>
            <a:r>
              <a:rPr lang="en-US" altLang="en-US" sz="1900" b="1" dirty="0">
                <a:latin typeface="Times" panose="02020603050405020304" pitchFamily="18" charset="0"/>
              </a:rPr>
              <a:t>Focus was on state legislatures, which chose electors</a:t>
            </a:r>
          </a:p>
          <a:p>
            <a:pPr lvl="3" eaLnBrk="1" hangingPunct="1">
              <a:lnSpc>
                <a:spcPct val="90000"/>
              </a:lnSpc>
            </a:pPr>
            <a:r>
              <a:rPr lang="en-US" altLang="en-US" sz="1900" b="1" dirty="0">
                <a:latin typeface="Times" panose="02020603050405020304" pitchFamily="18" charset="0"/>
              </a:rPr>
              <a:t>Each elector cast two votes, and Jefferson tied with Aaron Burr</a:t>
            </a:r>
          </a:p>
          <a:p>
            <a:pPr lvl="3" eaLnBrk="1" hangingPunct="1">
              <a:lnSpc>
                <a:spcPct val="90000"/>
              </a:lnSpc>
            </a:pPr>
            <a:r>
              <a:rPr lang="en-US" altLang="en-US" sz="1900" b="1" dirty="0">
                <a:latin typeface="Times" panose="02020603050405020304" pitchFamily="18" charset="0"/>
              </a:rPr>
              <a:t>House decided election</a:t>
            </a:r>
          </a:p>
          <a:p>
            <a:pPr lvl="3" eaLnBrk="1" hangingPunct="1">
              <a:lnSpc>
                <a:spcPct val="90000"/>
              </a:lnSpc>
            </a:pPr>
            <a:r>
              <a:rPr lang="en-US" altLang="en-US" sz="1900" b="1" dirty="0">
                <a:latin typeface="Times" panose="02020603050405020304" pitchFamily="18" charset="0"/>
              </a:rPr>
              <a:t>Led to amendment calling for running mates (12th)</a:t>
            </a:r>
          </a:p>
          <a:p>
            <a:pPr lvl="3" eaLnBrk="1" hangingPunct="1">
              <a:lnSpc>
                <a:spcPct val="90000"/>
              </a:lnSpc>
            </a:pPr>
            <a:endParaRPr lang="en-US" altLang="en-US" sz="1900" b="1" dirty="0">
              <a:latin typeface="Times" panose="02020603050405020304" pitchFamily="18" charset="0"/>
            </a:endParaRPr>
          </a:p>
          <a:p>
            <a:pPr lvl="3" eaLnBrk="1" hangingPunct="1">
              <a:lnSpc>
                <a:spcPct val="90000"/>
              </a:lnSpc>
              <a:buFont typeface="Arial" panose="020B0604020202020204" pitchFamily="34" charset="0"/>
              <a:buNone/>
            </a:pPr>
            <a:r>
              <a:rPr lang="en-US" altLang="en-US" sz="1900" b="1" dirty="0">
                <a:latin typeface="Times" panose="02020603050405020304" pitchFamily="18" charset="0"/>
              </a:rPr>
              <a:t>This was the first peaceful transfer of power between parties.</a:t>
            </a:r>
          </a:p>
          <a:p>
            <a:pPr lvl="3" eaLnBrk="1" hangingPunct="1">
              <a:lnSpc>
                <a:spcPct val="90000"/>
              </a:lnSpc>
            </a:pPr>
            <a:endParaRPr lang="en-US" altLang="en-US" sz="1900" b="1" dirty="0">
              <a:latin typeface="Times" panose="02020603050405020304" pitchFamily="18" charset="0"/>
            </a:endParaRPr>
          </a:p>
          <a:p>
            <a:pPr eaLnBrk="1" hangingPunct="1">
              <a:lnSpc>
                <a:spcPct val="90000"/>
              </a:lnSpc>
            </a:pPr>
            <a:endParaRPr lang="en-US" altLang="en-US" sz="1900" b="1" dirty="0">
              <a:latin typeface="Times" panose="02020603050405020304" pitchFamily="18" charset="0"/>
            </a:endParaRPr>
          </a:p>
          <a:p>
            <a:pPr eaLnBrk="1" hangingPunct="1">
              <a:lnSpc>
                <a:spcPct val="90000"/>
              </a:lnSpc>
            </a:pPr>
            <a:endParaRPr lang="en-US" altLang="en-US" dirty="0">
              <a:latin typeface="Times" panose="02020603050405020304" pitchFamily="18" charset="0"/>
            </a:endParaRPr>
          </a:p>
        </p:txBody>
      </p:sp>
      <p:pic>
        <p:nvPicPr>
          <p:cNvPr id="9220" name="Picture 7" descr="400px-ElectoralCollege1800-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1" y="1981200"/>
            <a:ext cx="2747963" cy="3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2822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133600" y="304800"/>
            <a:ext cx="7772400" cy="1143000"/>
          </a:xfrm>
        </p:spPr>
        <p:txBody>
          <a:bodyPr/>
          <a:lstStyle/>
          <a:p>
            <a:pPr>
              <a:defRPr/>
            </a:pPr>
            <a:r>
              <a:rPr lang="en-US" smtClean="0">
                <a:ea typeface="+mj-ea"/>
              </a:rPr>
              <a:t>2000: Election</a:t>
            </a:r>
          </a:p>
        </p:txBody>
      </p:sp>
      <p:sp>
        <p:nvSpPr>
          <p:cNvPr id="76803" name="Rectangle 3"/>
          <p:cNvSpPr>
            <a:spLocks noGrp="1" noChangeArrowheads="1"/>
          </p:cNvSpPr>
          <p:nvPr>
            <p:ph idx="1"/>
          </p:nvPr>
        </p:nvSpPr>
        <p:spPr>
          <a:xfrm>
            <a:off x="1524000" y="990600"/>
            <a:ext cx="9067800" cy="3200400"/>
          </a:xfrm>
        </p:spPr>
        <p:txBody>
          <a:bodyPr rtlCol="0">
            <a:normAutofit fontScale="92500"/>
          </a:bodyPr>
          <a:lstStyle/>
          <a:p>
            <a:pPr marL="182880" indent="-182880">
              <a:defRPr/>
            </a:pPr>
            <a:endParaRPr lang="en-US" sz="2800" dirty="0"/>
          </a:p>
          <a:p>
            <a:pPr marL="731520" lvl="2" indent="-182880">
              <a:defRPr/>
            </a:pPr>
            <a:r>
              <a:rPr lang="en-US" sz="2000" dirty="0"/>
              <a:t> Al Gore wins the popular vote, but Bush wins in the Electoral College </a:t>
            </a:r>
          </a:p>
          <a:p>
            <a:pPr marL="731520" lvl="2" indent="-182880">
              <a:defRPr/>
            </a:pPr>
            <a:r>
              <a:rPr lang="en-US" sz="2000" dirty="0"/>
              <a:t> Presidency decided by Florida</a:t>
            </a:r>
          </a:p>
          <a:p>
            <a:pPr marL="1005840" lvl="3" indent="-182880">
              <a:defRPr/>
            </a:pPr>
            <a:r>
              <a:rPr lang="en-US" sz="2000" dirty="0"/>
              <a:t> Florida law mandated recount because a margin of less than 1000</a:t>
            </a:r>
          </a:p>
          <a:p>
            <a:pPr marL="1005840" lvl="3" indent="-182880">
              <a:defRPr/>
            </a:pPr>
            <a:r>
              <a:rPr lang="en-US" sz="2000" dirty="0"/>
              <a:t> Florida Supreme court ruled in favor of the recount requested by Gore</a:t>
            </a:r>
          </a:p>
          <a:p>
            <a:pPr marL="1005840" lvl="3" indent="-182880">
              <a:defRPr/>
            </a:pPr>
            <a:r>
              <a:rPr lang="en-US" sz="2000" dirty="0"/>
              <a:t> </a:t>
            </a:r>
            <a:r>
              <a:rPr lang="en-US" sz="2000" i="1" dirty="0"/>
              <a:t>(Bush vs. Gore</a:t>
            </a:r>
            <a:r>
              <a:rPr lang="en-US" sz="2000" dirty="0"/>
              <a:t>) U.S. Supreme Court rules that if one country is recounted, they all need to be recounted, but there is not enough time remaining. </a:t>
            </a:r>
          </a:p>
          <a:p>
            <a:pPr marL="1005840" lvl="3" indent="-182880">
              <a:defRPr/>
            </a:pPr>
            <a:r>
              <a:rPr lang="en-US" sz="2000" dirty="0"/>
              <a:t>BUSH WINS</a:t>
            </a:r>
          </a:p>
        </p:txBody>
      </p:sp>
      <p:pic>
        <p:nvPicPr>
          <p:cNvPr id="76804" name="Picture 4"/>
          <p:cNvPicPr>
            <a:picLocks noChangeAspect="1" noChangeArrowheads="1"/>
          </p:cNvPicPr>
          <p:nvPr/>
        </p:nvPicPr>
        <p:blipFill>
          <a:blip r:embed="rId3"/>
          <a:srcRect/>
          <a:stretch>
            <a:fillRect/>
          </a:stretch>
        </p:blipFill>
        <p:spPr bwMode="auto">
          <a:xfrm>
            <a:off x="6781800" y="4191000"/>
            <a:ext cx="3048000" cy="218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6805" name="Picture 5"/>
          <p:cNvPicPr>
            <a:picLocks noChangeAspect="1" noChangeArrowheads="1"/>
          </p:cNvPicPr>
          <p:nvPr/>
        </p:nvPicPr>
        <p:blipFill>
          <a:blip r:embed="rId4"/>
          <a:srcRect/>
          <a:stretch>
            <a:fillRect/>
          </a:stretch>
        </p:blipFill>
        <p:spPr bwMode="auto">
          <a:xfrm>
            <a:off x="2438401" y="4191001"/>
            <a:ext cx="3108325" cy="21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373655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US" altLang="en-US" sz="3200" dirty="0"/>
              <a:t>The Nomination Game</a:t>
            </a:r>
          </a:p>
        </p:txBody>
      </p:sp>
      <p:sp>
        <p:nvSpPr>
          <p:cNvPr id="3075" name="Rectangle 3"/>
          <p:cNvSpPr>
            <a:spLocks noGrp="1" noChangeArrowheads="1"/>
          </p:cNvSpPr>
          <p:nvPr>
            <p:ph type="body" idx="1"/>
          </p:nvPr>
        </p:nvSpPr>
        <p:spPr/>
        <p:txBody>
          <a:bodyPr/>
          <a:lstStyle/>
          <a:p>
            <a:pPr eaLnBrk="1" hangingPunct="1"/>
            <a:r>
              <a:rPr lang="en-US" altLang="en-US" sz="2800" dirty="0">
                <a:solidFill>
                  <a:srgbClr val="FF0000"/>
                </a:solidFill>
              </a:rPr>
              <a:t>Nomination</a:t>
            </a:r>
            <a:r>
              <a:rPr lang="en-US" altLang="en-US" sz="2800" dirty="0"/>
              <a:t>:</a:t>
            </a:r>
          </a:p>
          <a:p>
            <a:pPr lvl="1" eaLnBrk="1" hangingPunct="1"/>
            <a:r>
              <a:rPr lang="en-US" altLang="en-US" sz="2800" dirty="0"/>
              <a:t>The official endorsement of a candidate for office by a political party. Generally, success requires momentum, money, and media attention.</a:t>
            </a:r>
          </a:p>
          <a:p>
            <a:pPr eaLnBrk="1" hangingPunct="1"/>
            <a:r>
              <a:rPr lang="en-US" altLang="en-US" sz="2800" dirty="0">
                <a:solidFill>
                  <a:srgbClr val="FF0000"/>
                </a:solidFill>
              </a:rPr>
              <a:t>Campaign Strategy</a:t>
            </a:r>
            <a:r>
              <a:rPr lang="en-US" altLang="en-US" sz="2800" dirty="0"/>
              <a:t>:</a:t>
            </a:r>
          </a:p>
          <a:p>
            <a:pPr lvl="1" eaLnBrk="1" hangingPunct="1"/>
            <a:r>
              <a:rPr lang="en-US" altLang="en-US" sz="2800" dirty="0"/>
              <a:t>The master plan candidates lay out to guide their electoral campaign.</a:t>
            </a:r>
          </a:p>
        </p:txBody>
      </p:sp>
    </p:spTree>
    <p:extLst>
      <p:ext uri="{BB962C8B-B14F-4D97-AF65-F5344CB8AC3E}">
        <p14:creationId xmlns:p14="http://schemas.microsoft.com/office/powerpoint/2010/main" val="424342783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bldLvl="2" autoUpdateAnimBg="0"/>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172</TotalTime>
  <Words>2457</Words>
  <Application>Microsoft Office PowerPoint</Application>
  <PresentationFormat>Widescreen</PresentationFormat>
  <Paragraphs>268</Paragraphs>
  <Slides>43</Slides>
  <Notes>16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4" baseType="lpstr">
      <vt:lpstr>MS PGothic</vt:lpstr>
      <vt:lpstr>MS PGothic</vt:lpstr>
      <vt:lpstr>Arial</vt:lpstr>
      <vt:lpstr>Calibri</vt:lpstr>
      <vt:lpstr>Century Gothic</vt:lpstr>
      <vt:lpstr>Franklin Gothic Medium</vt:lpstr>
      <vt:lpstr>Times</vt:lpstr>
      <vt:lpstr>Times New Roman</vt:lpstr>
      <vt:lpstr>Wingdings</vt:lpstr>
      <vt:lpstr>Vapor Trail</vt:lpstr>
      <vt:lpstr>Photo Editor Photo</vt:lpstr>
      <vt:lpstr>Elections</vt:lpstr>
      <vt:lpstr>Three Types of Elections</vt:lpstr>
      <vt:lpstr>Primary Elections</vt:lpstr>
      <vt:lpstr>General Elections</vt:lpstr>
      <vt:lpstr>Elections on Specific Policy Questions</vt:lpstr>
      <vt:lpstr>Specific policy elections</vt:lpstr>
      <vt:lpstr>1800: The First Electoral Transition of Power</vt:lpstr>
      <vt:lpstr>2000: Election</vt:lpstr>
      <vt:lpstr>The Nomination Game</vt:lpstr>
      <vt:lpstr>The Nomination Game</vt:lpstr>
      <vt:lpstr>The Nomination Game</vt:lpstr>
      <vt:lpstr>The Nomination Game</vt:lpstr>
      <vt:lpstr>The Nomination Game</vt:lpstr>
      <vt:lpstr>National and Regional Presidential primary proposals</vt:lpstr>
      <vt:lpstr>The Nomination Game</vt:lpstr>
      <vt:lpstr>McGovern-Fraser Commission </vt:lpstr>
      <vt:lpstr>Controlling the outcome of the minority votes in the democratic party</vt:lpstr>
      <vt:lpstr>The Nomination Game</vt:lpstr>
      <vt:lpstr>The Campaign Game</vt:lpstr>
      <vt:lpstr>The Mandate Theory of Elections</vt:lpstr>
      <vt:lpstr>The Last Battle: The Electoral College</vt:lpstr>
      <vt:lpstr>The Last Battle: The Electoral College</vt:lpstr>
      <vt:lpstr>Whether to Vote: A Citizen’s First Choice</vt:lpstr>
      <vt:lpstr>Whether to Vote: A Citizen’s First Choice</vt:lpstr>
      <vt:lpstr>Registering to Vote </vt:lpstr>
      <vt:lpstr>Suffrage: Legal right to vote</vt:lpstr>
      <vt:lpstr>Mandate theory of elections</vt:lpstr>
      <vt:lpstr>Party Identification</vt:lpstr>
      <vt:lpstr>Democracy and Elections</vt:lpstr>
      <vt:lpstr>The Impact of Campaigns</vt:lpstr>
      <vt:lpstr>The Campaign Game</vt:lpstr>
      <vt:lpstr>Money and Campaigning</vt:lpstr>
      <vt:lpstr>Federal Election Commission </vt:lpstr>
      <vt:lpstr>Money and Campaigning</vt:lpstr>
      <vt:lpstr>Citizens United v. Federal election commission (2010)</vt:lpstr>
      <vt:lpstr>Citizens United v. Federal election commission (2010)</vt:lpstr>
      <vt:lpstr>Challenge to the BCRA </vt:lpstr>
      <vt:lpstr>Money and Campaigning</vt:lpstr>
      <vt:lpstr>Money and Campaigning</vt:lpstr>
      <vt:lpstr>Bundling (Bush)</vt:lpstr>
      <vt:lpstr>Money and Campaigning</vt:lpstr>
      <vt:lpstr>Campaign Limits </vt:lpstr>
      <vt:lpstr>How has money impacted our electoral process?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Elections</dc:title>
  <dc:creator>Windows User</dc:creator>
  <cp:lastModifiedBy>Michael Fluharty</cp:lastModifiedBy>
  <cp:revision>13</cp:revision>
  <dcterms:created xsi:type="dcterms:W3CDTF">2017-05-19T15:06:45Z</dcterms:created>
  <dcterms:modified xsi:type="dcterms:W3CDTF">2018-08-30T19:20:48Z</dcterms:modified>
</cp:coreProperties>
</file>