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4"/>
  </p:notesMasterIdLst>
  <p:sldIdLst>
    <p:sldId id="257" r:id="rId2"/>
    <p:sldId id="258" r:id="rId3"/>
    <p:sldId id="262" r:id="rId4"/>
    <p:sldId id="259" r:id="rId5"/>
    <p:sldId id="263" r:id="rId6"/>
    <p:sldId id="260" r:id="rId7"/>
    <p:sldId id="264" r:id="rId8"/>
    <p:sldId id="265" r:id="rId9"/>
    <p:sldId id="273" r:id="rId10"/>
    <p:sldId id="266" r:id="rId11"/>
    <p:sldId id="279" r:id="rId12"/>
    <p:sldId id="274" r:id="rId13"/>
    <p:sldId id="267" r:id="rId14"/>
    <p:sldId id="268" r:id="rId15"/>
    <p:sldId id="275" r:id="rId16"/>
    <p:sldId id="269" r:id="rId17"/>
    <p:sldId id="270" r:id="rId18"/>
    <p:sldId id="271" r:id="rId19"/>
    <p:sldId id="278" r:id="rId20"/>
    <p:sldId id="272" r:id="rId21"/>
    <p:sldId id="276" r:id="rId22"/>
    <p:sldId id="277"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5" d="100"/>
          <a:sy n="115" d="100"/>
        </p:scale>
        <p:origin x="37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BA87EB-04E6-49EF-B99A-041A25785E5B}" type="datetimeFigureOut">
              <a:rPr lang="en-US" smtClean="0"/>
              <a:t>8/30/2018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F34358-F6D6-4658-A75C-BA972B803983}" type="slidenum">
              <a:rPr lang="en-US" smtClean="0"/>
              <a:t>‹#›</a:t>
            </a:fld>
            <a:endParaRPr lang="en-US"/>
          </a:p>
        </p:txBody>
      </p:sp>
    </p:spTree>
    <p:extLst>
      <p:ext uri="{BB962C8B-B14F-4D97-AF65-F5344CB8AC3E}">
        <p14:creationId xmlns:p14="http://schemas.microsoft.com/office/powerpoint/2010/main" val="31429106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fld id="{CA28D5FB-17C4-43E8-9DBF-8C9FBD757A7D}" type="slidenum">
              <a:rPr lang="en-US" altLang="en-US" sz="1200"/>
              <a:pPr eaLnBrk="1" hangingPunct="1"/>
              <a:t>2</a:t>
            </a:fld>
            <a:endParaRPr lang="en-US" altLang="en-US" sz="1200"/>
          </a:p>
        </p:txBody>
      </p:sp>
      <p:sp>
        <p:nvSpPr>
          <p:cNvPr id="83970" name="Rectangle 2"/>
          <p:cNvSpPr>
            <a:spLocks noGrp="1" noRot="1" noChangeAspect="1" noChangeArrowheads="1" noTextEdit="1"/>
          </p:cNvSpPr>
          <p:nvPr>
            <p:ph type="sldImg"/>
          </p:nvPr>
        </p:nvSpPr>
        <p:spPr>
          <a:ln/>
          <a:extLst>
            <a:ext uri="{FAA26D3D-D897-4be2-8F04-BA451C77F1D7}"/>
          </a:extLst>
        </p:spPr>
      </p:sp>
      <p:sp>
        <p:nvSpPr>
          <p:cNvPr id="83971" name="Rectangle 3"/>
          <p:cNvSpPr>
            <a:spLocks noGrp="1" noChangeArrowheads="1"/>
          </p:cNvSpPr>
          <p:nvPr>
            <p:ph type="body" idx="1"/>
          </p:nvPr>
        </p:nvSpPr>
        <p:spPr/>
        <p:txBody>
          <a:bodyPr/>
          <a:lstStyle/>
          <a:p>
            <a:pPr eaLnBrk="1" hangingPunct="1">
              <a:defRPr/>
            </a:pPr>
            <a:endParaRPr lang="en-US">
              <a:ea typeface="ＭＳ Ｐゴシック" charset="0"/>
              <a:cs typeface="+mn-cs"/>
            </a:endParaRPr>
          </a:p>
        </p:txBody>
      </p:sp>
    </p:spTree>
    <p:extLst>
      <p:ext uri="{BB962C8B-B14F-4D97-AF65-F5344CB8AC3E}">
        <p14:creationId xmlns:p14="http://schemas.microsoft.com/office/powerpoint/2010/main" val="8191276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fld id="{B40497A4-B52D-42ED-99F6-37349BCB87BB}" type="slidenum">
              <a:rPr lang="en-US" altLang="en-US" sz="1200"/>
              <a:pPr eaLnBrk="1" hangingPunct="1"/>
              <a:t>13</a:t>
            </a:fld>
            <a:endParaRPr lang="en-US" altLang="en-US" sz="1200"/>
          </a:p>
        </p:txBody>
      </p:sp>
      <p:sp>
        <p:nvSpPr>
          <p:cNvPr id="98306" name="Rectangle 2"/>
          <p:cNvSpPr>
            <a:spLocks noGrp="1" noRot="1" noChangeAspect="1" noChangeArrowheads="1" noTextEdit="1"/>
          </p:cNvSpPr>
          <p:nvPr>
            <p:ph type="sldImg"/>
          </p:nvPr>
        </p:nvSpPr>
        <p:spPr>
          <a:ln/>
          <a:extLst>
            <a:ext uri="{FAA26D3D-D897-4be2-8F04-BA451C77F1D7}"/>
          </a:extLst>
        </p:spPr>
      </p:sp>
      <p:sp>
        <p:nvSpPr>
          <p:cNvPr id="98307" name="Rectangle 3"/>
          <p:cNvSpPr>
            <a:spLocks noGrp="1" noChangeArrowheads="1"/>
          </p:cNvSpPr>
          <p:nvPr>
            <p:ph type="body" idx="1"/>
          </p:nvPr>
        </p:nvSpPr>
        <p:spPr/>
        <p:txBody>
          <a:bodyPr/>
          <a:lstStyle/>
          <a:p>
            <a:pPr eaLnBrk="1" hangingPunct="1">
              <a:defRPr/>
            </a:pPr>
            <a:endParaRPr lang="en-US">
              <a:ea typeface="ＭＳ Ｐゴシック" charset="0"/>
              <a:cs typeface="+mn-cs"/>
            </a:endParaRPr>
          </a:p>
        </p:txBody>
      </p:sp>
    </p:spTree>
    <p:extLst>
      <p:ext uri="{BB962C8B-B14F-4D97-AF65-F5344CB8AC3E}">
        <p14:creationId xmlns:p14="http://schemas.microsoft.com/office/powerpoint/2010/main" val="12738057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fld id="{5C7FE17F-2E6C-40C3-8315-D41D4C2939AF}" type="slidenum">
              <a:rPr lang="en-US" altLang="en-US" sz="1200"/>
              <a:pPr eaLnBrk="1" hangingPunct="1"/>
              <a:t>14</a:t>
            </a:fld>
            <a:endParaRPr lang="en-US" altLang="en-US" sz="1200"/>
          </a:p>
        </p:txBody>
      </p:sp>
      <p:sp>
        <p:nvSpPr>
          <p:cNvPr id="101378" name="Rectangle 2"/>
          <p:cNvSpPr>
            <a:spLocks noGrp="1" noRot="1" noChangeAspect="1" noChangeArrowheads="1" noTextEdit="1"/>
          </p:cNvSpPr>
          <p:nvPr>
            <p:ph type="sldImg"/>
          </p:nvPr>
        </p:nvSpPr>
        <p:spPr>
          <a:ln/>
          <a:extLst>
            <a:ext uri="{FAA26D3D-D897-4be2-8F04-BA451C77F1D7}"/>
          </a:extLst>
        </p:spPr>
      </p:sp>
      <p:sp>
        <p:nvSpPr>
          <p:cNvPr id="101379" name="Rectangle 3"/>
          <p:cNvSpPr>
            <a:spLocks noGrp="1" noChangeArrowheads="1"/>
          </p:cNvSpPr>
          <p:nvPr>
            <p:ph type="body" idx="1"/>
          </p:nvPr>
        </p:nvSpPr>
        <p:spPr/>
        <p:txBody>
          <a:bodyPr/>
          <a:lstStyle/>
          <a:p>
            <a:pPr eaLnBrk="1" hangingPunct="1">
              <a:defRPr/>
            </a:pPr>
            <a:endParaRPr lang="en-US">
              <a:ea typeface="ＭＳ Ｐゴシック" charset="0"/>
              <a:cs typeface="+mn-cs"/>
            </a:endParaRPr>
          </a:p>
        </p:txBody>
      </p:sp>
    </p:spTree>
    <p:extLst>
      <p:ext uri="{BB962C8B-B14F-4D97-AF65-F5344CB8AC3E}">
        <p14:creationId xmlns:p14="http://schemas.microsoft.com/office/powerpoint/2010/main" val="35910295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fld id="{52D12A43-6954-4EC4-A885-79A49F578B76}" type="slidenum">
              <a:rPr lang="en-US" altLang="en-US" sz="1200"/>
              <a:pPr eaLnBrk="1" hangingPunct="1"/>
              <a:t>16</a:t>
            </a:fld>
            <a:endParaRPr lang="en-US" altLang="en-US" sz="1200"/>
          </a:p>
        </p:txBody>
      </p:sp>
      <p:sp>
        <p:nvSpPr>
          <p:cNvPr id="99330" name="Rectangle 2"/>
          <p:cNvSpPr>
            <a:spLocks noGrp="1" noRot="1" noChangeAspect="1" noChangeArrowheads="1" noTextEdit="1"/>
          </p:cNvSpPr>
          <p:nvPr>
            <p:ph type="sldImg"/>
          </p:nvPr>
        </p:nvSpPr>
        <p:spPr>
          <a:ln/>
          <a:extLst>
            <a:ext uri="{FAA26D3D-D897-4be2-8F04-BA451C77F1D7}"/>
          </a:extLst>
        </p:spPr>
      </p:sp>
      <p:sp>
        <p:nvSpPr>
          <p:cNvPr id="99331" name="Rectangle 3"/>
          <p:cNvSpPr>
            <a:spLocks noGrp="1" noChangeArrowheads="1"/>
          </p:cNvSpPr>
          <p:nvPr>
            <p:ph type="body" idx="1"/>
          </p:nvPr>
        </p:nvSpPr>
        <p:spPr/>
        <p:txBody>
          <a:bodyPr/>
          <a:lstStyle/>
          <a:p>
            <a:pPr eaLnBrk="1" hangingPunct="1">
              <a:defRPr/>
            </a:pPr>
            <a:endParaRPr lang="en-US">
              <a:ea typeface="ＭＳ Ｐゴシック" charset="0"/>
              <a:cs typeface="+mn-cs"/>
            </a:endParaRPr>
          </a:p>
        </p:txBody>
      </p:sp>
    </p:spTree>
    <p:extLst>
      <p:ext uri="{BB962C8B-B14F-4D97-AF65-F5344CB8AC3E}">
        <p14:creationId xmlns:p14="http://schemas.microsoft.com/office/powerpoint/2010/main" val="21686664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fld id="{7FF56FCB-877D-4C6E-84C8-8DA0214EBB15}" type="slidenum">
              <a:rPr lang="en-US" altLang="en-US" sz="1200"/>
              <a:pPr eaLnBrk="1" hangingPunct="1"/>
              <a:t>17</a:t>
            </a:fld>
            <a:endParaRPr lang="en-US" altLang="en-US" sz="1200"/>
          </a:p>
        </p:txBody>
      </p:sp>
      <p:sp>
        <p:nvSpPr>
          <p:cNvPr id="100354" name="Rectangle 2"/>
          <p:cNvSpPr>
            <a:spLocks noGrp="1" noRot="1" noChangeAspect="1" noChangeArrowheads="1" noTextEdit="1"/>
          </p:cNvSpPr>
          <p:nvPr>
            <p:ph type="sldImg"/>
          </p:nvPr>
        </p:nvSpPr>
        <p:spPr>
          <a:ln/>
          <a:extLst>
            <a:ext uri="{FAA26D3D-D897-4be2-8F04-BA451C77F1D7}"/>
          </a:extLst>
        </p:spPr>
      </p:sp>
      <p:sp>
        <p:nvSpPr>
          <p:cNvPr id="100355" name="Rectangle 3"/>
          <p:cNvSpPr>
            <a:spLocks noGrp="1" noChangeArrowheads="1"/>
          </p:cNvSpPr>
          <p:nvPr>
            <p:ph type="body" idx="1"/>
          </p:nvPr>
        </p:nvSpPr>
        <p:spPr/>
        <p:txBody>
          <a:bodyPr/>
          <a:lstStyle/>
          <a:p>
            <a:pPr eaLnBrk="1" hangingPunct="1">
              <a:defRPr/>
            </a:pPr>
            <a:endParaRPr lang="en-US">
              <a:ea typeface="ＭＳ Ｐゴシック" charset="0"/>
              <a:cs typeface="+mn-cs"/>
            </a:endParaRPr>
          </a:p>
        </p:txBody>
      </p:sp>
    </p:spTree>
    <p:extLst>
      <p:ext uri="{BB962C8B-B14F-4D97-AF65-F5344CB8AC3E}">
        <p14:creationId xmlns:p14="http://schemas.microsoft.com/office/powerpoint/2010/main" val="20444156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fld id="{C7E116AC-AE2B-46FF-8DFA-74593D3AF9A9}" type="slidenum">
              <a:rPr lang="en-US" altLang="en-US" sz="1200"/>
              <a:pPr eaLnBrk="1" hangingPunct="1"/>
              <a:t>18</a:t>
            </a:fld>
            <a:endParaRPr lang="en-US" altLang="en-US" sz="1200"/>
          </a:p>
        </p:txBody>
      </p:sp>
      <p:sp>
        <p:nvSpPr>
          <p:cNvPr id="102402" name="Rectangle 2"/>
          <p:cNvSpPr>
            <a:spLocks noGrp="1" noRot="1" noChangeAspect="1" noChangeArrowheads="1" noTextEdit="1"/>
          </p:cNvSpPr>
          <p:nvPr>
            <p:ph type="sldImg"/>
          </p:nvPr>
        </p:nvSpPr>
        <p:spPr>
          <a:ln/>
          <a:extLst>
            <a:ext uri="{FAA26D3D-D897-4be2-8F04-BA451C77F1D7}"/>
          </a:extLst>
        </p:spPr>
      </p:sp>
      <p:sp>
        <p:nvSpPr>
          <p:cNvPr id="102403" name="Rectangle 3"/>
          <p:cNvSpPr>
            <a:spLocks noGrp="1" noChangeArrowheads="1"/>
          </p:cNvSpPr>
          <p:nvPr>
            <p:ph type="body" idx="1"/>
          </p:nvPr>
        </p:nvSpPr>
        <p:spPr/>
        <p:txBody>
          <a:bodyPr/>
          <a:lstStyle/>
          <a:p>
            <a:pPr eaLnBrk="1" hangingPunct="1">
              <a:defRPr/>
            </a:pPr>
            <a:endParaRPr lang="en-US">
              <a:ea typeface="ＭＳ Ｐゴシック" charset="0"/>
              <a:cs typeface="+mn-cs"/>
            </a:endParaRPr>
          </a:p>
        </p:txBody>
      </p:sp>
    </p:spTree>
    <p:extLst>
      <p:ext uri="{BB962C8B-B14F-4D97-AF65-F5344CB8AC3E}">
        <p14:creationId xmlns:p14="http://schemas.microsoft.com/office/powerpoint/2010/main" val="22097317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fld id="{8FDD19A4-1BF8-4B08-9E12-2688225EC7F4}" type="slidenum">
              <a:rPr lang="en-US" altLang="en-US" sz="1200"/>
              <a:pPr eaLnBrk="1" hangingPunct="1"/>
              <a:t>20</a:t>
            </a:fld>
            <a:endParaRPr lang="en-US" altLang="en-US" sz="1200"/>
          </a:p>
        </p:txBody>
      </p:sp>
      <p:sp>
        <p:nvSpPr>
          <p:cNvPr id="103426" name="Rectangle 2"/>
          <p:cNvSpPr>
            <a:spLocks noGrp="1" noRot="1" noChangeAspect="1" noChangeArrowheads="1" noTextEdit="1"/>
          </p:cNvSpPr>
          <p:nvPr>
            <p:ph type="sldImg"/>
          </p:nvPr>
        </p:nvSpPr>
        <p:spPr>
          <a:ln/>
          <a:extLst>
            <a:ext uri="{FAA26D3D-D897-4be2-8F04-BA451C77F1D7}"/>
          </a:extLst>
        </p:spPr>
      </p:sp>
      <p:sp>
        <p:nvSpPr>
          <p:cNvPr id="103427" name="Rectangle 3"/>
          <p:cNvSpPr>
            <a:spLocks noGrp="1" noChangeArrowheads="1"/>
          </p:cNvSpPr>
          <p:nvPr>
            <p:ph type="body" idx="1"/>
          </p:nvPr>
        </p:nvSpPr>
        <p:spPr/>
        <p:txBody>
          <a:bodyPr/>
          <a:lstStyle/>
          <a:p>
            <a:pPr eaLnBrk="1" hangingPunct="1">
              <a:defRPr/>
            </a:pPr>
            <a:endParaRPr lang="en-US">
              <a:ea typeface="ＭＳ Ｐゴシック" charset="0"/>
              <a:cs typeface="+mn-cs"/>
            </a:endParaRPr>
          </a:p>
        </p:txBody>
      </p:sp>
    </p:spTree>
    <p:extLst>
      <p:ext uri="{BB962C8B-B14F-4D97-AF65-F5344CB8AC3E}">
        <p14:creationId xmlns:p14="http://schemas.microsoft.com/office/powerpoint/2010/main" val="40566978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E2F40EAC-0C76-4E07-BDB8-0A0DCDD597CC}" type="slidenum">
              <a:rPr lang="en-US" altLang="en-US" sz="1200"/>
              <a:pPr eaLnBrk="1" hangingPunct="1"/>
              <a:t>21</a:t>
            </a:fld>
            <a:endParaRPr lang="en-US" altLang="en-US" sz="1200"/>
          </a:p>
        </p:txBody>
      </p:sp>
      <p:sp>
        <p:nvSpPr>
          <p:cNvPr id="7373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Tree>
    <p:extLst>
      <p:ext uri="{BB962C8B-B14F-4D97-AF65-F5344CB8AC3E}">
        <p14:creationId xmlns:p14="http://schemas.microsoft.com/office/powerpoint/2010/main" val="25506237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68621B6E-93FD-4272-B296-1C6F8AD1EDB2}" type="slidenum">
              <a:rPr lang="en-US" altLang="en-US" sz="1200"/>
              <a:pPr eaLnBrk="1" hangingPunct="1"/>
              <a:t>22</a:t>
            </a:fld>
            <a:endParaRPr lang="en-US" altLang="en-US" sz="1200"/>
          </a:p>
        </p:txBody>
      </p:sp>
      <p:sp>
        <p:nvSpPr>
          <p:cNvPr id="747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Tree>
    <p:extLst>
      <p:ext uri="{BB962C8B-B14F-4D97-AF65-F5344CB8AC3E}">
        <p14:creationId xmlns:p14="http://schemas.microsoft.com/office/powerpoint/2010/main" val="2988714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fld id="{CD730FD5-BFB7-4314-AAB2-F48EE6FE7407}" type="slidenum">
              <a:rPr lang="en-US" altLang="en-US" sz="1200"/>
              <a:pPr eaLnBrk="1" hangingPunct="1"/>
              <a:t>3</a:t>
            </a:fld>
            <a:endParaRPr lang="en-US" altLang="en-US" sz="1200"/>
          </a:p>
        </p:txBody>
      </p:sp>
      <p:sp>
        <p:nvSpPr>
          <p:cNvPr id="107522" name="Rectangle 2"/>
          <p:cNvSpPr>
            <a:spLocks noGrp="1" noRot="1" noChangeAspect="1" noChangeArrowheads="1" noTextEdit="1"/>
          </p:cNvSpPr>
          <p:nvPr>
            <p:ph type="sldImg"/>
          </p:nvPr>
        </p:nvSpPr>
        <p:spPr>
          <a:solidFill>
            <a:srgbClr val="FFFFFF"/>
          </a:solidFill>
          <a:ln/>
          <a:extLst>
            <a:ext uri="{FAA26D3D-D897-4be2-8F04-BA451C77F1D7}"/>
          </a:extLst>
        </p:spPr>
      </p:sp>
      <p:sp>
        <p:nvSpPr>
          <p:cNvPr id="107523" name="Rectangle 3"/>
          <p:cNvSpPr>
            <a:spLocks noGrp="1" noChangeArrowheads="1"/>
          </p:cNvSpPr>
          <p:nvPr>
            <p:ph type="body" idx="1"/>
          </p:nvPr>
        </p:nvSpPr>
        <p:spPr>
          <a:xfrm>
            <a:off x="685800" y="4343400"/>
            <a:ext cx="5486400" cy="4114800"/>
          </a:xfrm>
          <a:solidFill>
            <a:srgbClr val="FFFFFF"/>
          </a:solidFill>
          <a:ln>
            <a:solidFill>
              <a:srgbClr val="000000"/>
            </a:solidFill>
            <a:miter lim="800000"/>
            <a:headEnd/>
            <a:tailEnd/>
          </a:ln>
        </p:spPr>
        <p:txBody>
          <a:bodyPr/>
          <a:lstStyle/>
          <a:p>
            <a:pPr eaLnBrk="1" hangingPunct="1">
              <a:defRPr/>
            </a:pPr>
            <a:endParaRPr lang="en-US">
              <a:ea typeface="ＭＳ Ｐゴシック" charset="0"/>
              <a:cs typeface="+mn-cs"/>
            </a:endParaRPr>
          </a:p>
        </p:txBody>
      </p:sp>
    </p:spTree>
    <p:extLst>
      <p:ext uri="{BB962C8B-B14F-4D97-AF65-F5344CB8AC3E}">
        <p14:creationId xmlns:p14="http://schemas.microsoft.com/office/powerpoint/2010/main" val="8599390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9F50D169-BA76-4B48-8C11-C19A1CDD9232}" type="slidenum">
              <a:rPr lang="en-US" altLang="en-US" sz="1200"/>
              <a:pPr eaLnBrk="1" hangingPunct="1"/>
              <a:t>4</a:t>
            </a:fld>
            <a:endParaRPr lang="en-US" altLang="en-US" sz="1200"/>
          </a:p>
        </p:txBody>
      </p:sp>
      <p:sp>
        <p:nvSpPr>
          <p:cNvPr id="5837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Tree>
    <p:extLst>
      <p:ext uri="{BB962C8B-B14F-4D97-AF65-F5344CB8AC3E}">
        <p14:creationId xmlns:p14="http://schemas.microsoft.com/office/powerpoint/2010/main" val="301147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fld id="{24871811-C091-45F9-9FD3-475B8E2B9646}" type="slidenum">
              <a:rPr lang="en-US" altLang="en-US" sz="1200"/>
              <a:pPr eaLnBrk="1" hangingPunct="1"/>
              <a:t>6</a:t>
            </a:fld>
            <a:endParaRPr lang="en-US" altLang="en-US" sz="1200"/>
          </a:p>
        </p:txBody>
      </p:sp>
      <p:sp>
        <p:nvSpPr>
          <p:cNvPr id="109570" name="Rectangle 2"/>
          <p:cNvSpPr>
            <a:spLocks noGrp="1" noRot="1" noChangeAspect="1" noChangeArrowheads="1" noTextEdit="1"/>
          </p:cNvSpPr>
          <p:nvPr>
            <p:ph type="sldImg"/>
          </p:nvPr>
        </p:nvSpPr>
        <p:spPr>
          <a:solidFill>
            <a:srgbClr val="FFFFFF"/>
          </a:solidFill>
          <a:ln/>
          <a:extLst>
            <a:ext uri="{FAA26D3D-D897-4be2-8F04-BA451C77F1D7}"/>
          </a:extLst>
        </p:spPr>
      </p:sp>
      <p:sp>
        <p:nvSpPr>
          <p:cNvPr id="109571" name="Rectangle 3"/>
          <p:cNvSpPr>
            <a:spLocks noGrp="1" noChangeArrowheads="1"/>
          </p:cNvSpPr>
          <p:nvPr>
            <p:ph type="body" idx="1"/>
          </p:nvPr>
        </p:nvSpPr>
        <p:spPr>
          <a:xfrm>
            <a:off x="685800" y="4343400"/>
            <a:ext cx="5486400" cy="4114800"/>
          </a:xfrm>
          <a:solidFill>
            <a:srgbClr val="FFFFFF"/>
          </a:solidFill>
          <a:ln>
            <a:solidFill>
              <a:srgbClr val="000000"/>
            </a:solidFill>
            <a:miter lim="800000"/>
            <a:headEnd/>
            <a:tailEnd/>
          </a:ln>
        </p:spPr>
        <p:txBody>
          <a:bodyPr/>
          <a:lstStyle/>
          <a:p>
            <a:pPr eaLnBrk="1" hangingPunct="1">
              <a:defRPr/>
            </a:pPr>
            <a:endParaRPr lang="en-US">
              <a:ea typeface="ＭＳ Ｐゴシック" charset="0"/>
              <a:cs typeface="+mn-cs"/>
            </a:endParaRPr>
          </a:p>
        </p:txBody>
      </p:sp>
    </p:spTree>
    <p:extLst>
      <p:ext uri="{BB962C8B-B14F-4D97-AF65-F5344CB8AC3E}">
        <p14:creationId xmlns:p14="http://schemas.microsoft.com/office/powerpoint/2010/main" val="5948202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E37E199B-52EC-4047-AAC7-23C5F39F2AA2}" type="slidenum">
              <a:rPr lang="en-US" altLang="en-US" sz="1200"/>
              <a:pPr eaLnBrk="1" hangingPunct="1"/>
              <a:t>7</a:t>
            </a:fld>
            <a:endParaRPr lang="en-US" altLang="en-US" sz="1200"/>
          </a:p>
        </p:txBody>
      </p:sp>
      <p:sp>
        <p:nvSpPr>
          <p:cNvPr id="614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Tree>
    <p:extLst>
      <p:ext uri="{BB962C8B-B14F-4D97-AF65-F5344CB8AC3E}">
        <p14:creationId xmlns:p14="http://schemas.microsoft.com/office/powerpoint/2010/main" val="37627783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fld id="{F692C2D1-38F7-4486-8AD4-F5EB14606A3C}" type="slidenum">
              <a:rPr lang="en-US" altLang="en-US" sz="1200"/>
              <a:pPr eaLnBrk="1" hangingPunct="1"/>
              <a:t>8</a:t>
            </a:fld>
            <a:endParaRPr lang="en-US" altLang="en-US" sz="1200"/>
          </a:p>
        </p:txBody>
      </p:sp>
      <p:sp>
        <p:nvSpPr>
          <p:cNvPr id="111618" name="Rectangle 2"/>
          <p:cNvSpPr>
            <a:spLocks noGrp="1" noRot="1" noChangeAspect="1" noChangeArrowheads="1" noTextEdit="1"/>
          </p:cNvSpPr>
          <p:nvPr>
            <p:ph type="sldImg"/>
          </p:nvPr>
        </p:nvSpPr>
        <p:spPr>
          <a:solidFill>
            <a:srgbClr val="FFFFFF"/>
          </a:solidFill>
          <a:ln/>
          <a:extLst>
            <a:ext uri="{FAA26D3D-D897-4be2-8F04-BA451C77F1D7}"/>
          </a:extLst>
        </p:spPr>
      </p:sp>
      <p:sp>
        <p:nvSpPr>
          <p:cNvPr id="111619" name="Rectangle 3"/>
          <p:cNvSpPr>
            <a:spLocks noGrp="1" noChangeArrowheads="1"/>
          </p:cNvSpPr>
          <p:nvPr>
            <p:ph type="body" idx="1"/>
          </p:nvPr>
        </p:nvSpPr>
        <p:spPr>
          <a:xfrm>
            <a:off x="685800" y="4343400"/>
            <a:ext cx="5486400" cy="4114800"/>
          </a:xfrm>
          <a:solidFill>
            <a:srgbClr val="FFFFFF"/>
          </a:solidFill>
          <a:ln>
            <a:solidFill>
              <a:srgbClr val="000000"/>
            </a:solidFill>
            <a:miter lim="800000"/>
            <a:headEnd/>
            <a:tailEnd/>
          </a:ln>
        </p:spPr>
        <p:txBody>
          <a:bodyPr/>
          <a:lstStyle/>
          <a:p>
            <a:pPr eaLnBrk="1" hangingPunct="1">
              <a:defRPr/>
            </a:pPr>
            <a:endParaRPr lang="en-US">
              <a:ea typeface="ＭＳ Ｐゴシック" charset="0"/>
              <a:cs typeface="+mn-cs"/>
            </a:endParaRPr>
          </a:p>
        </p:txBody>
      </p:sp>
    </p:spTree>
    <p:extLst>
      <p:ext uri="{BB962C8B-B14F-4D97-AF65-F5344CB8AC3E}">
        <p14:creationId xmlns:p14="http://schemas.microsoft.com/office/powerpoint/2010/main" val="1486775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8FD38DC2-DBD5-461D-8869-59AB6D447563}" type="slidenum">
              <a:rPr lang="en-US" altLang="en-US" sz="1200"/>
              <a:pPr eaLnBrk="1" hangingPunct="1"/>
              <a:t>9</a:t>
            </a:fld>
            <a:endParaRPr lang="en-US" altLang="en-US" sz="1200"/>
          </a:p>
        </p:txBody>
      </p:sp>
      <p:sp>
        <p:nvSpPr>
          <p:cNvPr id="655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Tree>
    <p:extLst>
      <p:ext uri="{BB962C8B-B14F-4D97-AF65-F5344CB8AC3E}">
        <p14:creationId xmlns:p14="http://schemas.microsoft.com/office/powerpoint/2010/main" val="3238560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fld id="{98689BB3-24C1-4D9F-BEBD-120C82101C40}" type="slidenum">
              <a:rPr lang="en-US" altLang="en-US" sz="1200"/>
              <a:pPr eaLnBrk="1" hangingPunct="1"/>
              <a:t>10</a:t>
            </a:fld>
            <a:endParaRPr lang="en-US" altLang="en-US" sz="1200"/>
          </a:p>
        </p:txBody>
      </p:sp>
      <p:sp>
        <p:nvSpPr>
          <p:cNvPr id="95234" name="Rectangle 2"/>
          <p:cNvSpPr>
            <a:spLocks noGrp="1" noRot="1" noChangeAspect="1" noChangeArrowheads="1" noTextEdit="1"/>
          </p:cNvSpPr>
          <p:nvPr>
            <p:ph type="sldImg"/>
          </p:nvPr>
        </p:nvSpPr>
        <p:spPr>
          <a:ln/>
          <a:extLst>
            <a:ext uri="{FAA26D3D-D897-4be2-8F04-BA451C77F1D7}"/>
          </a:extLst>
        </p:spPr>
      </p:sp>
      <p:sp>
        <p:nvSpPr>
          <p:cNvPr id="95235" name="Rectangle 3"/>
          <p:cNvSpPr>
            <a:spLocks noGrp="1" noChangeArrowheads="1"/>
          </p:cNvSpPr>
          <p:nvPr>
            <p:ph type="body" idx="1"/>
          </p:nvPr>
        </p:nvSpPr>
        <p:spPr/>
        <p:txBody>
          <a:bodyPr/>
          <a:lstStyle/>
          <a:p>
            <a:pPr eaLnBrk="1" hangingPunct="1">
              <a:defRPr/>
            </a:pPr>
            <a:endParaRPr lang="en-US">
              <a:ea typeface="ＭＳ Ｐゴシック" charset="0"/>
              <a:cs typeface="+mn-cs"/>
            </a:endParaRPr>
          </a:p>
        </p:txBody>
      </p:sp>
    </p:spTree>
    <p:extLst>
      <p:ext uri="{BB962C8B-B14F-4D97-AF65-F5344CB8AC3E}">
        <p14:creationId xmlns:p14="http://schemas.microsoft.com/office/powerpoint/2010/main" val="16236492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9AC86EDC-9185-4788-858C-70AE2B13C212}" type="slidenum">
              <a:rPr lang="en-US" altLang="en-US" sz="1200"/>
              <a:pPr eaLnBrk="1" hangingPunct="1"/>
              <a:t>12</a:t>
            </a:fld>
            <a:endParaRPr lang="en-US" altLang="en-US" sz="1200"/>
          </a:p>
        </p:txBody>
      </p:sp>
      <p:sp>
        <p:nvSpPr>
          <p:cNvPr id="675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Tree>
    <p:extLst>
      <p:ext uri="{BB962C8B-B14F-4D97-AF65-F5344CB8AC3E}">
        <p14:creationId xmlns:p14="http://schemas.microsoft.com/office/powerpoint/2010/main" val="29880802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Date Placeholder 2"/>
          <p:cNvSpPr>
            <a:spLocks noGrp="1"/>
          </p:cNvSpPr>
          <p:nvPr>
            <p:ph type="dt" sz="half" idx="10"/>
          </p:nvPr>
        </p:nvSpPr>
        <p:spPr/>
        <p:txBody>
          <a:bodyPr/>
          <a:lstStyle/>
          <a:p>
            <a:fld id="{B61BEF0D-F0BB-DE4B-95CE-6DB70DBA9567}" type="datetimeFigureOut">
              <a:rPr lang="en-US" dirty="0"/>
              <a:pPr/>
              <a:t>8/30/2018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9812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41148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6"/>
          <p:cNvSpPr>
            <a:spLocks noGrp="1" noChangeArrowheads="1"/>
          </p:cNvSpPr>
          <p:nvPr>
            <p:ph type="dt" sz="half" idx="10"/>
          </p:nvPr>
        </p:nvSpPr>
        <p:spPr/>
        <p:txBody>
          <a:bodyPr/>
          <a:lstStyle>
            <a:lvl1pPr>
              <a:defRPr/>
            </a:lvl1pPr>
          </a:lstStyle>
          <a:p>
            <a:pPr>
              <a:defRPr/>
            </a:pPr>
            <a:endParaRPr lang="en-US"/>
          </a:p>
        </p:txBody>
      </p:sp>
      <p:sp>
        <p:nvSpPr>
          <p:cNvPr id="7" name="Rectangle 7"/>
          <p:cNvSpPr>
            <a:spLocks noGrp="1" noChangeArrowheads="1"/>
          </p:cNvSpPr>
          <p:nvPr>
            <p:ph type="ftr" sz="quarter" idx="11"/>
          </p:nvPr>
        </p:nvSpPr>
        <p:spPr/>
        <p:txBody>
          <a:bodyPr/>
          <a:lstStyle>
            <a:lvl1pPr>
              <a:defRPr/>
            </a:lvl1pPr>
          </a:lstStyle>
          <a:p>
            <a:pPr>
              <a:defRPr/>
            </a:pPr>
            <a:endParaRPr lang="en-US"/>
          </a:p>
        </p:txBody>
      </p:sp>
      <p:sp>
        <p:nvSpPr>
          <p:cNvPr id="8" name="Rectangle 8"/>
          <p:cNvSpPr>
            <a:spLocks noGrp="1" noChangeArrowheads="1"/>
          </p:cNvSpPr>
          <p:nvPr>
            <p:ph type="sldNum" sz="quarter" idx="12"/>
          </p:nvPr>
        </p:nvSpPr>
        <p:spPr/>
        <p:txBody>
          <a:bodyPr/>
          <a:lstStyle>
            <a:lvl1pPr>
              <a:defRPr/>
            </a:lvl1pPr>
          </a:lstStyle>
          <a:p>
            <a:fld id="{1133B1D8-235A-4A7B-9760-0048540FD689}" type="slidenum">
              <a:rPr lang="en-US" altLang="en-US"/>
              <a:pPr/>
              <a:t>‹#›</a:t>
            </a:fld>
            <a:endParaRPr lang="en-US" altLang="en-US"/>
          </a:p>
        </p:txBody>
      </p:sp>
    </p:spTree>
    <p:extLst>
      <p:ext uri="{BB962C8B-B14F-4D97-AF65-F5344CB8AC3E}">
        <p14:creationId xmlns:p14="http://schemas.microsoft.com/office/powerpoint/2010/main" val="1840544086"/>
      </p:ext>
    </p:extLst>
  </p:cSld>
  <p:clrMapOvr>
    <a:masterClrMapping/>
  </p:clrMapOvr>
  <p:transition spd="med">
    <p:randomBar dir="vert"/>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629F4CA9-BBF1-4D59-9C44-FBD38ED87227}" type="slidenum">
              <a:rPr lang="en-US" altLang="en-US"/>
              <a:pPr/>
              <a:t>‹#›</a:t>
            </a:fld>
            <a:endParaRPr lang="en-US" altLang="en-US"/>
          </a:p>
        </p:txBody>
      </p:sp>
    </p:spTree>
    <p:extLst>
      <p:ext uri="{BB962C8B-B14F-4D97-AF65-F5344CB8AC3E}">
        <p14:creationId xmlns:p14="http://schemas.microsoft.com/office/powerpoint/2010/main" val="2056268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3556000" y="1219200"/>
            <a:ext cx="7721600" cy="1371600"/>
          </a:xfrm>
        </p:spPr>
        <p:txBody>
          <a:bodyPr/>
          <a:lstStyle/>
          <a:p>
            <a:r>
              <a:rPr lang="en-US"/>
              <a:t>Click to edit Master title style</a:t>
            </a:r>
          </a:p>
        </p:txBody>
      </p:sp>
      <p:sp>
        <p:nvSpPr>
          <p:cNvPr id="3" name="Text Placeholder 2"/>
          <p:cNvSpPr>
            <a:spLocks noGrp="1"/>
          </p:cNvSpPr>
          <p:nvPr>
            <p:ph type="body" sz="half" idx="1"/>
          </p:nvPr>
        </p:nvSpPr>
        <p:spPr>
          <a:xfrm>
            <a:off x="914400" y="2743200"/>
            <a:ext cx="10363200" cy="1562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914400" y="4457700"/>
            <a:ext cx="10363200" cy="1562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31D4FE8B-C803-4BBF-82BC-D830B67A5506}" type="slidenum">
              <a:rPr lang="en-US" altLang="en-US"/>
              <a:pPr/>
              <a:t>‹#›</a:t>
            </a:fld>
            <a:endParaRPr lang="en-US" altLang="en-US"/>
          </a:p>
        </p:txBody>
      </p:sp>
    </p:spTree>
    <p:extLst>
      <p:ext uri="{BB962C8B-B14F-4D97-AF65-F5344CB8AC3E}">
        <p14:creationId xmlns:p14="http://schemas.microsoft.com/office/powerpoint/2010/main" val="4025053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8/30/2018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8/30/2018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8/30/2018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8/30/2018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8/30/2018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8/30/2018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2">
            <a:alphaModFix amt="11000"/>
            <a:lum/>
          </a:blip>
          <a:srcRect/>
          <a:stretch>
            <a:fillRect t="-28000" b="-28000"/>
          </a:stretch>
        </a:blipFill>
        <a:effectLst/>
      </p:bgPr>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8/30/2018</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 id="2147483669" r:id="rId18"/>
    <p:sldLayoutId id="2147483670" r:id="rId19"/>
    <p:sldLayoutId id="2147483671" r:id="rId20"/>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 Id="rId4" Type="http://schemas.openxmlformats.org/officeDocument/2006/relationships/hyperlink" Target="http://www.visualcapitalist.com/least-most-trusted-news-sources/"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4.wmf"/></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The Media</a:t>
            </a:r>
          </a:p>
        </p:txBody>
      </p:sp>
      <p:sp>
        <p:nvSpPr>
          <p:cNvPr id="3" name="Subtitle 2"/>
          <p:cNvSpPr>
            <a:spLocks noGrp="1"/>
          </p:cNvSpPr>
          <p:nvPr>
            <p:ph type="subTitle" idx="1"/>
          </p:nvPr>
        </p:nvSpPr>
        <p:spPr/>
        <p:txBody>
          <a:bodyPr/>
          <a:lstStyle/>
          <a:p>
            <a:r>
              <a:rPr lang="en-US" dirty="0"/>
              <a:t>Textbook Chapters 7</a:t>
            </a:r>
          </a:p>
          <a:p>
            <a:r>
              <a:rPr lang="en-US" dirty="0" err="1"/>
              <a:t>Studyguide</a:t>
            </a:r>
            <a:r>
              <a:rPr lang="en-US" dirty="0"/>
              <a:t> book Chapters 8</a:t>
            </a:r>
          </a:p>
          <a:p>
            <a:r>
              <a:rPr lang="en-US" dirty="0"/>
              <a:t>Coach Flu</a:t>
            </a:r>
          </a:p>
          <a:p>
            <a:r>
              <a:rPr lang="en-US" sz="1600" dirty="0"/>
              <a:t>Revised 2017-2018</a:t>
            </a:r>
          </a:p>
        </p:txBody>
      </p:sp>
    </p:spTree>
    <p:extLst>
      <p:ext uri="{BB962C8B-B14F-4D97-AF65-F5344CB8AC3E}">
        <p14:creationId xmlns:p14="http://schemas.microsoft.com/office/powerpoint/2010/main" val="9788007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525592" y="-409092"/>
            <a:ext cx="8534400" cy="1507067"/>
          </a:xfrm>
        </p:spPr>
        <p:txBody>
          <a:bodyPr rtlCol="0">
            <a:normAutofit/>
          </a:bodyPr>
          <a:lstStyle/>
          <a:p>
            <a:pPr>
              <a:defRPr/>
            </a:pPr>
            <a:r>
              <a:rPr lang="en-US" sz="4000" b="1" dirty="0">
                <a:solidFill>
                  <a:schemeClr val="bg1"/>
                </a:solidFill>
              </a:rPr>
              <a:t>Narrowcasting: Cable TV &amp; Internet</a:t>
            </a:r>
          </a:p>
        </p:txBody>
      </p:sp>
      <p:sp>
        <p:nvSpPr>
          <p:cNvPr id="15363" name="Rectangle 3"/>
          <p:cNvSpPr>
            <a:spLocks noGrp="1" noChangeArrowheads="1"/>
          </p:cNvSpPr>
          <p:nvPr>
            <p:ph idx="1"/>
          </p:nvPr>
        </p:nvSpPr>
        <p:spPr>
          <a:xfrm>
            <a:off x="833534" y="1582224"/>
            <a:ext cx="5486400" cy="3352800"/>
          </a:xfrm>
        </p:spPr>
        <p:txBody>
          <a:bodyPr/>
          <a:lstStyle/>
          <a:p>
            <a:pPr eaLnBrk="1" hangingPunct="1">
              <a:lnSpc>
                <a:spcPct val="90000"/>
              </a:lnSpc>
            </a:pPr>
            <a:r>
              <a:rPr lang="en-US" altLang="en-US" sz="2800" b="1" dirty="0">
                <a:solidFill>
                  <a:schemeClr val="bg1"/>
                </a:solidFill>
              </a:rPr>
              <a:t>Narrowcasting- media programming on cable TV or Internet focused on one  topic and aimed at a particular audience</a:t>
            </a:r>
          </a:p>
          <a:p>
            <a:pPr lvl="1" eaLnBrk="1" hangingPunct="1">
              <a:lnSpc>
                <a:spcPct val="90000"/>
              </a:lnSpc>
            </a:pPr>
            <a:r>
              <a:rPr lang="en-US" altLang="en-US" sz="2400" b="1" dirty="0">
                <a:solidFill>
                  <a:schemeClr val="bg1"/>
                </a:solidFill>
              </a:rPr>
              <a:t>MTV, ESPN, the Food Network</a:t>
            </a:r>
          </a:p>
          <a:p>
            <a:pPr lvl="1" eaLnBrk="1" hangingPunct="1">
              <a:lnSpc>
                <a:spcPct val="90000"/>
              </a:lnSpc>
            </a:pPr>
            <a:endParaRPr lang="en-US" altLang="en-US" sz="2400" dirty="0"/>
          </a:p>
        </p:txBody>
      </p:sp>
      <p:sp>
        <p:nvSpPr>
          <p:cNvPr id="15364"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ltLang="en-US" sz="1200">
              <a:solidFill>
                <a:schemeClr val="tx2"/>
              </a:solidFill>
              <a:latin typeface="Rage Italic" panose="03070502040507070304" pitchFamily="66" charset="0"/>
            </a:endParaRPr>
          </a:p>
        </p:txBody>
      </p:sp>
      <p:sp>
        <p:nvSpPr>
          <p:cNvPr id="15365"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ltLang="en-US" sz="1400">
              <a:solidFill>
                <a:schemeClr val="tx2"/>
              </a:solidFill>
              <a:latin typeface="Rage Italic" panose="03070502040507070304" pitchFamily="66" charset="0"/>
            </a:endParaRPr>
          </a:p>
        </p:txBody>
      </p:sp>
      <p:pic>
        <p:nvPicPr>
          <p:cNvPr id="54276" name="Picture 4"/>
          <p:cNvPicPr>
            <a:picLocks noChangeAspect="1" noChangeArrowheads="1"/>
          </p:cNvPicPr>
          <p:nvPr/>
        </p:nvPicPr>
        <p:blipFill>
          <a:blip r:embed="rId3"/>
          <a:srcRect/>
          <a:stretch>
            <a:fillRect/>
          </a:stretch>
        </p:blipFill>
        <p:spPr bwMode="auto">
          <a:xfrm>
            <a:off x="7685314" y="668338"/>
            <a:ext cx="21336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54277" name="Picture 5"/>
          <p:cNvPicPr>
            <a:picLocks noChangeAspect="1" noChangeArrowheads="1"/>
          </p:cNvPicPr>
          <p:nvPr/>
        </p:nvPicPr>
        <p:blipFill>
          <a:blip r:embed="rId4"/>
          <a:srcRect/>
          <a:stretch>
            <a:fillRect/>
          </a:stretch>
        </p:blipFill>
        <p:spPr bwMode="auto">
          <a:xfrm>
            <a:off x="7466012" y="4322701"/>
            <a:ext cx="2438400" cy="1365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54278" name="Picture 6"/>
          <p:cNvPicPr>
            <a:picLocks noChangeAspect="1" noChangeArrowheads="1"/>
          </p:cNvPicPr>
          <p:nvPr/>
        </p:nvPicPr>
        <p:blipFill>
          <a:blip r:embed="rId5"/>
          <a:srcRect/>
          <a:stretch>
            <a:fillRect/>
          </a:stretch>
        </p:blipFill>
        <p:spPr bwMode="auto">
          <a:xfrm>
            <a:off x="9380343" y="2611016"/>
            <a:ext cx="1295400" cy="1277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5530608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1D74A-1A74-4567-AADF-76C651FE8827}"/>
              </a:ext>
            </a:extLst>
          </p:cNvPr>
          <p:cNvSpPr>
            <a:spLocks noGrp="1"/>
          </p:cNvSpPr>
          <p:nvPr>
            <p:ph type="title"/>
          </p:nvPr>
        </p:nvSpPr>
        <p:spPr/>
        <p:txBody>
          <a:bodyPr/>
          <a:lstStyle/>
          <a:p>
            <a:r>
              <a:rPr lang="en-US" dirty="0">
                <a:solidFill>
                  <a:schemeClr val="bg1"/>
                </a:solidFill>
              </a:rPr>
              <a:t>Who is honest?</a:t>
            </a:r>
          </a:p>
        </p:txBody>
      </p:sp>
      <p:pic>
        <p:nvPicPr>
          <p:cNvPr id="5" name="Content Placeholder 4">
            <a:extLst>
              <a:ext uri="{FF2B5EF4-FFF2-40B4-BE49-F238E27FC236}">
                <a16:creationId xmlns:a16="http://schemas.microsoft.com/office/drawing/2014/main" id="{F35BD311-510A-4517-A9B5-C8621AFA2A06}"/>
              </a:ext>
            </a:extLst>
          </p:cNvPr>
          <p:cNvPicPr>
            <a:picLocks noGrp="1" noChangeAspect="1"/>
          </p:cNvPicPr>
          <p:nvPr>
            <p:ph idx="1"/>
          </p:nvPr>
        </p:nvPicPr>
        <p:blipFill>
          <a:blip r:embed="rId2"/>
          <a:stretch>
            <a:fillRect/>
          </a:stretch>
        </p:blipFill>
        <p:spPr>
          <a:xfrm>
            <a:off x="410546" y="639147"/>
            <a:ext cx="2644477" cy="3614738"/>
          </a:xfrm>
        </p:spPr>
      </p:pic>
      <p:pic>
        <p:nvPicPr>
          <p:cNvPr id="7" name="Picture 6">
            <a:extLst>
              <a:ext uri="{FF2B5EF4-FFF2-40B4-BE49-F238E27FC236}">
                <a16:creationId xmlns:a16="http://schemas.microsoft.com/office/drawing/2014/main" id="{AB7E867A-6CDF-4319-86A2-D0756C98B465}"/>
              </a:ext>
            </a:extLst>
          </p:cNvPr>
          <p:cNvPicPr>
            <a:picLocks noChangeAspect="1"/>
          </p:cNvPicPr>
          <p:nvPr/>
        </p:nvPicPr>
        <p:blipFill>
          <a:blip r:embed="rId3"/>
          <a:stretch>
            <a:fillRect/>
          </a:stretch>
        </p:blipFill>
        <p:spPr>
          <a:xfrm>
            <a:off x="5145735" y="160661"/>
            <a:ext cx="6715125" cy="6200775"/>
          </a:xfrm>
          <a:prstGeom prst="rect">
            <a:avLst/>
          </a:prstGeom>
        </p:spPr>
      </p:pic>
      <p:sp>
        <p:nvSpPr>
          <p:cNvPr id="8" name="TextBox 7">
            <a:extLst>
              <a:ext uri="{FF2B5EF4-FFF2-40B4-BE49-F238E27FC236}">
                <a16:creationId xmlns:a16="http://schemas.microsoft.com/office/drawing/2014/main" id="{873667FB-BF07-4407-AED7-31BB413E5326}"/>
              </a:ext>
            </a:extLst>
          </p:cNvPr>
          <p:cNvSpPr txBox="1"/>
          <p:nvPr/>
        </p:nvSpPr>
        <p:spPr>
          <a:xfrm>
            <a:off x="6184640" y="6410217"/>
            <a:ext cx="4637314" cy="369332"/>
          </a:xfrm>
          <a:prstGeom prst="rect">
            <a:avLst/>
          </a:prstGeom>
          <a:noFill/>
        </p:spPr>
        <p:txBody>
          <a:bodyPr wrap="square" rtlCol="0">
            <a:spAutoFit/>
          </a:bodyPr>
          <a:lstStyle/>
          <a:p>
            <a:r>
              <a:rPr lang="en-US" dirty="0">
                <a:hlinkClick r:id="rId4"/>
              </a:rPr>
              <a:t>resource</a:t>
            </a:r>
            <a:endParaRPr lang="en-US" dirty="0"/>
          </a:p>
        </p:txBody>
      </p:sp>
    </p:spTree>
    <p:extLst>
      <p:ext uri="{BB962C8B-B14F-4D97-AF65-F5344CB8AC3E}">
        <p14:creationId xmlns:p14="http://schemas.microsoft.com/office/powerpoint/2010/main" val="33541240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US" altLang="en-US"/>
              <a:t>Reporting the News</a:t>
            </a:r>
          </a:p>
        </p:txBody>
      </p:sp>
      <p:grpSp>
        <p:nvGrpSpPr>
          <p:cNvPr id="45059" name="Group 16"/>
          <p:cNvGrpSpPr>
            <a:grpSpLocks/>
          </p:cNvGrpSpPr>
          <p:nvPr/>
        </p:nvGrpSpPr>
        <p:grpSpPr bwMode="auto">
          <a:xfrm>
            <a:off x="2209800" y="1524000"/>
            <a:ext cx="7772400" cy="4865688"/>
            <a:chOff x="288" y="960"/>
            <a:chExt cx="4896" cy="3065"/>
          </a:xfrm>
        </p:grpSpPr>
        <p:pic>
          <p:nvPicPr>
            <p:cNvPr id="45060"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 y="960"/>
              <a:ext cx="4896" cy="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061"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 y="1344"/>
              <a:ext cx="4896" cy="2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274080300"/>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2209800" y="304800"/>
            <a:ext cx="5791200" cy="1371600"/>
          </a:xfrm>
        </p:spPr>
        <p:txBody>
          <a:bodyPr/>
          <a:lstStyle/>
          <a:p>
            <a:pPr eaLnBrk="1" hangingPunct="1"/>
            <a:r>
              <a:rPr lang="en-US" altLang="en-US" b="1" dirty="0">
                <a:solidFill>
                  <a:schemeClr val="bg1"/>
                </a:solidFill>
              </a:rPr>
              <a:t>Reporting the News</a:t>
            </a:r>
          </a:p>
        </p:txBody>
      </p:sp>
      <p:sp>
        <p:nvSpPr>
          <p:cNvPr id="15363" name="Rectangle 3"/>
          <p:cNvSpPr>
            <a:spLocks noGrp="1" noChangeArrowheads="1"/>
          </p:cNvSpPr>
          <p:nvPr>
            <p:ph type="body" sz="half" idx="1"/>
          </p:nvPr>
        </p:nvSpPr>
        <p:spPr>
          <a:xfrm>
            <a:off x="1828800" y="1752600"/>
            <a:ext cx="7772400" cy="1455738"/>
          </a:xfrm>
        </p:spPr>
        <p:txBody>
          <a:bodyPr>
            <a:normAutofit lnSpcReduction="10000"/>
          </a:bodyPr>
          <a:lstStyle/>
          <a:p>
            <a:pPr eaLnBrk="1" hangingPunct="1"/>
            <a:r>
              <a:rPr lang="en-US" altLang="en-US" b="1" dirty="0">
                <a:solidFill>
                  <a:schemeClr val="bg1"/>
                </a:solidFill>
              </a:rPr>
              <a:t>Presenting the News</a:t>
            </a:r>
          </a:p>
          <a:p>
            <a:pPr lvl="1" eaLnBrk="1" hangingPunct="1"/>
            <a:r>
              <a:rPr lang="en-US" altLang="en-US" b="1" dirty="0">
                <a:solidFill>
                  <a:schemeClr val="bg1"/>
                </a:solidFill>
              </a:rPr>
              <a:t>Most news coverage is superficial</a:t>
            </a:r>
          </a:p>
          <a:p>
            <a:pPr lvl="1" eaLnBrk="1" hangingPunct="1"/>
            <a:r>
              <a:rPr lang="en-US" altLang="en-US" b="1" dirty="0">
                <a:solidFill>
                  <a:schemeClr val="bg1"/>
                </a:solidFill>
              </a:rPr>
              <a:t>Sound Bites: Short video clips of approximately 15 seconds or less.</a:t>
            </a:r>
          </a:p>
          <a:p>
            <a:pPr eaLnBrk="1" hangingPunct="1"/>
            <a:endParaRPr lang="en-US" altLang="en-US" dirty="0"/>
          </a:p>
        </p:txBody>
      </p:sp>
      <p:sp>
        <p:nvSpPr>
          <p:cNvPr id="16388" name="Footer Placeholder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sz="1400">
                <a:solidFill>
                  <a:schemeClr val="tx2"/>
                </a:solidFill>
                <a:latin typeface="Rage Italic" panose="03070502040507070304" pitchFamily="66" charset="0"/>
              </a:rPr>
              <a:t>Figure 7.2</a:t>
            </a:r>
          </a:p>
        </p:txBody>
      </p:sp>
      <p:pic>
        <p:nvPicPr>
          <p:cNvPr id="16389" name="Picture 5" descr="fig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3429000"/>
            <a:ext cx="86106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7" name="AutoShape 7"/>
          <p:cNvSpPr>
            <a:spLocks noChangeArrowheads="1"/>
          </p:cNvSpPr>
          <p:nvPr/>
        </p:nvSpPr>
        <p:spPr bwMode="auto">
          <a:xfrm>
            <a:off x="8153400" y="685800"/>
            <a:ext cx="762000" cy="1066800"/>
          </a:xfrm>
          <a:prstGeom prst="wedgeEllipseCallout">
            <a:avLst>
              <a:gd name="adj1" fmla="val -43750"/>
              <a:gd name="adj2" fmla="val 7000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a:latin typeface="Times New Roman" charset="0"/>
              <a:ea typeface="ＭＳ Ｐゴシック" charset="0"/>
            </a:endParaRPr>
          </a:p>
        </p:txBody>
      </p:sp>
    </p:spTree>
    <p:extLst>
      <p:ext uri="{BB962C8B-B14F-4D97-AF65-F5344CB8AC3E}">
        <p14:creationId xmlns:p14="http://schemas.microsoft.com/office/powerpoint/2010/main" val="1073595459"/>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536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536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536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bldLvl="2"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idx="1"/>
          </p:nvPr>
        </p:nvSpPr>
        <p:spPr>
          <a:xfrm>
            <a:off x="1234751" y="654698"/>
            <a:ext cx="4038600" cy="4114800"/>
          </a:xfrm>
        </p:spPr>
        <p:txBody>
          <a:bodyPr>
            <a:normAutofit lnSpcReduction="10000"/>
          </a:bodyPr>
          <a:lstStyle/>
          <a:p>
            <a:pPr eaLnBrk="1" hangingPunct="1">
              <a:lnSpc>
                <a:spcPct val="90000"/>
              </a:lnSpc>
            </a:pPr>
            <a:r>
              <a:rPr lang="en-US" altLang="en-US" sz="2800" b="1" dirty="0">
                <a:solidFill>
                  <a:schemeClr val="bg1"/>
                </a:solidFill>
              </a:rPr>
              <a:t>Bias in the News</a:t>
            </a:r>
          </a:p>
          <a:p>
            <a:pPr lvl="1" eaLnBrk="1" hangingPunct="1">
              <a:lnSpc>
                <a:spcPct val="90000"/>
              </a:lnSpc>
            </a:pPr>
            <a:r>
              <a:rPr lang="en-US" altLang="en-US" sz="2400" b="1" dirty="0">
                <a:solidFill>
                  <a:schemeClr val="bg1"/>
                </a:solidFill>
              </a:rPr>
              <a:t>Some outlets are ideologically biased to the right or left</a:t>
            </a:r>
          </a:p>
          <a:p>
            <a:pPr lvl="1" eaLnBrk="1" hangingPunct="1">
              <a:lnSpc>
                <a:spcPct val="90000"/>
              </a:lnSpc>
            </a:pPr>
            <a:r>
              <a:rPr lang="en-US" altLang="en-US" sz="2400" b="1" dirty="0">
                <a:solidFill>
                  <a:schemeClr val="bg1"/>
                </a:solidFill>
              </a:rPr>
              <a:t>Structural bias occurs when stories are chosen to attract the largest audience.</a:t>
            </a:r>
          </a:p>
          <a:p>
            <a:pPr lvl="1" eaLnBrk="1" hangingPunct="1">
              <a:lnSpc>
                <a:spcPct val="90000"/>
              </a:lnSpc>
            </a:pPr>
            <a:r>
              <a:rPr lang="en-US" altLang="en-US" sz="2400" b="1" dirty="0">
                <a:solidFill>
                  <a:schemeClr val="bg1"/>
                </a:solidFill>
              </a:rPr>
              <a:t>“If it bleeds, it leads.”</a:t>
            </a:r>
          </a:p>
        </p:txBody>
      </p:sp>
      <p:sp>
        <p:nvSpPr>
          <p:cNvPr id="17412"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ltLang="en-US" sz="1200">
              <a:solidFill>
                <a:schemeClr val="tx2"/>
              </a:solidFill>
              <a:latin typeface="Rage Italic" panose="03070502040507070304" pitchFamily="66" charset="0"/>
            </a:endParaRPr>
          </a:p>
        </p:txBody>
      </p:sp>
      <p:sp>
        <p:nvSpPr>
          <p:cNvPr id="17413"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ltLang="en-US" sz="1400">
              <a:solidFill>
                <a:schemeClr val="tx2"/>
              </a:solidFill>
              <a:latin typeface="Rage Italic" panose="03070502040507070304" pitchFamily="66" charset="0"/>
            </a:endParaRPr>
          </a:p>
        </p:txBody>
      </p:sp>
      <p:pic>
        <p:nvPicPr>
          <p:cNvPr id="17414" name="Picture 4" descr="media-bia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4106" y="1291165"/>
            <a:ext cx="3810000" cy="394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757816"/>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741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741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741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74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bldLvl="2"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ctrTitle"/>
          </p:nvPr>
        </p:nvSpPr>
        <p:spPr>
          <a:xfrm>
            <a:off x="2016968" y="-73089"/>
            <a:ext cx="7772400" cy="1470025"/>
          </a:xfrm>
        </p:spPr>
        <p:txBody>
          <a:bodyPr/>
          <a:lstStyle/>
          <a:p>
            <a:pPr eaLnBrk="1" hangingPunct="1"/>
            <a:r>
              <a:rPr lang="en-US" altLang="en-US" b="1" u="sng" dirty="0">
                <a:solidFill>
                  <a:schemeClr val="bg1"/>
                </a:solidFill>
              </a:rPr>
              <a:t>Bias in the Media</a:t>
            </a:r>
          </a:p>
        </p:txBody>
      </p:sp>
      <p:sp>
        <p:nvSpPr>
          <p:cNvPr id="48131" name="Subtitle 2"/>
          <p:cNvSpPr>
            <a:spLocks noGrp="1"/>
          </p:cNvSpPr>
          <p:nvPr>
            <p:ph type="subTitle" idx="1"/>
          </p:nvPr>
        </p:nvSpPr>
        <p:spPr>
          <a:xfrm>
            <a:off x="662473" y="1516225"/>
            <a:ext cx="10972800" cy="5257800"/>
          </a:xfrm>
        </p:spPr>
        <p:txBody>
          <a:bodyPr>
            <a:noAutofit/>
          </a:bodyPr>
          <a:lstStyle/>
          <a:p>
            <a:pPr eaLnBrk="1" hangingPunct="1"/>
            <a:r>
              <a:rPr lang="en-US" altLang="en-US" sz="2400" b="1" u="sng" dirty="0">
                <a:solidFill>
                  <a:schemeClr val="bg1"/>
                </a:solidFill>
              </a:rPr>
              <a:t>Types of bias to look for</a:t>
            </a:r>
          </a:p>
          <a:p>
            <a:pPr algn="l" eaLnBrk="1" hangingPunct="1"/>
            <a:endParaRPr lang="en-US" altLang="en-US" sz="1800" b="1" u="sng" dirty="0">
              <a:solidFill>
                <a:schemeClr val="bg1"/>
              </a:solidFill>
            </a:endParaRPr>
          </a:p>
          <a:p>
            <a:pPr algn="l" eaLnBrk="1" hangingPunct="1"/>
            <a:r>
              <a:rPr lang="en-US" altLang="en-US" sz="2000" b="1" u="sng" dirty="0">
                <a:solidFill>
                  <a:schemeClr val="bg1"/>
                </a:solidFill>
              </a:rPr>
              <a:t>Selection &amp; Omission</a:t>
            </a:r>
            <a:r>
              <a:rPr lang="en-US" altLang="en-US" sz="2400" b="1" dirty="0">
                <a:solidFill>
                  <a:schemeClr val="bg1"/>
                </a:solidFill>
              </a:rPr>
              <a:t>: </a:t>
            </a:r>
            <a:r>
              <a:rPr lang="en-US" altLang="en-US" sz="2000" b="1" dirty="0">
                <a:solidFill>
                  <a:schemeClr val="bg1"/>
                </a:solidFill>
              </a:rPr>
              <a:t>choice of news items; content &amp; details used/not: words used</a:t>
            </a:r>
          </a:p>
          <a:p>
            <a:pPr algn="l" eaLnBrk="1" hangingPunct="1"/>
            <a:r>
              <a:rPr lang="en-US" altLang="en-US" sz="2000" b="1" u="sng" dirty="0">
                <a:solidFill>
                  <a:schemeClr val="bg1"/>
                </a:solidFill>
              </a:rPr>
              <a:t>Placement:  </a:t>
            </a:r>
            <a:r>
              <a:rPr lang="en-US" altLang="en-US" sz="2000" b="1" dirty="0">
                <a:solidFill>
                  <a:schemeClr val="bg1"/>
                </a:solidFill>
              </a:rPr>
              <a:t>first page stories/above fold: lead off stories-reflect significance</a:t>
            </a:r>
          </a:p>
          <a:p>
            <a:pPr algn="l" eaLnBrk="1" hangingPunct="1"/>
            <a:r>
              <a:rPr lang="en-US" altLang="en-US" sz="2000" b="1" u="sng" dirty="0">
                <a:solidFill>
                  <a:schemeClr val="bg1"/>
                </a:solidFill>
              </a:rPr>
              <a:t>Headlines:  </a:t>
            </a:r>
            <a:r>
              <a:rPr lang="en-US" altLang="en-US" sz="2000" b="1" dirty="0">
                <a:solidFill>
                  <a:schemeClr val="bg1"/>
                </a:solidFill>
              </a:rPr>
              <a:t>most read part of the paper-wording size can reflect bias</a:t>
            </a:r>
          </a:p>
          <a:p>
            <a:pPr algn="l" eaLnBrk="1" hangingPunct="1"/>
            <a:r>
              <a:rPr lang="en-US" altLang="en-US" sz="2000" b="1" u="sng" dirty="0">
                <a:solidFill>
                  <a:schemeClr val="bg1"/>
                </a:solidFill>
              </a:rPr>
              <a:t>Photos &amp; Camera angle</a:t>
            </a:r>
            <a:r>
              <a:rPr lang="en-US" altLang="en-US" sz="2000" b="1" dirty="0">
                <a:solidFill>
                  <a:schemeClr val="bg1"/>
                </a:solidFill>
              </a:rPr>
              <a:t>: visual portrayal can show bias as can captions</a:t>
            </a:r>
          </a:p>
          <a:p>
            <a:pPr algn="l" eaLnBrk="1" hangingPunct="1"/>
            <a:r>
              <a:rPr lang="en-US" altLang="en-US" sz="2000" b="1" u="sng" dirty="0">
                <a:solidFill>
                  <a:schemeClr val="bg1"/>
                </a:solidFill>
              </a:rPr>
              <a:t>Names and Titles: </a:t>
            </a:r>
            <a:r>
              <a:rPr lang="en-US" altLang="en-US" sz="2000" b="1" dirty="0">
                <a:solidFill>
                  <a:schemeClr val="bg1"/>
                </a:solidFill>
              </a:rPr>
              <a:t>Choice of words such as “terrorist” or “freedom fighter” clearly indicate bias</a:t>
            </a:r>
          </a:p>
          <a:p>
            <a:pPr algn="l" eaLnBrk="1" hangingPunct="1"/>
            <a:r>
              <a:rPr lang="en-US" altLang="en-US" sz="2000" b="1" u="sng" dirty="0">
                <a:solidFill>
                  <a:schemeClr val="bg1"/>
                </a:solidFill>
              </a:rPr>
              <a:t>Statistics:  </a:t>
            </a:r>
            <a:r>
              <a:rPr lang="en-US" altLang="en-US" sz="2000" b="1" dirty="0">
                <a:solidFill>
                  <a:schemeClr val="bg1"/>
                </a:solidFill>
              </a:rPr>
              <a:t>opinion can be reflected in method of counting- example “a hundred injured in the crash” vs “minor injuries were reported”.  </a:t>
            </a:r>
          </a:p>
          <a:p>
            <a:pPr algn="l" eaLnBrk="1" hangingPunct="1"/>
            <a:r>
              <a:rPr lang="en-US" altLang="en-US" sz="2000" b="1" u="sng" dirty="0">
                <a:solidFill>
                  <a:schemeClr val="bg1"/>
                </a:solidFill>
              </a:rPr>
              <a:t>Source </a:t>
            </a:r>
            <a:r>
              <a:rPr lang="en-US" altLang="en-US" sz="2000" b="1" dirty="0">
                <a:solidFill>
                  <a:schemeClr val="bg1"/>
                </a:solidFill>
              </a:rPr>
              <a:t>who is the source of the story (Do we trust unnamed sources?)</a:t>
            </a:r>
          </a:p>
          <a:p>
            <a:pPr algn="l" eaLnBrk="1" hangingPunct="1"/>
            <a:r>
              <a:rPr lang="en-US" altLang="en-US" sz="2000" b="1" u="sng" dirty="0">
                <a:solidFill>
                  <a:schemeClr val="bg1"/>
                </a:solidFill>
              </a:rPr>
              <a:t>Media ownership :  </a:t>
            </a:r>
            <a:r>
              <a:rPr lang="en-US" altLang="en-US" sz="2000" b="1" dirty="0">
                <a:solidFill>
                  <a:schemeClr val="bg1"/>
                </a:solidFill>
              </a:rPr>
              <a:t>trying to please sponsors and ownership</a:t>
            </a:r>
          </a:p>
        </p:txBody>
      </p:sp>
    </p:spTree>
    <p:extLst>
      <p:ext uri="{BB962C8B-B14F-4D97-AF65-F5344CB8AC3E}">
        <p14:creationId xmlns:p14="http://schemas.microsoft.com/office/powerpoint/2010/main" val="1912370732"/>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038600" y="304800"/>
            <a:ext cx="5791200" cy="1371600"/>
          </a:xfrm>
        </p:spPr>
        <p:txBody>
          <a:bodyPr/>
          <a:lstStyle/>
          <a:p>
            <a:pPr eaLnBrk="1" hangingPunct="1"/>
            <a:r>
              <a:rPr lang="en-US" altLang="en-US" b="1" dirty="0">
                <a:solidFill>
                  <a:schemeClr val="bg1"/>
                </a:solidFill>
              </a:rPr>
              <a:t>Reporting the News</a:t>
            </a:r>
          </a:p>
        </p:txBody>
      </p:sp>
      <p:sp>
        <p:nvSpPr>
          <p:cNvPr id="55299" name="Rectangle 3"/>
          <p:cNvSpPr>
            <a:spLocks noGrp="1" noChangeArrowheads="1"/>
          </p:cNvSpPr>
          <p:nvPr>
            <p:ph idx="1"/>
          </p:nvPr>
        </p:nvSpPr>
        <p:spPr>
          <a:xfrm>
            <a:off x="915955" y="1287624"/>
            <a:ext cx="7772400" cy="1839685"/>
          </a:xfrm>
        </p:spPr>
        <p:txBody>
          <a:bodyPr rtlCol="0">
            <a:normAutofit fontScale="92500" lnSpcReduction="20000"/>
          </a:bodyPr>
          <a:lstStyle/>
          <a:p>
            <a:pPr marL="0" indent="0">
              <a:spcAft>
                <a:spcPts val="0"/>
              </a:spcAft>
              <a:buNone/>
              <a:defRPr/>
            </a:pPr>
            <a:r>
              <a:rPr lang="en-US" dirty="0">
                <a:ea typeface="+mn-ea"/>
                <a:cs typeface="+mn-cs"/>
              </a:rPr>
              <a:t>.</a:t>
            </a:r>
          </a:p>
          <a:p>
            <a:pPr marL="274320" indent="-274320">
              <a:spcAft>
                <a:spcPts val="0"/>
              </a:spcAft>
              <a:defRPr/>
            </a:pPr>
            <a:endParaRPr lang="en-US" sz="2800" b="1" dirty="0">
              <a:solidFill>
                <a:schemeClr val="bg1"/>
              </a:solidFill>
              <a:ea typeface="+mn-ea"/>
              <a:cs typeface="+mn-cs"/>
            </a:endParaRPr>
          </a:p>
          <a:p>
            <a:pPr marL="274320" indent="-274320">
              <a:spcAft>
                <a:spcPts val="0"/>
              </a:spcAft>
              <a:defRPr/>
            </a:pPr>
            <a:r>
              <a:rPr lang="en-US" sz="2800" b="1" dirty="0">
                <a:solidFill>
                  <a:schemeClr val="bg1"/>
                </a:solidFill>
                <a:ea typeface="+mn-ea"/>
                <a:cs typeface="+mn-cs"/>
              </a:rPr>
              <a:t>Media is in search of unusual stories that will excite, rather than the sophisticated story.</a:t>
            </a:r>
          </a:p>
          <a:p>
            <a:pPr marL="365760" lvl="1" indent="0">
              <a:spcAft>
                <a:spcPts val="0"/>
              </a:spcAft>
              <a:buNone/>
              <a:defRPr/>
            </a:pPr>
            <a:r>
              <a:rPr lang="en-US" dirty="0">
                <a:ea typeface="+mn-ea"/>
              </a:rPr>
              <a:t> </a:t>
            </a:r>
          </a:p>
        </p:txBody>
      </p:sp>
      <p:pic>
        <p:nvPicPr>
          <p:cNvPr id="18436" name="Picture 4" descr="jbo004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3429001"/>
            <a:ext cx="4267200" cy="241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49956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3264159" y="127519"/>
            <a:ext cx="5791200" cy="1371600"/>
          </a:xfrm>
        </p:spPr>
        <p:txBody>
          <a:bodyPr/>
          <a:lstStyle/>
          <a:p>
            <a:pPr eaLnBrk="1" hangingPunct="1"/>
            <a:r>
              <a:rPr lang="en-US" altLang="en-US" b="1" dirty="0">
                <a:solidFill>
                  <a:schemeClr val="bg1"/>
                </a:solidFill>
              </a:rPr>
              <a:t>Finding the News</a:t>
            </a:r>
          </a:p>
        </p:txBody>
      </p:sp>
      <p:sp>
        <p:nvSpPr>
          <p:cNvPr id="19459" name="Rectangle 3"/>
          <p:cNvSpPr>
            <a:spLocks noGrp="1" noChangeArrowheads="1"/>
          </p:cNvSpPr>
          <p:nvPr>
            <p:ph idx="1"/>
          </p:nvPr>
        </p:nvSpPr>
        <p:spPr>
          <a:xfrm>
            <a:off x="1422918" y="1499119"/>
            <a:ext cx="2971800" cy="5181600"/>
          </a:xfrm>
        </p:spPr>
        <p:txBody>
          <a:bodyPr>
            <a:normAutofit fontScale="92500" lnSpcReduction="10000"/>
          </a:bodyPr>
          <a:lstStyle/>
          <a:p>
            <a:pPr eaLnBrk="1" hangingPunct="1"/>
            <a:r>
              <a:rPr lang="en-US" altLang="en-US" b="1" dirty="0">
                <a:solidFill>
                  <a:schemeClr val="bg1"/>
                </a:solidFill>
              </a:rPr>
              <a:t>Beat- Specific locations from which news emanates, such as Congress or the White House.</a:t>
            </a:r>
          </a:p>
          <a:p>
            <a:pPr eaLnBrk="1" hangingPunct="1"/>
            <a:r>
              <a:rPr lang="en-US" altLang="en-US" b="1" dirty="0">
                <a:solidFill>
                  <a:schemeClr val="bg1"/>
                </a:solidFill>
              </a:rPr>
              <a:t>White House press corps</a:t>
            </a:r>
          </a:p>
          <a:p>
            <a:pPr eaLnBrk="1" hangingPunct="1"/>
            <a:endParaRPr lang="en-US" altLang="en-US" b="1" dirty="0">
              <a:solidFill>
                <a:schemeClr val="bg1"/>
              </a:solidFill>
            </a:endParaRPr>
          </a:p>
          <a:p>
            <a:pPr eaLnBrk="1" hangingPunct="1"/>
            <a:r>
              <a:rPr lang="en-US" altLang="en-US" b="1" dirty="0">
                <a:solidFill>
                  <a:schemeClr val="bg1"/>
                </a:solidFill>
              </a:rPr>
              <a:t>Trial Balloons- An intentional news leak for the purpose of assessing the political reaction.</a:t>
            </a:r>
          </a:p>
          <a:p>
            <a:pPr eaLnBrk="1" hangingPunct="1"/>
            <a:r>
              <a:rPr lang="en-US" altLang="en-US" b="1" dirty="0">
                <a:solidFill>
                  <a:schemeClr val="bg1"/>
                </a:solidFill>
              </a:rPr>
              <a:t>“Blogs” have also become popular with many adults. </a:t>
            </a:r>
          </a:p>
        </p:txBody>
      </p:sp>
      <p:pic>
        <p:nvPicPr>
          <p:cNvPr id="56324" name="Picture 4"/>
          <p:cNvPicPr>
            <a:picLocks noChangeAspect="1" noChangeArrowheads="1"/>
          </p:cNvPicPr>
          <p:nvPr/>
        </p:nvPicPr>
        <p:blipFill>
          <a:blip r:embed="rId3"/>
          <a:srcRect/>
          <a:stretch>
            <a:fillRect/>
          </a:stretch>
        </p:blipFill>
        <p:spPr bwMode="auto">
          <a:xfrm>
            <a:off x="6858000" y="1676400"/>
            <a:ext cx="2590800" cy="194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9461" name="Picture 5" descr="pentag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6500" y="3771900"/>
            <a:ext cx="3733800" cy="275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264654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5" name="Rectangle 3"/>
          <p:cNvSpPr>
            <a:spLocks noGrp="1" noChangeArrowheads="1"/>
          </p:cNvSpPr>
          <p:nvPr>
            <p:ph idx="1"/>
          </p:nvPr>
        </p:nvSpPr>
        <p:spPr>
          <a:xfrm>
            <a:off x="657775" y="239657"/>
            <a:ext cx="4191000" cy="4114800"/>
          </a:xfrm>
        </p:spPr>
        <p:txBody>
          <a:bodyPr>
            <a:normAutofit fontScale="77500" lnSpcReduction="20000"/>
          </a:bodyPr>
          <a:lstStyle/>
          <a:p>
            <a:pPr eaLnBrk="1" hangingPunct="1"/>
            <a:r>
              <a:rPr lang="en-US" altLang="en-US" sz="2800" b="1" dirty="0">
                <a:solidFill>
                  <a:schemeClr val="bg1"/>
                </a:solidFill>
              </a:rPr>
              <a:t>Television news can affect what people think is important.</a:t>
            </a:r>
          </a:p>
          <a:p>
            <a:pPr eaLnBrk="1" hangingPunct="1"/>
            <a:r>
              <a:rPr lang="en-US" altLang="en-US" sz="2800" b="1" dirty="0">
                <a:solidFill>
                  <a:schemeClr val="bg1"/>
                </a:solidFill>
              </a:rPr>
              <a:t>Some policies can be made more important, others less important, depending on coverage.</a:t>
            </a:r>
          </a:p>
          <a:p>
            <a:pPr eaLnBrk="1" hangingPunct="1"/>
            <a:r>
              <a:rPr lang="en-US" altLang="en-US" sz="2800" b="1" dirty="0">
                <a:solidFill>
                  <a:schemeClr val="bg1"/>
                </a:solidFill>
              </a:rPr>
              <a:t>Many in the media help play the role of “spin doctor” which is in its own a kind of propaganda. </a:t>
            </a:r>
          </a:p>
        </p:txBody>
      </p:sp>
      <p:pic>
        <p:nvPicPr>
          <p:cNvPr id="21510" name="Picture 4" descr="image4129371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975" y="4069101"/>
            <a:ext cx="4114800" cy="308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4" name="Picture 2" descr="http://www.hollywoodreporter.com/sites/default/files/custom/Natalie/THR_Dan_Rather_2_embe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05665" y="239657"/>
            <a:ext cx="2043404" cy="306778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464490" y="4069101"/>
            <a:ext cx="3284376" cy="1200329"/>
          </a:xfrm>
          <a:prstGeom prst="rect">
            <a:avLst/>
          </a:prstGeom>
          <a:noFill/>
        </p:spPr>
        <p:txBody>
          <a:bodyPr wrap="square" rtlCol="0">
            <a:spAutoFit/>
          </a:bodyPr>
          <a:lstStyle/>
          <a:p>
            <a:r>
              <a:rPr lang="en-US" b="1" dirty="0">
                <a:solidFill>
                  <a:schemeClr val="bg1"/>
                </a:solidFill>
              </a:rPr>
              <a:t>The Dan Rather Scandal showed the potential story and ratings is more important than the truth.</a:t>
            </a:r>
          </a:p>
        </p:txBody>
      </p:sp>
    </p:spTree>
    <p:extLst>
      <p:ext uri="{BB962C8B-B14F-4D97-AF65-F5344CB8AC3E}">
        <p14:creationId xmlns:p14="http://schemas.microsoft.com/office/powerpoint/2010/main" val="2716857924"/>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84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84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843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4172" y="92614"/>
            <a:ext cx="8534400" cy="1507067"/>
          </a:xfrm>
        </p:spPr>
        <p:txBody>
          <a:bodyPr/>
          <a:lstStyle/>
          <a:p>
            <a:r>
              <a:rPr lang="en-US" b="1" dirty="0">
                <a:solidFill>
                  <a:schemeClr val="bg1"/>
                </a:solidFill>
              </a:rPr>
              <a:t>Obama vs. Trump media coverage </a:t>
            </a:r>
          </a:p>
        </p:txBody>
      </p:sp>
      <p:sp>
        <p:nvSpPr>
          <p:cNvPr id="3" name="Content Placeholder 2"/>
          <p:cNvSpPr>
            <a:spLocks noGrp="1"/>
          </p:cNvSpPr>
          <p:nvPr>
            <p:ph idx="1"/>
          </p:nvPr>
        </p:nvSpPr>
        <p:spPr>
          <a:xfrm>
            <a:off x="1579950" y="1506894"/>
            <a:ext cx="8534400" cy="3615267"/>
          </a:xfrm>
        </p:spPr>
        <p:txBody>
          <a:bodyPr>
            <a:normAutofit fontScale="92500" lnSpcReduction="20000"/>
          </a:bodyPr>
          <a:lstStyle/>
          <a:p>
            <a:r>
              <a:rPr lang="en-US" sz="3200" b="1" dirty="0">
                <a:solidFill>
                  <a:schemeClr val="bg1"/>
                </a:solidFill>
              </a:rPr>
              <a:t>Liberal Media covered Trump and who was part of his past (Flynn and his potential conversation with Russian spy’s?) differently than  Obama’s association with convicted domestic terrorists Bill Ayers and Bernadine </a:t>
            </a:r>
            <a:r>
              <a:rPr lang="en-US" sz="3200" b="1" dirty="0" err="1">
                <a:solidFill>
                  <a:schemeClr val="bg1"/>
                </a:solidFill>
              </a:rPr>
              <a:t>Dohrn</a:t>
            </a:r>
            <a:r>
              <a:rPr lang="en-US" sz="3200" b="1" dirty="0">
                <a:solidFill>
                  <a:schemeClr val="bg1"/>
                </a:solidFill>
              </a:rPr>
              <a:t>.</a:t>
            </a:r>
          </a:p>
          <a:p>
            <a:r>
              <a:rPr lang="en-US" sz="3200" b="1" dirty="0">
                <a:solidFill>
                  <a:schemeClr val="bg1"/>
                </a:solidFill>
              </a:rPr>
              <a:t>Both have had coverage that has been reckless and lacked facts and evidence to support the stories reported.</a:t>
            </a:r>
          </a:p>
        </p:txBody>
      </p:sp>
    </p:spTree>
    <p:extLst>
      <p:ext uri="{BB962C8B-B14F-4D97-AF65-F5344CB8AC3E}">
        <p14:creationId xmlns:p14="http://schemas.microsoft.com/office/powerpoint/2010/main" val="15455246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2133600" y="457200"/>
            <a:ext cx="7772400" cy="1143000"/>
          </a:xfrm>
        </p:spPr>
        <p:txBody>
          <a:bodyPr>
            <a:normAutofit fontScale="90000"/>
          </a:bodyPr>
          <a:lstStyle/>
          <a:p>
            <a:pPr eaLnBrk="1" hangingPunct="1">
              <a:defRPr/>
            </a:pPr>
            <a:r>
              <a:rPr lang="en-US" sz="4000" i="1" dirty="0">
                <a:solidFill>
                  <a:schemeClr val="bg1"/>
                </a:solidFill>
              </a:rPr>
              <a:t>Introduction</a:t>
            </a:r>
            <a:r>
              <a:rPr lang="en-US" sz="4000" dirty="0">
                <a:solidFill>
                  <a:schemeClr val="bg1"/>
                </a:solidFill>
              </a:rPr>
              <a:t/>
            </a:r>
            <a:br>
              <a:rPr lang="en-US" sz="4000" dirty="0">
                <a:solidFill>
                  <a:schemeClr val="bg1"/>
                </a:solidFill>
              </a:rPr>
            </a:br>
            <a:r>
              <a:rPr lang="en-US" sz="4000" dirty="0">
                <a:solidFill>
                  <a:schemeClr val="bg1"/>
                </a:solidFill>
              </a:rPr>
              <a:t>Some important definitions:</a:t>
            </a:r>
          </a:p>
        </p:txBody>
      </p:sp>
      <p:sp>
        <p:nvSpPr>
          <p:cNvPr id="5123" name="Rectangle 3"/>
          <p:cNvSpPr>
            <a:spLocks noGrp="1" noChangeArrowheads="1"/>
          </p:cNvSpPr>
          <p:nvPr>
            <p:ph idx="1"/>
          </p:nvPr>
        </p:nvSpPr>
        <p:spPr>
          <a:xfrm>
            <a:off x="1219200" y="1824135"/>
            <a:ext cx="4800600" cy="4114800"/>
          </a:xfrm>
        </p:spPr>
        <p:txBody>
          <a:bodyPr>
            <a:normAutofit fontScale="92500" lnSpcReduction="20000"/>
          </a:bodyPr>
          <a:lstStyle/>
          <a:p>
            <a:pPr eaLnBrk="1" hangingPunct="1">
              <a:lnSpc>
                <a:spcPct val="90000"/>
              </a:lnSpc>
            </a:pPr>
            <a:r>
              <a:rPr lang="en-US" altLang="en-US" b="1" dirty="0">
                <a:solidFill>
                  <a:schemeClr val="bg1"/>
                </a:solidFill>
              </a:rPr>
              <a:t>Linkage Institution</a:t>
            </a:r>
          </a:p>
          <a:p>
            <a:pPr lvl="1" eaLnBrk="1" hangingPunct="1">
              <a:lnSpc>
                <a:spcPct val="90000"/>
              </a:lnSpc>
            </a:pPr>
            <a:r>
              <a:rPr lang="en-US" altLang="en-US" b="1" dirty="0">
                <a:solidFill>
                  <a:schemeClr val="bg1"/>
                </a:solidFill>
              </a:rPr>
              <a:t>The media links citizens with government, along with political parties, interest groups, and elections.</a:t>
            </a:r>
          </a:p>
          <a:p>
            <a:pPr eaLnBrk="1" hangingPunct="1">
              <a:lnSpc>
                <a:spcPct val="90000"/>
              </a:lnSpc>
            </a:pPr>
            <a:r>
              <a:rPr lang="en-US" altLang="en-US" b="1" dirty="0">
                <a:solidFill>
                  <a:schemeClr val="bg1"/>
                </a:solidFill>
              </a:rPr>
              <a:t>Mass Media:</a:t>
            </a:r>
          </a:p>
          <a:p>
            <a:pPr lvl="1" eaLnBrk="1" hangingPunct="1">
              <a:lnSpc>
                <a:spcPct val="90000"/>
              </a:lnSpc>
            </a:pPr>
            <a:r>
              <a:rPr lang="en-US" altLang="en-US" sz="2000" b="1" dirty="0">
                <a:solidFill>
                  <a:schemeClr val="bg1"/>
                </a:solidFill>
              </a:rPr>
              <a:t>Television, radio, newspapers, magazines, the Internet and other means of popular communication.</a:t>
            </a:r>
          </a:p>
          <a:p>
            <a:pPr eaLnBrk="1" hangingPunct="1">
              <a:lnSpc>
                <a:spcPct val="90000"/>
              </a:lnSpc>
            </a:pPr>
            <a:r>
              <a:rPr lang="en-US" altLang="en-US" b="1" dirty="0">
                <a:solidFill>
                  <a:schemeClr val="bg1"/>
                </a:solidFill>
              </a:rPr>
              <a:t>High-tech politics:</a:t>
            </a:r>
          </a:p>
          <a:p>
            <a:pPr lvl="1" eaLnBrk="1" hangingPunct="1">
              <a:lnSpc>
                <a:spcPct val="90000"/>
              </a:lnSpc>
            </a:pPr>
            <a:r>
              <a:rPr lang="en-US" altLang="en-US" sz="2000" b="1" dirty="0">
                <a:solidFill>
                  <a:schemeClr val="bg1"/>
                </a:solidFill>
              </a:rPr>
              <a:t>A politics in which the behavior of citizens and policymakers and the political agenda itself are increasingly shaped by technology and mass media.</a:t>
            </a:r>
          </a:p>
          <a:p>
            <a:pPr lvl="1" eaLnBrk="1" hangingPunct="1">
              <a:lnSpc>
                <a:spcPct val="90000"/>
              </a:lnSpc>
            </a:pPr>
            <a:endParaRPr lang="en-US" altLang="en-US" sz="2400" dirty="0"/>
          </a:p>
        </p:txBody>
      </p:sp>
      <p:pic>
        <p:nvPicPr>
          <p:cNvPr id="7172" name="Picture 4" descr="massmediaworl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2133600"/>
            <a:ext cx="3810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1804676"/>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12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12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12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512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512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512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bldLvl="2"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9" name="Rectangle 3"/>
          <p:cNvSpPr>
            <a:spLocks noGrp="1" noChangeArrowheads="1"/>
          </p:cNvSpPr>
          <p:nvPr>
            <p:ph idx="1"/>
          </p:nvPr>
        </p:nvSpPr>
        <p:spPr>
          <a:xfrm>
            <a:off x="1094792" y="342317"/>
            <a:ext cx="5105400" cy="4724400"/>
          </a:xfrm>
        </p:spPr>
        <p:txBody>
          <a:bodyPr/>
          <a:lstStyle/>
          <a:p>
            <a:pPr eaLnBrk="1" hangingPunct="1"/>
            <a:r>
              <a:rPr lang="en-US" altLang="en-US" sz="2800" b="1" dirty="0">
                <a:solidFill>
                  <a:schemeClr val="bg1"/>
                </a:solidFill>
              </a:rPr>
              <a:t>Policy Agenda:</a:t>
            </a:r>
          </a:p>
          <a:p>
            <a:pPr lvl="1" eaLnBrk="1" hangingPunct="1"/>
            <a:r>
              <a:rPr lang="en-US" altLang="en-US" sz="2400" b="1" dirty="0">
                <a:solidFill>
                  <a:schemeClr val="bg1"/>
                </a:solidFill>
              </a:rPr>
              <a:t>The issues that attract the serious attention of public officials and others in policymaking</a:t>
            </a:r>
          </a:p>
          <a:p>
            <a:pPr lvl="1" eaLnBrk="1" hangingPunct="1"/>
            <a:r>
              <a:rPr lang="en-US" altLang="en-US" sz="2400" b="1" dirty="0">
                <a:solidFill>
                  <a:schemeClr val="bg1"/>
                </a:solidFill>
              </a:rPr>
              <a:t>Policy Entrepreneurs:</a:t>
            </a:r>
          </a:p>
          <a:p>
            <a:pPr lvl="2" eaLnBrk="1" hangingPunct="1"/>
            <a:r>
              <a:rPr lang="en-US" altLang="en-US" sz="2000" b="1" dirty="0">
                <a:solidFill>
                  <a:schemeClr val="bg1"/>
                </a:solidFill>
              </a:rPr>
              <a:t>People who invest their political </a:t>
            </a:r>
            <a:r>
              <a:rPr lang="ja-JP" altLang="en-US" sz="2000" b="1" dirty="0">
                <a:solidFill>
                  <a:schemeClr val="bg1"/>
                </a:solidFill>
                <a:latin typeface="Arial" panose="020B0604020202020204" pitchFamily="34" charset="0"/>
              </a:rPr>
              <a:t>“</a:t>
            </a:r>
            <a:r>
              <a:rPr lang="en-US" altLang="ja-JP" sz="2000" b="1" dirty="0">
                <a:solidFill>
                  <a:schemeClr val="bg1"/>
                </a:solidFill>
              </a:rPr>
              <a:t>capital</a:t>
            </a:r>
            <a:r>
              <a:rPr lang="ja-JP" altLang="en-US" sz="2000" b="1" dirty="0">
                <a:solidFill>
                  <a:schemeClr val="bg1"/>
                </a:solidFill>
                <a:latin typeface="Arial" panose="020B0604020202020204" pitchFamily="34" charset="0"/>
              </a:rPr>
              <a:t>”</a:t>
            </a:r>
            <a:r>
              <a:rPr lang="en-US" altLang="ja-JP" sz="2000" b="1" dirty="0">
                <a:solidFill>
                  <a:schemeClr val="bg1"/>
                </a:solidFill>
              </a:rPr>
              <a:t> in an issue.</a:t>
            </a:r>
          </a:p>
          <a:p>
            <a:pPr lvl="2" eaLnBrk="1" hangingPunct="1">
              <a:buFont typeface="Brush Script MT" panose="03060802040406070304" pitchFamily="66" charset="0"/>
              <a:buNone/>
            </a:pPr>
            <a:endParaRPr lang="en-US" altLang="en-US" dirty="0"/>
          </a:p>
        </p:txBody>
      </p:sp>
      <p:pic>
        <p:nvPicPr>
          <p:cNvPr id="22532" name="Picture 5" descr="healthcare-refor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771525"/>
            <a:ext cx="3124200" cy="265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68567030"/>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94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945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9459">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1945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bldLvl="2"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1477314" y="279226"/>
            <a:ext cx="8534400" cy="1507067"/>
          </a:xfrm>
        </p:spPr>
        <p:txBody>
          <a:bodyPr/>
          <a:lstStyle/>
          <a:p>
            <a:pPr eaLnBrk="1" hangingPunct="1"/>
            <a:r>
              <a:rPr lang="en-US" altLang="en-US" b="1" dirty="0">
                <a:solidFill>
                  <a:schemeClr val="bg1"/>
                </a:solidFill>
              </a:rPr>
              <a:t>Understanding the Mass Media</a:t>
            </a:r>
          </a:p>
        </p:txBody>
      </p:sp>
      <p:sp>
        <p:nvSpPr>
          <p:cNvPr id="20483" name="Rectangle 3"/>
          <p:cNvSpPr>
            <a:spLocks noGrp="1" noChangeArrowheads="1"/>
          </p:cNvSpPr>
          <p:nvPr>
            <p:ph type="body" idx="1"/>
          </p:nvPr>
        </p:nvSpPr>
        <p:spPr>
          <a:xfrm>
            <a:off x="1206726" y="1786293"/>
            <a:ext cx="8534400" cy="3615267"/>
          </a:xfrm>
        </p:spPr>
        <p:txBody>
          <a:bodyPr>
            <a:normAutofit/>
          </a:bodyPr>
          <a:lstStyle/>
          <a:p>
            <a:pPr eaLnBrk="1" hangingPunct="1"/>
            <a:r>
              <a:rPr lang="en-US" altLang="en-US" sz="2800" b="1" dirty="0">
                <a:solidFill>
                  <a:schemeClr val="bg1"/>
                </a:solidFill>
              </a:rPr>
              <a:t>The Media and the Scope of Government</a:t>
            </a:r>
          </a:p>
          <a:p>
            <a:pPr lvl="1" eaLnBrk="1" hangingPunct="1"/>
            <a:r>
              <a:rPr lang="en-US" altLang="en-US" sz="2400" b="1" dirty="0">
                <a:solidFill>
                  <a:schemeClr val="bg1"/>
                </a:solidFill>
              </a:rPr>
              <a:t>Media as watchdog restricts politicians</a:t>
            </a:r>
          </a:p>
          <a:p>
            <a:pPr lvl="1" eaLnBrk="1" hangingPunct="1"/>
            <a:r>
              <a:rPr lang="en-US" altLang="en-US" sz="2400" b="1" dirty="0">
                <a:solidFill>
                  <a:schemeClr val="bg1"/>
                </a:solidFill>
              </a:rPr>
              <a:t>New proposals are met with skepticism which restricts scope of government</a:t>
            </a:r>
          </a:p>
          <a:p>
            <a:pPr lvl="1" eaLnBrk="1" hangingPunct="1"/>
            <a:r>
              <a:rPr lang="en-US" altLang="en-US" sz="2400" b="1" dirty="0">
                <a:solidFill>
                  <a:schemeClr val="bg1"/>
                </a:solidFill>
              </a:rPr>
              <a:t>If media identifies a problem, it forces government to address it, which expands the scope of government</a:t>
            </a:r>
          </a:p>
        </p:txBody>
      </p:sp>
    </p:spTree>
    <p:extLst>
      <p:ext uri="{BB962C8B-B14F-4D97-AF65-F5344CB8AC3E}">
        <p14:creationId xmlns:p14="http://schemas.microsoft.com/office/powerpoint/2010/main" val="3907755293"/>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048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048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048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048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bldLvl="2"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1579951" y="148598"/>
            <a:ext cx="8534400" cy="1507067"/>
          </a:xfrm>
        </p:spPr>
        <p:txBody>
          <a:bodyPr/>
          <a:lstStyle/>
          <a:p>
            <a:pPr eaLnBrk="1" hangingPunct="1"/>
            <a:r>
              <a:rPr lang="en-US" altLang="en-US" b="1">
                <a:solidFill>
                  <a:schemeClr val="bg1"/>
                </a:solidFill>
              </a:rPr>
              <a:t>Understanding the Mass Media</a:t>
            </a:r>
          </a:p>
        </p:txBody>
      </p:sp>
      <p:sp>
        <p:nvSpPr>
          <p:cNvPr id="21507" name="Rectangle 3"/>
          <p:cNvSpPr>
            <a:spLocks noGrp="1" noChangeArrowheads="1"/>
          </p:cNvSpPr>
          <p:nvPr>
            <p:ph type="body" idx="1"/>
          </p:nvPr>
        </p:nvSpPr>
        <p:spPr>
          <a:xfrm>
            <a:off x="1188065" y="1777482"/>
            <a:ext cx="8534400" cy="3615267"/>
          </a:xfrm>
        </p:spPr>
        <p:txBody>
          <a:bodyPr>
            <a:normAutofit fontScale="92500" lnSpcReduction="20000"/>
          </a:bodyPr>
          <a:lstStyle/>
          <a:p>
            <a:pPr eaLnBrk="1" hangingPunct="1">
              <a:lnSpc>
                <a:spcPct val="90000"/>
              </a:lnSpc>
            </a:pPr>
            <a:r>
              <a:rPr lang="en-US" altLang="en-US" sz="2800" b="1" dirty="0">
                <a:solidFill>
                  <a:schemeClr val="bg1"/>
                </a:solidFill>
              </a:rPr>
              <a:t>Individualism and the Media</a:t>
            </a:r>
          </a:p>
          <a:p>
            <a:pPr lvl="1" eaLnBrk="1" hangingPunct="1">
              <a:lnSpc>
                <a:spcPct val="90000"/>
              </a:lnSpc>
            </a:pPr>
            <a:r>
              <a:rPr lang="en-US" altLang="en-US" sz="2400" b="1" dirty="0">
                <a:solidFill>
                  <a:schemeClr val="bg1"/>
                </a:solidFill>
              </a:rPr>
              <a:t>Candidates run on their own by appealing to people on television</a:t>
            </a:r>
          </a:p>
          <a:p>
            <a:pPr lvl="1" eaLnBrk="1" hangingPunct="1">
              <a:lnSpc>
                <a:spcPct val="90000"/>
              </a:lnSpc>
            </a:pPr>
            <a:r>
              <a:rPr lang="en-US" altLang="en-US" sz="2400" b="1" dirty="0">
                <a:solidFill>
                  <a:schemeClr val="bg1"/>
                </a:solidFill>
              </a:rPr>
              <a:t>Easier to focus on one person like the president, than groups, e.g., Congress or the courts</a:t>
            </a:r>
          </a:p>
          <a:p>
            <a:pPr eaLnBrk="1" hangingPunct="1">
              <a:lnSpc>
                <a:spcPct val="90000"/>
              </a:lnSpc>
            </a:pPr>
            <a:r>
              <a:rPr lang="en-US" altLang="en-US" sz="2800" b="1" dirty="0">
                <a:solidFill>
                  <a:schemeClr val="bg1"/>
                </a:solidFill>
              </a:rPr>
              <a:t>Democracy and the Media</a:t>
            </a:r>
          </a:p>
          <a:p>
            <a:pPr lvl="1" eaLnBrk="1" hangingPunct="1">
              <a:lnSpc>
                <a:spcPct val="90000"/>
              </a:lnSpc>
            </a:pPr>
            <a:r>
              <a:rPr lang="en-US" altLang="en-US" sz="2400" b="1" dirty="0">
                <a:solidFill>
                  <a:schemeClr val="bg1"/>
                </a:solidFill>
              </a:rPr>
              <a:t>“Information is the fuel of democracy.”</a:t>
            </a:r>
          </a:p>
          <a:p>
            <a:pPr lvl="1" eaLnBrk="1" hangingPunct="1">
              <a:lnSpc>
                <a:spcPct val="90000"/>
              </a:lnSpc>
            </a:pPr>
            <a:r>
              <a:rPr lang="en-US" altLang="en-US" sz="2400" b="1" dirty="0">
                <a:solidFill>
                  <a:schemeClr val="bg1"/>
                </a:solidFill>
              </a:rPr>
              <a:t>But news provides more entertainment than information; it is superficial.</a:t>
            </a:r>
          </a:p>
          <a:p>
            <a:pPr lvl="1" eaLnBrk="1" hangingPunct="1">
              <a:lnSpc>
                <a:spcPct val="90000"/>
              </a:lnSpc>
            </a:pPr>
            <a:r>
              <a:rPr lang="en-US" altLang="en-US" sz="2400" b="1" dirty="0">
                <a:solidFill>
                  <a:schemeClr val="bg1"/>
                </a:solidFill>
              </a:rPr>
              <a:t>News is a business, giving people what they want.</a:t>
            </a:r>
          </a:p>
        </p:txBody>
      </p:sp>
    </p:spTree>
    <p:extLst>
      <p:ext uri="{BB962C8B-B14F-4D97-AF65-F5344CB8AC3E}">
        <p14:creationId xmlns:p14="http://schemas.microsoft.com/office/powerpoint/2010/main" val="4010780839"/>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150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150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150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150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1507">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1507">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150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bldLvl="2" autoUpdateAnimBg="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rtlCol="0">
            <a:normAutofit/>
          </a:bodyPr>
          <a:lstStyle/>
          <a:p>
            <a:pPr>
              <a:defRPr/>
            </a:pPr>
            <a:r>
              <a:rPr lang="en-US" sz="4000" b="1" dirty="0">
                <a:solidFill>
                  <a:schemeClr val="bg1"/>
                </a:solidFill>
              </a:rPr>
              <a:t>The Development of Media Politics</a:t>
            </a:r>
          </a:p>
        </p:txBody>
      </p:sp>
      <p:sp>
        <p:nvSpPr>
          <p:cNvPr id="106499" name="Rectangle 3"/>
          <p:cNvSpPr>
            <a:spLocks noGrp="1" noChangeArrowheads="1"/>
          </p:cNvSpPr>
          <p:nvPr>
            <p:ph type="body" sz="half" idx="1"/>
          </p:nvPr>
        </p:nvSpPr>
        <p:spPr>
          <a:xfrm>
            <a:off x="3124200" y="1676400"/>
            <a:ext cx="6096000" cy="4191000"/>
          </a:xfrm>
        </p:spPr>
        <p:txBody>
          <a:bodyPr>
            <a:normAutofit fontScale="85000" lnSpcReduction="10000"/>
          </a:bodyPr>
          <a:lstStyle/>
          <a:p>
            <a:pPr eaLnBrk="1" hangingPunct="1">
              <a:lnSpc>
                <a:spcPct val="90000"/>
              </a:lnSpc>
            </a:pPr>
            <a:r>
              <a:rPr lang="en-US" altLang="en-US" b="1" dirty="0">
                <a:solidFill>
                  <a:schemeClr val="bg1"/>
                </a:solidFill>
              </a:rPr>
              <a:t>Herbert Hoover (1929-1933)-no media involvement in politics</a:t>
            </a:r>
          </a:p>
          <a:p>
            <a:pPr eaLnBrk="1" hangingPunct="1">
              <a:lnSpc>
                <a:spcPct val="90000"/>
              </a:lnSpc>
            </a:pPr>
            <a:r>
              <a:rPr lang="en-US" altLang="en-US" b="1" dirty="0">
                <a:solidFill>
                  <a:schemeClr val="bg1"/>
                </a:solidFill>
              </a:rPr>
              <a:t>Franklin D. Roosevelt (1933-1945)- invented modern media politics/Fireside Chats</a:t>
            </a:r>
          </a:p>
          <a:p>
            <a:pPr lvl="3" eaLnBrk="1" hangingPunct="1">
              <a:lnSpc>
                <a:spcPct val="90000"/>
              </a:lnSpc>
            </a:pPr>
            <a:r>
              <a:rPr lang="en-US" altLang="en-US" sz="2000" b="1" dirty="0">
                <a:solidFill>
                  <a:schemeClr val="bg1"/>
                </a:solidFill>
              </a:rPr>
              <a:t>Gave press conferences twice a week</a:t>
            </a:r>
          </a:p>
          <a:p>
            <a:pPr lvl="3" eaLnBrk="1" hangingPunct="1">
              <a:lnSpc>
                <a:spcPct val="90000"/>
              </a:lnSpc>
            </a:pPr>
            <a:r>
              <a:rPr lang="en-US" altLang="en-US" sz="2000" b="1" dirty="0">
                <a:solidFill>
                  <a:schemeClr val="bg1"/>
                </a:solidFill>
              </a:rPr>
              <a:t>First to use the radio extensively</a:t>
            </a:r>
          </a:p>
          <a:p>
            <a:pPr lvl="3" eaLnBrk="1" hangingPunct="1">
              <a:lnSpc>
                <a:spcPct val="90000"/>
              </a:lnSpc>
            </a:pPr>
            <a:r>
              <a:rPr lang="en-US" altLang="en-US" sz="2000" b="1" dirty="0">
                <a:solidFill>
                  <a:schemeClr val="bg1"/>
                </a:solidFill>
              </a:rPr>
              <a:t>Press respected FDR</a:t>
            </a:r>
          </a:p>
          <a:p>
            <a:pPr eaLnBrk="1" hangingPunct="1">
              <a:lnSpc>
                <a:spcPct val="90000"/>
              </a:lnSpc>
            </a:pPr>
            <a:r>
              <a:rPr lang="en-US" altLang="en-US" b="1" dirty="0">
                <a:solidFill>
                  <a:schemeClr val="bg1"/>
                </a:solidFill>
              </a:rPr>
              <a:t>Until the 1960s the press respected the government</a:t>
            </a:r>
          </a:p>
          <a:p>
            <a:pPr lvl="1" eaLnBrk="1" hangingPunct="1">
              <a:lnSpc>
                <a:spcPct val="90000"/>
              </a:lnSpc>
            </a:pPr>
            <a:r>
              <a:rPr lang="en-US" altLang="en-US" sz="2000" b="1" dirty="0">
                <a:solidFill>
                  <a:schemeClr val="bg1"/>
                </a:solidFill>
              </a:rPr>
              <a:t>Didn</a:t>
            </a:r>
            <a:r>
              <a:rPr lang="en-US" altLang="en-US" sz="2000" b="1" dirty="0">
                <a:solidFill>
                  <a:schemeClr val="bg1"/>
                </a:solidFill>
                <a:latin typeface="Arial" panose="020B0604020202020204" pitchFamily="34" charset="0"/>
              </a:rPr>
              <a:t>’</a:t>
            </a:r>
            <a:r>
              <a:rPr lang="en-US" altLang="ja-JP" sz="2000" b="1" dirty="0">
                <a:solidFill>
                  <a:schemeClr val="bg1"/>
                </a:solidFill>
              </a:rPr>
              <a:t>t report private lives</a:t>
            </a:r>
          </a:p>
          <a:p>
            <a:pPr lvl="1" eaLnBrk="1" hangingPunct="1">
              <a:lnSpc>
                <a:spcPct val="90000"/>
              </a:lnSpc>
            </a:pPr>
            <a:r>
              <a:rPr lang="en-US" altLang="en-US" sz="2000" b="1" dirty="0">
                <a:solidFill>
                  <a:schemeClr val="bg1"/>
                </a:solidFill>
              </a:rPr>
              <a:t>Impact of Vietnam War and Watergate Scandal</a:t>
            </a:r>
          </a:p>
          <a:p>
            <a:pPr lvl="1" eaLnBrk="1" hangingPunct="1">
              <a:lnSpc>
                <a:spcPct val="90000"/>
              </a:lnSpc>
            </a:pPr>
            <a:r>
              <a:rPr lang="en-US" altLang="en-US" sz="2000" b="1" dirty="0">
                <a:solidFill>
                  <a:schemeClr val="bg1"/>
                </a:solidFill>
              </a:rPr>
              <a:t>Clinton-Lewinsky Scandal</a:t>
            </a:r>
          </a:p>
          <a:p>
            <a:pPr lvl="1" eaLnBrk="1" hangingPunct="1">
              <a:lnSpc>
                <a:spcPct val="90000"/>
              </a:lnSpc>
            </a:pPr>
            <a:r>
              <a:rPr lang="en-US" altLang="en-US" sz="2000" b="1" dirty="0">
                <a:solidFill>
                  <a:schemeClr val="bg1"/>
                </a:solidFill>
              </a:rPr>
              <a:t>Investigative Journalism</a:t>
            </a:r>
          </a:p>
          <a:p>
            <a:pPr lvl="1" eaLnBrk="1" hangingPunct="1">
              <a:lnSpc>
                <a:spcPct val="90000"/>
              </a:lnSpc>
            </a:pPr>
            <a:endParaRPr lang="en-US" altLang="en-US" sz="1300" dirty="0"/>
          </a:p>
          <a:p>
            <a:pPr lvl="1" eaLnBrk="1" hangingPunct="1">
              <a:lnSpc>
                <a:spcPct val="90000"/>
              </a:lnSpc>
            </a:pPr>
            <a:endParaRPr lang="en-US" altLang="en-US" sz="1300" dirty="0"/>
          </a:p>
        </p:txBody>
      </p:sp>
      <p:sp>
        <p:nvSpPr>
          <p:cNvPr id="13316" name="Date Placeholder 5"/>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ltLang="en-US" sz="1200">
              <a:solidFill>
                <a:schemeClr val="tx2"/>
              </a:solidFill>
              <a:latin typeface="Rage Italic" panose="03070502040507070304" pitchFamily="66" charset="0"/>
            </a:endParaRPr>
          </a:p>
        </p:txBody>
      </p:sp>
      <p:sp>
        <p:nvSpPr>
          <p:cNvPr id="13317" name="Footer Placeholder 6"/>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ltLang="en-US" sz="1400">
              <a:solidFill>
                <a:schemeClr val="tx2"/>
              </a:solidFill>
              <a:latin typeface="Rage Italic" panose="03070502040507070304" pitchFamily="66" charset="0"/>
            </a:endParaRPr>
          </a:p>
        </p:txBody>
      </p:sp>
    </p:spTree>
    <p:extLst>
      <p:ext uri="{BB962C8B-B14F-4D97-AF65-F5344CB8AC3E}">
        <p14:creationId xmlns:p14="http://schemas.microsoft.com/office/powerpoint/2010/main" val="838339487"/>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withEffect">
                                  <p:stCondLst>
                                    <p:cond delay="0"/>
                                  </p:stCondLst>
                                  <p:childTnLst>
                                    <p:set>
                                      <p:cBhvr>
                                        <p:cTn id="6" dur="1" fill="hold">
                                          <p:stCondLst>
                                            <p:cond delay="0"/>
                                          </p:stCondLst>
                                        </p:cTn>
                                        <p:tgtEl>
                                          <p:spTgt spid="106498"/>
                                        </p:tgtEl>
                                        <p:attrNameLst>
                                          <p:attrName>style.visibility</p:attrName>
                                        </p:attrNameLst>
                                      </p:cBhvr>
                                      <p:to>
                                        <p:strVal val="visible"/>
                                      </p:to>
                                    </p:set>
                                    <p:animEffect transition="in" filter="fade">
                                      <p:cBhvr>
                                        <p:cTn id="7" dur="1000"/>
                                        <p:tgtEl>
                                          <p:spTgt spid="106498"/>
                                        </p:tgtEl>
                                      </p:cBhvr>
                                    </p:animEffect>
                                    <p:anim calcmode="lin" valueType="num">
                                      <p:cBhvr>
                                        <p:cTn id="8" dur="1000" fill="hold"/>
                                        <p:tgtEl>
                                          <p:spTgt spid="106498"/>
                                        </p:tgtEl>
                                        <p:attrNameLst>
                                          <p:attrName>ppt_x</p:attrName>
                                        </p:attrNameLst>
                                      </p:cBhvr>
                                      <p:tavLst>
                                        <p:tav tm="0">
                                          <p:val>
                                            <p:strVal val="#ppt_x"/>
                                          </p:val>
                                        </p:tav>
                                        <p:tav tm="100000">
                                          <p:val>
                                            <p:strVal val="#ppt_x"/>
                                          </p:val>
                                        </p:tav>
                                      </p:tavLst>
                                    </p:anim>
                                    <p:anim calcmode="lin" valueType="num">
                                      <p:cBhvr>
                                        <p:cTn id="9" dur="898" decel="100000" fill="hold"/>
                                        <p:tgtEl>
                                          <p:spTgt spid="106498"/>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106498"/>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106499">
                                            <p:txEl>
                                              <p:pRg st="0" end="0"/>
                                            </p:txEl>
                                          </p:spTgt>
                                        </p:tgtEl>
                                        <p:attrNameLst>
                                          <p:attrName>style.visibility</p:attrName>
                                        </p:attrNameLst>
                                      </p:cBhvr>
                                      <p:to>
                                        <p:strVal val="visible"/>
                                      </p:to>
                                    </p:set>
                                    <p:animEffect transition="in" filter="fade">
                                      <p:cBhvr>
                                        <p:cTn id="15" dur="1000"/>
                                        <p:tgtEl>
                                          <p:spTgt spid="106499">
                                            <p:txEl>
                                              <p:pRg st="0" end="0"/>
                                            </p:txEl>
                                          </p:spTgt>
                                        </p:tgtEl>
                                      </p:cBhvr>
                                    </p:animEffect>
                                    <p:anim calcmode="lin" valueType="num">
                                      <p:cBhvr>
                                        <p:cTn id="16" dur="1000" fill="hold"/>
                                        <p:tgtEl>
                                          <p:spTgt spid="106499">
                                            <p:txEl>
                                              <p:pRg st="0" end="0"/>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106499">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106499">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106499">
                                            <p:txEl>
                                              <p:pRg st="1" end="1"/>
                                            </p:txEl>
                                          </p:spTgt>
                                        </p:tgtEl>
                                        <p:attrNameLst>
                                          <p:attrName>style.visibility</p:attrName>
                                        </p:attrNameLst>
                                      </p:cBhvr>
                                      <p:to>
                                        <p:strVal val="visible"/>
                                      </p:to>
                                    </p:set>
                                    <p:animEffect transition="in" filter="fade">
                                      <p:cBhvr>
                                        <p:cTn id="23" dur="1000"/>
                                        <p:tgtEl>
                                          <p:spTgt spid="106499">
                                            <p:txEl>
                                              <p:pRg st="1" end="1"/>
                                            </p:txEl>
                                          </p:spTgt>
                                        </p:tgtEl>
                                      </p:cBhvr>
                                    </p:animEffect>
                                    <p:anim calcmode="lin" valueType="num">
                                      <p:cBhvr>
                                        <p:cTn id="24" dur="1000" fill="hold"/>
                                        <p:tgtEl>
                                          <p:spTgt spid="106499">
                                            <p:txEl>
                                              <p:pRg st="1" end="1"/>
                                            </p:txEl>
                                          </p:spTgt>
                                        </p:tgtEl>
                                        <p:attrNameLst>
                                          <p:attrName>ppt_x</p:attrName>
                                        </p:attrNameLst>
                                      </p:cBhvr>
                                      <p:tavLst>
                                        <p:tav tm="0">
                                          <p:val>
                                            <p:strVal val="#ppt_x"/>
                                          </p:val>
                                        </p:tav>
                                        <p:tav tm="100000">
                                          <p:val>
                                            <p:strVal val="#ppt_x"/>
                                          </p:val>
                                        </p:tav>
                                      </p:tavLst>
                                    </p:anim>
                                    <p:anim calcmode="lin" valueType="num">
                                      <p:cBhvr>
                                        <p:cTn id="25" dur="898" decel="100000" fill="hold"/>
                                        <p:tgtEl>
                                          <p:spTgt spid="106499">
                                            <p:txEl>
                                              <p:pRg st="1" end="1"/>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898"/>
                                          </p:stCondLst>
                                        </p:cTn>
                                        <p:tgtEl>
                                          <p:spTgt spid="106499">
                                            <p:txEl>
                                              <p:pRg st="1" end="1"/>
                                            </p:txEl>
                                          </p:spTgt>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106499">
                                            <p:txEl>
                                              <p:pRg st="2" end="2"/>
                                            </p:txEl>
                                          </p:spTgt>
                                        </p:tgtEl>
                                        <p:attrNameLst>
                                          <p:attrName>style.visibility</p:attrName>
                                        </p:attrNameLst>
                                      </p:cBhvr>
                                      <p:to>
                                        <p:strVal val="visible"/>
                                      </p:to>
                                    </p:set>
                                    <p:animEffect transition="in" filter="fade">
                                      <p:cBhvr>
                                        <p:cTn id="29" dur="1000"/>
                                        <p:tgtEl>
                                          <p:spTgt spid="106499">
                                            <p:txEl>
                                              <p:pRg st="2" end="2"/>
                                            </p:txEl>
                                          </p:spTgt>
                                        </p:tgtEl>
                                      </p:cBhvr>
                                    </p:animEffect>
                                    <p:anim calcmode="lin" valueType="num">
                                      <p:cBhvr>
                                        <p:cTn id="30" dur="1000" fill="hold"/>
                                        <p:tgtEl>
                                          <p:spTgt spid="106499">
                                            <p:txEl>
                                              <p:pRg st="2" end="2"/>
                                            </p:txEl>
                                          </p:spTgt>
                                        </p:tgtEl>
                                        <p:attrNameLst>
                                          <p:attrName>ppt_x</p:attrName>
                                        </p:attrNameLst>
                                      </p:cBhvr>
                                      <p:tavLst>
                                        <p:tav tm="0">
                                          <p:val>
                                            <p:strVal val="#ppt_x"/>
                                          </p:val>
                                        </p:tav>
                                        <p:tav tm="100000">
                                          <p:val>
                                            <p:strVal val="#ppt_x"/>
                                          </p:val>
                                        </p:tav>
                                      </p:tavLst>
                                    </p:anim>
                                    <p:anim calcmode="lin" valueType="num">
                                      <p:cBhvr>
                                        <p:cTn id="31" dur="898" decel="100000" fill="hold"/>
                                        <p:tgtEl>
                                          <p:spTgt spid="106499">
                                            <p:txEl>
                                              <p:pRg st="2" end="2"/>
                                            </p:txEl>
                                          </p:spTgt>
                                        </p:tgtEl>
                                        <p:attrNameLst>
                                          <p:attrName>ppt_y</p:attrName>
                                        </p:attrNameLst>
                                      </p:cBhvr>
                                      <p:tavLst>
                                        <p:tav tm="0">
                                          <p:val>
                                            <p:strVal val="#ppt_y+1"/>
                                          </p:val>
                                        </p:tav>
                                        <p:tav tm="100000">
                                          <p:val>
                                            <p:strVal val="#ppt_y-.03"/>
                                          </p:val>
                                        </p:tav>
                                      </p:tavLst>
                                    </p:anim>
                                    <p:anim calcmode="lin" valueType="num">
                                      <p:cBhvr>
                                        <p:cTn id="32" dur="100" accel="100000" fill="hold">
                                          <p:stCondLst>
                                            <p:cond delay="898"/>
                                          </p:stCondLst>
                                        </p:cTn>
                                        <p:tgtEl>
                                          <p:spTgt spid="106499">
                                            <p:txEl>
                                              <p:pRg st="2" end="2"/>
                                            </p:txEl>
                                          </p:spTgt>
                                        </p:tgtEl>
                                        <p:attrNameLst>
                                          <p:attrName>ppt_y</p:attrName>
                                        </p:attrNameLst>
                                      </p:cBhvr>
                                      <p:tavLst>
                                        <p:tav tm="0">
                                          <p:val>
                                            <p:strVal val="#ppt_y-.03"/>
                                          </p:val>
                                        </p:tav>
                                        <p:tav tm="100000">
                                          <p:val>
                                            <p:strVal val="#ppt_y"/>
                                          </p:val>
                                        </p:tav>
                                      </p:tavLst>
                                    </p:anim>
                                  </p:childTnLst>
                                </p:cTn>
                              </p:par>
                              <p:par>
                                <p:cTn id="33" presetID="37" presetClass="entr" presetSubtype="0" fill="hold" grpId="0" nodeType="withEffect">
                                  <p:stCondLst>
                                    <p:cond delay="0"/>
                                  </p:stCondLst>
                                  <p:childTnLst>
                                    <p:set>
                                      <p:cBhvr>
                                        <p:cTn id="34" dur="1" fill="hold">
                                          <p:stCondLst>
                                            <p:cond delay="0"/>
                                          </p:stCondLst>
                                        </p:cTn>
                                        <p:tgtEl>
                                          <p:spTgt spid="106499">
                                            <p:txEl>
                                              <p:pRg st="3" end="3"/>
                                            </p:txEl>
                                          </p:spTgt>
                                        </p:tgtEl>
                                        <p:attrNameLst>
                                          <p:attrName>style.visibility</p:attrName>
                                        </p:attrNameLst>
                                      </p:cBhvr>
                                      <p:to>
                                        <p:strVal val="visible"/>
                                      </p:to>
                                    </p:set>
                                    <p:animEffect transition="in" filter="fade">
                                      <p:cBhvr>
                                        <p:cTn id="35" dur="1000"/>
                                        <p:tgtEl>
                                          <p:spTgt spid="106499">
                                            <p:txEl>
                                              <p:pRg st="3" end="3"/>
                                            </p:txEl>
                                          </p:spTgt>
                                        </p:tgtEl>
                                      </p:cBhvr>
                                    </p:animEffect>
                                    <p:anim calcmode="lin" valueType="num">
                                      <p:cBhvr>
                                        <p:cTn id="36" dur="1000" fill="hold"/>
                                        <p:tgtEl>
                                          <p:spTgt spid="106499">
                                            <p:txEl>
                                              <p:pRg st="3" end="3"/>
                                            </p:txEl>
                                          </p:spTgt>
                                        </p:tgtEl>
                                        <p:attrNameLst>
                                          <p:attrName>ppt_x</p:attrName>
                                        </p:attrNameLst>
                                      </p:cBhvr>
                                      <p:tavLst>
                                        <p:tav tm="0">
                                          <p:val>
                                            <p:strVal val="#ppt_x"/>
                                          </p:val>
                                        </p:tav>
                                        <p:tav tm="100000">
                                          <p:val>
                                            <p:strVal val="#ppt_x"/>
                                          </p:val>
                                        </p:tav>
                                      </p:tavLst>
                                    </p:anim>
                                    <p:anim calcmode="lin" valueType="num">
                                      <p:cBhvr>
                                        <p:cTn id="37" dur="898" decel="100000" fill="hold"/>
                                        <p:tgtEl>
                                          <p:spTgt spid="106499">
                                            <p:txEl>
                                              <p:pRg st="3" end="3"/>
                                            </p:txEl>
                                          </p:spTgt>
                                        </p:tgtEl>
                                        <p:attrNameLst>
                                          <p:attrName>ppt_y</p:attrName>
                                        </p:attrNameLst>
                                      </p:cBhvr>
                                      <p:tavLst>
                                        <p:tav tm="0">
                                          <p:val>
                                            <p:strVal val="#ppt_y+1"/>
                                          </p:val>
                                        </p:tav>
                                        <p:tav tm="100000">
                                          <p:val>
                                            <p:strVal val="#ppt_y-.03"/>
                                          </p:val>
                                        </p:tav>
                                      </p:tavLst>
                                    </p:anim>
                                    <p:anim calcmode="lin" valueType="num">
                                      <p:cBhvr>
                                        <p:cTn id="38" dur="100" accel="100000" fill="hold">
                                          <p:stCondLst>
                                            <p:cond delay="898"/>
                                          </p:stCondLst>
                                        </p:cTn>
                                        <p:tgtEl>
                                          <p:spTgt spid="106499">
                                            <p:txEl>
                                              <p:pRg st="3" end="3"/>
                                            </p:txEl>
                                          </p:spTgt>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106499">
                                            <p:txEl>
                                              <p:pRg st="4" end="4"/>
                                            </p:txEl>
                                          </p:spTgt>
                                        </p:tgtEl>
                                        <p:attrNameLst>
                                          <p:attrName>style.visibility</p:attrName>
                                        </p:attrNameLst>
                                      </p:cBhvr>
                                      <p:to>
                                        <p:strVal val="visible"/>
                                      </p:to>
                                    </p:set>
                                    <p:animEffect transition="in" filter="fade">
                                      <p:cBhvr>
                                        <p:cTn id="41" dur="1000"/>
                                        <p:tgtEl>
                                          <p:spTgt spid="106499">
                                            <p:txEl>
                                              <p:pRg st="4" end="4"/>
                                            </p:txEl>
                                          </p:spTgt>
                                        </p:tgtEl>
                                      </p:cBhvr>
                                    </p:animEffect>
                                    <p:anim calcmode="lin" valueType="num">
                                      <p:cBhvr>
                                        <p:cTn id="42" dur="1000" fill="hold"/>
                                        <p:tgtEl>
                                          <p:spTgt spid="106499">
                                            <p:txEl>
                                              <p:pRg st="4" end="4"/>
                                            </p:txEl>
                                          </p:spTgt>
                                        </p:tgtEl>
                                        <p:attrNameLst>
                                          <p:attrName>ppt_x</p:attrName>
                                        </p:attrNameLst>
                                      </p:cBhvr>
                                      <p:tavLst>
                                        <p:tav tm="0">
                                          <p:val>
                                            <p:strVal val="#ppt_x"/>
                                          </p:val>
                                        </p:tav>
                                        <p:tav tm="100000">
                                          <p:val>
                                            <p:strVal val="#ppt_x"/>
                                          </p:val>
                                        </p:tav>
                                      </p:tavLst>
                                    </p:anim>
                                    <p:anim calcmode="lin" valueType="num">
                                      <p:cBhvr>
                                        <p:cTn id="43" dur="898" decel="100000" fill="hold"/>
                                        <p:tgtEl>
                                          <p:spTgt spid="106499">
                                            <p:txEl>
                                              <p:pRg st="4" end="4"/>
                                            </p:txEl>
                                          </p:spTgt>
                                        </p:tgtEl>
                                        <p:attrNameLst>
                                          <p:attrName>ppt_y</p:attrName>
                                        </p:attrNameLst>
                                      </p:cBhvr>
                                      <p:tavLst>
                                        <p:tav tm="0">
                                          <p:val>
                                            <p:strVal val="#ppt_y+1"/>
                                          </p:val>
                                        </p:tav>
                                        <p:tav tm="100000">
                                          <p:val>
                                            <p:strVal val="#ppt_y-.03"/>
                                          </p:val>
                                        </p:tav>
                                      </p:tavLst>
                                    </p:anim>
                                    <p:anim calcmode="lin" valueType="num">
                                      <p:cBhvr>
                                        <p:cTn id="44" dur="100" accel="100000" fill="hold">
                                          <p:stCondLst>
                                            <p:cond delay="898"/>
                                          </p:stCondLst>
                                        </p:cTn>
                                        <p:tgtEl>
                                          <p:spTgt spid="106499">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37" presetClass="entr" presetSubtype="0" fill="hold" grpId="0" nodeType="clickEffect">
                                  <p:stCondLst>
                                    <p:cond delay="0"/>
                                  </p:stCondLst>
                                  <p:childTnLst>
                                    <p:set>
                                      <p:cBhvr>
                                        <p:cTn id="48" dur="1" fill="hold">
                                          <p:stCondLst>
                                            <p:cond delay="0"/>
                                          </p:stCondLst>
                                        </p:cTn>
                                        <p:tgtEl>
                                          <p:spTgt spid="106499">
                                            <p:txEl>
                                              <p:pRg st="5" end="5"/>
                                            </p:txEl>
                                          </p:spTgt>
                                        </p:tgtEl>
                                        <p:attrNameLst>
                                          <p:attrName>style.visibility</p:attrName>
                                        </p:attrNameLst>
                                      </p:cBhvr>
                                      <p:to>
                                        <p:strVal val="visible"/>
                                      </p:to>
                                    </p:set>
                                    <p:animEffect transition="in" filter="fade">
                                      <p:cBhvr>
                                        <p:cTn id="49" dur="1000"/>
                                        <p:tgtEl>
                                          <p:spTgt spid="106499">
                                            <p:txEl>
                                              <p:pRg st="5" end="5"/>
                                            </p:txEl>
                                          </p:spTgt>
                                        </p:tgtEl>
                                      </p:cBhvr>
                                    </p:animEffect>
                                    <p:anim calcmode="lin" valueType="num">
                                      <p:cBhvr>
                                        <p:cTn id="50" dur="1000" fill="hold"/>
                                        <p:tgtEl>
                                          <p:spTgt spid="106499">
                                            <p:txEl>
                                              <p:pRg st="5" end="5"/>
                                            </p:txEl>
                                          </p:spTgt>
                                        </p:tgtEl>
                                        <p:attrNameLst>
                                          <p:attrName>ppt_x</p:attrName>
                                        </p:attrNameLst>
                                      </p:cBhvr>
                                      <p:tavLst>
                                        <p:tav tm="0">
                                          <p:val>
                                            <p:strVal val="#ppt_x"/>
                                          </p:val>
                                        </p:tav>
                                        <p:tav tm="100000">
                                          <p:val>
                                            <p:strVal val="#ppt_x"/>
                                          </p:val>
                                        </p:tav>
                                      </p:tavLst>
                                    </p:anim>
                                    <p:anim calcmode="lin" valueType="num">
                                      <p:cBhvr>
                                        <p:cTn id="51" dur="898" decel="100000" fill="hold"/>
                                        <p:tgtEl>
                                          <p:spTgt spid="106499">
                                            <p:txEl>
                                              <p:pRg st="5" end="5"/>
                                            </p:txEl>
                                          </p:spTgt>
                                        </p:tgtEl>
                                        <p:attrNameLst>
                                          <p:attrName>ppt_y</p:attrName>
                                        </p:attrNameLst>
                                      </p:cBhvr>
                                      <p:tavLst>
                                        <p:tav tm="0">
                                          <p:val>
                                            <p:strVal val="#ppt_y+1"/>
                                          </p:val>
                                        </p:tav>
                                        <p:tav tm="100000">
                                          <p:val>
                                            <p:strVal val="#ppt_y-.03"/>
                                          </p:val>
                                        </p:tav>
                                      </p:tavLst>
                                    </p:anim>
                                    <p:anim calcmode="lin" valueType="num">
                                      <p:cBhvr>
                                        <p:cTn id="52" dur="100" accel="100000" fill="hold">
                                          <p:stCondLst>
                                            <p:cond delay="898"/>
                                          </p:stCondLst>
                                        </p:cTn>
                                        <p:tgtEl>
                                          <p:spTgt spid="106499">
                                            <p:txEl>
                                              <p:pRg st="5" end="5"/>
                                            </p:txEl>
                                          </p:spTgt>
                                        </p:tgtEl>
                                        <p:attrNameLst>
                                          <p:attrName>ppt_y</p:attrName>
                                        </p:attrNameLst>
                                      </p:cBhvr>
                                      <p:tavLst>
                                        <p:tav tm="0">
                                          <p:val>
                                            <p:strVal val="#ppt_y-.03"/>
                                          </p:val>
                                        </p:tav>
                                        <p:tav tm="100000">
                                          <p:val>
                                            <p:strVal val="#ppt_y"/>
                                          </p:val>
                                        </p:tav>
                                      </p:tavLst>
                                    </p:anim>
                                  </p:childTnLst>
                                </p:cTn>
                              </p:par>
                              <p:par>
                                <p:cTn id="53" presetID="37" presetClass="entr" presetSubtype="0" fill="hold" grpId="0" nodeType="withEffect">
                                  <p:stCondLst>
                                    <p:cond delay="0"/>
                                  </p:stCondLst>
                                  <p:childTnLst>
                                    <p:set>
                                      <p:cBhvr>
                                        <p:cTn id="54" dur="1" fill="hold">
                                          <p:stCondLst>
                                            <p:cond delay="0"/>
                                          </p:stCondLst>
                                        </p:cTn>
                                        <p:tgtEl>
                                          <p:spTgt spid="106499">
                                            <p:txEl>
                                              <p:pRg st="6" end="6"/>
                                            </p:txEl>
                                          </p:spTgt>
                                        </p:tgtEl>
                                        <p:attrNameLst>
                                          <p:attrName>style.visibility</p:attrName>
                                        </p:attrNameLst>
                                      </p:cBhvr>
                                      <p:to>
                                        <p:strVal val="visible"/>
                                      </p:to>
                                    </p:set>
                                    <p:animEffect transition="in" filter="fade">
                                      <p:cBhvr>
                                        <p:cTn id="55" dur="1000"/>
                                        <p:tgtEl>
                                          <p:spTgt spid="106499">
                                            <p:txEl>
                                              <p:pRg st="6" end="6"/>
                                            </p:txEl>
                                          </p:spTgt>
                                        </p:tgtEl>
                                      </p:cBhvr>
                                    </p:animEffect>
                                    <p:anim calcmode="lin" valueType="num">
                                      <p:cBhvr>
                                        <p:cTn id="56" dur="1000" fill="hold"/>
                                        <p:tgtEl>
                                          <p:spTgt spid="106499">
                                            <p:txEl>
                                              <p:pRg st="6" end="6"/>
                                            </p:txEl>
                                          </p:spTgt>
                                        </p:tgtEl>
                                        <p:attrNameLst>
                                          <p:attrName>ppt_x</p:attrName>
                                        </p:attrNameLst>
                                      </p:cBhvr>
                                      <p:tavLst>
                                        <p:tav tm="0">
                                          <p:val>
                                            <p:strVal val="#ppt_x"/>
                                          </p:val>
                                        </p:tav>
                                        <p:tav tm="100000">
                                          <p:val>
                                            <p:strVal val="#ppt_x"/>
                                          </p:val>
                                        </p:tav>
                                      </p:tavLst>
                                    </p:anim>
                                    <p:anim calcmode="lin" valueType="num">
                                      <p:cBhvr>
                                        <p:cTn id="57" dur="898" decel="100000" fill="hold"/>
                                        <p:tgtEl>
                                          <p:spTgt spid="106499">
                                            <p:txEl>
                                              <p:pRg st="6" end="6"/>
                                            </p:txEl>
                                          </p:spTgt>
                                        </p:tgtEl>
                                        <p:attrNameLst>
                                          <p:attrName>ppt_y</p:attrName>
                                        </p:attrNameLst>
                                      </p:cBhvr>
                                      <p:tavLst>
                                        <p:tav tm="0">
                                          <p:val>
                                            <p:strVal val="#ppt_y+1"/>
                                          </p:val>
                                        </p:tav>
                                        <p:tav tm="100000">
                                          <p:val>
                                            <p:strVal val="#ppt_y-.03"/>
                                          </p:val>
                                        </p:tav>
                                      </p:tavLst>
                                    </p:anim>
                                    <p:anim calcmode="lin" valueType="num">
                                      <p:cBhvr>
                                        <p:cTn id="58" dur="100" accel="100000" fill="hold">
                                          <p:stCondLst>
                                            <p:cond delay="898"/>
                                          </p:stCondLst>
                                        </p:cTn>
                                        <p:tgtEl>
                                          <p:spTgt spid="106499">
                                            <p:txEl>
                                              <p:pRg st="6" end="6"/>
                                            </p:txEl>
                                          </p:spTgt>
                                        </p:tgtEl>
                                        <p:attrNameLst>
                                          <p:attrName>ppt_y</p:attrName>
                                        </p:attrNameLst>
                                      </p:cBhvr>
                                      <p:tavLst>
                                        <p:tav tm="0">
                                          <p:val>
                                            <p:strVal val="#ppt_y-.03"/>
                                          </p:val>
                                        </p:tav>
                                        <p:tav tm="100000">
                                          <p:val>
                                            <p:strVal val="#ppt_y"/>
                                          </p:val>
                                        </p:tav>
                                      </p:tavLst>
                                    </p:anim>
                                  </p:childTnLst>
                                </p:cTn>
                              </p:par>
                              <p:par>
                                <p:cTn id="59" presetID="37" presetClass="entr" presetSubtype="0" fill="hold" grpId="0" nodeType="withEffect">
                                  <p:stCondLst>
                                    <p:cond delay="0"/>
                                  </p:stCondLst>
                                  <p:childTnLst>
                                    <p:set>
                                      <p:cBhvr>
                                        <p:cTn id="60" dur="1" fill="hold">
                                          <p:stCondLst>
                                            <p:cond delay="0"/>
                                          </p:stCondLst>
                                        </p:cTn>
                                        <p:tgtEl>
                                          <p:spTgt spid="106499">
                                            <p:txEl>
                                              <p:pRg st="7" end="7"/>
                                            </p:txEl>
                                          </p:spTgt>
                                        </p:tgtEl>
                                        <p:attrNameLst>
                                          <p:attrName>style.visibility</p:attrName>
                                        </p:attrNameLst>
                                      </p:cBhvr>
                                      <p:to>
                                        <p:strVal val="visible"/>
                                      </p:to>
                                    </p:set>
                                    <p:animEffect transition="in" filter="fade">
                                      <p:cBhvr>
                                        <p:cTn id="61" dur="1000"/>
                                        <p:tgtEl>
                                          <p:spTgt spid="106499">
                                            <p:txEl>
                                              <p:pRg st="7" end="7"/>
                                            </p:txEl>
                                          </p:spTgt>
                                        </p:tgtEl>
                                      </p:cBhvr>
                                    </p:animEffect>
                                    <p:anim calcmode="lin" valueType="num">
                                      <p:cBhvr>
                                        <p:cTn id="62" dur="1000" fill="hold"/>
                                        <p:tgtEl>
                                          <p:spTgt spid="106499">
                                            <p:txEl>
                                              <p:pRg st="7" end="7"/>
                                            </p:txEl>
                                          </p:spTgt>
                                        </p:tgtEl>
                                        <p:attrNameLst>
                                          <p:attrName>ppt_x</p:attrName>
                                        </p:attrNameLst>
                                      </p:cBhvr>
                                      <p:tavLst>
                                        <p:tav tm="0">
                                          <p:val>
                                            <p:strVal val="#ppt_x"/>
                                          </p:val>
                                        </p:tav>
                                        <p:tav tm="100000">
                                          <p:val>
                                            <p:strVal val="#ppt_x"/>
                                          </p:val>
                                        </p:tav>
                                      </p:tavLst>
                                    </p:anim>
                                    <p:anim calcmode="lin" valueType="num">
                                      <p:cBhvr>
                                        <p:cTn id="63" dur="898" decel="100000" fill="hold"/>
                                        <p:tgtEl>
                                          <p:spTgt spid="106499">
                                            <p:txEl>
                                              <p:pRg st="7" end="7"/>
                                            </p:txEl>
                                          </p:spTgt>
                                        </p:tgtEl>
                                        <p:attrNameLst>
                                          <p:attrName>ppt_y</p:attrName>
                                        </p:attrNameLst>
                                      </p:cBhvr>
                                      <p:tavLst>
                                        <p:tav tm="0">
                                          <p:val>
                                            <p:strVal val="#ppt_y+1"/>
                                          </p:val>
                                        </p:tav>
                                        <p:tav tm="100000">
                                          <p:val>
                                            <p:strVal val="#ppt_y-.03"/>
                                          </p:val>
                                        </p:tav>
                                      </p:tavLst>
                                    </p:anim>
                                    <p:anim calcmode="lin" valueType="num">
                                      <p:cBhvr>
                                        <p:cTn id="64" dur="100" accel="100000" fill="hold">
                                          <p:stCondLst>
                                            <p:cond delay="898"/>
                                          </p:stCondLst>
                                        </p:cTn>
                                        <p:tgtEl>
                                          <p:spTgt spid="106499">
                                            <p:txEl>
                                              <p:pRg st="7" end="7"/>
                                            </p:txEl>
                                          </p:spTgt>
                                        </p:tgtEl>
                                        <p:attrNameLst>
                                          <p:attrName>ppt_y</p:attrName>
                                        </p:attrNameLst>
                                      </p:cBhvr>
                                      <p:tavLst>
                                        <p:tav tm="0">
                                          <p:val>
                                            <p:strVal val="#ppt_y-.03"/>
                                          </p:val>
                                        </p:tav>
                                        <p:tav tm="100000">
                                          <p:val>
                                            <p:strVal val="#ppt_y"/>
                                          </p:val>
                                        </p:tav>
                                      </p:tavLst>
                                    </p:anim>
                                  </p:childTnLst>
                                </p:cTn>
                              </p:par>
                              <p:par>
                                <p:cTn id="65" presetID="37" presetClass="entr" presetSubtype="0" fill="hold" grpId="0" nodeType="withEffect">
                                  <p:stCondLst>
                                    <p:cond delay="0"/>
                                  </p:stCondLst>
                                  <p:childTnLst>
                                    <p:set>
                                      <p:cBhvr>
                                        <p:cTn id="66" dur="1" fill="hold">
                                          <p:stCondLst>
                                            <p:cond delay="0"/>
                                          </p:stCondLst>
                                        </p:cTn>
                                        <p:tgtEl>
                                          <p:spTgt spid="106499">
                                            <p:txEl>
                                              <p:pRg st="8" end="8"/>
                                            </p:txEl>
                                          </p:spTgt>
                                        </p:tgtEl>
                                        <p:attrNameLst>
                                          <p:attrName>style.visibility</p:attrName>
                                        </p:attrNameLst>
                                      </p:cBhvr>
                                      <p:to>
                                        <p:strVal val="visible"/>
                                      </p:to>
                                    </p:set>
                                    <p:animEffect transition="in" filter="fade">
                                      <p:cBhvr>
                                        <p:cTn id="67" dur="1000"/>
                                        <p:tgtEl>
                                          <p:spTgt spid="106499">
                                            <p:txEl>
                                              <p:pRg st="8" end="8"/>
                                            </p:txEl>
                                          </p:spTgt>
                                        </p:tgtEl>
                                      </p:cBhvr>
                                    </p:animEffect>
                                    <p:anim calcmode="lin" valueType="num">
                                      <p:cBhvr>
                                        <p:cTn id="68" dur="1000" fill="hold"/>
                                        <p:tgtEl>
                                          <p:spTgt spid="106499">
                                            <p:txEl>
                                              <p:pRg st="8" end="8"/>
                                            </p:txEl>
                                          </p:spTgt>
                                        </p:tgtEl>
                                        <p:attrNameLst>
                                          <p:attrName>ppt_x</p:attrName>
                                        </p:attrNameLst>
                                      </p:cBhvr>
                                      <p:tavLst>
                                        <p:tav tm="0">
                                          <p:val>
                                            <p:strVal val="#ppt_x"/>
                                          </p:val>
                                        </p:tav>
                                        <p:tav tm="100000">
                                          <p:val>
                                            <p:strVal val="#ppt_x"/>
                                          </p:val>
                                        </p:tav>
                                      </p:tavLst>
                                    </p:anim>
                                    <p:anim calcmode="lin" valueType="num">
                                      <p:cBhvr>
                                        <p:cTn id="69" dur="898" decel="100000" fill="hold"/>
                                        <p:tgtEl>
                                          <p:spTgt spid="106499">
                                            <p:txEl>
                                              <p:pRg st="8" end="8"/>
                                            </p:txEl>
                                          </p:spTgt>
                                        </p:tgtEl>
                                        <p:attrNameLst>
                                          <p:attrName>ppt_y</p:attrName>
                                        </p:attrNameLst>
                                      </p:cBhvr>
                                      <p:tavLst>
                                        <p:tav tm="0">
                                          <p:val>
                                            <p:strVal val="#ppt_y+1"/>
                                          </p:val>
                                        </p:tav>
                                        <p:tav tm="100000">
                                          <p:val>
                                            <p:strVal val="#ppt_y-.03"/>
                                          </p:val>
                                        </p:tav>
                                      </p:tavLst>
                                    </p:anim>
                                    <p:anim calcmode="lin" valueType="num">
                                      <p:cBhvr>
                                        <p:cTn id="70" dur="100" accel="100000" fill="hold">
                                          <p:stCondLst>
                                            <p:cond delay="898"/>
                                          </p:stCondLst>
                                        </p:cTn>
                                        <p:tgtEl>
                                          <p:spTgt spid="106499">
                                            <p:txEl>
                                              <p:pRg st="8" end="8"/>
                                            </p:txEl>
                                          </p:spTgt>
                                        </p:tgtEl>
                                        <p:attrNameLst>
                                          <p:attrName>ppt_y</p:attrName>
                                        </p:attrNameLst>
                                      </p:cBhvr>
                                      <p:tavLst>
                                        <p:tav tm="0">
                                          <p:val>
                                            <p:strVal val="#ppt_y-.03"/>
                                          </p:val>
                                        </p:tav>
                                        <p:tav tm="100000">
                                          <p:val>
                                            <p:strVal val="#ppt_y"/>
                                          </p:val>
                                        </p:tav>
                                      </p:tavLst>
                                    </p:anim>
                                  </p:childTnLst>
                                </p:cTn>
                              </p:par>
                              <p:par>
                                <p:cTn id="71" presetID="37" presetClass="entr" presetSubtype="0" fill="hold" grpId="0" nodeType="withEffect">
                                  <p:stCondLst>
                                    <p:cond delay="0"/>
                                  </p:stCondLst>
                                  <p:childTnLst>
                                    <p:set>
                                      <p:cBhvr>
                                        <p:cTn id="72" dur="1" fill="hold">
                                          <p:stCondLst>
                                            <p:cond delay="0"/>
                                          </p:stCondLst>
                                        </p:cTn>
                                        <p:tgtEl>
                                          <p:spTgt spid="106499">
                                            <p:txEl>
                                              <p:pRg st="9" end="9"/>
                                            </p:txEl>
                                          </p:spTgt>
                                        </p:tgtEl>
                                        <p:attrNameLst>
                                          <p:attrName>style.visibility</p:attrName>
                                        </p:attrNameLst>
                                      </p:cBhvr>
                                      <p:to>
                                        <p:strVal val="visible"/>
                                      </p:to>
                                    </p:set>
                                    <p:animEffect transition="in" filter="fade">
                                      <p:cBhvr>
                                        <p:cTn id="73" dur="1000"/>
                                        <p:tgtEl>
                                          <p:spTgt spid="106499">
                                            <p:txEl>
                                              <p:pRg st="9" end="9"/>
                                            </p:txEl>
                                          </p:spTgt>
                                        </p:tgtEl>
                                      </p:cBhvr>
                                    </p:animEffect>
                                    <p:anim calcmode="lin" valueType="num">
                                      <p:cBhvr>
                                        <p:cTn id="74" dur="1000" fill="hold"/>
                                        <p:tgtEl>
                                          <p:spTgt spid="106499">
                                            <p:txEl>
                                              <p:pRg st="9" end="9"/>
                                            </p:txEl>
                                          </p:spTgt>
                                        </p:tgtEl>
                                        <p:attrNameLst>
                                          <p:attrName>ppt_x</p:attrName>
                                        </p:attrNameLst>
                                      </p:cBhvr>
                                      <p:tavLst>
                                        <p:tav tm="0">
                                          <p:val>
                                            <p:strVal val="#ppt_x"/>
                                          </p:val>
                                        </p:tav>
                                        <p:tav tm="100000">
                                          <p:val>
                                            <p:strVal val="#ppt_x"/>
                                          </p:val>
                                        </p:tav>
                                      </p:tavLst>
                                    </p:anim>
                                    <p:anim calcmode="lin" valueType="num">
                                      <p:cBhvr>
                                        <p:cTn id="75" dur="898" decel="100000" fill="hold"/>
                                        <p:tgtEl>
                                          <p:spTgt spid="106499">
                                            <p:txEl>
                                              <p:pRg st="9" end="9"/>
                                            </p:txEl>
                                          </p:spTgt>
                                        </p:tgtEl>
                                        <p:attrNameLst>
                                          <p:attrName>ppt_y</p:attrName>
                                        </p:attrNameLst>
                                      </p:cBhvr>
                                      <p:tavLst>
                                        <p:tav tm="0">
                                          <p:val>
                                            <p:strVal val="#ppt_y+1"/>
                                          </p:val>
                                        </p:tav>
                                        <p:tav tm="100000">
                                          <p:val>
                                            <p:strVal val="#ppt_y-.03"/>
                                          </p:val>
                                        </p:tav>
                                      </p:tavLst>
                                    </p:anim>
                                    <p:anim calcmode="lin" valueType="num">
                                      <p:cBhvr>
                                        <p:cTn id="76" dur="100" accel="100000" fill="hold">
                                          <p:stCondLst>
                                            <p:cond delay="898"/>
                                          </p:stCondLst>
                                        </p:cTn>
                                        <p:tgtEl>
                                          <p:spTgt spid="106499">
                                            <p:txEl>
                                              <p:pRg st="9" end="9"/>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498" grpId="0"/>
      <p:bldP spid="10649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2317070" y="-159313"/>
            <a:ext cx="8534400" cy="1507067"/>
          </a:xfrm>
        </p:spPr>
        <p:txBody>
          <a:bodyPr/>
          <a:lstStyle/>
          <a:p>
            <a:pPr eaLnBrk="1" hangingPunct="1"/>
            <a:r>
              <a:rPr lang="en-US" altLang="en-US" b="1" dirty="0">
                <a:solidFill>
                  <a:schemeClr val="bg1"/>
                </a:solidFill>
              </a:rPr>
              <a:t>The Mass Media Today</a:t>
            </a:r>
          </a:p>
        </p:txBody>
      </p:sp>
      <p:sp>
        <p:nvSpPr>
          <p:cNvPr id="6147" name="Rectangle 3"/>
          <p:cNvSpPr>
            <a:spLocks noGrp="1" noChangeArrowheads="1"/>
          </p:cNvSpPr>
          <p:nvPr>
            <p:ph type="body" idx="1"/>
          </p:nvPr>
        </p:nvSpPr>
        <p:spPr>
          <a:xfrm>
            <a:off x="1160073" y="1012372"/>
            <a:ext cx="8534400" cy="3615267"/>
          </a:xfrm>
        </p:spPr>
        <p:txBody>
          <a:bodyPr>
            <a:normAutofit/>
          </a:bodyPr>
          <a:lstStyle/>
          <a:p>
            <a:pPr eaLnBrk="1" hangingPunct="1"/>
            <a:r>
              <a:rPr lang="en-US" altLang="en-US" sz="2800" b="1" dirty="0">
                <a:solidFill>
                  <a:schemeClr val="bg1"/>
                </a:solidFill>
              </a:rPr>
              <a:t>Effective communication through media is key to political success.</a:t>
            </a:r>
          </a:p>
          <a:p>
            <a:pPr lvl="1" eaLnBrk="1" hangingPunct="1"/>
            <a:r>
              <a:rPr lang="en-US" altLang="en-US" sz="2400" b="1" dirty="0">
                <a:solidFill>
                  <a:schemeClr val="bg1"/>
                </a:solidFill>
              </a:rPr>
              <a:t>Media Events: events purposely staged for the media that nonetheless look spontaneous.</a:t>
            </a:r>
          </a:p>
          <a:p>
            <a:pPr lvl="2" eaLnBrk="1" hangingPunct="1"/>
            <a:r>
              <a:rPr lang="en-US" altLang="en-US" sz="2000" b="1" dirty="0">
                <a:solidFill>
                  <a:schemeClr val="bg1"/>
                </a:solidFill>
              </a:rPr>
              <a:t>Media events can be staged by almost anybody.</a:t>
            </a:r>
          </a:p>
          <a:p>
            <a:pPr lvl="1" eaLnBrk="1" hangingPunct="1"/>
            <a:r>
              <a:rPr lang="en-US" altLang="en-US" sz="2400" b="1" dirty="0">
                <a:solidFill>
                  <a:schemeClr val="bg1"/>
                </a:solidFill>
              </a:rPr>
              <a:t>Image making and news management is important, especially for presidents.</a:t>
            </a:r>
          </a:p>
        </p:txBody>
      </p:sp>
    </p:spTree>
    <p:extLst>
      <p:ext uri="{BB962C8B-B14F-4D97-AF65-F5344CB8AC3E}">
        <p14:creationId xmlns:p14="http://schemas.microsoft.com/office/powerpoint/2010/main" val="4142986882"/>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14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147">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6147">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614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bldLvl="2"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ctrTitle"/>
          </p:nvPr>
        </p:nvSpPr>
        <p:spPr>
          <a:xfrm>
            <a:off x="2895600" y="0"/>
            <a:ext cx="6674498" cy="784225"/>
          </a:xfrm>
        </p:spPr>
        <p:txBody>
          <a:bodyPr>
            <a:normAutofit fontScale="90000"/>
          </a:bodyPr>
          <a:lstStyle/>
          <a:p>
            <a:pPr eaLnBrk="1" hangingPunct="1"/>
            <a:r>
              <a:rPr lang="en-US" altLang="en-US" sz="3200" dirty="0">
                <a:solidFill>
                  <a:schemeClr val="bg1"/>
                </a:solidFill>
              </a:rPr>
              <a:t>Meet the Master of Mass Media</a:t>
            </a:r>
          </a:p>
        </p:txBody>
      </p:sp>
      <p:sp>
        <p:nvSpPr>
          <p:cNvPr id="3" name="Subtitle 2"/>
          <p:cNvSpPr>
            <a:spLocks noGrp="1"/>
          </p:cNvSpPr>
          <p:nvPr>
            <p:ph type="subTitle" idx="1"/>
          </p:nvPr>
        </p:nvSpPr>
        <p:spPr>
          <a:xfrm>
            <a:off x="2895600" y="3048000"/>
            <a:ext cx="6400800" cy="2895600"/>
          </a:xfrm>
        </p:spPr>
        <p:txBody>
          <a:bodyPr>
            <a:normAutofit lnSpcReduction="10000"/>
          </a:bodyPr>
          <a:lstStyle/>
          <a:p>
            <a:pPr eaLnBrk="1" hangingPunct="1">
              <a:defRPr/>
            </a:pPr>
            <a:r>
              <a:rPr lang="en-US" sz="2000" b="1" dirty="0">
                <a:solidFill>
                  <a:schemeClr val="bg1"/>
                </a:solidFill>
              </a:rPr>
              <a:t>7 principals of Reagan</a:t>
            </a:r>
          </a:p>
          <a:p>
            <a:pPr marL="457200" indent="-457200">
              <a:buFontTx/>
              <a:buAutoNum type="arabicPeriod"/>
              <a:defRPr/>
            </a:pPr>
            <a:r>
              <a:rPr lang="en-US" sz="1600" b="1" dirty="0">
                <a:solidFill>
                  <a:schemeClr val="bg1"/>
                </a:solidFill>
              </a:rPr>
              <a:t>Plan ahead</a:t>
            </a:r>
          </a:p>
          <a:p>
            <a:pPr marL="457200" indent="-457200">
              <a:buFontTx/>
              <a:buAutoNum type="arabicPeriod"/>
              <a:defRPr/>
            </a:pPr>
            <a:r>
              <a:rPr lang="en-US" sz="1600" b="1" dirty="0">
                <a:solidFill>
                  <a:schemeClr val="bg1"/>
                </a:solidFill>
              </a:rPr>
              <a:t>Control the flow of information</a:t>
            </a:r>
          </a:p>
          <a:p>
            <a:pPr marL="457200" indent="-457200">
              <a:buFontTx/>
              <a:buAutoNum type="arabicPeriod"/>
              <a:defRPr/>
            </a:pPr>
            <a:r>
              <a:rPr lang="en-US" sz="1600" b="1" dirty="0">
                <a:solidFill>
                  <a:schemeClr val="bg1"/>
                </a:solidFill>
              </a:rPr>
              <a:t>Limit reporters access to the president</a:t>
            </a:r>
          </a:p>
          <a:p>
            <a:pPr marL="457200" indent="-457200">
              <a:buFontTx/>
              <a:buAutoNum type="arabicPeriod"/>
              <a:defRPr/>
            </a:pPr>
            <a:r>
              <a:rPr lang="en-US" sz="1600" b="1" dirty="0">
                <a:solidFill>
                  <a:schemeClr val="bg1"/>
                </a:solidFill>
              </a:rPr>
              <a:t>Talk about the issues you want to talk about</a:t>
            </a:r>
          </a:p>
          <a:p>
            <a:pPr marL="457200" indent="-457200">
              <a:buFontTx/>
              <a:buAutoNum type="arabicPeriod"/>
              <a:defRPr/>
            </a:pPr>
            <a:r>
              <a:rPr lang="en-US" sz="1600" b="1" dirty="0">
                <a:solidFill>
                  <a:schemeClr val="bg1"/>
                </a:solidFill>
              </a:rPr>
              <a:t>Speak in one voice</a:t>
            </a:r>
          </a:p>
          <a:p>
            <a:pPr marL="457200" indent="-457200">
              <a:buFontTx/>
              <a:buAutoNum type="arabicPeriod"/>
              <a:defRPr/>
            </a:pPr>
            <a:r>
              <a:rPr lang="en-US" sz="1600" b="1" dirty="0">
                <a:solidFill>
                  <a:schemeClr val="bg1"/>
                </a:solidFill>
              </a:rPr>
              <a:t>Repeat the same message many times</a:t>
            </a:r>
          </a:p>
          <a:p>
            <a:pPr marL="457200" indent="-457200">
              <a:buFontTx/>
              <a:buAutoNum type="arabicPeriod"/>
              <a:defRPr/>
            </a:pPr>
            <a:r>
              <a:rPr lang="en-US" sz="1600" b="1" dirty="0">
                <a:solidFill>
                  <a:schemeClr val="bg1"/>
                </a:solidFill>
              </a:rPr>
              <a:t>Stay on the offensive</a:t>
            </a:r>
          </a:p>
          <a:p>
            <a:pPr marL="457200" indent="-457200">
              <a:buFontTx/>
              <a:buAutoNum type="arabicPeriod"/>
              <a:defRPr/>
            </a:pPr>
            <a:endParaRPr lang="en-US" sz="2000" dirty="0"/>
          </a:p>
        </p:txBody>
      </p:sp>
      <p:pic>
        <p:nvPicPr>
          <p:cNvPr id="36868" name="Picture 2" descr="http://ts3.mm.bing.net/th?id=H.4637405812099842&amp;pid=1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841375"/>
            <a:ext cx="11811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1752095"/>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xfrm>
            <a:off x="1421364" y="119743"/>
            <a:ext cx="9542106" cy="1143000"/>
          </a:xfrm>
        </p:spPr>
        <p:txBody>
          <a:bodyPr rtlCol="0">
            <a:normAutofit/>
          </a:bodyPr>
          <a:lstStyle/>
          <a:p>
            <a:pPr>
              <a:defRPr/>
            </a:pPr>
            <a:r>
              <a:rPr lang="en-US" b="1" dirty="0">
                <a:solidFill>
                  <a:schemeClr val="bg1"/>
                </a:solidFill>
              </a:rPr>
              <a:t>Print Media-</a:t>
            </a:r>
            <a:r>
              <a:rPr lang="en-US" sz="3200" b="1" dirty="0">
                <a:solidFill>
                  <a:schemeClr val="bg1"/>
                </a:solidFill>
              </a:rPr>
              <a:t>(newspapers and magazines)</a:t>
            </a:r>
            <a:endParaRPr lang="en-US" b="1" dirty="0">
              <a:solidFill>
                <a:schemeClr val="bg1"/>
              </a:solidFill>
            </a:endParaRPr>
          </a:p>
        </p:txBody>
      </p:sp>
      <p:sp>
        <p:nvSpPr>
          <p:cNvPr id="108547" name="Rectangle 3"/>
          <p:cNvSpPr>
            <a:spLocks noGrp="1" noChangeArrowheads="1"/>
          </p:cNvSpPr>
          <p:nvPr>
            <p:ph type="body" sz="half" idx="1"/>
          </p:nvPr>
        </p:nvSpPr>
        <p:spPr>
          <a:xfrm>
            <a:off x="1884784" y="1850572"/>
            <a:ext cx="4195763" cy="4114800"/>
          </a:xfrm>
        </p:spPr>
        <p:txBody>
          <a:bodyPr/>
          <a:lstStyle/>
          <a:p>
            <a:pPr eaLnBrk="1" hangingPunct="1">
              <a:lnSpc>
                <a:spcPct val="90000"/>
              </a:lnSpc>
            </a:pPr>
            <a:r>
              <a:rPr lang="en-US" altLang="en-US" b="1" dirty="0">
                <a:solidFill>
                  <a:schemeClr val="bg1"/>
                </a:solidFill>
              </a:rPr>
              <a:t>Pecking Order</a:t>
            </a:r>
          </a:p>
          <a:p>
            <a:pPr lvl="3" eaLnBrk="1" hangingPunct="1">
              <a:lnSpc>
                <a:spcPct val="90000"/>
              </a:lnSpc>
            </a:pPr>
            <a:r>
              <a:rPr lang="en-US" altLang="en-US" sz="2400" b="1" dirty="0">
                <a:solidFill>
                  <a:schemeClr val="bg1"/>
                </a:solidFill>
              </a:rPr>
              <a:t>New York Times, Washington Post, LA Times, Chicago Tribune</a:t>
            </a:r>
          </a:p>
          <a:p>
            <a:pPr lvl="3" eaLnBrk="1" hangingPunct="1">
              <a:lnSpc>
                <a:spcPct val="90000"/>
              </a:lnSpc>
            </a:pPr>
            <a:r>
              <a:rPr lang="en-US" altLang="en-US" sz="2400" b="1" dirty="0">
                <a:solidFill>
                  <a:schemeClr val="bg1"/>
                </a:solidFill>
              </a:rPr>
              <a:t>Smaller papers reprint the big stories</a:t>
            </a:r>
          </a:p>
          <a:p>
            <a:pPr eaLnBrk="1" hangingPunct="1">
              <a:lnSpc>
                <a:spcPct val="90000"/>
              </a:lnSpc>
            </a:pPr>
            <a:r>
              <a:rPr lang="en-US" altLang="en-US" b="1" dirty="0">
                <a:solidFill>
                  <a:schemeClr val="bg1"/>
                </a:solidFill>
              </a:rPr>
              <a:t>TV and the internet are causing newspaper sales to decline</a:t>
            </a:r>
          </a:p>
          <a:p>
            <a:pPr lvl="3" eaLnBrk="1" hangingPunct="1">
              <a:lnSpc>
                <a:spcPct val="90000"/>
              </a:lnSpc>
            </a:pPr>
            <a:endParaRPr lang="en-US" altLang="en-US" dirty="0"/>
          </a:p>
        </p:txBody>
      </p:sp>
      <p:pic>
        <p:nvPicPr>
          <p:cNvPr id="2050" name="Picture 2" descr="Image result for pic of new york tim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3814" y="1138335"/>
            <a:ext cx="4180111" cy="209005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list of most liberal newspapers in the U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99917" y="3449993"/>
            <a:ext cx="4544008" cy="34080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076204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08546"/>
                                        </p:tgtEl>
                                        <p:attrNameLst>
                                          <p:attrName>style.visibility</p:attrName>
                                        </p:attrNameLst>
                                      </p:cBhvr>
                                      <p:to>
                                        <p:strVal val="visible"/>
                                      </p:to>
                                    </p:set>
                                    <p:animEffect transition="in" filter="randombar(horizontal)">
                                      <p:cBhvr>
                                        <p:cTn id="7" dur="500"/>
                                        <p:tgtEl>
                                          <p:spTgt spid="10854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08547">
                                            <p:txEl>
                                              <p:pRg st="0" end="0"/>
                                            </p:txEl>
                                          </p:spTgt>
                                        </p:tgtEl>
                                        <p:attrNameLst>
                                          <p:attrName>style.visibility</p:attrName>
                                        </p:attrNameLst>
                                      </p:cBhvr>
                                      <p:to>
                                        <p:strVal val="visible"/>
                                      </p:to>
                                    </p:set>
                                    <p:animEffect transition="in" filter="randombar(horizontal)">
                                      <p:cBhvr>
                                        <p:cTn id="12" dur="500"/>
                                        <p:tgtEl>
                                          <p:spTgt spid="108547">
                                            <p:txEl>
                                              <p:pRg st="0" end="0"/>
                                            </p:txEl>
                                          </p:spTgt>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108547">
                                            <p:txEl>
                                              <p:pRg st="1" end="1"/>
                                            </p:txEl>
                                          </p:spTgt>
                                        </p:tgtEl>
                                        <p:attrNameLst>
                                          <p:attrName>style.visibility</p:attrName>
                                        </p:attrNameLst>
                                      </p:cBhvr>
                                      <p:to>
                                        <p:strVal val="visible"/>
                                      </p:to>
                                    </p:set>
                                    <p:animEffect transition="in" filter="randombar(horizontal)">
                                      <p:cBhvr>
                                        <p:cTn id="15" dur="500"/>
                                        <p:tgtEl>
                                          <p:spTgt spid="108547">
                                            <p:txEl>
                                              <p:pRg st="1" end="1"/>
                                            </p:txEl>
                                          </p:spTgt>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08547">
                                            <p:txEl>
                                              <p:pRg st="2" end="2"/>
                                            </p:txEl>
                                          </p:spTgt>
                                        </p:tgtEl>
                                        <p:attrNameLst>
                                          <p:attrName>style.visibility</p:attrName>
                                        </p:attrNameLst>
                                      </p:cBhvr>
                                      <p:to>
                                        <p:strVal val="visible"/>
                                      </p:to>
                                    </p:set>
                                    <p:animEffect transition="in" filter="randombar(horizontal)">
                                      <p:cBhvr>
                                        <p:cTn id="18" dur="500"/>
                                        <p:tgtEl>
                                          <p:spTgt spid="108547">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108547">
                                            <p:txEl>
                                              <p:pRg st="3" end="3"/>
                                            </p:txEl>
                                          </p:spTgt>
                                        </p:tgtEl>
                                        <p:attrNameLst>
                                          <p:attrName>style.visibility</p:attrName>
                                        </p:attrNameLst>
                                      </p:cBhvr>
                                      <p:to>
                                        <p:strVal val="visible"/>
                                      </p:to>
                                    </p:set>
                                    <p:animEffect transition="in" filter="randombar(horizontal)">
                                      <p:cBhvr>
                                        <p:cTn id="23" dur="500"/>
                                        <p:tgtEl>
                                          <p:spTgt spid="10854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6" grpId="0" autoUpdateAnimBg="0"/>
      <p:bldP spid="108547"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1819469" y="-67734"/>
            <a:ext cx="10123682" cy="1507067"/>
          </a:xfrm>
        </p:spPr>
        <p:txBody>
          <a:bodyPr/>
          <a:lstStyle/>
          <a:p>
            <a:pPr eaLnBrk="1" hangingPunct="1"/>
            <a:r>
              <a:rPr lang="en-US" altLang="en-US" b="1" dirty="0">
                <a:solidFill>
                  <a:schemeClr val="bg1"/>
                </a:solidFill>
              </a:rPr>
              <a:t>The Development of Media Politics</a:t>
            </a:r>
          </a:p>
        </p:txBody>
      </p:sp>
      <p:sp>
        <p:nvSpPr>
          <p:cNvPr id="10243" name="Rectangle 3"/>
          <p:cNvSpPr>
            <a:spLocks noGrp="1" noChangeArrowheads="1"/>
          </p:cNvSpPr>
          <p:nvPr>
            <p:ph type="body" idx="1"/>
          </p:nvPr>
        </p:nvSpPr>
        <p:spPr>
          <a:xfrm>
            <a:off x="478938" y="1124339"/>
            <a:ext cx="8534400" cy="3615267"/>
          </a:xfrm>
        </p:spPr>
        <p:txBody>
          <a:bodyPr>
            <a:noAutofit/>
          </a:bodyPr>
          <a:lstStyle/>
          <a:p>
            <a:pPr eaLnBrk="1" hangingPunct="1"/>
            <a:r>
              <a:rPr lang="en-US" altLang="en-US" sz="2800" b="1" dirty="0">
                <a:solidFill>
                  <a:schemeClr val="bg1"/>
                </a:solidFill>
              </a:rPr>
              <a:t>The Broadcast Media</a:t>
            </a:r>
          </a:p>
          <a:p>
            <a:pPr lvl="1" eaLnBrk="1" hangingPunct="1"/>
            <a:r>
              <a:rPr lang="en-US" altLang="en-US" sz="2400" b="1" dirty="0">
                <a:solidFill>
                  <a:schemeClr val="bg1"/>
                </a:solidFill>
              </a:rPr>
              <a:t>Television and radio</a:t>
            </a:r>
          </a:p>
          <a:p>
            <a:pPr lvl="1" eaLnBrk="1" hangingPunct="1"/>
            <a:r>
              <a:rPr lang="en-US" altLang="en-US" sz="2400" b="1" dirty="0">
                <a:solidFill>
                  <a:schemeClr val="bg1"/>
                </a:solidFill>
              </a:rPr>
              <a:t>Brought government and politics into peoples’ homes.</a:t>
            </a:r>
          </a:p>
          <a:p>
            <a:pPr lvl="2" eaLnBrk="1" hangingPunct="1"/>
            <a:r>
              <a:rPr lang="en-US" altLang="en-US" sz="2000" b="1" dirty="0">
                <a:solidFill>
                  <a:schemeClr val="bg1"/>
                </a:solidFill>
              </a:rPr>
              <a:t>Vietnam War</a:t>
            </a:r>
          </a:p>
          <a:p>
            <a:pPr lvl="1" eaLnBrk="1" hangingPunct="1"/>
            <a:r>
              <a:rPr lang="en-US" altLang="en-US" sz="2400" b="1" dirty="0">
                <a:solidFill>
                  <a:schemeClr val="bg1"/>
                </a:solidFill>
              </a:rPr>
              <a:t>Politicians’ appearances and mannerisms more important.</a:t>
            </a:r>
          </a:p>
          <a:p>
            <a:pPr lvl="2" eaLnBrk="1" hangingPunct="1"/>
            <a:r>
              <a:rPr lang="en-US" altLang="en-US" sz="2000" b="1" dirty="0">
                <a:solidFill>
                  <a:schemeClr val="bg1"/>
                </a:solidFill>
              </a:rPr>
              <a:t>Kennedy-Nixon presidential debate</a:t>
            </a:r>
          </a:p>
        </p:txBody>
      </p:sp>
      <p:pic>
        <p:nvPicPr>
          <p:cNvPr id="12292" name="Picture 4" descr="Image result for kennedy nixon deba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6057" y="4815989"/>
            <a:ext cx="4762500" cy="1933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838389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2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24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024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1024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1024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1024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bldLvl="2"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a:off x="970384" y="0"/>
            <a:ext cx="10363200" cy="1143000"/>
          </a:xfrm>
        </p:spPr>
        <p:txBody>
          <a:bodyPr/>
          <a:lstStyle/>
          <a:p>
            <a:pPr eaLnBrk="1" hangingPunct="1"/>
            <a:r>
              <a:rPr lang="en-US" altLang="en-US" sz="2800" b="1" dirty="0">
                <a:solidFill>
                  <a:schemeClr val="bg1"/>
                </a:solidFill>
              </a:rPr>
              <a:t>Government Regulation of the Broadcast Media</a:t>
            </a:r>
          </a:p>
        </p:txBody>
      </p:sp>
      <p:sp>
        <p:nvSpPr>
          <p:cNvPr id="110595" name="Rectangle 3"/>
          <p:cNvSpPr>
            <a:spLocks noGrp="1" noChangeArrowheads="1"/>
          </p:cNvSpPr>
          <p:nvPr>
            <p:ph type="body" sz="half" idx="1"/>
          </p:nvPr>
        </p:nvSpPr>
        <p:spPr>
          <a:xfrm>
            <a:off x="-326571" y="877077"/>
            <a:ext cx="7445828" cy="5144278"/>
          </a:xfrm>
        </p:spPr>
        <p:txBody>
          <a:bodyPr>
            <a:normAutofit/>
          </a:bodyPr>
          <a:lstStyle/>
          <a:p>
            <a:pPr lvl="1" eaLnBrk="1" hangingPunct="1"/>
            <a:r>
              <a:rPr lang="en-US" altLang="en-US" sz="2800" b="1" dirty="0">
                <a:solidFill>
                  <a:schemeClr val="bg1"/>
                </a:solidFill>
              </a:rPr>
              <a:t>1934: Federal Communications Commission was created</a:t>
            </a:r>
          </a:p>
          <a:p>
            <a:pPr lvl="2" eaLnBrk="1" hangingPunct="1"/>
            <a:r>
              <a:rPr lang="en-US" altLang="en-US" sz="2000" b="1" dirty="0">
                <a:solidFill>
                  <a:schemeClr val="bg1"/>
                </a:solidFill>
              </a:rPr>
              <a:t>Prevents Monopolies</a:t>
            </a:r>
          </a:p>
          <a:p>
            <a:pPr lvl="2" eaLnBrk="1" hangingPunct="1"/>
            <a:r>
              <a:rPr lang="en-US" altLang="en-US" sz="2000" b="1" dirty="0">
                <a:solidFill>
                  <a:schemeClr val="bg1"/>
                </a:solidFill>
              </a:rPr>
              <a:t>Conducts exams over goals and performance</a:t>
            </a:r>
          </a:p>
          <a:p>
            <a:pPr lvl="3" eaLnBrk="1" hangingPunct="1"/>
            <a:r>
              <a:rPr lang="en-US" altLang="en-US" sz="2800" b="1" dirty="0">
                <a:solidFill>
                  <a:schemeClr val="bg1"/>
                </a:solidFill>
              </a:rPr>
              <a:t>Stations must benefit society to get a license</a:t>
            </a:r>
          </a:p>
          <a:p>
            <a:pPr lvl="2" eaLnBrk="1" hangingPunct="1"/>
            <a:r>
              <a:rPr lang="en-US" altLang="en-US" sz="2000" b="1" dirty="0">
                <a:solidFill>
                  <a:schemeClr val="bg1"/>
                </a:solidFill>
              </a:rPr>
              <a:t>Fair treatment rules provide equal airtime to both candidates</a:t>
            </a:r>
          </a:p>
          <a:p>
            <a:pPr lvl="2" eaLnBrk="1" hangingPunct="1"/>
            <a:r>
              <a:rPr lang="en-US" altLang="en-US" sz="2000" b="1" dirty="0">
                <a:solidFill>
                  <a:schemeClr val="bg1"/>
                </a:solidFill>
              </a:rPr>
              <a:t>Equal Time Rule &amp; Fairness Doctrine</a:t>
            </a:r>
          </a:p>
          <a:p>
            <a:pPr lvl="2" eaLnBrk="1" hangingPunct="1"/>
            <a:endParaRPr lang="en-US" altLang="en-US" b="1" dirty="0">
              <a:solidFill>
                <a:schemeClr val="bg1"/>
              </a:solidFill>
            </a:endParaRPr>
          </a:p>
          <a:p>
            <a:pPr lvl="2" eaLnBrk="1" hangingPunct="1"/>
            <a:r>
              <a:rPr lang="en-US" altLang="en-US" b="1" dirty="0">
                <a:solidFill>
                  <a:schemeClr val="bg1"/>
                </a:solidFill>
              </a:rPr>
              <a:t>Telecommunications Act of 1996: drops many walls that were controlling the creation of media mono</a:t>
            </a:r>
          </a:p>
        </p:txBody>
      </p:sp>
      <p:pic>
        <p:nvPicPr>
          <p:cNvPr id="110596" name="Picture 4"/>
          <p:cNvPicPr>
            <a:picLocks noGrp="1" noChangeAspect="1" noChangeArrowheads="1"/>
          </p:cNvPicPr>
          <p:nvPr>
            <p:ph sz="half" idx="2"/>
          </p:nvPr>
        </p:nvPicPr>
        <p:blipFill>
          <a:blip r:embed="rId3"/>
          <a:srcRect/>
          <a:stretch>
            <a:fillRect/>
          </a:stretch>
        </p:blipFill>
        <p:spPr>
          <a:xfrm>
            <a:off x="8010395" y="1817915"/>
            <a:ext cx="2432050" cy="2916238"/>
          </a:xfrm>
          <a:extLst>
            <a:ext uri="{AF507438-7753-43E0-B8FC-AC1667EBCBE1}">
              <a14:hiddenEffects xmlns:a14="http://schemas.microsoft.com/office/drawing/2010/main">
                <a:effectLst>
                  <a:outerShdw blurRad="63500" dist="25399" dir="12599886" algn="ctr" rotWithShape="0">
                    <a:schemeClr val="bg2">
                      <a:alpha val="75000"/>
                    </a:schemeClr>
                  </a:outerShdw>
                </a:effectLst>
              </a14:hiddenEffects>
            </a:ext>
          </a:extLst>
        </p:spPr>
      </p:pic>
    </p:spTree>
    <p:extLst>
      <p:ext uri="{BB962C8B-B14F-4D97-AF65-F5344CB8AC3E}">
        <p14:creationId xmlns:p14="http://schemas.microsoft.com/office/powerpoint/2010/main" val="268464096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10594"/>
                                        </p:tgtEl>
                                        <p:attrNameLst>
                                          <p:attrName>style.visibility</p:attrName>
                                        </p:attrNameLst>
                                      </p:cBhvr>
                                      <p:to>
                                        <p:strVal val="visible"/>
                                      </p:to>
                                    </p:set>
                                    <p:animEffect transition="in" filter="fade">
                                      <p:cBhvr>
                                        <p:cTn id="7" dur="1000"/>
                                        <p:tgtEl>
                                          <p:spTgt spid="110594"/>
                                        </p:tgtEl>
                                      </p:cBhvr>
                                    </p:animEffect>
                                    <p:anim calcmode="lin" valueType="num">
                                      <p:cBhvr>
                                        <p:cTn id="8" dur="1000" fill="hold"/>
                                        <p:tgtEl>
                                          <p:spTgt spid="110594"/>
                                        </p:tgtEl>
                                        <p:attrNameLst>
                                          <p:attrName>ppt_x</p:attrName>
                                        </p:attrNameLst>
                                      </p:cBhvr>
                                      <p:tavLst>
                                        <p:tav tm="0">
                                          <p:val>
                                            <p:strVal val="#ppt_x"/>
                                          </p:val>
                                        </p:tav>
                                        <p:tav tm="100000">
                                          <p:val>
                                            <p:strVal val="#ppt_x"/>
                                          </p:val>
                                        </p:tav>
                                      </p:tavLst>
                                    </p:anim>
                                    <p:anim calcmode="lin" valueType="num">
                                      <p:cBhvr>
                                        <p:cTn id="9" dur="1000" fill="hold"/>
                                        <p:tgtEl>
                                          <p:spTgt spid="11059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1" fill="hold" grpId="0" nodeType="clickEffect">
                                  <p:stCondLst>
                                    <p:cond delay="0"/>
                                  </p:stCondLst>
                                  <p:childTnLst>
                                    <p:set>
                                      <p:cBhvr>
                                        <p:cTn id="13" dur="1" fill="hold">
                                          <p:stCondLst>
                                            <p:cond delay="0"/>
                                          </p:stCondLst>
                                        </p:cTn>
                                        <p:tgtEl>
                                          <p:spTgt spid="110595">
                                            <p:txEl>
                                              <p:pRg st="7" end="7"/>
                                            </p:txEl>
                                          </p:spTgt>
                                        </p:tgtEl>
                                        <p:attrNameLst>
                                          <p:attrName>style.visibility</p:attrName>
                                        </p:attrNameLst>
                                      </p:cBhvr>
                                      <p:to>
                                        <p:strVal val="visible"/>
                                      </p:to>
                                    </p:set>
                                    <p:anim calcmode="lin" valueType="num">
                                      <p:cBhvr additive="base">
                                        <p:cTn id="14" dur="1000" fill="hold">
                                          <p:stCondLst>
                                            <p:cond delay="0"/>
                                          </p:stCondLst>
                                        </p:cTn>
                                        <p:tgtEl>
                                          <p:spTgt spid="110595">
                                            <p:txEl>
                                              <p:pRg st="7" end="7"/>
                                            </p:txEl>
                                          </p:spTgt>
                                        </p:tgtEl>
                                        <p:attrNameLst>
                                          <p:attrName>ppt_x</p:attrName>
                                        </p:attrNameLst>
                                      </p:cBhvr>
                                      <p:tavLst>
                                        <p:tav tm="0">
                                          <p:val>
                                            <p:strVal val="#ppt_x"/>
                                          </p:val>
                                        </p:tav>
                                        <p:tav tm="100000">
                                          <p:val>
                                            <p:strVal val="#ppt_x"/>
                                          </p:val>
                                        </p:tav>
                                      </p:tavLst>
                                    </p:anim>
                                    <p:anim calcmode="lin" valueType="num">
                                      <p:cBhvr additive="base">
                                        <p:cTn id="15" dur="1000" fill="hold">
                                          <p:stCondLst>
                                            <p:cond delay="0"/>
                                          </p:stCondLst>
                                        </p:cTn>
                                        <p:tgtEl>
                                          <p:spTgt spid="110595">
                                            <p:txEl>
                                              <p:pRg st="7" end="7"/>
                                            </p:txEl>
                                          </p:spTgt>
                                        </p:tgtEl>
                                        <p:attrNameLst>
                                          <p:attrName>ppt_y</p:attrName>
                                        </p:attrNameLst>
                                      </p:cBhvr>
                                      <p:tavLst>
                                        <p:tav tm="0">
                                          <p:val>
                                            <p:strVal val="0-#ppt_h/2"/>
                                          </p:val>
                                        </p:tav>
                                        <p:tav tm="100000">
                                          <p:val>
                                            <p:strVal val="#ppt_y"/>
                                          </p:val>
                                        </p:tav>
                                      </p:tavLst>
                                    </p:anim>
                                  </p:childTnLst>
                                </p:cTn>
                              </p:par>
                              <p:par>
                                <p:cTn id="16" presetID="2" presetClass="entr" presetSubtype="1" fill="hold" grpId="0" nodeType="withEffect">
                                  <p:stCondLst>
                                    <p:cond delay="0"/>
                                  </p:stCondLst>
                                  <p:childTnLst>
                                    <p:set>
                                      <p:cBhvr>
                                        <p:cTn id="17" dur="1" fill="hold">
                                          <p:stCondLst>
                                            <p:cond delay="0"/>
                                          </p:stCondLst>
                                        </p:cTn>
                                        <p:tgtEl>
                                          <p:spTgt spid="110595">
                                            <p:txEl>
                                              <p:pRg st="5" end="5"/>
                                            </p:txEl>
                                          </p:spTgt>
                                        </p:tgtEl>
                                        <p:attrNameLst>
                                          <p:attrName>style.visibility</p:attrName>
                                        </p:attrNameLst>
                                      </p:cBhvr>
                                      <p:to>
                                        <p:strVal val="visible"/>
                                      </p:to>
                                    </p:set>
                                    <p:anim calcmode="lin" valueType="num">
                                      <p:cBhvr additive="base">
                                        <p:cTn id="18" dur="1000" fill="hold">
                                          <p:stCondLst>
                                            <p:cond delay="0"/>
                                          </p:stCondLst>
                                        </p:cTn>
                                        <p:tgtEl>
                                          <p:spTgt spid="110595">
                                            <p:txEl>
                                              <p:pRg st="5" end="5"/>
                                            </p:txEl>
                                          </p:spTgt>
                                        </p:tgtEl>
                                        <p:attrNameLst>
                                          <p:attrName>ppt_x</p:attrName>
                                        </p:attrNameLst>
                                      </p:cBhvr>
                                      <p:tavLst>
                                        <p:tav tm="0">
                                          <p:val>
                                            <p:strVal val="#ppt_x"/>
                                          </p:val>
                                        </p:tav>
                                        <p:tav tm="100000">
                                          <p:val>
                                            <p:strVal val="#ppt_x"/>
                                          </p:val>
                                        </p:tav>
                                      </p:tavLst>
                                    </p:anim>
                                    <p:anim calcmode="lin" valueType="num">
                                      <p:cBhvr additive="base">
                                        <p:cTn id="19" dur="1000" fill="hold">
                                          <p:stCondLst>
                                            <p:cond delay="0"/>
                                          </p:stCondLst>
                                        </p:cTn>
                                        <p:tgtEl>
                                          <p:spTgt spid="110595">
                                            <p:txEl>
                                              <p:pRg st="5" end="5"/>
                                            </p:txEl>
                                          </p:spTgt>
                                        </p:tgtEl>
                                        <p:attrNameLst>
                                          <p:attrName>ppt_y</p:attrName>
                                        </p:attrNameLst>
                                      </p:cBhvr>
                                      <p:tavLst>
                                        <p:tav tm="0">
                                          <p:val>
                                            <p:strVal val="0-#ppt_h/2"/>
                                          </p:val>
                                        </p:tav>
                                        <p:tav tm="100000">
                                          <p:val>
                                            <p:strVal val="#ppt_y"/>
                                          </p:val>
                                        </p:tav>
                                      </p:tavLst>
                                    </p:anim>
                                  </p:childTnLst>
                                </p:cTn>
                              </p:par>
                              <p:par>
                                <p:cTn id="20" presetID="2" presetClass="entr" presetSubtype="1" fill="hold" grpId="0" nodeType="withEffect">
                                  <p:stCondLst>
                                    <p:cond delay="0"/>
                                  </p:stCondLst>
                                  <p:childTnLst>
                                    <p:set>
                                      <p:cBhvr>
                                        <p:cTn id="21" dur="1" fill="hold">
                                          <p:stCondLst>
                                            <p:cond delay="0"/>
                                          </p:stCondLst>
                                        </p:cTn>
                                        <p:tgtEl>
                                          <p:spTgt spid="110595">
                                            <p:txEl>
                                              <p:pRg st="4" end="4"/>
                                            </p:txEl>
                                          </p:spTgt>
                                        </p:tgtEl>
                                        <p:attrNameLst>
                                          <p:attrName>style.visibility</p:attrName>
                                        </p:attrNameLst>
                                      </p:cBhvr>
                                      <p:to>
                                        <p:strVal val="visible"/>
                                      </p:to>
                                    </p:set>
                                    <p:anim calcmode="lin" valueType="num">
                                      <p:cBhvr additive="base">
                                        <p:cTn id="22" dur="1000" fill="hold">
                                          <p:stCondLst>
                                            <p:cond delay="0"/>
                                          </p:stCondLst>
                                        </p:cTn>
                                        <p:tgtEl>
                                          <p:spTgt spid="110595">
                                            <p:txEl>
                                              <p:pRg st="4" end="4"/>
                                            </p:txEl>
                                          </p:spTgt>
                                        </p:tgtEl>
                                        <p:attrNameLst>
                                          <p:attrName>ppt_x</p:attrName>
                                        </p:attrNameLst>
                                      </p:cBhvr>
                                      <p:tavLst>
                                        <p:tav tm="0">
                                          <p:val>
                                            <p:strVal val="#ppt_x"/>
                                          </p:val>
                                        </p:tav>
                                        <p:tav tm="100000">
                                          <p:val>
                                            <p:strVal val="#ppt_x"/>
                                          </p:val>
                                        </p:tav>
                                      </p:tavLst>
                                    </p:anim>
                                    <p:anim calcmode="lin" valueType="num">
                                      <p:cBhvr additive="base">
                                        <p:cTn id="23" dur="1000" fill="hold">
                                          <p:stCondLst>
                                            <p:cond delay="0"/>
                                          </p:stCondLst>
                                        </p:cTn>
                                        <p:tgtEl>
                                          <p:spTgt spid="110595">
                                            <p:txEl>
                                              <p:pRg st="4" end="4"/>
                                            </p:txEl>
                                          </p:spTgt>
                                        </p:tgtEl>
                                        <p:attrNameLst>
                                          <p:attrName>ppt_y</p:attrName>
                                        </p:attrNameLst>
                                      </p:cBhvr>
                                      <p:tavLst>
                                        <p:tav tm="0">
                                          <p:val>
                                            <p:strVal val="0-#ppt_h/2"/>
                                          </p:val>
                                        </p:tav>
                                        <p:tav tm="100000">
                                          <p:val>
                                            <p:strVal val="#ppt_y"/>
                                          </p:val>
                                        </p:tav>
                                      </p:tavLst>
                                    </p:anim>
                                  </p:childTnLst>
                                </p:cTn>
                              </p:par>
                              <p:par>
                                <p:cTn id="24" presetID="2" presetClass="entr" presetSubtype="1" fill="hold" grpId="0" nodeType="withEffect">
                                  <p:stCondLst>
                                    <p:cond delay="0"/>
                                  </p:stCondLst>
                                  <p:childTnLst>
                                    <p:set>
                                      <p:cBhvr>
                                        <p:cTn id="25" dur="1" fill="hold">
                                          <p:stCondLst>
                                            <p:cond delay="0"/>
                                          </p:stCondLst>
                                        </p:cTn>
                                        <p:tgtEl>
                                          <p:spTgt spid="110595">
                                            <p:txEl>
                                              <p:pRg st="3" end="3"/>
                                            </p:txEl>
                                          </p:spTgt>
                                        </p:tgtEl>
                                        <p:attrNameLst>
                                          <p:attrName>style.visibility</p:attrName>
                                        </p:attrNameLst>
                                      </p:cBhvr>
                                      <p:to>
                                        <p:strVal val="visible"/>
                                      </p:to>
                                    </p:set>
                                    <p:anim calcmode="lin" valueType="num">
                                      <p:cBhvr additive="base">
                                        <p:cTn id="26" dur="1000" fill="hold">
                                          <p:stCondLst>
                                            <p:cond delay="0"/>
                                          </p:stCondLst>
                                        </p:cTn>
                                        <p:tgtEl>
                                          <p:spTgt spid="110595">
                                            <p:txEl>
                                              <p:pRg st="3" end="3"/>
                                            </p:txEl>
                                          </p:spTgt>
                                        </p:tgtEl>
                                        <p:attrNameLst>
                                          <p:attrName>ppt_x</p:attrName>
                                        </p:attrNameLst>
                                      </p:cBhvr>
                                      <p:tavLst>
                                        <p:tav tm="0">
                                          <p:val>
                                            <p:strVal val="#ppt_x"/>
                                          </p:val>
                                        </p:tav>
                                        <p:tav tm="100000">
                                          <p:val>
                                            <p:strVal val="#ppt_x"/>
                                          </p:val>
                                        </p:tav>
                                      </p:tavLst>
                                    </p:anim>
                                    <p:anim calcmode="lin" valueType="num">
                                      <p:cBhvr additive="base">
                                        <p:cTn id="27" dur="1000" fill="hold">
                                          <p:stCondLst>
                                            <p:cond delay="0"/>
                                          </p:stCondLst>
                                        </p:cTn>
                                        <p:tgtEl>
                                          <p:spTgt spid="110595">
                                            <p:txEl>
                                              <p:pRg st="3" end="3"/>
                                            </p:txEl>
                                          </p:spTgt>
                                        </p:tgtEl>
                                        <p:attrNameLst>
                                          <p:attrName>ppt_y</p:attrName>
                                        </p:attrNameLst>
                                      </p:cBhvr>
                                      <p:tavLst>
                                        <p:tav tm="0">
                                          <p:val>
                                            <p:strVal val="0-#ppt_h/2"/>
                                          </p:val>
                                        </p:tav>
                                        <p:tav tm="100000">
                                          <p:val>
                                            <p:strVal val="#ppt_y"/>
                                          </p:val>
                                        </p:tav>
                                      </p:tavLst>
                                    </p:anim>
                                  </p:childTnLst>
                                </p:cTn>
                              </p:par>
                              <p:par>
                                <p:cTn id="28" presetID="2" presetClass="entr" presetSubtype="1" fill="hold" grpId="0" nodeType="withEffect">
                                  <p:stCondLst>
                                    <p:cond delay="0"/>
                                  </p:stCondLst>
                                  <p:childTnLst>
                                    <p:set>
                                      <p:cBhvr>
                                        <p:cTn id="29" dur="1" fill="hold">
                                          <p:stCondLst>
                                            <p:cond delay="0"/>
                                          </p:stCondLst>
                                        </p:cTn>
                                        <p:tgtEl>
                                          <p:spTgt spid="110595">
                                            <p:txEl>
                                              <p:pRg st="2" end="2"/>
                                            </p:txEl>
                                          </p:spTgt>
                                        </p:tgtEl>
                                        <p:attrNameLst>
                                          <p:attrName>style.visibility</p:attrName>
                                        </p:attrNameLst>
                                      </p:cBhvr>
                                      <p:to>
                                        <p:strVal val="visible"/>
                                      </p:to>
                                    </p:set>
                                    <p:anim calcmode="lin" valueType="num">
                                      <p:cBhvr additive="base">
                                        <p:cTn id="30" dur="1000" fill="hold">
                                          <p:stCondLst>
                                            <p:cond delay="0"/>
                                          </p:stCondLst>
                                        </p:cTn>
                                        <p:tgtEl>
                                          <p:spTgt spid="110595">
                                            <p:txEl>
                                              <p:pRg st="2" end="2"/>
                                            </p:txEl>
                                          </p:spTgt>
                                        </p:tgtEl>
                                        <p:attrNameLst>
                                          <p:attrName>ppt_x</p:attrName>
                                        </p:attrNameLst>
                                      </p:cBhvr>
                                      <p:tavLst>
                                        <p:tav tm="0">
                                          <p:val>
                                            <p:strVal val="#ppt_x"/>
                                          </p:val>
                                        </p:tav>
                                        <p:tav tm="100000">
                                          <p:val>
                                            <p:strVal val="#ppt_x"/>
                                          </p:val>
                                        </p:tav>
                                      </p:tavLst>
                                    </p:anim>
                                    <p:anim calcmode="lin" valueType="num">
                                      <p:cBhvr additive="base">
                                        <p:cTn id="31" dur="1000" fill="hold">
                                          <p:stCondLst>
                                            <p:cond delay="0"/>
                                          </p:stCondLst>
                                        </p:cTn>
                                        <p:tgtEl>
                                          <p:spTgt spid="110595">
                                            <p:txEl>
                                              <p:pRg st="2" end="2"/>
                                            </p:txEl>
                                          </p:spTgt>
                                        </p:tgtEl>
                                        <p:attrNameLst>
                                          <p:attrName>ppt_y</p:attrName>
                                        </p:attrNameLst>
                                      </p:cBhvr>
                                      <p:tavLst>
                                        <p:tav tm="0">
                                          <p:val>
                                            <p:strVal val="0-#ppt_h/2"/>
                                          </p:val>
                                        </p:tav>
                                        <p:tav tm="100000">
                                          <p:val>
                                            <p:strVal val="#ppt_y"/>
                                          </p:val>
                                        </p:tav>
                                      </p:tavLst>
                                    </p:anim>
                                  </p:childTnLst>
                                </p:cTn>
                              </p:par>
                              <p:par>
                                <p:cTn id="32" presetID="2" presetClass="entr" presetSubtype="1" fill="hold" grpId="0" nodeType="withEffect">
                                  <p:stCondLst>
                                    <p:cond delay="0"/>
                                  </p:stCondLst>
                                  <p:childTnLst>
                                    <p:set>
                                      <p:cBhvr>
                                        <p:cTn id="33" dur="1" fill="hold">
                                          <p:stCondLst>
                                            <p:cond delay="0"/>
                                          </p:stCondLst>
                                        </p:cTn>
                                        <p:tgtEl>
                                          <p:spTgt spid="110595">
                                            <p:txEl>
                                              <p:pRg st="1" end="1"/>
                                            </p:txEl>
                                          </p:spTgt>
                                        </p:tgtEl>
                                        <p:attrNameLst>
                                          <p:attrName>style.visibility</p:attrName>
                                        </p:attrNameLst>
                                      </p:cBhvr>
                                      <p:to>
                                        <p:strVal val="visible"/>
                                      </p:to>
                                    </p:set>
                                    <p:anim calcmode="lin" valueType="num">
                                      <p:cBhvr additive="base">
                                        <p:cTn id="34" dur="1000" fill="hold">
                                          <p:stCondLst>
                                            <p:cond delay="0"/>
                                          </p:stCondLst>
                                        </p:cTn>
                                        <p:tgtEl>
                                          <p:spTgt spid="110595">
                                            <p:txEl>
                                              <p:pRg st="1" end="1"/>
                                            </p:txEl>
                                          </p:spTgt>
                                        </p:tgtEl>
                                        <p:attrNameLst>
                                          <p:attrName>ppt_x</p:attrName>
                                        </p:attrNameLst>
                                      </p:cBhvr>
                                      <p:tavLst>
                                        <p:tav tm="0">
                                          <p:val>
                                            <p:strVal val="#ppt_x"/>
                                          </p:val>
                                        </p:tav>
                                        <p:tav tm="100000">
                                          <p:val>
                                            <p:strVal val="#ppt_x"/>
                                          </p:val>
                                        </p:tav>
                                      </p:tavLst>
                                    </p:anim>
                                    <p:anim calcmode="lin" valueType="num">
                                      <p:cBhvr additive="base">
                                        <p:cTn id="35" dur="1000" fill="hold">
                                          <p:stCondLst>
                                            <p:cond delay="0"/>
                                          </p:stCondLst>
                                        </p:cTn>
                                        <p:tgtEl>
                                          <p:spTgt spid="110595">
                                            <p:txEl>
                                              <p:pRg st="1" end="1"/>
                                            </p:txEl>
                                          </p:spTgt>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110595">
                                            <p:txEl>
                                              <p:pRg st="0" end="0"/>
                                            </p:txEl>
                                          </p:spTgt>
                                        </p:tgtEl>
                                        <p:attrNameLst>
                                          <p:attrName>style.visibility</p:attrName>
                                        </p:attrNameLst>
                                      </p:cBhvr>
                                      <p:to>
                                        <p:strVal val="visible"/>
                                      </p:to>
                                    </p:set>
                                    <p:anim calcmode="lin" valueType="num">
                                      <p:cBhvr additive="base">
                                        <p:cTn id="38" dur="1000" fill="hold">
                                          <p:stCondLst>
                                            <p:cond delay="0"/>
                                          </p:stCondLst>
                                        </p:cTn>
                                        <p:tgtEl>
                                          <p:spTgt spid="110595">
                                            <p:txEl>
                                              <p:pRg st="0" end="0"/>
                                            </p:txEl>
                                          </p:spTgt>
                                        </p:tgtEl>
                                        <p:attrNameLst>
                                          <p:attrName>ppt_x</p:attrName>
                                        </p:attrNameLst>
                                      </p:cBhvr>
                                      <p:tavLst>
                                        <p:tav tm="0">
                                          <p:val>
                                            <p:strVal val="#ppt_x"/>
                                          </p:val>
                                        </p:tav>
                                        <p:tav tm="100000">
                                          <p:val>
                                            <p:strVal val="#ppt_x"/>
                                          </p:val>
                                        </p:tav>
                                      </p:tavLst>
                                    </p:anim>
                                    <p:anim calcmode="lin" valueType="num">
                                      <p:cBhvr additive="base">
                                        <p:cTn id="39" dur="1000" fill="hold">
                                          <p:stCondLst>
                                            <p:cond delay="0"/>
                                          </p:stCondLst>
                                        </p:cTn>
                                        <p:tgtEl>
                                          <p:spTgt spid="110595">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4" grpId="0"/>
      <p:bldP spid="110595" grpId="0" build="p" rev="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1281371" y="-67734"/>
            <a:ext cx="10251266" cy="1507067"/>
          </a:xfrm>
        </p:spPr>
        <p:txBody>
          <a:bodyPr/>
          <a:lstStyle/>
          <a:p>
            <a:pPr eaLnBrk="1" hangingPunct="1"/>
            <a:r>
              <a:rPr lang="en-US" altLang="en-US" b="1" dirty="0">
                <a:solidFill>
                  <a:schemeClr val="bg1"/>
                </a:solidFill>
              </a:rPr>
              <a:t>The Development of Media Politics</a:t>
            </a:r>
          </a:p>
        </p:txBody>
      </p:sp>
      <p:sp>
        <p:nvSpPr>
          <p:cNvPr id="43011" name="Rectangle 3"/>
          <p:cNvSpPr>
            <a:spLocks noGrp="1" noChangeArrowheads="1"/>
          </p:cNvSpPr>
          <p:nvPr>
            <p:ph type="body" idx="1"/>
          </p:nvPr>
        </p:nvSpPr>
        <p:spPr>
          <a:xfrm>
            <a:off x="1113420" y="1898779"/>
            <a:ext cx="8534400" cy="3615267"/>
          </a:xfrm>
        </p:spPr>
        <p:txBody>
          <a:bodyPr>
            <a:noAutofit/>
          </a:bodyPr>
          <a:lstStyle/>
          <a:p>
            <a:pPr eaLnBrk="1" hangingPunct="1">
              <a:lnSpc>
                <a:spcPct val="90000"/>
              </a:lnSpc>
            </a:pPr>
            <a:r>
              <a:rPr lang="en-US" altLang="en-US" sz="2800" b="1" dirty="0">
                <a:solidFill>
                  <a:schemeClr val="bg1"/>
                </a:solidFill>
              </a:rPr>
              <a:t>Private Control of the Media</a:t>
            </a:r>
          </a:p>
          <a:p>
            <a:pPr lvl="1" eaLnBrk="1" hangingPunct="1">
              <a:lnSpc>
                <a:spcPct val="90000"/>
              </a:lnSpc>
            </a:pPr>
            <a:r>
              <a:rPr lang="en-US" altLang="en-US" sz="2400" b="1" dirty="0">
                <a:solidFill>
                  <a:schemeClr val="bg1"/>
                </a:solidFill>
              </a:rPr>
              <a:t>Only a small number of TV stations are publicly owned in America.</a:t>
            </a:r>
          </a:p>
          <a:p>
            <a:pPr lvl="1" eaLnBrk="1" hangingPunct="1">
              <a:lnSpc>
                <a:spcPct val="90000"/>
              </a:lnSpc>
            </a:pPr>
            <a:r>
              <a:rPr lang="en-US" altLang="en-US" sz="2400" b="1" dirty="0">
                <a:solidFill>
                  <a:schemeClr val="bg1"/>
                </a:solidFill>
              </a:rPr>
              <a:t>Independent in what they can report, media are totally dependent on advertising revenues.  </a:t>
            </a:r>
            <a:r>
              <a:rPr lang="en-US" altLang="en-US" sz="2800" b="1" dirty="0">
                <a:solidFill>
                  <a:schemeClr val="bg1"/>
                </a:solidFill>
              </a:rPr>
              <a:t>TV networks, it could be said, define news as what is entertaining to the average viewer.</a:t>
            </a:r>
          </a:p>
          <a:p>
            <a:pPr lvl="1" eaLnBrk="1" hangingPunct="1">
              <a:lnSpc>
                <a:spcPct val="90000"/>
              </a:lnSpc>
            </a:pPr>
            <a:r>
              <a:rPr lang="en-US" altLang="en-US" sz="2400" b="1" dirty="0">
                <a:solidFill>
                  <a:schemeClr val="bg1"/>
                </a:solidFill>
              </a:rPr>
              <a:t>Chains: massive media conglomerates that account for over four-fifths of the nation’s daily newspaper circulation</a:t>
            </a:r>
          </a:p>
          <a:p>
            <a:pPr lvl="2" eaLnBrk="1" hangingPunct="1">
              <a:lnSpc>
                <a:spcPct val="90000"/>
              </a:lnSpc>
            </a:pPr>
            <a:r>
              <a:rPr lang="en-US" altLang="en-US" sz="2000" b="1" dirty="0">
                <a:solidFill>
                  <a:schemeClr val="bg1"/>
                </a:solidFill>
              </a:rPr>
              <a:t>Also control broadcast media</a:t>
            </a:r>
          </a:p>
          <a:p>
            <a:pPr lvl="2" eaLnBrk="1" hangingPunct="1">
              <a:lnSpc>
                <a:spcPct val="90000"/>
              </a:lnSpc>
            </a:pPr>
            <a:r>
              <a:rPr lang="en-US" altLang="en-US" sz="2000" b="1" dirty="0">
                <a:solidFill>
                  <a:schemeClr val="bg1"/>
                </a:solidFill>
              </a:rPr>
              <a:t>More than 90% of all media is owned by: Comcast, The Walt Disney Company, 21</a:t>
            </a:r>
            <a:r>
              <a:rPr lang="en-US" altLang="en-US" sz="2000" b="1" baseline="30000" dirty="0">
                <a:solidFill>
                  <a:schemeClr val="bg1"/>
                </a:solidFill>
              </a:rPr>
              <a:t>st</a:t>
            </a:r>
            <a:r>
              <a:rPr lang="en-US" altLang="en-US" sz="2000" b="1" dirty="0">
                <a:solidFill>
                  <a:schemeClr val="bg1"/>
                </a:solidFill>
              </a:rPr>
              <a:t> Century Fox, Time Warner (Spectrum), National Amusements (CBS, MTV, BET </a:t>
            </a:r>
            <a:r>
              <a:rPr lang="en-US" altLang="en-US" sz="2000" b="1" dirty="0" err="1">
                <a:solidFill>
                  <a:schemeClr val="bg1"/>
                </a:solidFill>
              </a:rPr>
              <a:t>etc</a:t>
            </a:r>
            <a:r>
              <a:rPr lang="en-US" altLang="en-US" sz="2000" b="1" dirty="0">
                <a:solidFill>
                  <a:schemeClr val="bg1"/>
                </a:solidFill>
              </a:rPr>
              <a:t>)</a:t>
            </a:r>
          </a:p>
          <a:p>
            <a:pPr lvl="2" eaLnBrk="1" hangingPunct="1">
              <a:lnSpc>
                <a:spcPct val="90000"/>
              </a:lnSpc>
            </a:pPr>
            <a:endParaRPr lang="en-US" altLang="en-US" sz="2000" b="1" dirty="0">
              <a:solidFill>
                <a:schemeClr val="bg1"/>
              </a:solidFill>
            </a:endParaRPr>
          </a:p>
        </p:txBody>
      </p:sp>
    </p:spTree>
    <p:extLst>
      <p:ext uri="{BB962C8B-B14F-4D97-AF65-F5344CB8AC3E}">
        <p14:creationId xmlns:p14="http://schemas.microsoft.com/office/powerpoint/2010/main" val="3280964294"/>
      </p:ext>
    </p:extLst>
  </p:cSld>
  <p:clrMapOvr>
    <a:masterClrMapping/>
  </p:clrMapOvr>
  <p:transition spd="slow"/>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95</TotalTime>
  <Words>1082</Words>
  <Application>Microsoft Office PowerPoint</Application>
  <PresentationFormat>Widescreen</PresentationFormat>
  <Paragraphs>143</Paragraphs>
  <Slides>22</Slides>
  <Notes>17</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22</vt:i4>
      </vt:variant>
    </vt:vector>
  </HeadingPairs>
  <TitlesOfParts>
    <vt:vector size="33" baseType="lpstr">
      <vt:lpstr>ＭＳ Ｐゴシック</vt:lpstr>
      <vt:lpstr>ＭＳ Ｐゴシック</vt:lpstr>
      <vt:lpstr>Arial</vt:lpstr>
      <vt:lpstr>Brush Script MT</vt:lpstr>
      <vt:lpstr>Calibri</vt:lpstr>
      <vt:lpstr>Century Gothic</vt:lpstr>
      <vt:lpstr>メイリオ</vt:lpstr>
      <vt:lpstr>Rage Italic</vt:lpstr>
      <vt:lpstr>Times New Roman</vt:lpstr>
      <vt:lpstr>Wingdings 3</vt:lpstr>
      <vt:lpstr>Slice</vt:lpstr>
      <vt:lpstr>The Media</vt:lpstr>
      <vt:lpstr>Introduction Some important definitions:</vt:lpstr>
      <vt:lpstr>The Development of Media Politics</vt:lpstr>
      <vt:lpstr>The Mass Media Today</vt:lpstr>
      <vt:lpstr>Meet the Master of Mass Media</vt:lpstr>
      <vt:lpstr>Print Media-(newspapers and magazines)</vt:lpstr>
      <vt:lpstr>The Development of Media Politics</vt:lpstr>
      <vt:lpstr>Government Regulation of the Broadcast Media</vt:lpstr>
      <vt:lpstr>The Development of Media Politics</vt:lpstr>
      <vt:lpstr>Narrowcasting: Cable TV &amp; Internet</vt:lpstr>
      <vt:lpstr>Who is honest?</vt:lpstr>
      <vt:lpstr>Reporting the News</vt:lpstr>
      <vt:lpstr>Reporting the News</vt:lpstr>
      <vt:lpstr>PowerPoint Presentation</vt:lpstr>
      <vt:lpstr>Bias in the Media</vt:lpstr>
      <vt:lpstr>Reporting the News</vt:lpstr>
      <vt:lpstr>Finding the News</vt:lpstr>
      <vt:lpstr>PowerPoint Presentation</vt:lpstr>
      <vt:lpstr>Obama vs. Trump media coverage </vt:lpstr>
      <vt:lpstr>PowerPoint Presentation</vt:lpstr>
      <vt:lpstr>Understanding the Mass Media</vt:lpstr>
      <vt:lpstr>Understanding the Mass Media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Media &amp; Interest Groups</dc:title>
  <dc:creator>Windows User</dc:creator>
  <cp:lastModifiedBy>Michael Fluharty</cp:lastModifiedBy>
  <cp:revision>11</cp:revision>
  <dcterms:created xsi:type="dcterms:W3CDTF">2017-05-22T15:06:26Z</dcterms:created>
  <dcterms:modified xsi:type="dcterms:W3CDTF">2018-08-30T20:31:29Z</dcterms:modified>
</cp:coreProperties>
</file>