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7" r:id="rId3"/>
    <p:sldId id="286" r:id="rId4"/>
    <p:sldId id="288" r:id="rId5"/>
    <p:sldId id="289" r:id="rId6"/>
    <p:sldId id="290" r:id="rId7"/>
    <p:sldId id="291" r:id="rId8"/>
    <p:sldId id="292" r:id="rId9"/>
    <p:sldId id="293" r:id="rId10"/>
    <p:sldId id="258" r:id="rId11"/>
    <p:sldId id="262" r:id="rId12"/>
    <p:sldId id="260" r:id="rId13"/>
    <p:sldId id="261" r:id="rId14"/>
    <p:sldId id="259"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21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C041E-1179-440E-A639-DEC4B7BAC152}"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ABA21-9E19-4455-AA93-068EBDA67554}" type="slidenum">
              <a:rPr lang="en-US" smtClean="0"/>
              <a:t>‹#›</a:t>
            </a:fld>
            <a:endParaRPr lang="en-US"/>
          </a:p>
        </p:txBody>
      </p:sp>
    </p:spTree>
    <p:extLst>
      <p:ext uri="{BB962C8B-B14F-4D97-AF65-F5344CB8AC3E}">
        <p14:creationId xmlns:p14="http://schemas.microsoft.com/office/powerpoint/2010/main" val="344468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SLIDES_API1564437689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SLIDES_API156443768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 anticipate this is a 2 day lesson in a traditional 45 minute class schedule.</a:t>
            </a:r>
            <a:endParaRPr/>
          </a:p>
          <a:p>
            <a:pPr marL="0" lvl="0" indent="0" rtl="0">
              <a:spcBef>
                <a:spcPts val="0"/>
              </a:spcBef>
              <a:spcAft>
                <a:spcPts val="0"/>
              </a:spcAft>
              <a:buNone/>
            </a:pPr>
            <a:endParaRPr/>
          </a:p>
          <a:p>
            <a:pPr marL="0" lvl="0" indent="0" rtl="0">
              <a:spcBef>
                <a:spcPts val="0"/>
              </a:spcBef>
              <a:spcAft>
                <a:spcPts val="0"/>
              </a:spcAft>
              <a:buNone/>
            </a:pPr>
            <a:r>
              <a:rPr lang="en"/>
              <a:t>EU: LOR-1: A balance between governmental power and individual rights has been a hallmark of American political development.</a:t>
            </a:r>
            <a:endParaRPr/>
          </a:p>
          <a:p>
            <a:pPr marL="0" lvl="0" indent="0" rtl="0">
              <a:spcBef>
                <a:spcPts val="0"/>
              </a:spcBef>
              <a:spcAft>
                <a:spcPts val="0"/>
              </a:spcAft>
              <a:buNone/>
            </a:pPr>
            <a:r>
              <a:rPr lang="en"/>
              <a:t>Big Idea: Liberty and Order</a:t>
            </a:r>
            <a:endParaRPr/>
          </a:p>
          <a:p>
            <a:pPr marL="0" lvl="0" indent="0" rtl="0">
              <a:spcBef>
                <a:spcPts val="0"/>
              </a:spcBef>
              <a:spcAft>
                <a:spcPts val="0"/>
              </a:spcAft>
              <a:buNone/>
            </a:pPr>
            <a:endParaRPr/>
          </a:p>
          <a:p>
            <a:pPr marL="0" lvl="0" indent="0" rtl="0">
              <a:spcBef>
                <a:spcPts val="0"/>
              </a:spcBef>
              <a:spcAft>
                <a:spcPts val="0"/>
              </a:spcAft>
              <a:buNone/>
            </a:pPr>
            <a:r>
              <a:rPr lang="en"/>
              <a:t>LO: LOR-1.A:  Explain how democratic ideals are reflected in the Declaration of Independence and the U.S. Constitution</a:t>
            </a:r>
            <a:endParaRPr/>
          </a:p>
          <a:p>
            <a:pPr marL="0" lvl="0" indent="0" rtl="0">
              <a:spcBef>
                <a:spcPts val="0"/>
              </a:spcBef>
              <a:spcAft>
                <a:spcPts val="0"/>
              </a:spcAft>
              <a:buNone/>
            </a:pPr>
            <a:endParaRPr/>
          </a:p>
          <a:p>
            <a:pPr marL="0" lvl="0" indent="0" rtl="0">
              <a:spcBef>
                <a:spcPts val="0"/>
              </a:spcBef>
              <a:spcAft>
                <a:spcPts val="0"/>
              </a:spcAft>
              <a:buNone/>
            </a:pPr>
            <a:r>
              <a:rPr lang="en"/>
              <a:t>EK:  LOR-1.A.1: The U.S. Government is based on ideas of limited government, including natural rights, popular sovereignty, republicanism and social contract.</a:t>
            </a:r>
            <a:endParaRPr/>
          </a:p>
          <a:p>
            <a:pPr marL="0" lvl="0" indent="0" rtl="0">
              <a:spcBef>
                <a:spcPts val="0"/>
              </a:spcBef>
              <a:spcAft>
                <a:spcPts val="0"/>
              </a:spcAft>
              <a:buNone/>
            </a:pPr>
            <a:endParaRPr/>
          </a:p>
          <a:p>
            <a:pPr marL="0" lvl="0" indent="0" rtl="0">
              <a:spcBef>
                <a:spcPts val="0"/>
              </a:spcBef>
              <a:spcAft>
                <a:spcPts val="0"/>
              </a:spcAft>
              <a:buNone/>
            </a:pPr>
            <a:r>
              <a:rPr lang="en"/>
              <a:t>This lesson is an overview of philosophical foundations of the American system.</a:t>
            </a: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2558F7-DFAF-4ADC-BBE2-661530FA2EEE}"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258074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EDEC374D-E70C-40B4-8C63-6CF1B4E009BD}" type="slidenum">
              <a:rPr lang="en-US" smtClean="0"/>
              <a:pPr>
                <a:defRPr/>
              </a:pPr>
              <a:t>13</a:t>
            </a:fld>
            <a:endParaRPr lang="en-US"/>
          </a:p>
        </p:txBody>
      </p:sp>
    </p:spTree>
    <p:extLst>
      <p:ext uri="{BB962C8B-B14F-4D97-AF65-F5344CB8AC3E}">
        <p14:creationId xmlns:p14="http://schemas.microsoft.com/office/powerpoint/2010/main" val="335088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4E5E6-AF3B-4406-9023-79BC41871D24}"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357692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9F50D19E-A833-4E32-90C1-216B3943D85F}" type="slidenum">
              <a:rPr lang="en-US" smtClean="0"/>
              <a:pPr>
                <a:defRPr/>
              </a:pPr>
              <a:t>15</a:t>
            </a:fld>
            <a:endParaRPr lang="en-US"/>
          </a:p>
        </p:txBody>
      </p:sp>
    </p:spTree>
    <p:extLst>
      <p:ext uri="{BB962C8B-B14F-4D97-AF65-F5344CB8AC3E}">
        <p14:creationId xmlns:p14="http://schemas.microsoft.com/office/powerpoint/2010/main" val="276937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6B3DBDF7-DC2F-4230-B087-BEDD3817940A}" type="slidenum">
              <a:rPr lang="en-US" smtClean="0"/>
              <a:pPr>
                <a:defRPr/>
              </a:pPr>
              <a:t>19</a:t>
            </a:fld>
            <a:endParaRPr lang="en-US"/>
          </a:p>
        </p:txBody>
      </p:sp>
    </p:spTree>
    <p:extLst>
      <p:ext uri="{BB962C8B-B14F-4D97-AF65-F5344CB8AC3E}">
        <p14:creationId xmlns:p14="http://schemas.microsoft.com/office/powerpoint/2010/main" val="382252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2D7F313-406E-4E74-85B0-9E5C6B744F6A}" type="slidenum">
              <a:rPr lang="en-US" smtClean="0"/>
              <a:pPr>
                <a:defRPr/>
              </a:pPr>
              <a:t>21</a:t>
            </a:fld>
            <a:endParaRPr lang="en-US"/>
          </a:p>
        </p:txBody>
      </p:sp>
    </p:spTree>
    <p:extLst>
      <p:ext uri="{BB962C8B-B14F-4D97-AF65-F5344CB8AC3E}">
        <p14:creationId xmlns:p14="http://schemas.microsoft.com/office/powerpoint/2010/main" val="135016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4C7E110-4D7B-4D00-A571-2972B7BD564C}" type="slidenum">
              <a:rPr lang="en-US" smtClean="0"/>
              <a:pPr>
                <a:defRPr/>
              </a:pPr>
              <a:t>24</a:t>
            </a:fld>
            <a:endParaRPr lang="en-US"/>
          </a:p>
        </p:txBody>
      </p:sp>
    </p:spTree>
    <p:extLst>
      <p:ext uri="{BB962C8B-B14F-4D97-AF65-F5344CB8AC3E}">
        <p14:creationId xmlns:p14="http://schemas.microsoft.com/office/powerpoint/2010/main" val="4051705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928C299-FCF8-4CF5-8929-30B8EE2AAE99}" type="slidenum">
              <a:rPr lang="en-US" smtClean="0"/>
              <a:pPr>
                <a:defRPr/>
              </a:pPr>
              <a:t>29</a:t>
            </a:fld>
            <a:endParaRPr lang="en-US"/>
          </a:p>
        </p:txBody>
      </p:sp>
    </p:spTree>
    <p:extLst>
      <p:ext uri="{BB962C8B-B14F-4D97-AF65-F5344CB8AC3E}">
        <p14:creationId xmlns:p14="http://schemas.microsoft.com/office/powerpoint/2010/main" val="645972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9EF060D-4015-48F7-BA82-0B2ED292DF75}" type="slidenum">
              <a:rPr lang="en-US" smtClean="0"/>
              <a:pPr>
                <a:defRPr/>
              </a:pPr>
              <a:t>30</a:t>
            </a:fld>
            <a:endParaRPr lang="en-US"/>
          </a:p>
        </p:txBody>
      </p:sp>
    </p:spTree>
    <p:extLst>
      <p:ext uri="{BB962C8B-B14F-4D97-AF65-F5344CB8AC3E}">
        <p14:creationId xmlns:p14="http://schemas.microsoft.com/office/powerpoint/2010/main" val="73564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9EF060D-4015-48F7-BA82-0B2ED292DF75}" type="slidenum">
              <a:rPr lang="en-US" smtClean="0"/>
              <a:pPr>
                <a:defRPr/>
              </a:pPr>
              <a:t>31</a:t>
            </a:fld>
            <a:endParaRPr lang="en-US"/>
          </a:p>
        </p:txBody>
      </p:sp>
    </p:spTree>
    <p:extLst>
      <p:ext uri="{BB962C8B-B14F-4D97-AF65-F5344CB8AC3E}">
        <p14:creationId xmlns:p14="http://schemas.microsoft.com/office/powerpoint/2010/main" val="8454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SLIDES_API1374766592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SLIDES_API137476659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following slides can be used as a physical “Take a Stand” activity or one that you present either through Pear Deck or another way in your classroom.</a:t>
            </a:r>
            <a:endParaRPr/>
          </a:p>
          <a:p>
            <a:pPr marL="0" lvl="0" indent="0" rtl="0">
              <a:spcBef>
                <a:spcPts val="0"/>
              </a:spcBef>
              <a:spcAft>
                <a:spcPts val="0"/>
              </a:spcAft>
              <a:buNone/>
            </a:pPr>
            <a:endParaRPr/>
          </a:p>
          <a:p>
            <a:pPr marL="0" lvl="0" indent="0" rtl="0">
              <a:spcBef>
                <a:spcPts val="0"/>
              </a:spcBef>
              <a:spcAft>
                <a:spcPts val="0"/>
              </a:spcAft>
              <a:buNone/>
            </a:pPr>
            <a:r>
              <a:rPr lang="en"/>
              <a:t>If you do it as a physical “Take a Stand” activity, it could be very impactful to do it as a continuum, calling on 1 or 2 to explain why they placed themselves where they did on the continuum and then moving on to the next one.</a:t>
            </a: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4F567E1-E3F9-478E-B05F-63C5CDCD7166}" type="slidenum">
              <a:rPr lang="en-US" smtClean="0"/>
              <a:pPr>
                <a:defRPr/>
              </a:pPr>
              <a:t>32</a:t>
            </a:fld>
            <a:endParaRPr lang="en-US"/>
          </a:p>
        </p:txBody>
      </p:sp>
    </p:spTree>
    <p:extLst>
      <p:ext uri="{BB962C8B-B14F-4D97-AF65-F5344CB8AC3E}">
        <p14:creationId xmlns:p14="http://schemas.microsoft.com/office/powerpoint/2010/main" val="154603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1ADE2A8-5D0C-40E2-9DB3-E497E7C847BB}" type="slidenum">
              <a:rPr lang="en-US" smtClean="0"/>
              <a:pPr>
                <a:defRPr/>
              </a:pPr>
              <a:t>33</a:t>
            </a:fld>
            <a:endParaRPr lang="en-US"/>
          </a:p>
        </p:txBody>
      </p:sp>
    </p:spTree>
    <p:extLst>
      <p:ext uri="{BB962C8B-B14F-4D97-AF65-F5344CB8AC3E}">
        <p14:creationId xmlns:p14="http://schemas.microsoft.com/office/powerpoint/2010/main" val="3386738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EDBD0B1-C3CF-4540-AC21-AE4AAE7542CA}" type="slidenum">
              <a:rPr lang="en-US" smtClean="0"/>
              <a:pPr>
                <a:defRPr/>
              </a:pPr>
              <a:t>34</a:t>
            </a:fld>
            <a:endParaRPr lang="en-US"/>
          </a:p>
        </p:txBody>
      </p:sp>
    </p:spTree>
    <p:extLst>
      <p:ext uri="{BB962C8B-B14F-4D97-AF65-F5344CB8AC3E}">
        <p14:creationId xmlns:p14="http://schemas.microsoft.com/office/powerpoint/2010/main" val="2842750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A6C684-D738-45CB-9243-B752D4B1BF69}" type="slidenum">
              <a:rPr lang="en-US"/>
              <a:pPr>
                <a:defRPr/>
              </a:pPr>
              <a:t>36</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six items are hyperlinked to their own slide. A return button is also on the slide.</a:t>
            </a:r>
          </a:p>
        </p:txBody>
      </p:sp>
    </p:spTree>
    <p:extLst>
      <p:ext uri="{BB962C8B-B14F-4D97-AF65-F5344CB8AC3E}">
        <p14:creationId xmlns:p14="http://schemas.microsoft.com/office/powerpoint/2010/main" val="64746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SLIDES_API1290765453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Google Shape;82;SLIDES_API129076545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SLIDES_API1451017276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Google Shape;94;SLIDES_API145101727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SLIDES_API1516957056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Google Shape;106;SLIDES_API151695705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SLIDES_API1112300695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Google Shape;118;SLIDES_API111230069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SLIDES_API161046608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Google Shape;130;SLIDES_API161046608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SLIDES_API2042488255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Google Shape;142;SLIDES_API204248825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4E5E6-AF3B-4406-9023-79BC41871D24}"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5278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6874E9-C920-4337-B76A-F8878F2375DE}"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35989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6707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370437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12800" y="6461126"/>
            <a:ext cx="2844800" cy="168275"/>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8737600" y="6019801"/>
            <a:ext cx="2844800" cy="473075"/>
          </a:xfrm>
        </p:spPr>
        <p:txBody>
          <a:bodyPr/>
          <a:lstStyle>
            <a:lvl1pPr>
              <a:defRPr/>
            </a:lvl1pPr>
          </a:lstStyle>
          <a:p>
            <a:pPr>
              <a:defRPr/>
            </a:pPr>
            <a:fld id="{B1E49D23-0F91-4D3E-B633-89DFA459D729}" type="slidenum">
              <a:rPr lang="en-US"/>
              <a:pPr>
                <a:defRPr/>
              </a:pPr>
              <a:t>‹#›</a:t>
            </a:fld>
            <a:endParaRPr lang="en-US"/>
          </a:p>
        </p:txBody>
      </p:sp>
    </p:spTree>
    <p:extLst>
      <p:ext uri="{BB962C8B-B14F-4D97-AF65-F5344CB8AC3E}">
        <p14:creationId xmlns:p14="http://schemas.microsoft.com/office/powerpoint/2010/main" val="1384515062"/>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406967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6874E9-C920-4337-B76A-F8878F2375DE}"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35200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6874E9-C920-4337-B76A-F8878F2375DE}"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92807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6874E9-C920-4337-B76A-F8878F2375DE}"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3923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6874E9-C920-4337-B76A-F8878F2375DE}"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08757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74E9-C920-4337-B76A-F8878F2375DE}"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00114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874E9-C920-4337-B76A-F8878F2375DE}"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389112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874E9-C920-4337-B76A-F8878F2375DE}"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99718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74E9-C920-4337-B76A-F8878F2375DE}" type="datetimeFigureOut">
              <a:rPr lang="en-US" smtClean="0"/>
              <a:t>8/30/2018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32316-D1E3-4FBF-9846-1A80C8696FFA}" type="slidenum">
              <a:rPr lang="en-US" smtClean="0"/>
              <a:t>‹#›</a:t>
            </a:fld>
            <a:endParaRPr lang="en-US"/>
          </a:p>
        </p:txBody>
      </p:sp>
    </p:spTree>
    <p:extLst>
      <p:ext uri="{BB962C8B-B14F-4D97-AF65-F5344CB8AC3E}">
        <p14:creationId xmlns:p14="http://schemas.microsoft.com/office/powerpoint/2010/main" val="183434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dontchangethislink.peardeckmagic.zone/?eyJ0eXBlIjoiZ29vZ2xlLXNsaWRlcy1hZGRvbi10ZW1wbGF0ZS1saWJyYXJ5IiwiY2xhc3NUaW1lIjoiYmVnaW5uaW5nIiwiY29udGVudElkIjoiaHR0cHM6Ly9kb2NzLmdvb2dsZS5jb20vcHJlc2VudGF0aW9uL2QvMWowMWtBanRuUkttamd5TmpnRXdXSUVqQlhGZURtYmROQ3Y3bU43b3p2VzQvZWRpdCNzbGlkZT1pZC5nMmFmMTBiNzQ4NV8yXzExNyIsInNsaWRlSWQiOiJnMmFmMTBiNzQ4NV8yXzExNyIsInByZXNlbnRhdGlvbklkIjoiMWowMWtBanRuUkttamd5TmpnRXdXSUVqQlhGZURtYmROQ3Y3bU43b3p2VzQiLCJ0ZW1wbGF0ZU5hbWUiOiJXaGF0IGRvIHlvdSB3YW50IHRvIGtub3cgYWJvdXQgdG9kYXnigJlzIHRvcGljIiwibGFzdEVkaXRlZEJ5IjoiMTEzNTk2NTU5MjMzMTg2OTIyNjY2IiwiY29udGVudEluc3RhbmNlSWQiOiIxeDJobEplRUZjUk5BS25ZRHdjVWdEeVE3dS1JME1sM0lEamVRODNuc0x0cy85NDIxZWNiMC1kM2RmLTQwOGMtOTUyOC03NWY3ZDgxZDdlZTEifQ==pearId=magic-pear-metadata-identifi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2M5MTIwMzZkLWExOGUtNDQyNy04YjU4LTMxMWMyNTI3MjIxNSJ9pearId=magic-pear-metadata-identifie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c5MmExYjc0LTJlOGUtNGZjNC1hYjVjLTc2OTU0YTE4MGFkNiJ9pearId=magic-pear-metadata-identifie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2NlYmIxYmNhLTY3MTItNDk3Zi1iN2Y5LThiMDAyZjA0NjJjYyJ9pearId=magic-pear-metadata-identifie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E4NzlhNDQ2LTcxYmItNGQ0NC1hZWNjLTM4NGI1MDgyZGY2OCJ9pearId=magic-pear-metadata-identifie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YyOTllNTU2LThlMzEtNGRhYS1hYmZlLTAzZjQyOWQwZTBmOSJ9pearId=magic-pear-metadata-identifie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dhOWQyZmI0LTQwOGEtNGE0OC1iZTIwLTU2YzcwM2FkZDQ2ZiJ9pearId=magic-pear-metadata-identifie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YyNTUyM2E2LTI4MmYtNGQ3Yy04ZTEwLTNhNTE3M2E2MjRlMSJ9pearId=magic-pear-metadata-identifie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4" y="748145"/>
            <a:ext cx="12284364" cy="1330181"/>
          </a:xfrm>
        </p:spPr>
        <p:txBody>
          <a:bodyPr>
            <a:normAutofit/>
          </a:bodyPr>
          <a:lstStyle/>
          <a:p>
            <a:r>
              <a:rPr lang="en-US" sz="6600" b="1" dirty="0"/>
              <a:t>Government Intro/Political Culture</a:t>
            </a:r>
          </a:p>
        </p:txBody>
      </p:sp>
      <p:sp>
        <p:nvSpPr>
          <p:cNvPr id="3" name="Subtitle 2"/>
          <p:cNvSpPr>
            <a:spLocks noGrp="1"/>
          </p:cNvSpPr>
          <p:nvPr>
            <p:ph type="subTitle" idx="1"/>
          </p:nvPr>
        </p:nvSpPr>
        <p:spPr>
          <a:xfrm>
            <a:off x="1524000" y="2817091"/>
            <a:ext cx="9144000" cy="2440709"/>
          </a:xfrm>
        </p:spPr>
        <p:txBody>
          <a:bodyPr>
            <a:normAutofit/>
          </a:bodyPr>
          <a:lstStyle/>
          <a:p>
            <a:r>
              <a:rPr lang="en-US" b="1" dirty="0"/>
              <a:t>Unit One </a:t>
            </a:r>
          </a:p>
          <a:p>
            <a:r>
              <a:rPr lang="en-US" b="1" dirty="0"/>
              <a:t>Textbook Chapter 1</a:t>
            </a:r>
          </a:p>
          <a:p>
            <a:r>
              <a:rPr lang="en-US" b="1" dirty="0"/>
              <a:t>Introduction to United States Government</a:t>
            </a:r>
          </a:p>
          <a:p>
            <a:r>
              <a:rPr lang="en-US" b="1" dirty="0"/>
              <a:t>Coach Flu</a:t>
            </a:r>
          </a:p>
          <a:p>
            <a:r>
              <a:rPr lang="en-US" sz="1400" b="1" dirty="0"/>
              <a:t>Revised 2018-2019</a:t>
            </a:r>
          </a:p>
        </p:txBody>
      </p:sp>
    </p:spTree>
    <p:extLst>
      <p:ext uri="{BB962C8B-B14F-4D97-AF65-F5344CB8AC3E}">
        <p14:creationId xmlns:p14="http://schemas.microsoft.com/office/powerpoint/2010/main" val="1930249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0"/>
            <a:ext cx="8229600" cy="1143000"/>
          </a:xfrm>
        </p:spPr>
        <p:txBody>
          <a:bodyPr>
            <a:normAutofit/>
          </a:bodyPr>
          <a:lstStyle/>
          <a:p>
            <a:pPr algn="ctr" eaLnBrk="1" hangingPunct="1"/>
            <a:r>
              <a:rPr lang="en-US" sz="5400" b="1" dirty="0"/>
              <a:t>Government</a:t>
            </a:r>
          </a:p>
        </p:txBody>
      </p:sp>
      <p:sp>
        <p:nvSpPr>
          <p:cNvPr id="14339" name="Content Placeholder 2"/>
          <p:cNvSpPr>
            <a:spLocks noGrp="1"/>
          </p:cNvSpPr>
          <p:nvPr>
            <p:ph idx="1"/>
          </p:nvPr>
        </p:nvSpPr>
        <p:spPr>
          <a:xfrm>
            <a:off x="1981200" y="1406237"/>
            <a:ext cx="8077200" cy="5287963"/>
          </a:xfrm>
        </p:spPr>
        <p:txBody>
          <a:bodyPr>
            <a:noAutofit/>
          </a:bodyPr>
          <a:lstStyle/>
          <a:p>
            <a:pPr eaLnBrk="1" hangingPunct="1"/>
            <a:r>
              <a:rPr lang="en-US" sz="3600" b="1" dirty="0"/>
              <a:t>What is government? it is an institution that makes authoritative decisions for any given society.</a:t>
            </a:r>
          </a:p>
          <a:p>
            <a:pPr eaLnBrk="1" hangingPunct="1"/>
            <a:r>
              <a:rPr lang="en-US" sz="3600" b="1" dirty="0"/>
              <a:t>Thousands of state and local governments make policies that influence our every day lives.</a:t>
            </a:r>
          </a:p>
          <a:p>
            <a:pPr eaLnBrk="1" hangingPunct="1"/>
            <a:r>
              <a:rPr lang="en-US" sz="3600" b="1" dirty="0"/>
              <a:t>There are about 500, 000 elected officials in the united states today.</a:t>
            </a:r>
          </a:p>
        </p:txBody>
      </p:sp>
    </p:spTree>
    <p:extLst>
      <p:ext uri="{BB962C8B-B14F-4D97-AF65-F5344CB8AC3E}">
        <p14:creationId xmlns:p14="http://schemas.microsoft.com/office/powerpoint/2010/main" val="57239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sz="4800" b="1" dirty="0"/>
              <a:t>For a State (Country) to Exists </a:t>
            </a:r>
          </a:p>
        </p:txBody>
      </p:sp>
      <p:sp>
        <p:nvSpPr>
          <p:cNvPr id="17411" name="Content Placeholder 2"/>
          <p:cNvSpPr>
            <a:spLocks noGrp="1"/>
          </p:cNvSpPr>
          <p:nvPr>
            <p:ph idx="1"/>
          </p:nvPr>
        </p:nvSpPr>
        <p:spPr/>
        <p:txBody>
          <a:bodyPr>
            <a:normAutofit/>
          </a:bodyPr>
          <a:lstStyle/>
          <a:p>
            <a:r>
              <a:rPr lang="en-US" b="1" dirty="0"/>
              <a:t>Geographic Territory:  Definable boarders.</a:t>
            </a:r>
          </a:p>
          <a:p>
            <a:r>
              <a:rPr lang="en-US" b="1" dirty="0"/>
              <a:t>Population:   People   DUH!</a:t>
            </a:r>
          </a:p>
          <a:p>
            <a:r>
              <a:rPr lang="en-US" b="1" dirty="0"/>
              <a:t>Sovereignty:  the quality of having supreme, independent authority over a geographic area, such as a territory.</a:t>
            </a:r>
          </a:p>
          <a:p>
            <a:r>
              <a:rPr lang="en-US" b="1" dirty="0"/>
              <a:t>Legitimate Government: a form of structured government: Democracy, dictatorship etc.</a:t>
            </a:r>
          </a:p>
          <a:p>
            <a:endParaRPr lang="en-US" sz="2400" dirty="0"/>
          </a:p>
        </p:txBody>
      </p:sp>
    </p:spTree>
    <p:extLst>
      <p:ext uri="{BB962C8B-B14F-4D97-AF65-F5344CB8AC3E}">
        <p14:creationId xmlns:p14="http://schemas.microsoft.com/office/powerpoint/2010/main" val="198288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b="1" dirty="0"/>
              <a:t>Government </a:t>
            </a:r>
          </a:p>
        </p:txBody>
      </p:sp>
      <p:sp>
        <p:nvSpPr>
          <p:cNvPr id="9219" name="Content Placeholder 2"/>
          <p:cNvSpPr>
            <a:spLocks noGrp="1"/>
          </p:cNvSpPr>
          <p:nvPr>
            <p:ph idx="1"/>
          </p:nvPr>
        </p:nvSpPr>
        <p:spPr/>
        <p:txBody>
          <a:bodyPr>
            <a:normAutofit/>
          </a:bodyPr>
          <a:lstStyle/>
          <a:p>
            <a:pPr marL="640080" lvl="1" indent="-246888">
              <a:buFont typeface="Wingdings 2"/>
              <a:buChar char=""/>
              <a:defRPr/>
            </a:pPr>
            <a:r>
              <a:rPr lang="en-US" sz="2000" b="1" i="1" dirty="0"/>
              <a:t>What should the government do?</a:t>
            </a:r>
          </a:p>
          <a:p>
            <a:pPr lvl="2" indent="-246888">
              <a:buFont typeface="Wingdings 2"/>
              <a:buChar char=""/>
              <a:defRPr/>
            </a:pPr>
            <a:r>
              <a:rPr lang="en-US" sz="1600" b="1" dirty="0"/>
              <a:t>How the government should take part in specific areas and how they take part in it.</a:t>
            </a:r>
          </a:p>
          <a:p>
            <a:pPr lvl="2" indent="-246888">
              <a:buFont typeface="Wingdings 2"/>
              <a:buChar char=""/>
              <a:defRPr/>
            </a:pPr>
            <a:r>
              <a:rPr lang="en-US" sz="1600" b="1" dirty="0"/>
              <a:t>Some Americans believe that the government doesn’t do enough for society and others think that the government does more then enough. </a:t>
            </a:r>
            <a:endParaRPr lang="en-US" b="1" dirty="0"/>
          </a:p>
          <a:p>
            <a:pPr marL="274320" indent="-274320">
              <a:buClr>
                <a:schemeClr val="accent3"/>
              </a:buClr>
              <a:buFont typeface="Wingdings 2"/>
              <a:buChar char=""/>
              <a:defRPr/>
            </a:pPr>
            <a:r>
              <a:rPr lang="en-US" sz="2400" b="1" dirty="0"/>
              <a:t>What should Government do?</a:t>
            </a:r>
          </a:p>
          <a:p>
            <a:pPr marL="393192" lvl="1" indent="0">
              <a:buNone/>
              <a:defRPr/>
            </a:pPr>
            <a:r>
              <a:rPr lang="en-US" sz="2000" b="1" i="1" dirty="0"/>
              <a:t>1.  Maintaining a national defense</a:t>
            </a:r>
          </a:p>
          <a:p>
            <a:pPr lvl="2" indent="-246888">
              <a:buFont typeface="Wingdings 2"/>
              <a:buChar char=""/>
              <a:defRPr/>
            </a:pPr>
            <a:r>
              <a:rPr lang="en-US" sz="1600" b="1" dirty="0"/>
              <a:t>They have recruiters for the army , marines, navy and air force to protect our</a:t>
            </a:r>
          </a:p>
          <a:p>
            <a:pPr lvl="2" indent="-246888">
              <a:buNone/>
              <a:defRPr/>
            </a:pPr>
            <a:r>
              <a:rPr lang="en-US" sz="1600" b="1" dirty="0"/>
              <a:t>Country from foreign threats.</a:t>
            </a:r>
          </a:p>
          <a:p>
            <a:pPr marL="393192" lvl="1" indent="0">
              <a:buNone/>
              <a:defRPr/>
            </a:pPr>
            <a:r>
              <a:rPr lang="en-US" sz="2000" b="1" i="1" dirty="0"/>
              <a:t>2.  Providing public services</a:t>
            </a:r>
          </a:p>
          <a:p>
            <a:pPr lvl="2" indent="-246888">
              <a:buFont typeface="Wingdings 2"/>
              <a:buChar char=""/>
              <a:defRPr/>
            </a:pPr>
            <a:r>
              <a:rPr lang="en-US" sz="1600" b="1" dirty="0"/>
              <a:t>Our government spends billions of dollars on libraries, schools, houses, parks.</a:t>
            </a:r>
          </a:p>
          <a:p>
            <a:pPr lvl="2" indent="-246888">
              <a:buFont typeface="Wingdings 2"/>
              <a:buChar char=""/>
              <a:defRPr/>
            </a:pPr>
            <a:r>
              <a:rPr lang="en-US" sz="1600" b="1" dirty="0"/>
              <a:t>These services are for everyone's use and cant be denied to anyone.</a:t>
            </a:r>
          </a:p>
          <a:p>
            <a:pPr marL="393192" lvl="1" indent="0">
              <a:buNone/>
              <a:defRPr/>
            </a:pPr>
            <a:r>
              <a:rPr lang="en-US" sz="2000" b="1" i="1" dirty="0"/>
              <a:t>3.  Preserve order</a:t>
            </a:r>
          </a:p>
          <a:p>
            <a:pPr lvl="2" indent="-246888">
              <a:buFont typeface="Wingdings 2"/>
              <a:buChar char=""/>
              <a:defRPr/>
            </a:pPr>
            <a:r>
              <a:rPr lang="en-US" sz="1600" b="1" dirty="0"/>
              <a:t>For the government another main priority is to preserve order when there are protests of a large amount of people the government sends people to step in.</a:t>
            </a:r>
          </a:p>
          <a:p>
            <a:pPr lvl="2" indent="-246888">
              <a:buFont typeface="Wingdings 2"/>
              <a:buChar char=""/>
              <a:defRPr/>
            </a:pPr>
            <a:endParaRPr lang="en-US" sz="1800" dirty="0"/>
          </a:p>
        </p:txBody>
      </p:sp>
    </p:spTree>
    <p:extLst>
      <p:ext uri="{BB962C8B-B14F-4D97-AF65-F5344CB8AC3E}">
        <p14:creationId xmlns:p14="http://schemas.microsoft.com/office/powerpoint/2010/main" val="60405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152400"/>
            <a:ext cx="8229600" cy="1143000"/>
          </a:xfrm>
        </p:spPr>
        <p:txBody>
          <a:bodyPr/>
          <a:lstStyle/>
          <a:p>
            <a:pPr algn="ctr" eaLnBrk="1" hangingPunct="1"/>
            <a:r>
              <a:rPr lang="en-US" b="1" dirty="0"/>
              <a:t>Government Cont.</a:t>
            </a:r>
          </a:p>
        </p:txBody>
      </p:sp>
      <p:sp>
        <p:nvSpPr>
          <p:cNvPr id="18435" name="Content Placeholder 2"/>
          <p:cNvSpPr>
            <a:spLocks noGrp="1"/>
          </p:cNvSpPr>
          <p:nvPr>
            <p:ph idx="1"/>
          </p:nvPr>
        </p:nvSpPr>
        <p:spPr>
          <a:xfrm>
            <a:off x="1981200" y="1219200"/>
            <a:ext cx="8229600" cy="4389438"/>
          </a:xfrm>
        </p:spPr>
        <p:txBody>
          <a:bodyPr>
            <a:normAutofit fontScale="85000" lnSpcReduction="20000"/>
          </a:bodyPr>
          <a:lstStyle/>
          <a:p>
            <a:pPr marL="393700" lvl="1" indent="0">
              <a:buNone/>
              <a:defRPr/>
            </a:pPr>
            <a:r>
              <a:rPr lang="en-US" b="1" i="1" dirty="0"/>
              <a:t>4.  Socialize the young</a:t>
            </a:r>
          </a:p>
          <a:p>
            <a:pPr lvl="2" eaLnBrk="1" hangingPunct="1">
              <a:defRPr/>
            </a:pPr>
            <a:r>
              <a:rPr lang="en-US" sz="1900" b="1" dirty="0"/>
              <a:t>The government has the schools say the pledge of allegiance for patriotism.</a:t>
            </a:r>
          </a:p>
          <a:p>
            <a:pPr lvl="2" eaLnBrk="1" hangingPunct="1">
              <a:defRPr/>
            </a:pPr>
            <a:r>
              <a:rPr lang="en-US" sz="1900" b="1" dirty="0"/>
              <a:t>They also decide what courses certain states should study.</a:t>
            </a:r>
          </a:p>
          <a:p>
            <a:pPr lvl="2" eaLnBrk="1" hangingPunct="1">
              <a:defRPr/>
            </a:pPr>
            <a:r>
              <a:rPr lang="en-US" sz="1900" b="1" dirty="0"/>
              <a:t>They pay for certain education (</a:t>
            </a:r>
            <a:r>
              <a:rPr lang="en-US" sz="1900" b="1" dirty="0" err="1"/>
              <a:t>fafsa</a:t>
            </a:r>
            <a:r>
              <a:rPr lang="en-US" sz="1900" b="1" dirty="0"/>
              <a:t>)</a:t>
            </a:r>
            <a:endParaRPr lang="en-US" b="1" i="1" dirty="0"/>
          </a:p>
          <a:p>
            <a:pPr marL="393700" lvl="1" indent="0">
              <a:buNone/>
              <a:defRPr/>
            </a:pPr>
            <a:r>
              <a:rPr lang="en-US" b="1" i="1" dirty="0"/>
              <a:t>5.  Collect taxes</a:t>
            </a:r>
          </a:p>
          <a:p>
            <a:pPr lvl="2" eaLnBrk="1" hangingPunct="1">
              <a:defRPr/>
            </a:pPr>
            <a:r>
              <a:rPr lang="en-US" sz="1900" b="1" dirty="0"/>
              <a:t>Every American citizen has to pay either to national, state, or local. </a:t>
            </a:r>
          </a:p>
          <a:p>
            <a:pPr lvl="2" eaLnBrk="1" hangingPunct="1">
              <a:defRPr/>
            </a:pPr>
            <a:r>
              <a:rPr lang="en-US" sz="1900" b="1" dirty="0"/>
              <a:t>The taxes go to public services and goods. </a:t>
            </a:r>
          </a:p>
          <a:p>
            <a:pPr marL="668337" lvl="2" indent="0">
              <a:buNone/>
              <a:defRPr/>
            </a:pPr>
            <a:r>
              <a:rPr lang="en-US" b="1" dirty="0"/>
              <a:t>6. Regulate the Economy</a:t>
            </a:r>
          </a:p>
          <a:p>
            <a:pPr lvl="2" eaLnBrk="1" hangingPunct="1">
              <a:defRPr/>
            </a:pPr>
            <a:r>
              <a:rPr lang="en-US" sz="1900" b="1" dirty="0"/>
              <a:t>Lower taxes to promote spending</a:t>
            </a:r>
          </a:p>
          <a:p>
            <a:pPr lvl="2" eaLnBrk="1" hangingPunct="1">
              <a:defRPr/>
            </a:pPr>
            <a:r>
              <a:rPr lang="en-US" sz="1900" b="1" dirty="0"/>
              <a:t>Tariffs on imports</a:t>
            </a:r>
          </a:p>
          <a:p>
            <a:pPr lvl="2" eaLnBrk="1" hangingPunct="1">
              <a:defRPr/>
            </a:pPr>
            <a:r>
              <a:rPr lang="en-US" sz="1900" b="1" dirty="0"/>
              <a:t>Control interest rates</a:t>
            </a:r>
          </a:p>
          <a:p>
            <a:pPr lvl="2" eaLnBrk="1" hangingPunct="1">
              <a:defRPr/>
            </a:pPr>
            <a:r>
              <a:rPr lang="en-US" sz="1900" b="1" dirty="0"/>
              <a:t>Implement monetary policy</a:t>
            </a:r>
          </a:p>
          <a:p>
            <a:pPr lvl="2" eaLnBrk="1" hangingPunct="1">
              <a:defRPr/>
            </a:pPr>
            <a:r>
              <a:rPr lang="en-US" sz="1900" b="1" dirty="0"/>
              <a:t>Regulate banks</a:t>
            </a:r>
          </a:p>
          <a:p>
            <a:pPr eaLnBrk="1" hangingPunct="1">
              <a:defRPr/>
            </a:pPr>
            <a:r>
              <a:rPr lang="en-US" sz="2400" b="1" dirty="0"/>
              <a:t>Public goods: goods such as clean air and clean water that everyone must share.</a:t>
            </a:r>
          </a:p>
          <a:p>
            <a:pPr eaLnBrk="1" hangingPunct="1">
              <a:defRPr/>
            </a:pPr>
            <a:r>
              <a:rPr lang="en-US" sz="2400" b="1" dirty="0"/>
              <a:t>The government has a extensive impact on out lives, but we also have the same impact on our government as well.</a:t>
            </a:r>
          </a:p>
          <a:p>
            <a:pPr eaLnBrk="1" hangingPunct="1">
              <a:buFont typeface="Arial" charset="0"/>
              <a:buNone/>
              <a:defRPr/>
            </a:pPr>
            <a:endParaRPr lang="en-US" sz="2200" dirty="0"/>
          </a:p>
        </p:txBody>
      </p:sp>
    </p:spTree>
    <p:extLst>
      <p:ext uri="{BB962C8B-B14F-4D97-AF65-F5344CB8AC3E}">
        <p14:creationId xmlns:p14="http://schemas.microsoft.com/office/powerpoint/2010/main" val="153877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0"/>
            <a:ext cx="8229600" cy="1143000"/>
          </a:xfrm>
        </p:spPr>
        <p:txBody>
          <a:bodyPr>
            <a:normAutofit/>
          </a:bodyPr>
          <a:lstStyle/>
          <a:p>
            <a:pPr algn="ctr" eaLnBrk="1" hangingPunct="1"/>
            <a:r>
              <a:rPr lang="en-US" sz="5400" b="1" dirty="0"/>
              <a:t>Common American Beliefs</a:t>
            </a:r>
          </a:p>
        </p:txBody>
      </p:sp>
      <p:sp>
        <p:nvSpPr>
          <p:cNvPr id="14339" name="Content Placeholder 2"/>
          <p:cNvSpPr>
            <a:spLocks noGrp="1"/>
          </p:cNvSpPr>
          <p:nvPr>
            <p:ph idx="1"/>
          </p:nvPr>
        </p:nvSpPr>
        <p:spPr>
          <a:xfrm>
            <a:off x="2057400" y="990601"/>
            <a:ext cx="8077200" cy="5287963"/>
          </a:xfrm>
        </p:spPr>
        <p:txBody>
          <a:bodyPr>
            <a:noAutofit/>
          </a:bodyPr>
          <a:lstStyle/>
          <a:p>
            <a:r>
              <a:rPr lang="en-US" sz="3200" b="1" dirty="0">
                <a:solidFill>
                  <a:srgbClr val="FF0000"/>
                </a:solidFill>
              </a:rPr>
              <a:t>Political Culture</a:t>
            </a:r>
            <a:r>
              <a:rPr lang="en-US" sz="3200" b="1" dirty="0"/>
              <a:t>:</a:t>
            </a:r>
            <a:r>
              <a:rPr lang="en-US" sz="3200" dirty="0"/>
              <a:t> </a:t>
            </a:r>
            <a:r>
              <a:rPr lang="en-US" sz="2400" dirty="0"/>
              <a:t>a set of attitudes and practices held by a people that shapes their </a:t>
            </a:r>
            <a:r>
              <a:rPr lang="en-US" sz="2400" b="1" dirty="0"/>
              <a:t>political</a:t>
            </a:r>
            <a:r>
              <a:rPr lang="en-US" sz="2400" dirty="0"/>
              <a:t> behavior. It includes moral judgments, </a:t>
            </a:r>
            <a:r>
              <a:rPr lang="en-US" sz="2400" b="1" dirty="0"/>
              <a:t>political</a:t>
            </a:r>
            <a:r>
              <a:rPr lang="en-US" sz="2400" dirty="0"/>
              <a:t> myths, beliefs, and ideas about what makes for a good society.</a:t>
            </a:r>
          </a:p>
          <a:p>
            <a:r>
              <a:rPr lang="en-US" sz="2400" b="1" dirty="0">
                <a:solidFill>
                  <a:srgbClr val="FF0000"/>
                </a:solidFill>
              </a:rPr>
              <a:t>Liberty:  </a:t>
            </a:r>
            <a:r>
              <a:rPr lang="en-US" sz="2400" b="1" dirty="0"/>
              <a:t>To live in freedom without the intrusion of government.</a:t>
            </a:r>
          </a:p>
          <a:p>
            <a:r>
              <a:rPr lang="en-US" sz="2400" b="1" dirty="0">
                <a:solidFill>
                  <a:srgbClr val="FF0000"/>
                </a:solidFill>
              </a:rPr>
              <a:t>Egalitarianism: </a:t>
            </a:r>
            <a:r>
              <a:rPr lang="en-US" sz="2400" b="1" dirty="0"/>
              <a:t>The concept of equal opportunity for success.  (not results)</a:t>
            </a:r>
          </a:p>
          <a:p>
            <a:r>
              <a:rPr lang="en-US" sz="2400" b="1" dirty="0">
                <a:solidFill>
                  <a:srgbClr val="FF0000"/>
                </a:solidFill>
              </a:rPr>
              <a:t>Individualism:  </a:t>
            </a:r>
            <a:r>
              <a:rPr lang="en-US" sz="2400" b="1" dirty="0"/>
              <a:t>The belief that people can and do get ahead based on their own merits and hard work.</a:t>
            </a:r>
          </a:p>
          <a:p>
            <a:r>
              <a:rPr lang="en-US" sz="2400" b="1" dirty="0">
                <a:solidFill>
                  <a:srgbClr val="FF0000"/>
                </a:solidFill>
              </a:rPr>
              <a:t>Laissez-faire:  </a:t>
            </a:r>
            <a:r>
              <a:rPr lang="en-US" sz="2400" b="1" dirty="0"/>
              <a:t>an economic policy of free markets and not interference of government into the economy.</a:t>
            </a:r>
          </a:p>
          <a:p>
            <a:r>
              <a:rPr lang="en-US" sz="2400" b="1" dirty="0">
                <a:solidFill>
                  <a:srgbClr val="FF0000"/>
                </a:solidFill>
              </a:rPr>
              <a:t>Populism:  </a:t>
            </a:r>
            <a:r>
              <a:rPr lang="en-US" sz="2400" b="1" dirty="0"/>
              <a:t>being on the side of the ordinary people in the struggle against the government and the elites.</a:t>
            </a:r>
          </a:p>
        </p:txBody>
      </p:sp>
    </p:spTree>
    <p:extLst>
      <p:ext uri="{BB962C8B-B14F-4D97-AF65-F5344CB8AC3E}">
        <p14:creationId xmlns:p14="http://schemas.microsoft.com/office/powerpoint/2010/main" val="218366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b="1" dirty="0"/>
              <a:t>Democracy </a:t>
            </a:r>
          </a:p>
        </p:txBody>
      </p:sp>
      <p:sp>
        <p:nvSpPr>
          <p:cNvPr id="25603" name="Content Placeholder 2"/>
          <p:cNvSpPr>
            <a:spLocks noGrp="1"/>
          </p:cNvSpPr>
          <p:nvPr>
            <p:ph idx="1"/>
          </p:nvPr>
        </p:nvSpPr>
        <p:spPr/>
        <p:txBody>
          <a:bodyPr/>
          <a:lstStyle/>
          <a:p>
            <a:pPr eaLnBrk="1" hangingPunct="1">
              <a:defRPr/>
            </a:pPr>
            <a:r>
              <a:rPr lang="en-US" sz="3600" b="1" dirty="0"/>
              <a:t>What is democracy? </a:t>
            </a:r>
            <a:r>
              <a:rPr lang="en-US" sz="2400" b="1" dirty="0"/>
              <a:t>(as defined by Americans)</a:t>
            </a:r>
          </a:p>
          <a:p>
            <a:pPr lvl="1" eaLnBrk="1" hangingPunct="1">
              <a:defRPr/>
            </a:pPr>
            <a:r>
              <a:rPr lang="en-US" sz="3200" b="1" dirty="0"/>
              <a:t>Democracy is a system of selecting policymakers and of organizing government so that policy represents and responds to the public preferences. </a:t>
            </a:r>
          </a:p>
          <a:p>
            <a:pPr eaLnBrk="1" hangingPunct="1">
              <a:defRPr/>
            </a:pPr>
            <a:r>
              <a:rPr lang="en-US" sz="3600" b="1" dirty="0"/>
              <a:t>The word democracy takes place among words like freedom, justice and peace.</a:t>
            </a:r>
          </a:p>
          <a:p>
            <a:pPr marL="0" indent="0">
              <a:buNone/>
              <a:defRPr/>
            </a:pPr>
            <a:endParaRPr lang="en-US" dirty="0"/>
          </a:p>
        </p:txBody>
      </p:sp>
    </p:spTree>
    <p:extLst>
      <p:ext uri="{BB962C8B-B14F-4D97-AF65-F5344CB8AC3E}">
        <p14:creationId xmlns:p14="http://schemas.microsoft.com/office/powerpoint/2010/main" val="142065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304800"/>
            <a:ext cx="8229600" cy="1143000"/>
          </a:xfrm>
        </p:spPr>
        <p:txBody>
          <a:bodyPr/>
          <a:lstStyle/>
          <a:p>
            <a:pPr algn="ctr"/>
            <a:r>
              <a:rPr lang="en-US" b="1" dirty="0"/>
              <a:t>Democracy</a:t>
            </a:r>
          </a:p>
        </p:txBody>
      </p:sp>
      <p:sp>
        <p:nvSpPr>
          <p:cNvPr id="3" name="Content Placeholder 2"/>
          <p:cNvSpPr>
            <a:spLocks noGrp="1"/>
          </p:cNvSpPr>
          <p:nvPr>
            <p:ph idx="1"/>
          </p:nvPr>
        </p:nvSpPr>
        <p:spPr>
          <a:xfrm>
            <a:off x="1981200" y="1371600"/>
            <a:ext cx="8229600" cy="4389438"/>
          </a:xfrm>
        </p:spPr>
        <p:txBody>
          <a:bodyPr/>
          <a:lstStyle/>
          <a:p>
            <a:pPr>
              <a:defRPr/>
            </a:pPr>
            <a:r>
              <a:rPr lang="en-US" b="1" dirty="0"/>
              <a:t>Direct Democracy:  the people being governed gather to discuss and vote directly on decisions made by the government. This style of democracy was used by the ancient Athenians and is still used today by a few small communities in New England.</a:t>
            </a:r>
          </a:p>
          <a:p>
            <a:pPr>
              <a:defRPr/>
            </a:pPr>
            <a:endParaRPr lang="en-US" dirty="0"/>
          </a:p>
          <a:p>
            <a:pPr marL="0" indent="0">
              <a:buNone/>
              <a:defRPr/>
            </a:pPr>
            <a:endParaRPr lang="en-US" dirty="0"/>
          </a:p>
        </p:txBody>
      </p:sp>
      <p:pic>
        <p:nvPicPr>
          <p:cNvPr id="25604" name="Picture 4" descr="C:\Users\Fluharty\Pictures\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502309"/>
            <a:ext cx="2514600" cy="20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66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304800"/>
            <a:ext cx="8229600" cy="1143000"/>
          </a:xfrm>
        </p:spPr>
        <p:txBody>
          <a:bodyPr/>
          <a:lstStyle/>
          <a:p>
            <a:pPr algn="ctr"/>
            <a:r>
              <a:rPr lang="en-US" dirty="0"/>
              <a:t>Democracy</a:t>
            </a:r>
          </a:p>
        </p:txBody>
      </p:sp>
      <p:sp>
        <p:nvSpPr>
          <p:cNvPr id="3" name="Content Placeholder 2"/>
          <p:cNvSpPr>
            <a:spLocks noGrp="1"/>
          </p:cNvSpPr>
          <p:nvPr>
            <p:ph idx="1"/>
          </p:nvPr>
        </p:nvSpPr>
        <p:spPr>
          <a:xfrm>
            <a:off x="1981200" y="1371600"/>
            <a:ext cx="8229600" cy="4389438"/>
          </a:xfrm>
        </p:spPr>
        <p:txBody>
          <a:bodyPr>
            <a:normAutofit fontScale="92500" lnSpcReduction="10000"/>
          </a:bodyPr>
          <a:lstStyle/>
          <a:p>
            <a:pPr>
              <a:defRPr/>
            </a:pPr>
            <a:r>
              <a:rPr lang="en-US" dirty="0"/>
              <a:t>Indirect Democracy. In this system, the people elect representatives to run the government and express their sentiments. The power in this type of democracy remains with the people but limited. </a:t>
            </a:r>
          </a:p>
          <a:p>
            <a:pPr>
              <a:defRPr/>
            </a:pPr>
            <a:r>
              <a:rPr lang="en-US" dirty="0"/>
              <a:t>State governments are also examples of representative democracies in that elected officials act on behalf of their constituents. </a:t>
            </a:r>
          </a:p>
          <a:p>
            <a:pPr>
              <a:defRPr/>
            </a:pPr>
            <a:r>
              <a:rPr lang="en-US" dirty="0"/>
              <a:t>In different state governments, people retain power via initiatives, referendums, and recalls.</a:t>
            </a:r>
          </a:p>
          <a:p>
            <a:pPr>
              <a:defRPr/>
            </a:pPr>
            <a:r>
              <a:rPr lang="en-US" sz="2000" dirty="0"/>
              <a:t>The U.S. National Government is an example </a:t>
            </a:r>
          </a:p>
          <a:p>
            <a:pPr marL="0" indent="0">
              <a:buNone/>
              <a:defRPr/>
            </a:pPr>
            <a:r>
              <a:rPr lang="en-US" sz="2000" dirty="0"/>
              <a:t>     of a republic.  Power  between elections r</a:t>
            </a:r>
          </a:p>
          <a:p>
            <a:pPr marL="0" indent="0">
              <a:buNone/>
              <a:defRPr/>
            </a:pPr>
            <a:r>
              <a:rPr lang="en-US" sz="2000" dirty="0"/>
              <a:t>     rests with elected officials not the people. </a:t>
            </a:r>
          </a:p>
        </p:txBody>
      </p:sp>
      <p:pic>
        <p:nvPicPr>
          <p:cNvPr id="26628" name="Picture 2" descr="C:\Users\Fluharty\Pictures\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76" y="4770439"/>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20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Democracy</a:t>
            </a:r>
          </a:p>
        </p:txBody>
      </p:sp>
      <p:sp>
        <p:nvSpPr>
          <p:cNvPr id="3" name="Content Placeholder 2"/>
          <p:cNvSpPr>
            <a:spLocks noGrp="1"/>
          </p:cNvSpPr>
          <p:nvPr>
            <p:ph idx="1"/>
          </p:nvPr>
        </p:nvSpPr>
        <p:spPr/>
        <p:txBody>
          <a:bodyPr>
            <a:normAutofit fontScale="77500" lnSpcReduction="20000"/>
          </a:bodyPr>
          <a:lstStyle/>
          <a:p>
            <a:r>
              <a:rPr lang="en-US" b="1" u="sng" dirty="0">
                <a:solidFill>
                  <a:srgbClr val="C00000"/>
                </a:solidFill>
              </a:rPr>
              <a:t>Participatory democracy:  </a:t>
            </a:r>
            <a:r>
              <a:rPr lang="en-US" dirty="0"/>
              <a:t>Emphasizes broad participation in politics and civil society.</a:t>
            </a:r>
          </a:p>
          <a:p>
            <a:r>
              <a:rPr lang="en-US" b="1" u="sng" dirty="0">
                <a:solidFill>
                  <a:srgbClr val="C00000"/>
                </a:solidFill>
              </a:rPr>
              <a:t>Pluralist democracy: </a:t>
            </a:r>
            <a:r>
              <a:rPr lang="en-US" dirty="0"/>
              <a:t>Recognizes group-based activism by nongovernmental interests striving for impact on political decision making.</a:t>
            </a:r>
          </a:p>
          <a:p>
            <a:r>
              <a:rPr lang="en-US" b="1" u="sng" dirty="0">
                <a:solidFill>
                  <a:srgbClr val="C00000"/>
                </a:solidFill>
              </a:rPr>
              <a:t>Elite democracy: </a:t>
            </a:r>
            <a:r>
              <a:rPr lang="en-US" dirty="0"/>
              <a:t>decisions are made by elected representatives acting as trustees.</a:t>
            </a:r>
          </a:p>
          <a:p>
            <a:r>
              <a:rPr lang="en-US" b="1" u="sng" dirty="0">
                <a:solidFill>
                  <a:srgbClr val="C00000"/>
                </a:solidFill>
              </a:rPr>
              <a:t>Majoritarianism:  </a:t>
            </a:r>
            <a:r>
              <a:rPr lang="en-US" dirty="0"/>
              <a:t>A political theory holding that in a democracy, the government ought to do what the majority of the people want.</a:t>
            </a:r>
          </a:p>
          <a:p>
            <a:endParaRPr lang="en-US" b="1" u="sng" dirty="0">
              <a:solidFill>
                <a:srgbClr val="C00000"/>
              </a:solidFill>
            </a:endParaRPr>
          </a:p>
          <a:p>
            <a:r>
              <a:rPr lang="en-US" b="1" u="sng" dirty="0">
                <a:solidFill>
                  <a:srgbClr val="C00000"/>
                </a:solidFill>
              </a:rPr>
              <a:t>Majority Rule</a:t>
            </a:r>
            <a:r>
              <a:rPr lang="en-US" b="1" u="sng" dirty="0"/>
              <a:t>: </a:t>
            </a:r>
            <a:r>
              <a:rPr lang="en-US" dirty="0"/>
              <a:t>a political principle providing that a majority usually constituted by fifty percent plus one of an organized group will have the power to make decisions binding upon the whole</a:t>
            </a:r>
          </a:p>
          <a:p>
            <a:r>
              <a:rPr lang="en-US" b="1" u="sng" dirty="0">
                <a:solidFill>
                  <a:srgbClr val="C00000"/>
                </a:solidFill>
              </a:rPr>
              <a:t>Minority Rights</a:t>
            </a:r>
            <a:r>
              <a:rPr lang="en-US" dirty="0"/>
              <a:t>: The majority is limited by protecting the rights of the minority from the tyranny of the majority.</a:t>
            </a:r>
          </a:p>
          <a:p>
            <a:endParaRPr lang="en-US" dirty="0"/>
          </a:p>
        </p:txBody>
      </p:sp>
    </p:spTree>
    <p:extLst>
      <p:ext uri="{BB962C8B-B14F-4D97-AF65-F5344CB8AC3E}">
        <p14:creationId xmlns:p14="http://schemas.microsoft.com/office/powerpoint/2010/main" val="338255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lgn="ctr">
              <a:defRPr/>
            </a:pPr>
            <a:r>
              <a:rPr lang="en-US" dirty="0"/>
              <a:t>3 Theories of American Democracy</a:t>
            </a:r>
          </a:p>
        </p:txBody>
      </p:sp>
      <p:sp>
        <p:nvSpPr>
          <p:cNvPr id="18435" name="Content Placeholder 2"/>
          <p:cNvSpPr>
            <a:spLocks noGrp="1"/>
          </p:cNvSpPr>
          <p:nvPr>
            <p:ph idx="1"/>
          </p:nvPr>
        </p:nvSpPr>
        <p:spPr/>
        <p:txBody>
          <a:bodyPr>
            <a:normAutofit/>
          </a:bodyPr>
          <a:lstStyle/>
          <a:p>
            <a:pPr marL="274320" indent="-274320">
              <a:buClr>
                <a:schemeClr val="accent3"/>
              </a:buClr>
              <a:buFont typeface="Wingdings 2"/>
              <a:buChar char=""/>
              <a:defRPr/>
            </a:pPr>
            <a:r>
              <a:rPr lang="en-US" b="1" i="1" u="sng" dirty="0"/>
              <a:t>Pluralist Theory- </a:t>
            </a:r>
            <a:r>
              <a:rPr lang="en-US" b="1" dirty="0"/>
              <a:t>A theory of government and policies emphasizing that politics is mainly a competition among groups, each one pressing for its own preferred policies</a:t>
            </a:r>
          </a:p>
          <a:p>
            <a:pPr marL="274320" indent="-274320">
              <a:buClr>
                <a:schemeClr val="accent3"/>
              </a:buClr>
              <a:buFont typeface="Wingdings 2"/>
              <a:buChar char=""/>
              <a:defRPr/>
            </a:pPr>
            <a:r>
              <a:rPr lang="en-US" b="1" dirty="0"/>
              <a:t>Groups may be trade unions, interest groups, business organizations, and any of a multitude of formal and informal coalitions</a:t>
            </a:r>
          </a:p>
          <a:p>
            <a:pPr marL="274320" indent="-274320">
              <a:buClr>
                <a:schemeClr val="accent3"/>
              </a:buClr>
              <a:buFont typeface="Wingdings 2"/>
              <a:buChar char=""/>
              <a:defRPr/>
            </a:pPr>
            <a:r>
              <a:rPr lang="en-US" b="1" dirty="0"/>
              <a:t>Pluralists are generally optimistic that the public interest will eventually prevail in the making of public policy through bargaining and compromise.</a:t>
            </a:r>
          </a:p>
        </p:txBody>
      </p:sp>
    </p:spTree>
    <p:extLst>
      <p:ext uri="{BB962C8B-B14F-4D97-AF65-F5344CB8AC3E}">
        <p14:creationId xmlns:p14="http://schemas.microsoft.com/office/powerpoint/2010/main" val="29393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67000" y="1190433"/>
            <a:ext cx="5626800" cy="4612400"/>
          </a:xfrm>
          <a:prstGeom prst="rect">
            <a:avLst/>
          </a:prstGeom>
          <a:noFill/>
          <a:ln>
            <a:noFill/>
          </a:ln>
        </p:spPr>
        <p:txBody>
          <a:bodyPr spcFirstLastPara="1" wrap="square" lIns="121900" tIns="121900" rIns="121900" bIns="121900" anchor="t" anchorCtr="0">
            <a:noAutofit/>
          </a:bodyPr>
          <a:lstStyle/>
          <a:p>
            <a:r>
              <a:rPr lang="en" sz="4800" dirty="0">
                <a:latin typeface="Comfortaa"/>
                <a:ea typeface="Comfortaa"/>
                <a:cs typeface="Comfortaa"/>
                <a:sym typeface="Comfortaa"/>
              </a:rPr>
              <a:t> Explain how the U.S. system balances liberty and order.</a:t>
            </a:r>
            <a:endParaRPr sz="4800" dirty="0">
              <a:latin typeface="Comfortaa"/>
              <a:ea typeface="Comfortaa"/>
              <a:cs typeface="Comfortaa"/>
              <a:sym typeface="Comfortaa"/>
            </a:endParaRPr>
          </a:p>
        </p:txBody>
      </p:sp>
      <p:pic>
        <p:nvPicPr>
          <p:cNvPr id="55" name="Google Shape;55;p13"/>
          <p:cNvPicPr preferRelativeResize="0"/>
          <p:nvPr/>
        </p:nvPicPr>
        <p:blipFill>
          <a:blip r:embed="rId3">
            <a:alphaModFix/>
          </a:blip>
          <a:stretch>
            <a:fillRect/>
          </a:stretch>
        </p:blipFill>
        <p:spPr>
          <a:xfrm>
            <a:off x="6933612" y="966634"/>
            <a:ext cx="4510577" cy="5891367"/>
          </a:xfrm>
          <a:prstGeom prst="rect">
            <a:avLst/>
          </a:prstGeom>
          <a:noFill/>
          <a:ln>
            <a:noFill/>
          </a:ln>
        </p:spPr>
      </p:pic>
      <p:sp>
        <p:nvSpPr>
          <p:cNvPr id="56" name="Google Shape;56;p13">
            <a:hlinkClick r:id="rId4"/>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3385" y="0"/>
            <a:ext cx="8229600" cy="1143000"/>
          </a:xfrm>
        </p:spPr>
        <p:txBody>
          <a:bodyPr>
            <a:normAutofit/>
          </a:bodyPr>
          <a:lstStyle/>
          <a:p>
            <a:pPr>
              <a:defRPr/>
            </a:pPr>
            <a:r>
              <a:rPr lang="en-US" altLang="en-US" b="1" dirty="0"/>
              <a:t>Theories of Interest Group Politics</a:t>
            </a:r>
          </a:p>
        </p:txBody>
      </p:sp>
      <p:sp>
        <p:nvSpPr>
          <p:cNvPr id="8195" name="Rectangle 3"/>
          <p:cNvSpPr>
            <a:spLocks noGrp="1" noChangeArrowheads="1"/>
          </p:cNvSpPr>
          <p:nvPr>
            <p:ph idx="1"/>
          </p:nvPr>
        </p:nvSpPr>
        <p:spPr/>
        <p:txBody>
          <a:bodyPr/>
          <a:lstStyle/>
          <a:p>
            <a:r>
              <a:rPr lang="en-US" altLang="en-US" b="1" dirty="0"/>
              <a:t>Pluralism and Group Theory </a:t>
            </a:r>
          </a:p>
          <a:p>
            <a:pPr lvl="1"/>
            <a:r>
              <a:rPr lang="en-US" altLang="en-US" b="1" dirty="0"/>
              <a:t>Groups provide a key link between the people and the government.</a:t>
            </a:r>
          </a:p>
          <a:p>
            <a:pPr lvl="1"/>
            <a:r>
              <a:rPr lang="en-US" altLang="en-US" b="1" dirty="0"/>
              <a:t>Groups compete and no one group will become too dominant.</a:t>
            </a:r>
          </a:p>
          <a:p>
            <a:pPr lvl="1"/>
            <a:r>
              <a:rPr lang="en-US" altLang="en-US" b="1" dirty="0"/>
              <a:t>Groups play by the “rules of the game.”</a:t>
            </a:r>
          </a:p>
          <a:p>
            <a:pPr lvl="1"/>
            <a:r>
              <a:rPr lang="en-US" altLang="en-US" b="1" dirty="0"/>
              <a:t>Groups weak in one resource may use another.</a:t>
            </a:r>
          </a:p>
          <a:p>
            <a:pPr lvl="1"/>
            <a:r>
              <a:rPr lang="en-US" altLang="en-US" b="1" dirty="0"/>
              <a:t>Lobbying is open to all so is not a problem.</a:t>
            </a: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990600"/>
            <a:ext cx="23622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910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3 Theories of American Democracy</a:t>
            </a:r>
          </a:p>
        </p:txBody>
      </p:sp>
      <p:sp>
        <p:nvSpPr>
          <p:cNvPr id="30723" name="Content Placeholder 2"/>
          <p:cNvSpPr>
            <a:spLocks noGrp="1"/>
          </p:cNvSpPr>
          <p:nvPr>
            <p:ph idx="1"/>
          </p:nvPr>
        </p:nvSpPr>
        <p:spPr/>
        <p:txBody>
          <a:bodyPr>
            <a:normAutofit/>
          </a:bodyPr>
          <a:lstStyle/>
          <a:p>
            <a:pPr marL="342900" lvl="1" indent="-342900">
              <a:buFont typeface="Arial" charset="0"/>
              <a:buChar char="•"/>
            </a:pPr>
            <a:r>
              <a:rPr lang="en-US" sz="3200" b="1" dirty="0"/>
              <a:t>Elitism or Class Theory</a:t>
            </a:r>
            <a:r>
              <a:rPr lang="en-US" sz="3200" dirty="0"/>
              <a:t>- A theory of government and politics contending that societies are divided along class lines and that an upper-class elite will rule, regardless of the formal niceties of governmental organization.</a:t>
            </a:r>
          </a:p>
          <a:p>
            <a:pPr marL="342900" lvl="1" indent="-342900">
              <a:buFont typeface="Arial" charset="0"/>
              <a:buChar char="•"/>
            </a:pPr>
            <a:r>
              <a:rPr lang="en-US" sz="3200" dirty="0"/>
              <a:t>The center of all theories of elite dominance is big business. </a:t>
            </a:r>
          </a:p>
          <a:p>
            <a:pPr marL="342900" lvl="1" indent="-342900">
              <a:buFont typeface="Arial" charset="0"/>
              <a:buChar char="•"/>
            </a:pPr>
            <a:r>
              <a:rPr lang="en-US" sz="3200" dirty="0"/>
              <a:t>Those who are wealthy have more power.</a:t>
            </a:r>
          </a:p>
        </p:txBody>
      </p:sp>
      <p:pic>
        <p:nvPicPr>
          <p:cNvPr id="10242" name="Picture 2" descr="http://4.bp.blogspot.com/-vEMRYQtf5Is/USzoo6uwozI/AAAAAAAAmuI/d858mAKxB_I/s1600/rich-and-poor-Global_Starv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6400" y="1219200"/>
            <a:ext cx="1371600" cy="102816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clayandiron.com/news_image.jhtml?id=2292&amp;file=USA%20Money%20Hat%20Pic%20small%20web%20compress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5715001"/>
            <a:ext cx="1371600" cy="97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77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defRPr/>
            </a:pPr>
            <a:r>
              <a:rPr lang="en-US" altLang="en-US" b="1" dirty="0"/>
              <a:t>Theories of Interest Group Politics: Pluralism</a:t>
            </a:r>
          </a:p>
        </p:txBody>
      </p:sp>
      <p:sp>
        <p:nvSpPr>
          <p:cNvPr id="9219" name="Rectangle 3"/>
          <p:cNvSpPr>
            <a:spLocks noGrp="1" noChangeArrowheads="1"/>
          </p:cNvSpPr>
          <p:nvPr>
            <p:ph idx="1"/>
          </p:nvPr>
        </p:nvSpPr>
        <p:spPr/>
        <p:txBody>
          <a:bodyPr>
            <a:normAutofit/>
          </a:bodyPr>
          <a:lstStyle/>
          <a:p>
            <a:r>
              <a:rPr lang="en-US" altLang="en-US" b="1" dirty="0"/>
              <a:t>Elites and the Denial of Pluralism</a:t>
            </a:r>
          </a:p>
          <a:p>
            <a:pPr lvl="1"/>
            <a:r>
              <a:rPr lang="en-US" altLang="en-US" b="1" dirty="0"/>
              <a:t>Real power is held by the relatively few.</a:t>
            </a:r>
          </a:p>
          <a:p>
            <a:pPr lvl="1"/>
            <a:r>
              <a:rPr lang="en-US" altLang="en-US" b="1" dirty="0"/>
              <a:t>The largest corporations hold the most power.</a:t>
            </a:r>
          </a:p>
          <a:p>
            <a:pPr lvl="1"/>
            <a:r>
              <a:rPr lang="en-US" altLang="en-US" b="1" dirty="0"/>
              <a:t>Elite power is fortified by a system of interlocking directorates of these corporations and other institutions.</a:t>
            </a:r>
          </a:p>
          <a:p>
            <a:pPr lvl="1"/>
            <a:r>
              <a:rPr lang="en-US" altLang="en-US" b="1" dirty="0"/>
              <a:t>Other groups may win many minor policy battles, but elites prevail when it comes to big policy decisions.</a:t>
            </a:r>
          </a:p>
          <a:p>
            <a:pPr lvl="1"/>
            <a:r>
              <a:rPr lang="en-US" altLang="en-US" b="1" dirty="0"/>
              <a:t>Lobbying is a problem because it benefits the few at the expense of the many.</a:t>
            </a:r>
          </a:p>
        </p:txBody>
      </p:sp>
    </p:spTree>
    <p:extLst>
      <p:ext uri="{BB962C8B-B14F-4D97-AF65-F5344CB8AC3E}">
        <p14:creationId xmlns:p14="http://schemas.microsoft.com/office/powerpoint/2010/main" val="795451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117726"/>
            <a:ext cx="8229599"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2"/>
          <p:cNvSpPr>
            <a:spLocks noGrp="1" noChangeArrowheads="1"/>
          </p:cNvSpPr>
          <p:nvPr>
            <p:ph type="title"/>
          </p:nvPr>
        </p:nvSpPr>
        <p:spPr/>
        <p:txBody>
          <a:bodyPr>
            <a:normAutofit/>
          </a:bodyPr>
          <a:lstStyle/>
          <a:p>
            <a:pPr>
              <a:defRPr/>
            </a:pPr>
            <a:r>
              <a:rPr lang="en-US" altLang="en-US"/>
              <a:t>Theories of Interest Group Politics: Elitism</a:t>
            </a:r>
          </a:p>
        </p:txBody>
      </p:sp>
      <p:pic>
        <p:nvPicPr>
          <p:cNvPr id="11268"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81200" y="1524001"/>
            <a:ext cx="8229600" cy="593725"/>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93090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normAutofit/>
          </a:bodyPr>
          <a:lstStyle/>
          <a:p>
            <a:pPr>
              <a:defRPr/>
            </a:pPr>
            <a:r>
              <a:rPr lang="en-US" dirty="0"/>
              <a:t>3 Theories of American Democracy</a:t>
            </a:r>
          </a:p>
        </p:txBody>
      </p:sp>
      <p:sp>
        <p:nvSpPr>
          <p:cNvPr id="31747" name="Content Placeholder 2"/>
          <p:cNvSpPr>
            <a:spLocks noGrp="1"/>
          </p:cNvSpPr>
          <p:nvPr>
            <p:ph idx="1"/>
          </p:nvPr>
        </p:nvSpPr>
        <p:spPr>
          <a:xfrm>
            <a:off x="1981200" y="1371600"/>
            <a:ext cx="8229600" cy="4389438"/>
          </a:xfrm>
        </p:spPr>
        <p:txBody>
          <a:bodyPr>
            <a:normAutofit fontScale="70000" lnSpcReduction="20000"/>
          </a:bodyPr>
          <a:lstStyle/>
          <a:p>
            <a:pPr marL="342900" lvl="1" indent="-342900">
              <a:buFont typeface="Arial" charset="0"/>
              <a:buChar char="•"/>
            </a:pPr>
            <a:r>
              <a:rPr lang="en-US" sz="4000" b="1" dirty="0" err="1"/>
              <a:t>Hyperpluralism</a:t>
            </a:r>
            <a:r>
              <a:rPr lang="en-US" sz="4000" dirty="0"/>
              <a:t>-  Is a theory of government and politics contending that groups are so strong that government is weakened.</a:t>
            </a:r>
          </a:p>
          <a:p>
            <a:pPr marL="342900" lvl="1" indent="-342900">
              <a:buFont typeface="Arial" charset="0"/>
              <a:buChar char="•"/>
            </a:pPr>
            <a:r>
              <a:rPr lang="en-US" sz="4000" dirty="0"/>
              <a:t>According to </a:t>
            </a:r>
            <a:r>
              <a:rPr lang="en-US" sz="4000" dirty="0" err="1"/>
              <a:t>Hyperpluralism</a:t>
            </a:r>
            <a:r>
              <a:rPr lang="en-US" sz="4000" dirty="0"/>
              <a:t> groups have become supreme and the government is their servant.</a:t>
            </a:r>
          </a:p>
          <a:p>
            <a:pPr marL="342900" lvl="1" indent="-342900">
              <a:buFont typeface="Arial" charset="0"/>
              <a:buChar char="•"/>
            </a:pPr>
            <a:r>
              <a:rPr lang="en-US" sz="4000" dirty="0"/>
              <a:t>Powerful groups divide the government and its authority, government gives in to every possible interest and single-issue which ends up being very confusing and contradicting. </a:t>
            </a:r>
          </a:p>
          <a:p>
            <a:pPr marL="342900" lvl="1" indent="-342900">
              <a:buFont typeface="Arial" charset="0"/>
              <a:buChar char="•"/>
            </a:pPr>
            <a:r>
              <a:rPr lang="en-US" sz="4000" dirty="0"/>
              <a:t>Creates Gridlock in government.</a:t>
            </a:r>
          </a:p>
          <a:p>
            <a:pPr marL="342900" lvl="1" indent="-342900">
              <a:buFont typeface="Arial" charset="0"/>
              <a:buChar char="•"/>
            </a:pPr>
            <a:r>
              <a:rPr lang="en-US" sz="4000" b="1" dirty="0"/>
              <a:t>Policy Gridlock</a:t>
            </a:r>
            <a:r>
              <a:rPr lang="en-US" sz="4000" dirty="0"/>
              <a:t>- A condition that occurs when no coalition is strong enough to form a majority and establish policy. </a:t>
            </a:r>
          </a:p>
          <a:p>
            <a:pPr marL="342900" lvl="1" indent="-342900">
              <a:buFont typeface="Arial" charset="0"/>
              <a:buChar char="•"/>
            </a:pPr>
            <a:endParaRPr lang="en-US" dirty="0"/>
          </a:p>
          <a:p>
            <a:pPr eaLnBrk="1" hangingPunct="1"/>
            <a:endParaRPr lang="en-US" b="1" dirty="0"/>
          </a:p>
        </p:txBody>
      </p:sp>
    </p:spTree>
    <p:extLst>
      <p:ext uri="{BB962C8B-B14F-4D97-AF65-F5344CB8AC3E}">
        <p14:creationId xmlns:p14="http://schemas.microsoft.com/office/powerpoint/2010/main" val="18280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a:t>Theories of Interest Group Politics: Hyperpluralism</a:t>
            </a:r>
          </a:p>
        </p:txBody>
      </p:sp>
      <p:sp>
        <p:nvSpPr>
          <p:cNvPr id="10243" name="Rectangle 3"/>
          <p:cNvSpPr>
            <a:spLocks noGrp="1" noChangeArrowheads="1"/>
          </p:cNvSpPr>
          <p:nvPr>
            <p:ph idx="1"/>
          </p:nvPr>
        </p:nvSpPr>
        <p:spPr/>
        <p:txBody>
          <a:bodyPr>
            <a:normAutofit/>
          </a:bodyPr>
          <a:lstStyle/>
          <a:p>
            <a:pPr>
              <a:lnSpc>
                <a:spcPct val="90000"/>
              </a:lnSpc>
            </a:pPr>
            <a:r>
              <a:rPr lang="en-US" altLang="en-US" sz="2400" dirty="0"/>
              <a:t>Sub-Governments (AKA Iron Triangles and Policy Networks)</a:t>
            </a:r>
          </a:p>
          <a:p>
            <a:pPr lvl="1">
              <a:lnSpc>
                <a:spcPct val="90000"/>
              </a:lnSpc>
            </a:pPr>
            <a:r>
              <a:rPr lang="en-US" altLang="en-US" sz="2000" dirty="0"/>
              <a:t>Networks of groups that exercise a great deal of control over specific policy areas.</a:t>
            </a:r>
          </a:p>
          <a:p>
            <a:pPr lvl="1">
              <a:lnSpc>
                <a:spcPct val="90000"/>
              </a:lnSpc>
            </a:pPr>
            <a:r>
              <a:rPr lang="en-US" altLang="en-US" sz="2000" dirty="0"/>
              <a:t>Consist of interest groups, government agency, and congressional committees that handle particular policies</a:t>
            </a:r>
          </a:p>
          <a:p>
            <a:pPr lvl="1">
              <a:lnSpc>
                <a:spcPct val="90000"/>
              </a:lnSpc>
            </a:pPr>
            <a:r>
              <a:rPr lang="en-US" altLang="en-US" sz="2000" dirty="0"/>
              <a:t>Also known as iron triangles</a:t>
            </a:r>
          </a:p>
          <a:p>
            <a:pPr lvl="1">
              <a:lnSpc>
                <a:spcPct val="90000"/>
              </a:lnSpc>
            </a:pPr>
            <a:endParaRPr lang="en-US" altLang="en-US" sz="2000" dirty="0"/>
          </a:p>
          <a:p>
            <a:pPr>
              <a:lnSpc>
                <a:spcPct val="90000"/>
              </a:lnSpc>
            </a:pPr>
            <a:r>
              <a:rPr lang="en-US" altLang="en-US" sz="2400" dirty="0"/>
              <a:t>The </a:t>
            </a:r>
            <a:r>
              <a:rPr lang="en-US" altLang="en-US" sz="2400" dirty="0" err="1"/>
              <a:t>Hyperpluralist</a:t>
            </a:r>
            <a:r>
              <a:rPr lang="en-US" altLang="en-US" sz="2400" dirty="0"/>
              <a:t> critique</a:t>
            </a:r>
          </a:p>
          <a:p>
            <a:pPr lvl="1">
              <a:lnSpc>
                <a:spcPct val="90000"/>
              </a:lnSpc>
            </a:pPr>
            <a:r>
              <a:rPr lang="en-US" altLang="en-US" sz="2000" dirty="0"/>
              <a:t>Groups have become too powerful as the government tries to appease every interest.</a:t>
            </a:r>
          </a:p>
          <a:p>
            <a:pPr lvl="1">
              <a:lnSpc>
                <a:spcPct val="90000"/>
              </a:lnSpc>
            </a:pPr>
            <a:r>
              <a:rPr lang="en-US" altLang="en-US" sz="2000" dirty="0"/>
              <a:t>Many </a:t>
            </a:r>
            <a:r>
              <a:rPr lang="en-US" altLang="en-US" sz="2000" dirty="0" err="1"/>
              <a:t>subgovernments</a:t>
            </a:r>
            <a:r>
              <a:rPr lang="en-US" altLang="en-US" sz="2000" dirty="0"/>
              <a:t> (iron triangles) aggravate the process.</a:t>
            </a:r>
          </a:p>
          <a:p>
            <a:pPr lvl="1">
              <a:lnSpc>
                <a:spcPct val="90000"/>
              </a:lnSpc>
            </a:pPr>
            <a:r>
              <a:rPr lang="en-US" altLang="en-US" sz="2000" dirty="0"/>
              <a:t>Trying to please every group results in contradictory policies that are hard to understand and difficult to enforce.  A great example is Obamacare (The Affordable Healthcare Act)</a:t>
            </a:r>
          </a:p>
        </p:txBody>
      </p:sp>
    </p:spTree>
    <p:extLst>
      <p:ext uri="{BB962C8B-B14F-4D97-AF65-F5344CB8AC3E}">
        <p14:creationId xmlns:p14="http://schemas.microsoft.com/office/powerpoint/2010/main" val="3352341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PQAAADOCAMAAAA+EN8HAAABIFBMVEX///8AAAC9AACvr6/T09P019fkoKAAOv5yif68AAC5AADAAAD39/e3AAD//f3v7+/z8/PAwMCNjY3k5OT3+f/88vLY2Njy9f+4uLje3t7m6//6+/+fn5/n5+fJycn45+dra2sALP+Xl5dbW1vW3v8bGxs8PDzu8f9JSUl/f38zMzP13t7bhob99fXqubmlpaUTExMAGP/W3f93d3fvyMjtw8Pfk5PMS0vZfHxTU1MAJv9CQkJkZGTciIgjIyOPnP+quv/RX1/L1f/FKSmzwf7orq7Ua2vINzeisP9ggP/DGRl4k//hmppXef/OUlKktP8ACP/FIyO/yv5CZv4oUv9Rb/+Qpf/ScnISRP/KQEA2Wf+EmP9hfP+Xov8JSP9shf7mrv5aAAAdQklEQVR4nO1diV/aPht/ihSBsnIIgkUtahUBQUUuDwRKuRUmThwy5///X7xJWtoCxWOTw72/7z4b6bmkSZ47TwD+w3/4LJgD7o1F12HOcF5eh86p3UVXY744jzgAtql1gHUz6nCHGcxmdAYdudacsOZcXwOX2exEZ8xmdBNsyJe/NNavcXtgzQFn+4cnu7BFRQ6pK4Czk8O98wDsnh9sOg8ODqIbELo+P4nA8fVh9MC16Fr/Jbb3hgVqC8wnay4qAGsUrJ9sgJlyw+a+A0Jo7G9eAYX6/Zw9WAE2tL3QKv891EavnKF/Ls0uCv1Q4ManrwKwGQGI7oVCexSEoh40vI+vz9yLq+0nwSwPbwesoObBodpoNMIhhBqNevn62O12o841e6gQC2vHB9dbC63yJ+DSg/5xUtvuKPrZ31AavR11oJNu0ujzTUS+VsCD6BflXEG9vbey6Er/LbZOop4zCo3t6KXnOoRais5RLIuOLi8RIUONXqdCEcoDh/uevWvYpSIRTOq/OgKbx0Q4WdlEs9VxjEqopezKsessgNgUOtw63twm148xd9vcXFtodWeHjTMnot7mRVdjvmDPKOr/TExLob8O15cXvD6EXH/RNZg74lV7ZtF1mDf4ms1mWXQl5oyU3cTYUouuxXxRYUwMY2dxcePry9jvQ96G2mxiSPnq+v+CfMdLdhuDGt3GB9san07kFlipWSOeSlXuTIwJE2/2AEknijaVtycWWq9ZI2Vrm2wVVNhEbcYWFIx4uRxfaK1mC7bfZBN2GimZJ1T0khoK34l/mnNb7KiXa4h4I9F7ZZ2iDpTzbYZfaL1mCb6ZRf+iNpsp6lBuuXyBtj0utGKzRG4olhxSFNKgt9C0Vq/QC6vVbEGblP4MUFQI/+5SlEc+42P+VSWkzcTkwj5FEeuI41plW5Z/lG2pNFrr4GGXo4leYxZRp5ljyI1dFKVKoPLkxkj9k2zrxp6WCxrRRloHRV0qxZLNt4BazRY+WeTGFl+VPYP+C/DfqvOv1YxRtStU7JDSW0EdFLXvlItH9n9Nz6btiiql0S4ZSAiPyCXWVJtvnWaOmkmmYo4Tihr1xEapoUejgoXUfwiJb4pdzDNh7nar2hbUmv8SLWObTbmwhqbw+MU9ilIsRyl7fp61mjEyQ3YVoqjA+EVEzi8Vvl01xeZZrZmCH7KrbaJdjSNCUZtyKWYqDU+y7Bc3LDwqOpRjlF0N4bymTlTLkTIkIJEtf2kOprKrFQo7qidxrLIt312f2IfB0mQqX1kFYbOMTJR1PTp2x6HKthJ2QuabZTqW/8qkvGJX2JU2d8ehm+tZO25rGlLN2hc2IfmaiqCFlIuDafb9K5VtKXOBtiWA/bpdnR+K1OdqwyaxNm45itV8FduXdQKoXAhJXnvTb9tVJTWewdZDSNvKqdhX7erSUN64pqjxYGBhoBYd+xSlaFs3xHLkq/C5ryqLp4cGkU3VRqTB+/1XcFgOqOwsXiYya5qppkpf0kbK1u7kIYr05hPnxOXfO/fhYflwzOERSwFf+5JdbRmOUL2NSMOv1dXfSaVs1thWm1iO2EzzMZ2efGg5obEaH5OVBaxRG5GKws7q6qqkHGjKSMyODeR8NVG6qyW+BuPylbJDXSGnY1dGkXJF3OidnnzgpKhr1/A5MpmPSkicqx3NtrqfhCpT4tO4h2N2xdanMxSMQMCNXr148ZMjzcAQtxG2lTiKtZkE/xXULV/ad2QnumTWJkuS7LXKjwA4TnfvKW70zx8F+bah5wPRgm9E28h9y8crlq9AzRJoPPpwR6e+GbGrh+9e7d7fqzs7VvVIZzRsNvEb+FiKKc+4up8DpqyII0pEDZ6slHq1+72nu7dxWrdeCOqh5vBQ+HvVlIYvoGH6LJWMLYe76eabgUsDnn7q735+gPDqg3qILUcyuYe2CU+NGNB39uXXtmr5u1IMz0KfSfG+mvXsqn4q6e8W0QTvnXbV44j6fWI2QgSPTJbY3bJTshiagk3SNQrbGWVXnK5bh/D+eFJnuXN/zOFB+9BIX/quZvJ0H4sTtE2zEYXUq62L5OQj3VNtmmsOD1+TCDZ825ZmZ1XZz4Gvkij1iUDSVmxErqjKhwCSF1ajpx5WVTbmuBxzeNA5381de6kHeCnL3JBCwi7/jro0Hn5yRk8ldWxLU7vZrKysHJXpm2UWwek2IkCYYfnKZXlMbpxQUdVGJJ3WjZ/Tj3rNcpS25dGbcu005GtLLIBnbBkfiTdQXRpXOpeGX0exRhH+ea+WN5AIrhSxwyPe5Evl8hJPa94X6xNPHc9oLg3NRqTnTWPQczLEto7lEjE1Ze6YZQ6KT9nsOUiY8riLFHZ1QGkry7jV26mPBp9W1bILCXDKjCAOD3qpqViO9/UzWJum7Yo6qLkuEBo6eXMCok461Rwh7N0d+fXlK3lmKVVM2p6LW4jEPPQzOyiddiWeDqY8SHB7qhqO8PhQbIiKw6OUr5oSSxleR/MlO1GD1YgCbXYCFrqnUDEZ3OkvtYwE13OlmCURDLlEic4so4bpK2fpVA0Nx3hTccKt6V0axe/F158vfDdiW7LDw9duZpfRMMoCm2FykNZFCe3pXBrB1ftpTw7v2HlSy0gZHXL3RxKVRPf5ZWRa6VoKjUJQ1SPCrjQbUeG7+NYb9GNBk+N8Nsz94svJtWKWZpbM6PbQRqQXurnTBvlpFYOGTxM8/fQPizgISfHqZtRQ2diyRdfd5HypCp52aoznGLsiQncnWWxM51vi6bNa1vnvbbJE68szd8sVm8CXUk1i6oA7Rg17pVQqJp4S01/4VoSwcaPJALjd0fQR/QoPNLbZSvMuBsxSySmxsol+xB1t+WbEru4VeYtrtfyTDyN0HzA/43YM2Vaf4SF2V3mEG9tyUTOaP8JeiTijeODXNbUBkajTIv7p3t4KgpFuKdz2ki1cKOik85BuhQexR5TsZXp5Gp3Ag44l8+3om8JO91S7JtKuVmVmNIBgIzz5OBQaSOMkHM3780kldFuaw+NRtjz5LPblif+vDmMgNZdGQM+uBheYXYnw0oWeoREBetZ7+YJe49av8CB8gUaaZnNpZnWsxsjqc0lhVw49uxIuXshPPVm/naZb+oWHRhEX7n+qY0H3EnmFB12ClIn1ZZai3elcLMHgAZieXKWBcEssYMke1xoYDW4Cb8MLZFaLFy31ZECzHMlu7irDVCym6jI0ms9WbTnc2nj5TiY0WydUVI1vVmydwYdWWJxiLUI93QLxFgTEzlo7mgi+N+7w4Ct3fRoqS2A7SuSqqT4WkG+GZCakc2kEn34Q7Yrzcy2rIb/ydtFp0drz91pScMQyrvNql8jyJracgES+sng7eDrNM3ls+lRtRGZ92Gtd5kJc60HiDEZ32FpodMkA6L70JCE44fBQLUeERMbpbO0msXCFi60moJLFA05dOnho4NIY+HuDloHc3RGkQQ+Pf26gTHnv0w/1qlMT647IkkX27oZeguwZfK0mtzVlMwp7JcZdbxGEblFCbfImx6RQrtdQHNb1JDd4xjNB7/DQhcrKgYfxiilXiS3YbJaoZm7I0ndVu8IKks6lgYlxsHibBCtuSvDB6oWRDhd/FZWZzt1yYgcXHnbUua9T1RR7TC2ByFlmoQM8lk2Uq74YqZORS+N+VR6ywrNCxMLC7WCEWQc7w5LUBaGDP4hwauTwgBpRN/hYZtEmQssRsMT1Hr+rKeyKmnRpBK3hYpcYEVoPHZi0JggF8h1eivCLfKPWd20SaGxLtrGyd+1KJrNQGZw3PWZI7Kfq0tDbiGBVpkli/aWLpTJrrwvSpNlIepI6MnO2yo31Xmg3raGPqBSrxGfLI/0jv8BQ2Uo14TsiX523KWGv5hGXBrER1f3Q4QRCnIr3Rkajlr+HvgYUxUKjd1vEZzrfRxweSpQ4L4fv5CoQa35+Y94L2oYoNyFfJZsSZxLVhb36T2WXRvdWANJmsQsFA1+t2Ev2IInIXVEYWol//1Spnc54nvmG2Vaqn4D04sg3X6nYiKqRGro0RtjVy6lsI7rvPhOBOlxoWTkjGxmHu3nkjHg64vAY2p0Y4vBI5RMpZlH0O1azAE3U6NrQRqRfVJj8TlwayWJ4YEVTNhyURBDviwYv8hcK98NWh7tkXustR9HxFR65bCm2qEgrNLnSRDisDG1EHv0qjfsd0qviALy9X+hXKDa6kvhi9KagVOzKdtJkQyrg5nI72o3beraFZb+MxcI8QnohInilnEpgGxHLaKs0NBuRJJuxvZz0YiXGoHCv0ep0ioaveu48SWRAtzg00sOIcQ1OtQGvObmVFR55psKXmEVYUXyQucvir62u0gjp2JX/N2FX/sFL18/10PAuSkFhwE0xAHNWQSIkTur5ufpLeMJPP1RVq0TAT+CuXkRHZ2qPQGSEmE1bpXGuXu7JPSUl6wIRULwFodGaeMkQwYF/ICvbYrFhJfxKsSYSeHQrPMh/lqsthJDxJSQYEW2+pMR5OQ507IrbwewqKXD3HUEWNFGTC9P9luEiSC08DMReEGRD8NNvVRV1RakTRQSXHR4LMSNUfDzTB7JcLGXogf9FqC/3UhAKPUKh0Iy1vurOsnaCVvJRwi8yu1I8BARaMFq8XFN4dCU73yW4bMleSZhsJLFYjZEFYec+daKyK7XCyYeifOItpyU0sI0YsLIV7rZIHzd0bEu/woNoNin6zlKaswhOl5kU+eL6VRqqSyP49JsoVbjnJLnm4v3UKBsZ0i1IcqxCq+4nRE2eIjLMWm4QOaWVpXJT6c93lLM0JIjVymfTwl4v1csdOVgorFZauu1gGfxVhJVB4Uf07hY4cdRypE9pRYSD8mOenas0Gs/22zLpVm1E5zqXhspuksogD/ZEqfjWS+siCMSiVH++LbYEPw480yxHeGGiMpqVhYmZlJoMaS5I5PM0kQPVRGKB0bBX1E1BrmutyxZ8CN62wMhCNgLvoDEIS5jYCb0XmZ/rHR7a8gA5rRniXnkW5tjVMaYWI7J/SUkZh/NNaS4NOdTTOuA40aoY+huvk24CMekvEN0zXPQOrEXA1qVVzU8f1aW0IqGy5Tjdn2fmiFSbSAdq2OuIS4ME9Xp7frEhgUgmd0+CNyY0QbIhAtfFnwkViG00eTri8FD8Y2yNrPCo1GwW31zlMvy/qjxTt6RKtWaKT0VvXfIiAi7Vk7evxM1p6IrBnsyjG16QFRDr6YjlSGFbaSIb8DmeLzXnbTkydGnAD9mlURSLclODSVEqvD24McRGsTcgE8IqFJ7x4AjvaA6PkZRWuIdxPJNlzpYj1aWxbuDSADSbi7gULDTepGFDcOEXMUyYtf+XVbYw1b8bsa2YHYngNHN3g8jLX7big6jatLBX1aXhH3ZN+OGZRBSJXUhO1zTGkCwCR57qdsWezO9+/lav4qW5yizKf0sBn4plj5jcXCMJjRNPWWXzrXD/KywQYZJ74LyvRoWOoPDr1k+mglXs+Iks1/1uxLbi8iK1dL7atM2TltWUVRpA6WxEwne5V+vgbyhmfM5q7K2cgvCtbDINQ6tFRvb9jub421cVOdlaQ9eYlG+OAzxh1xJP6WxEF4SKeV/ePY/H0H3xA7EUScmeQD4gN+rwGIZ1lJk4mtVHGajY50fAh4sg1/SLCiVlLIqc+IDt9wUr94aeMYmgbCYWej1R7uLW6YifXk1pdYQzHPVNczSMyjZoGLURBX/LVKdYvw1jDs31ilyvJxm+YBq4W4W9iR1lsOgXJm5oKa1kW3uc5kumOcVP8jajxFNELQp7YZCUiBAN3YfB4N2kW0Zw0rxivMKDVyJvqyVffj4U/FGxEenSDg1XaYiCKN2LA5l4FcXuh8f3BIJPP1RS6Lym9tVQWeI/y/KQm4sIbpx4yrpD2JW315LqivTo7XUmHv44uhcjfvphbhA5pVWi37+bRxoYtq+4NHDiKW2VhhIO1QOuZRwk98f4pS1MZDXLkZIKik6ls3OY1RVDdvWAA9/CknD/Lu3iQxBGHR7qCg+ygJd9ZI5KM7f8+5oKu9rQe+CLp3gkcw8F7qX3h0x6OuRQSxlabhA5zoV95CHezs1YMDNcpeH/IYe9ii2rV5waGvin8P8e8dNfK/LIMJFfLKtlJ5wNjBNPPavOJ+72k2c0hvEKD0XRS9kz7IzNZSWTMpKiIy4NQ3/k5+F+VWXgjuuxlFb0jLt5WuIpvUN5JtCv4AvoHB5385C81cRT2EaksqvuxfPUJz4JLxfaZz3X+ennET9onHhKcWnMEpzOcqTLqKFOthnCZ2+riacO1ZHVOf2YVvFH6H03Ylu0ffaCiT7sVbdK4/4DnHlUGJ8upo6rHsGfI6Gy+4qEoOYWmRlUl4Z7xKWh03gxcIwr+usPC0H0G8aLsZRTXiEMfuAECIYFP+C/Bfl+LMx5w+S8F92FrnGSNPYlJR3b0jIxqllkZob2cAZdjywqHI0O4wY9Tqr3kvVepx4eFB+8D91kvSgmn3tIwS5AQeh1pOSLZIWC2MCNFgZ1Af0UpEGnKDSkArS6LXhAbxjXMp80hwdoW08pKa1mhrSxS+NiVALDUVGoEfV6EJ7FJAy8degVnp/9gw6S17rw3PHDc1JEt3R79/hGf6GOf56lMPogXVR8hnqwAOKEsVwwZFtwZ5+pS4tRHApq9Dm2UosjiacA2zxErs51u0gELwh17tbbAUngRE7oiGL4Fp67olAXcaN/eRt+1NqwKHV7XPdZKnI9ruVvAf5TUFxCI2icjixMHF3h8WFcvWvf2MxwIKnsijvtwo/V8fu6EgQ7EiTxaqyuNAAB+3b8waIEXF1E56ROEE1jdK3O4e4MSsWgvy4mi1Ldm6zXOeB6AroaLHLjVpewzk+vS2mV/RMzsPP6YDK/5SR8chY8wiaV0FxpZ7Vx8ZpthLMOpq7RGUcdzZKk/mXeiQHe04XK6h0eH2dbZir0rvuq3xSpXks8VdhZ3VntGq6gnA1+a1PJefIXe3isYOL/jp7W24hCyrlfOEngzs6bYTRDDPuRuGz8eAz8hfiqW+Fhy74lgo/uau1Bso1jLzLlXh2yJi3xlMItvPdyOsh31RHNbEEAQcKGlQL69XufuxwMuslwGIJ/Ym3RRa5Z3sob7KD0+dQ30UhdO4ievdlqvUtjuEqD+6lL/PkWBv5wrwCdMPbQPXO95AAeuAY8JAdiD6T3+XLHoFPo+2/t4REJ6Q6cTjCfRBzgeaPVcTXxlM5GJOhTvL4FsSsJz9Dp4bkg8+ke+jNAbJ3IJn8CLTdIyvaGGdhxMsKgAsR87qam3K3AcC8NaWfnx/v76MUKg2AjidMiFMJ11L/3QgvuxR7HGS5zeAfWdSs8TNNFcHbX7IDAuf5UAH8sM2o5C9O3j9XvpaE93bq4/wDhRryZA0H0CziYX+h60V98LID/baIwRaHxaAsTmVfMJ5H9qGftcDyRPOntvavp27yrHvhLfVrf+1+fYffkXgwyD47d8tAxVNidWjJ0dShO3uTZBHNk/3psy4BdLNGZqekbBadsWtirbi+Nv3fZvBcvFzsNI+KxokuGPmXrKee+h3Sm+XJkixvH1Rp+3L07nmBexZA4uqgpe2nMGsIFYhOrg0nOdjie0moCESy3OdbRzDyfuISfndbT+sRTU/bSCA6ss8TLKhGDLn6Mp1XQLVzGu5zE2xM1O8OzPnCAaPX4xj67+y7EunTWED18usRTl1NEH+/T6hywczERTay3HD1CiZmonxk3av2Ahc3xgXx8jpjWHjgPjAavKtoeTvkqswe3g1v8VJ/0nTi1PbhytpJtLAGMe3MLTVzPdnRiyyqMFaC291bAczx5iba9kZx8DuhdXPxuGcuqiuWIp1NHNhNjG1E9PHuhk21YP9szbDMaAPtImHVfGuyKQre1vTTWJi/PA9zvRnfaChBWXpgYs+Ed6xmbnpqZz7GmcPyKOoWeXMOy7OY0cnZssJfGnBB8TQZS2BbfJ1vW68XRlSu4cgeoa4OdIRS4ox7XutMRoraNW+3UJ55aKigCU7yKWq13XzrWtt0hcIXWpz6JBnhkHbYuLwOHxlwpYriXxjJATWmVNzEmLdNPAPW/5wzcbw1PpHChSWLYn1P20lgKqGHIFZNJ3fN2I+LGyYgPo29IU2uywhUKGYhme0guWTcvJdYD6sLElEa+NwlR3wq8KUFi4hyhVtyTVBqxq+WGusJDtQcH3j8dNynErrdDY2dd+4tu1JtQRmecqIOuQ9TiDeodVjAMx4EZqHX3uGy+dbyy7BixjJyvYN7sun6nMHVuxsxpigTzVbBFFnKHnI53ClPb0XWHeddxfvAup8eSwkkY9+H7Waz7EtEEz5U5OlW7XnbsbiDpEfGr/dekkjGwrBuOEVM3mA984ubz6jYzeJAueEwdRqdbvwzAUuA8ca6fA+vS75AdT1XvvsYe6CuIdDsDH+hnDKR7hHbBuXZ4qarPbCzft5lMk4aJZcM6rvL2H6hG7gPnHp7YqgOBt7RNWHMztS3LCH3dZZHk+A/0hMD+nssRut7YlcVwX01WVlGrlxC20fU6pJePA38UVOc8ONcpHvRR04R7uhqjlxBaPd2hFVi73juOvsfhPonL8b2i01U0wsvLk47XCO5ogAoBGzn8Q3Zr4O6IV/rfljOn+hAUqvf1gfOPJQyHIpFtn++fadoZv8x7+4CDgsgmRKnQX77njPIEPIa7UqqwvCGwkFz+WPvJvsXkUzJH/IYfsv9JBLfZdYKq/Lc+mF2iWW+/ShduMkCneV8K0j4e0ZRULAWpNIsGBU37aEjFUaPTabjJxlI+dCEO6ZiStiKWiOEDcit6Lg18Cr8JN9pnysTptI9NAHplDJ2jY2n0llcDxtY33Uib3Np4Zcvnd8Gh9HHoNYnOcsPbsv1UjbclMmjKN2s3ln77CGrZ5lGqBG06l6BztUr1rtKmE0y/BPa27EFnmeoRmLLNDNuvlnmaaVrodvyoVMONpm0l+qjUBxNfuuGb2bLvsflYaeZeGyqBS8/lAUSo/b/VlMzYVe/CRvNXG514hBpdymVKOLVOk4ZSucagqlvyqSqUUKP50t1N6hHasccKOm33JWTvQTZbQa1KtX22rClRySM5twS5fpMM76aPzfXL8JhgfOkS9GOPFkiXq6/EizkPnHDmAcfanzErHbYo7AZywYqB40PFzU2qlm7yOYYuYzHB5IPHaiIBtnQ7T98lGDqXvmm3H9NZX5vOVCv4a6BvgatPV9AXsOSqPsaS4Cvtmwpd4k1HJhY32s7HmBzDpms1SJXR2x/TEE+3X0kZuhGFzT0ITPEvfgjYp+u5ep05VypwVKtAos2S3JZtH/AldFzJlo7YUrVKZ1J07aZP9/O5mK9US0EZUnkeh+4+1vLQfMTZq2ttH1vK8nSOLeWq6TJ5iw8XoVwByNcskEfTvdafGmLh3nJFz84RDfqQZjUFaxQmDkiONXD3vIH8UXN6nJNvaL77pGDWqBmJnxHHBvXXgxtj4+Qcy7KRj3uxYon3qKGfstOb4wqLzOuX1MlnGT7c2+A4p3aX1b1BsCKHtn2m12mLQrPa6Xr7xgVhA/tf3mntffc7lc+4rLqGA88/V/Twc3sFc3vn+dRwk4XDeb3HAhv69CCJtZOQCybCz5YBmFw79gzDRv4We1i7noxJWgKcEVvHIfX5Bms5ACeyqIiTaXBsr6NexqsfPcefwqBHceXGrr01WFkmD8DWZRT7nyLU9vrlLHjL2uXZ4YkZ3tCs5wvH5TEEzl1bcHxyMhtq41wJuODqepk6+sqD+fMhYljOGYztIQ4IK1wWEo6jtR0Hm/BJ8vYUHGP/pyO0P8v/4yNAGkYIOzKoWYbobl8TwccBH3QSzQxr+yeIXa1cvn3nX2D3cheLuLvUsojhjvMT5/qsa7OGVa0QFTEOL10EItQMpJIxmLG3xzW2ymmhOJ7D918/ISshZsQXlxMBKoLpZWT/zTv/HWxRbjjf3rjaXyYZZeZALNp8sB9aFk49PziWhoj9h//wH/4DwP8AtVnNIZA39oIAAAAASUVORK5CYII="/>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PQAAADOCAMAAAA+EN8HAAABIFBMVEX///8AAAC9AACvr6/T09P019fkoKAAOv5yif68AAC5AADAAAD39/e3AAD//f3v7+/z8/PAwMCNjY3k5OT3+f/88vLY2Njy9f+4uLje3t7m6//6+/+fn5/n5+fJycn45+dra2sALP+Xl5dbW1vW3v8bGxs8PDzu8f9JSUl/f38zMzP13t7bhob99fXqubmlpaUTExMAGP/W3f93d3fvyMjtw8Pfk5PMS0vZfHxTU1MAJv9CQkJkZGTciIgjIyOPnP+quv/RX1/L1f/FKSmzwf7orq7Ua2vINzeisP9ggP/DGRl4k//hmppXef/OUlKktP8ACP/FIyO/yv5CZv4oUv9Rb/+Qpf/ScnISRP/KQEA2Wf+EmP9hfP+Xov8JSP9shf7mrv5aAAAdQklEQVR4nO1diV/aPht/ihSBsnIIgkUtahUBQUUuDwRKuRUmThwy5///X7xJWtoCxWOTw72/7z4b6bmkSZ47TwD+w3/4LJgD7o1F12HOcF5eh86p3UVXY744jzgAtql1gHUz6nCHGcxmdAYdudacsOZcXwOX2exEZ8xmdBNsyJe/NNavcXtgzQFn+4cnu7BFRQ6pK4Czk8O98wDsnh9sOg8ODqIbELo+P4nA8fVh9MC16Fr/Jbb3hgVqC8wnay4qAGsUrJ9sgJlyw+a+A0Jo7G9eAYX6/Zw9WAE2tL3QKv891EavnKF/Ls0uCv1Q4ManrwKwGQGI7oVCexSEoh40vI+vz9yLq+0nwSwPbwesoObBodpoNMIhhBqNevn62O12o841e6gQC2vHB9dbC63yJ+DSg/5xUtvuKPrZ31AavR11oJNu0ujzTUS+VsCD6BflXEG9vbey6Er/LbZOop4zCo3t6KXnOoRais5RLIuOLi8RIUONXqdCEcoDh/uevWvYpSIRTOq/OgKbx0Q4WdlEs9VxjEqopezKsessgNgUOtw63twm148xd9vcXFtodWeHjTMnot7mRVdjvmDPKOr/TExLob8O15cXvD6EXH/RNZg74lV7ZtF1mDf4ms1mWXQl5oyU3cTYUouuxXxRYUwMY2dxcePry9jvQ96G2mxiSPnq+v+CfMdLdhuDGt3GB9san07kFlipWSOeSlXuTIwJE2/2AEknijaVtycWWq9ZI2Vrm2wVVNhEbcYWFIx4uRxfaK1mC7bfZBN2GimZJ1T0khoK34l/mnNb7KiXa4h4I9F7ZZ2iDpTzbYZfaL1mCb6ZRf+iNpsp6lBuuXyBtj0utGKzRG4olhxSFNKgt9C0Vq/QC6vVbEGblP4MUFQI/+5SlEc+42P+VSWkzcTkwj5FEeuI41plW5Z/lG2pNFrr4GGXo4leYxZRp5ljyI1dFKVKoPLkxkj9k2zrxp6WCxrRRloHRV0qxZLNt4BazRY+WeTGFl+VPYP+C/DfqvOv1YxRtStU7JDSW0EdFLXvlItH9n9Nz6btiiql0S4ZSAiPyCXWVJtvnWaOmkmmYo4Tihr1xEapoUejgoXUfwiJb4pdzDNh7nar2hbUmv8SLWObTbmwhqbw+MU9ilIsRyl7fp61mjEyQ3YVoqjA+EVEzi8Vvl01xeZZrZmCH7KrbaJdjSNCUZtyKWYqDU+y7Bc3LDwqOpRjlF0N4bymTlTLkTIkIJEtf2kOprKrFQo7qidxrLIt312f2IfB0mQqX1kFYbOMTJR1PTp2x6HKthJ2QuabZTqW/8qkvGJX2JU2d8ehm+tZO25rGlLN2hc2IfmaiqCFlIuDafb9K5VtKXOBtiWA/bpdnR+K1OdqwyaxNm45itV8FduXdQKoXAhJXnvTb9tVJTWewdZDSNvKqdhX7erSUN64pqjxYGBhoBYd+xSlaFs3xHLkq/C5ryqLp4cGkU3VRqTB+/1XcFgOqOwsXiYya5qppkpf0kbK1u7kIYr05hPnxOXfO/fhYflwzOERSwFf+5JdbRmOUL2NSMOv1dXfSaVs1thWm1iO2EzzMZ2efGg5obEaH5OVBaxRG5GKws7q6qqkHGjKSMyODeR8NVG6qyW+BuPylbJDXSGnY1dGkXJF3OidnnzgpKhr1/A5MpmPSkicqx3NtrqfhCpT4tO4h2N2xdanMxSMQMCNXr148ZMjzcAQtxG2lTiKtZkE/xXULV/ad2QnumTWJkuS7LXKjwA4TnfvKW70zx8F+bah5wPRgm9E28h9y8crlq9AzRJoPPpwR6e+GbGrh+9e7d7fqzs7VvVIZzRsNvEb+FiKKc+4up8DpqyII0pEDZ6slHq1+72nu7dxWrdeCOqh5vBQ+HvVlIYvoGH6LJWMLYe76eabgUsDnn7q735+gPDqg3qILUcyuYe2CU+NGNB39uXXtmr5u1IMz0KfSfG+mvXsqn4q6e8W0QTvnXbV44j6fWI2QgSPTJbY3bJTshiagk3SNQrbGWVXnK5bh/D+eFJnuXN/zOFB+9BIX/quZvJ0H4sTtE2zEYXUq62L5OQj3VNtmmsOD1+TCDZ825ZmZ1XZz4Gvkij1iUDSVmxErqjKhwCSF1ajpx5WVTbmuBxzeNA5381de6kHeCnL3JBCwi7/jro0Hn5yRk8ldWxLU7vZrKysHJXpm2UWwek2IkCYYfnKZXlMbpxQUdVGJJ3WjZ/Tj3rNcpS25dGbcu005GtLLIBnbBkfiTdQXRpXOpeGX0exRhH+ea+WN5AIrhSxwyPe5Evl8hJPa94X6xNPHc9oLg3NRqTnTWPQczLEto7lEjE1Ze6YZQ6KT9nsOUiY8riLFHZ1QGkry7jV26mPBp9W1bILCXDKjCAOD3qpqViO9/UzWJum7Yo6qLkuEBo6eXMCok461Rwh7N0d+fXlK3lmKVVM2p6LW4jEPPQzOyiddiWeDqY8SHB7qhqO8PhQbIiKw6OUr5oSSxleR/MlO1GD1YgCbXYCFrqnUDEZ3OkvtYwE13OlmCURDLlEic4so4bpK2fpVA0Nx3hTccKt6V0axe/F158vfDdiW7LDw9duZpfRMMoCm2FykNZFCe3pXBrB1ftpTw7v2HlSy0gZHXL3RxKVRPf5ZWRa6VoKjUJQ1SPCrjQbUeG7+NYb9GNBk+N8Nsz94svJtWKWZpbM6PbQRqQXurnTBvlpFYOGTxM8/fQPizgISfHqZtRQ2diyRdfd5HypCp52aoznGLsiQncnWWxM51vi6bNa1vnvbbJE68szd8sVm8CXUk1i6oA7Rg17pVQqJp4S01/4VoSwcaPJALjd0fQR/QoPNLbZSvMuBsxSySmxsol+xB1t+WbEru4VeYtrtfyTDyN0HzA/43YM2Vaf4SF2V3mEG9tyUTOaP8JeiTijeODXNbUBkajTIv7p3t4KgpFuKdz2ki1cKOik85BuhQexR5TsZXp5Gp3Ag44l8+3om8JO91S7JtKuVmVmNIBgIzz5OBQaSOMkHM3780kldFuaw+NRtjz5LPblif+vDmMgNZdGQM+uBheYXYnw0oWeoREBetZ7+YJe49av8CB8gUaaZnNpZnWsxsjqc0lhVw49uxIuXshPPVm/naZb+oWHRhEX7n+qY0H3EnmFB12ClIn1ZZai3elcLMHgAZieXKWBcEssYMke1xoYDW4Cb8MLZFaLFy31ZECzHMlu7irDVCym6jI0ms9WbTnc2nj5TiY0WydUVI1vVmydwYdWWJxiLUI93QLxFgTEzlo7mgi+N+7w4Ct3fRoqS2A7SuSqqT4WkG+GZCakc2kEn34Q7Yrzcy2rIb/ydtFp0drz91pScMQyrvNql8jyJracgES+sng7eDrNM3ls+lRtRGZ92Gtd5kJc60HiDEZ32FpodMkA6L70JCE44fBQLUeERMbpbO0msXCFi60moJLFA05dOnho4NIY+HuDloHc3RGkQQ+Pf26gTHnv0w/1qlMT647IkkX27oZeguwZfK0mtzVlMwp7JcZdbxGEblFCbfImx6RQrtdQHNb1JDd4xjNB7/DQhcrKgYfxiilXiS3YbJaoZm7I0ndVu8IKks6lgYlxsHibBCtuSvDB6oWRDhd/FZWZzt1yYgcXHnbUua9T1RR7TC2ByFlmoQM8lk2Uq74YqZORS+N+VR6ywrNCxMLC7WCEWQc7w5LUBaGDP4hwauTwgBpRN/hYZtEmQssRsMT1Hr+rKeyKmnRpBK3hYpcYEVoPHZi0JggF8h1eivCLfKPWd20SaGxLtrGyd+1KJrNQGZw3PWZI7Kfq0tDbiGBVpkli/aWLpTJrrwvSpNlIepI6MnO2yo31Xmg3raGPqBSrxGfLI/0jv8BQ2Uo14TsiX523KWGv5hGXBrER1f3Q4QRCnIr3Rkajlr+HvgYUxUKjd1vEZzrfRxweSpQ4L4fv5CoQa35+Y94L2oYoNyFfJZsSZxLVhb36T2WXRvdWANJmsQsFA1+t2Ev2IInIXVEYWol//1Spnc54nvmG2Vaqn4D04sg3X6nYiKqRGro0RtjVy6lsI7rvPhOBOlxoWTkjGxmHu3nkjHg64vAY2p0Y4vBI5RMpZlH0O1azAE3U6NrQRqRfVJj8TlwayWJ4YEVTNhyURBDviwYv8hcK98NWh7tkXustR9HxFR65bCm2qEgrNLnSRDisDG1EHv0qjfsd0qviALy9X+hXKDa6kvhi9KagVOzKdtJkQyrg5nI72o3beraFZb+MxcI8QnohInilnEpgGxHLaKs0NBuRJJuxvZz0YiXGoHCv0ep0ioaveu48SWRAtzg00sOIcQ1OtQGvObmVFR55psKXmEVYUXyQucvir62u0gjp2JX/N2FX/sFL18/10PAuSkFhwE0xAHNWQSIkTur5ufpLeMJPP1RVq0TAT+CuXkRHZ2qPQGSEmE1bpXGuXu7JPSUl6wIRULwFodGaeMkQwYF/ICvbYrFhJfxKsSYSeHQrPMh/lqsthJDxJSQYEW2+pMR5OQ507IrbwewqKXD3HUEWNFGTC9P9luEiSC08DMReEGRD8NNvVRV1RakTRQSXHR4LMSNUfDzTB7JcLGXogf9FqC/3UhAKPUKh0Iy1vurOsnaCVvJRwi8yu1I8BARaMFq8XFN4dCU73yW4bMleSZhsJLFYjZEFYec+daKyK7XCyYeifOItpyU0sI0YsLIV7rZIHzd0bEu/woNoNin6zlKaswhOl5kU+eL6VRqqSyP49JsoVbjnJLnm4v3UKBsZ0i1IcqxCq+4nRE2eIjLMWm4QOaWVpXJT6c93lLM0JIjVymfTwl4v1csdOVgorFZauu1gGfxVhJVB4Uf07hY4cdRypE9pRYSD8mOenas0Gs/22zLpVm1E5zqXhspuksogD/ZEqfjWS+siCMSiVH++LbYEPw480yxHeGGiMpqVhYmZlJoMaS5I5PM0kQPVRGKB0bBX1E1BrmutyxZ8CN62wMhCNgLvoDEIS5jYCb0XmZ/rHR7a8gA5rRniXnkW5tjVMaYWI7J/SUkZh/NNaS4NOdTTOuA40aoY+huvk24CMekvEN0zXPQOrEXA1qVVzU8f1aW0IqGy5Tjdn2fmiFSbSAdq2OuIS4ME9Xp7frEhgUgmd0+CNyY0QbIhAtfFnwkViG00eTri8FD8Y2yNrPCo1GwW31zlMvy/qjxTt6RKtWaKT0VvXfIiAi7Vk7evxM1p6IrBnsyjG16QFRDr6YjlSGFbaSIb8DmeLzXnbTkydGnAD9mlURSLclODSVEqvD24McRGsTcgE8IqFJ7x4AjvaA6PkZRWuIdxPJNlzpYj1aWxbuDSADSbi7gULDTepGFDcOEXMUyYtf+XVbYw1b8bsa2YHYngNHN3g8jLX7big6jatLBX1aXhH3ZN+OGZRBSJXUhO1zTGkCwCR57qdsWezO9+/lav4qW5yizKf0sBn4plj5jcXCMJjRNPWWXzrXD/KywQYZJ74LyvRoWOoPDr1k+mglXs+Iks1/1uxLbi8iK1dL7atM2TltWUVRpA6WxEwne5V+vgbyhmfM5q7K2cgvCtbDINQ6tFRvb9jub421cVOdlaQ9eYlG+OAzxh1xJP6WxEF4SKeV/ePY/H0H3xA7EUScmeQD4gN+rwGIZ1lJk4mtVHGajY50fAh4sg1/SLCiVlLIqc+IDt9wUr94aeMYmgbCYWej1R7uLW6YifXk1pdYQzHPVNczSMyjZoGLURBX/LVKdYvw1jDs31ilyvJxm+YBq4W4W9iR1lsOgXJm5oKa1kW3uc5kumOcVP8jajxFNELQp7YZCUiBAN3YfB4N2kW0Zw0rxivMKDVyJvqyVffj4U/FGxEenSDg1XaYiCKN2LA5l4FcXuh8f3BIJPP1RS6Lym9tVQWeI/y/KQm4sIbpx4yrpD2JW315LqivTo7XUmHv44uhcjfvphbhA5pVWi37+bRxoYtq+4NHDiKW2VhhIO1QOuZRwk98f4pS1MZDXLkZIKik6ls3OY1RVDdvWAA9/CknD/Lu3iQxBGHR7qCg+ygJd9ZI5KM7f8+5oKu9rQe+CLp3gkcw8F7qX3h0x6OuRQSxlabhA5zoV95CHezs1YMDNcpeH/IYe9ii2rV5waGvin8P8e8dNfK/LIMJFfLKtlJ5wNjBNPPavOJ+72k2c0hvEKD0XRS9kz7IzNZSWTMpKiIy4NQ3/k5+F+VWXgjuuxlFb0jLt5WuIpvUN5JtCv4AvoHB5385C81cRT2EaksqvuxfPUJz4JLxfaZz3X+ennET9onHhKcWnMEpzOcqTLqKFOthnCZ2+riacO1ZHVOf2YVvFH6H03Ylu0ffaCiT7sVbdK4/4DnHlUGJ8upo6rHsGfI6Gy+4qEoOYWmRlUl4Z7xKWh03gxcIwr+usPC0H0G8aLsZRTXiEMfuAECIYFP+C/Bfl+LMx5w+S8F92FrnGSNPYlJR3b0jIxqllkZob2cAZdjywqHI0O4wY9Tqr3kvVepx4eFB+8D91kvSgmn3tIwS5AQeh1pOSLZIWC2MCNFgZ1Af0UpEGnKDSkArS6LXhAbxjXMp80hwdoW08pKa1mhrSxS+NiVALDUVGoEfV6EJ7FJAy8degVnp/9gw6S17rw3PHDc1JEt3R79/hGf6GOf56lMPogXVR8hnqwAOKEsVwwZFtwZ5+pS4tRHApq9Dm2UosjiacA2zxErs51u0gELwh17tbbAUngRE7oiGL4Fp67olAXcaN/eRt+1NqwKHV7XPdZKnI9ruVvAf5TUFxCI2icjixMHF3h8WFcvWvf2MxwIKnsijvtwo/V8fu6EgQ7EiTxaqyuNAAB+3b8waIEXF1E56ROEE1jdK3O4e4MSsWgvy4mi1Ldm6zXOeB6AroaLHLjVpewzk+vS2mV/RMzsPP6YDK/5SR8chY8wiaV0FxpZ7Vx8ZpthLMOpq7RGUcdzZKk/mXeiQHe04XK6h0eH2dbZir0rvuq3xSpXks8VdhZ3VntGq6gnA1+a1PJefIXe3isYOL/jp7W24hCyrlfOEngzs6bYTRDDPuRuGz8eAz8hfiqW+Fhy74lgo/uau1Bso1jLzLlXh2yJi3xlMItvPdyOsh31RHNbEEAQcKGlQL69XufuxwMuslwGIJ/Ym3RRa5Z3sob7KD0+dQ30UhdO4ievdlqvUtjuEqD+6lL/PkWBv5wrwCdMPbQPXO95AAeuAY8JAdiD6T3+XLHoFPo+2/t4REJ6Q6cTjCfRBzgeaPVcTXxlM5GJOhTvL4FsSsJz9Dp4bkg8+ke+jNAbJ3IJn8CLTdIyvaGGdhxMsKgAsR87qam3K3AcC8NaWfnx/v76MUKg2AjidMiFMJ11L/3QgvuxR7HGS5zeAfWdSs8TNNFcHbX7IDAuf5UAH8sM2o5C9O3j9XvpaE93bq4/wDhRryZA0H0CziYX+h60V98LID/baIwRaHxaAsTmVfMJ5H9qGftcDyRPOntvavp27yrHvhLfVrf+1+fYffkXgwyD47d8tAxVNidWjJ0dShO3uTZBHNk/3psy4BdLNGZqekbBadsWtirbi+Nv3fZvBcvFzsNI+KxokuGPmXrKee+h3Sm+XJkixvH1Rp+3L07nmBexZA4uqgpe2nMGsIFYhOrg0nOdjie0moCESy3OdbRzDyfuISfndbT+sRTU/bSCA6ss8TLKhGDLn6Mp1XQLVzGu5zE2xM1O8OzPnCAaPX4xj67+y7EunTWED18usRTl1NEH+/T6hywczERTay3HD1CiZmonxk3av2Ahc3xgXx8jpjWHjgPjAavKtoeTvkqswe3g1v8VJ/0nTi1PbhytpJtLAGMe3MLTVzPdnRiyyqMFaC291bAczx5iba9kZx8DuhdXPxuGcuqiuWIp1NHNhNjG1E9PHuhk21YP9szbDMaAPtImHVfGuyKQre1vTTWJi/PA9zvRnfaChBWXpgYs+Ed6xmbnpqZz7GmcPyKOoWeXMOy7OY0cnZssJfGnBB8TQZS2BbfJ1vW68XRlSu4cgeoa4OdIRS4ox7XutMRoraNW+3UJ55aKigCU7yKWq13XzrWtt0hcIXWpz6JBnhkHbYuLwOHxlwpYriXxjJATWmVNzEmLdNPAPW/5wzcbw1PpHChSWLYn1P20lgKqGHIFZNJ3fN2I+LGyYgPo29IU2uywhUKGYhme0guWTcvJdYD6sLElEa+NwlR3wq8KUFi4hyhVtyTVBqxq+WGusJDtQcH3j8dNynErrdDY2dd+4tu1JtQRmecqIOuQ9TiDeodVjAMx4EZqHX3uGy+dbyy7BixjJyvYN7sun6nMHVuxsxpigTzVbBFFnKHnI53ClPb0XWHeddxfvAup8eSwkkY9+H7Waz7EtEEz5U5OlW7XnbsbiDpEfGr/dekkjGwrBuOEVM3mA984ubz6jYzeJAueEwdRqdbvwzAUuA8ca6fA+vS75AdT1XvvsYe6CuIdDsDH+hnDKR7hHbBuXZ4qarPbCzft5lMk4aJZcM6rvL2H6hG7gPnHp7YqgOBt7RNWHMztS3LCH3dZZHk+A/0hMD+nssRut7YlcVwX01WVlGrlxC20fU6pJePA38UVOc8ONcpHvRR04R7uhqjlxBaPd2hFVi73juOvsfhPonL8b2i01U0wsvLk47XCO5ogAoBGzn8Q3Zr4O6IV/rfljOn+hAUqvf1gfOPJQyHIpFtn++fadoZv8x7+4CDgsgmRKnQX77njPIEPIa7UqqwvCGwkFz+WPvJvsXkUzJH/IYfsv9JBLfZdYKq/Lc+mF2iWW+/ShduMkCneV8K0j4e0ZRULAWpNIsGBU37aEjFUaPTabjJxlI+dCEO6ZiStiKWiOEDcit6Lg18Cr8JN9pnysTptI9NAHplDJ2jY2n0llcDxtY33Uib3Np4Zcvnd8Gh9HHoNYnOcsPbsv1UjbclMmjKN2s3ln77CGrZ5lGqBG06l6BztUr1rtKmE0y/BPa27EFnmeoRmLLNDNuvlnmaaVrodvyoVMONpm0l+qjUBxNfuuGb2bLvsflYaeZeGyqBS8/lAUSo/b/VlMzYVe/CRvNXG514hBpdymVKOLVOk4ZSucagqlvyqSqUUKP50t1N6hHasccKOm33JWTvQTZbQa1KtX22rClRySM5twS5fpMM76aPzfXL8JhgfOkS9GOPFkiXq6/EizkPnHDmAcfanzErHbYo7AZywYqB40PFzU2qlm7yOYYuYzHB5IPHaiIBtnQ7T98lGDqXvmm3H9NZX5vOVCv4a6BvgatPV9AXsOSqPsaS4Cvtmwpd4k1HJhY32s7HmBzDpms1SJXR2x/TEE+3X0kZuhGFzT0ITPEvfgjYp+u5ep05VypwVKtAos2S3JZtH/AldFzJlo7YUrVKZ1J07aZP9/O5mK9US0EZUnkeh+4+1vLQfMTZq2ttH1vK8nSOLeWq6TJ5iw8XoVwByNcskEfTvdafGmLh3nJFz84RDfqQZjUFaxQmDkiONXD3vIH8UXN6nJNvaL77pGDWqBmJnxHHBvXXgxtj4+Qcy7KRj3uxYon3qKGfstOb4wqLzOuX1MlnGT7c2+A4p3aX1b1BsCKHtn2m12mLQrPa6Xr7xgVhA/tf3mntffc7lc+4rLqGA88/V/Twc3sFc3vn+dRwk4XDeb3HAhv69CCJtZOQCybCz5YBmFw79gzDRv4We1i7noxJWgKcEVvHIfX5Bms5ACeyqIiTaXBsr6NexqsfPcefwqBHceXGrr01WFkmD8DWZRT7nyLU9vrlLHjL2uXZ4YkZ3tCs5wvH5TEEzl1bcHxyMhtq41wJuODqepk6+sqD+fMhYljOGYztIQ4IK1wWEo6jtR0Hm/BJ8vYUHGP/pyO0P8v/4yNAGkYIOzKoWYbobl8TwccBH3QSzQxr+yeIXa1cvn3nX2D3cheLuLvUsojhjvMT5/qsa7OGVa0QFTEOL10EItQMpJIxmLG3xzW2ymmhOJ7D918/ISshZsQXlxMBKoLpZWT/zTv/HWxRbjjf3rjaXyYZZeZALNp8sB9aFk49PziWhoj9h//wH/4DwP8AtVnNIZA39oIAAAAASUVORK5CYII="/>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4.bp.blogspot.com/-p-EjGQH_wEI/U02mkEhe47I/AAAAAAAAAAk/yhILMN-NU-M/s1600/iron+triangle.jpg"/>
          <p:cNvPicPr>
            <a:picLocks noChangeAspect="1" noChangeArrowheads="1"/>
          </p:cNvPicPr>
          <p:nvPr/>
        </p:nvPicPr>
        <p:blipFill>
          <a:blip r:embed="rId2" cstate="print"/>
          <a:srcRect/>
          <a:stretch>
            <a:fillRect/>
          </a:stretch>
        </p:blipFill>
        <p:spPr bwMode="auto">
          <a:xfrm>
            <a:off x="2362200" y="68073"/>
            <a:ext cx="7391400" cy="6602985"/>
          </a:xfrm>
          <a:prstGeom prst="rect">
            <a:avLst/>
          </a:prstGeom>
          <a:noFill/>
        </p:spPr>
      </p:pic>
    </p:spTree>
    <p:extLst>
      <p:ext uri="{BB962C8B-B14F-4D97-AF65-F5344CB8AC3E}">
        <p14:creationId xmlns:p14="http://schemas.microsoft.com/office/powerpoint/2010/main" val="2269550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108" y="304801"/>
            <a:ext cx="9836727" cy="609312"/>
          </a:xfrm>
          <a:extLst/>
        </p:spPr>
        <p:txBody>
          <a:bodyPr>
            <a:noAutofit/>
          </a:bodyPr>
          <a:lstStyle/>
          <a:p>
            <a:pPr>
              <a:defRPr/>
            </a:pPr>
            <a:r>
              <a:rPr sz="4400" dirty="0"/>
              <a:t>A growing theory of American Democracy</a:t>
            </a:r>
          </a:p>
        </p:txBody>
      </p:sp>
      <p:sp>
        <p:nvSpPr>
          <p:cNvPr id="3" name="Text Placeholder 2"/>
          <p:cNvSpPr>
            <a:spLocks noGrp="1"/>
          </p:cNvSpPr>
          <p:nvPr>
            <p:ph type="body" idx="1"/>
          </p:nvPr>
        </p:nvSpPr>
        <p:spPr>
          <a:xfrm>
            <a:off x="1978891" y="1452418"/>
            <a:ext cx="7772400" cy="4648200"/>
          </a:xfrm>
        </p:spPr>
        <p:txBody>
          <a:bodyPr>
            <a:normAutofit/>
          </a:bodyPr>
          <a:lstStyle/>
          <a:p>
            <a:pPr marL="342900" indent="-342900">
              <a:buFont typeface="Arial" pitchFamily="34" charset="0"/>
              <a:buChar char="•"/>
              <a:defRPr/>
            </a:pPr>
            <a:r>
              <a:rPr lang="en-US" b="1" u="sng" dirty="0">
                <a:solidFill>
                  <a:srgbClr val="FF0000"/>
                </a:solidFill>
              </a:rPr>
              <a:t>Bureaucratic theory</a:t>
            </a:r>
            <a:r>
              <a:rPr lang="en-US" b="1" u="sng" dirty="0">
                <a:solidFill>
                  <a:schemeClr val="tx1"/>
                </a:solidFill>
              </a:rPr>
              <a:t>:  </a:t>
            </a:r>
            <a:r>
              <a:rPr lang="en-US" b="1" dirty="0">
                <a:solidFill>
                  <a:schemeClr val="tx1"/>
                </a:solidFill>
              </a:rPr>
              <a:t>The hierarchical structure and standardized procedures of modern governments allow bureaucrats, who carry out the day to day workings of government, to hold the real power over public policy.  (Max Weber)</a:t>
            </a:r>
          </a:p>
          <a:p>
            <a:pPr marL="342900" indent="-342900">
              <a:buFont typeface="Arial" pitchFamily="34" charset="0"/>
              <a:buChar char="•"/>
              <a:defRPr/>
            </a:pPr>
            <a:r>
              <a:rPr lang="en-US" b="1" dirty="0">
                <a:solidFill>
                  <a:srgbClr val="FF0000"/>
                </a:solidFill>
              </a:rPr>
              <a:t>Red Tape:  </a:t>
            </a:r>
            <a:r>
              <a:rPr lang="en-US" b="1" dirty="0">
                <a:solidFill>
                  <a:schemeClr val="tx1"/>
                </a:solidFill>
              </a:rPr>
              <a:t>rules and regulations that seem unnecessary and prevent things from being done quickly and easily governmental red tape</a:t>
            </a:r>
          </a:p>
          <a:p>
            <a:pPr marL="342900" indent="-342900">
              <a:buFont typeface="Arial" pitchFamily="34" charset="0"/>
              <a:buChar char="•"/>
              <a:defRPr/>
            </a:pPr>
            <a:r>
              <a:rPr lang="en-US" b="1" dirty="0">
                <a:solidFill>
                  <a:schemeClr val="tx1"/>
                </a:solidFill>
              </a:rPr>
              <a:t>Weber saw bureaucracy as a threat to individual freedom, in which the increasing bureaucratization of human life traps individuals in the an "iron cage" of rule-based, rational control</a:t>
            </a:r>
          </a:p>
          <a:p>
            <a:pPr>
              <a:defRPr/>
            </a:pPr>
            <a:endParaRPr lang="en-US" dirty="0"/>
          </a:p>
        </p:txBody>
      </p:sp>
    </p:spTree>
    <p:extLst>
      <p:ext uri="{BB962C8B-B14F-4D97-AF65-F5344CB8AC3E}">
        <p14:creationId xmlns:p14="http://schemas.microsoft.com/office/powerpoint/2010/main" val="363613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concept</a:t>
            </a:r>
          </a:p>
        </p:txBody>
      </p:sp>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295400"/>
            <a:ext cx="6172200" cy="49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71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a:t>Challenges to Democracy </a:t>
            </a:r>
          </a:p>
        </p:txBody>
      </p:sp>
      <p:sp>
        <p:nvSpPr>
          <p:cNvPr id="33795" name="Content Placeholder 2"/>
          <p:cNvSpPr>
            <a:spLocks noGrp="1"/>
          </p:cNvSpPr>
          <p:nvPr>
            <p:ph idx="1"/>
          </p:nvPr>
        </p:nvSpPr>
        <p:spPr/>
        <p:txBody>
          <a:bodyPr>
            <a:normAutofit/>
          </a:bodyPr>
          <a:lstStyle/>
          <a:p>
            <a:pPr eaLnBrk="1" hangingPunct="1"/>
            <a:r>
              <a:rPr lang="en-US" b="1" dirty="0"/>
              <a:t>Increased technical expertise or complexity of issues</a:t>
            </a:r>
          </a:p>
          <a:p>
            <a:pPr lvl="1" eaLnBrk="1" hangingPunct="1"/>
            <a:r>
              <a:rPr lang="en-US" sz="2000" b="1" dirty="0"/>
              <a:t>The elite are in command of knowledge.</a:t>
            </a:r>
          </a:p>
          <a:p>
            <a:pPr eaLnBrk="1" hangingPunct="1"/>
            <a:r>
              <a:rPr lang="en-US" b="1" dirty="0"/>
              <a:t>Limited participation in government</a:t>
            </a:r>
          </a:p>
          <a:p>
            <a:pPr lvl="1" eaLnBrk="1" hangingPunct="1"/>
            <a:r>
              <a:rPr lang="en-US" sz="2000" b="1" dirty="0"/>
              <a:t>Americans do not take advantage vote and participate in politics.</a:t>
            </a:r>
          </a:p>
          <a:p>
            <a:pPr lvl="1" eaLnBrk="1" hangingPunct="1"/>
            <a:r>
              <a:rPr lang="en-US" sz="2000" b="1" dirty="0"/>
              <a:t>Universal Suffrage: The right for all adults to be able to vote for their representatives. </a:t>
            </a:r>
          </a:p>
          <a:p>
            <a:pPr eaLnBrk="1" hangingPunct="1"/>
            <a:r>
              <a:rPr lang="en-US" b="1" dirty="0"/>
              <a:t>Escalating campaign costs</a:t>
            </a:r>
          </a:p>
          <a:p>
            <a:pPr lvl="1" eaLnBrk="1" hangingPunct="1"/>
            <a:r>
              <a:rPr lang="en-US" sz="2000" b="1" dirty="0"/>
              <a:t>PAC’s try to get more money for campaigns and re-elections.</a:t>
            </a:r>
          </a:p>
          <a:p>
            <a:pPr eaLnBrk="1" hangingPunct="1"/>
            <a:r>
              <a:rPr lang="en-US" b="1" dirty="0"/>
              <a:t>Diverse political interests</a:t>
            </a:r>
          </a:p>
          <a:p>
            <a:pPr lvl="1" eaLnBrk="1" hangingPunct="1"/>
            <a:r>
              <a:rPr lang="en-US" sz="2000" b="1" dirty="0"/>
              <a:t>Each American has different interests  and that influences each policy that is proposed or becomes law.</a:t>
            </a:r>
          </a:p>
        </p:txBody>
      </p:sp>
    </p:spTree>
    <p:extLst>
      <p:ext uri="{BB962C8B-B14F-4D97-AF65-F5344CB8AC3E}">
        <p14:creationId xmlns:p14="http://schemas.microsoft.com/office/powerpoint/2010/main" val="113685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73" name="Google Shape;73;p15"/>
          <p:cNvSpPr txBox="1"/>
          <p:nvPr/>
        </p:nvSpPr>
        <p:spPr>
          <a:xfrm>
            <a:off x="452567" y="457267"/>
            <a:ext cx="11366000" cy="1030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People follow laws because they fear punishment rather than because they want a more orderly or just society.</a:t>
            </a:r>
            <a:endParaRPr sz="3200">
              <a:solidFill>
                <a:srgbClr val="0A3534"/>
              </a:solidFill>
              <a:latin typeface="Comfortaa"/>
              <a:ea typeface="Comfortaa"/>
              <a:cs typeface="Comfortaa"/>
              <a:sym typeface="Comfortaa"/>
            </a:endParaRPr>
          </a:p>
        </p:txBody>
      </p:sp>
      <p:pic>
        <p:nvPicPr>
          <p:cNvPr id="74" name="Google Shape;74;p15"/>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75" name="Google Shape;75;p15"/>
          <p:cNvPicPr preferRelativeResize="0"/>
          <p:nvPr/>
        </p:nvPicPr>
        <p:blipFill>
          <a:blip r:embed="rId4">
            <a:alphaModFix/>
          </a:blip>
          <a:stretch>
            <a:fillRect/>
          </a:stretch>
        </p:blipFill>
        <p:spPr>
          <a:xfrm>
            <a:off x="1275214" y="1482883"/>
            <a:ext cx="4172975" cy="4130175"/>
          </a:xfrm>
          <a:prstGeom prst="rect">
            <a:avLst/>
          </a:prstGeom>
          <a:noFill/>
          <a:ln>
            <a:noFill/>
          </a:ln>
        </p:spPr>
      </p:pic>
      <p:sp>
        <p:nvSpPr>
          <p:cNvPr id="76" name="Google Shape;76;p15"/>
          <p:cNvSpPr txBox="1"/>
          <p:nvPr/>
        </p:nvSpPr>
        <p:spPr>
          <a:xfrm>
            <a:off x="1275100" y="3032567"/>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77" name="Google Shape;77;p15"/>
          <p:cNvSpPr txBox="1"/>
          <p:nvPr/>
        </p:nvSpPr>
        <p:spPr>
          <a:xfrm>
            <a:off x="6718767" y="2980767"/>
            <a:ext cx="4421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78" name="Google Shape;78;p15">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79" name="Google Shape;79;p15">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0"/>
            <a:ext cx="8229600" cy="1143000"/>
          </a:xfrm>
        </p:spPr>
        <p:txBody>
          <a:bodyPr/>
          <a:lstStyle/>
          <a:p>
            <a:pPr eaLnBrk="1" hangingPunct="1"/>
            <a:r>
              <a:rPr lang="en-US" dirty="0"/>
              <a:t>Politics</a:t>
            </a:r>
          </a:p>
        </p:txBody>
      </p:sp>
      <p:sp>
        <p:nvSpPr>
          <p:cNvPr id="11267" name="Content Placeholder 2"/>
          <p:cNvSpPr>
            <a:spLocks noGrp="1"/>
          </p:cNvSpPr>
          <p:nvPr>
            <p:ph idx="1"/>
          </p:nvPr>
        </p:nvSpPr>
        <p:spPr>
          <a:xfrm>
            <a:off x="1796473" y="1468582"/>
            <a:ext cx="8229600" cy="4525963"/>
          </a:xfrm>
        </p:spPr>
        <p:txBody>
          <a:bodyPr>
            <a:noAutofit/>
          </a:bodyPr>
          <a:lstStyle/>
          <a:p>
            <a:pPr marL="274320" indent="-274320">
              <a:buClr>
                <a:schemeClr val="accent3"/>
              </a:buClr>
              <a:buFont typeface="Wingdings 2"/>
              <a:buChar char=""/>
              <a:defRPr/>
            </a:pPr>
            <a:r>
              <a:rPr lang="en-US" b="1" i="1" u="sng" dirty="0">
                <a:solidFill>
                  <a:srgbClr val="FF0000"/>
                </a:solidFill>
              </a:rPr>
              <a:t>Politics</a:t>
            </a:r>
            <a:r>
              <a:rPr lang="en-US" b="1" dirty="0"/>
              <a:t>- determines who we select as our governmental leaders and what policies these leaders pursue.</a:t>
            </a:r>
          </a:p>
          <a:p>
            <a:pPr marL="274320" indent="-274320">
              <a:buClr>
                <a:schemeClr val="accent3"/>
              </a:buClr>
              <a:buFont typeface="Wingdings 2"/>
              <a:buChar char=""/>
              <a:defRPr/>
            </a:pPr>
            <a:r>
              <a:rPr lang="en-US" b="1" dirty="0"/>
              <a:t>The famous quote from </a:t>
            </a:r>
            <a:r>
              <a:rPr lang="en-US" b="1" i="1" u="sng" dirty="0">
                <a:solidFill>
                  <a:srgbClr val="FF0000"/>
                </a:solidFill>
              </a:rPr>
              <a:t>Harold D. </a:t>
            </a:r>
            <a:r>
              <a:rPr lang="en-US" b="1" i="1" u="sng" dirty="0" err="1">
                <a:solidFill>
                  <a:srgbClr val="FF0000"/>
                </a:solidFill>
              </a:rPr>
              <a:t>Lasswell</a:t>
            </a:r>
            <a:r>
              <a:rPr lang="en-US" b="1" i="1" u="sng" dirty="0">
                <a:solidFill>
                  <a:srgbClr val="FF0000"/>
                </a:solidFill>
              </a:rPr>
              <a:t> is “who gets what, when, and how.”</a:t>
            </a:r>
            <a:r>
              <a:rPr lang="en-US" b="1" dirty="0">
                <a:solidFill>
                  <a:srgbClr val="FF0000"/>
                </a:solidFill>
              </a:rPr>
              <a:t> </a:t>
            </a:r>
            <a:r>
              <a:rPr lang="en-US" b="1" dirty="0"/>
              <a:t>It basically covers how politics work.</a:t>
            </a:r>
          </a:p>
          <a:p>
            <a:pPr marL="274320" indent="-274320">
              <a:buClr>
                <a:schemeClr val="accent3"/>
              </a:buClr>
              <a:buFont typeface="Wingdings 2"/>
              <a:buChar char=""/>
              <a:defRPr/>
            </a:pPr>
            <a:r>
              <a:rPr lang="en-US" b="1" dirty="0"/>
              <a:t>People get what they want through voting, supporting, comprising, lobbying and etc. which is called political participation.</a:t>
            </a:r>
          </a:p>
        </p:txBody>
      </p:sp>
    </p:spTree>
    <p:extLst>
      <p:ext uri="{BB962C8B-B14F-4D97-AF65-F5344CB8AC3E}">
        <p14:creationId xmlns:p14="http://schemas.microsoft.com/office/powerpoint/2010/main" val="95011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0"/>
            <a:ext cx="8229600" cy="1143000"/>
          </a:xfrm>
        </p:spPr>
        <p:txBody>
          <a:bodyPr/>
          <a:lstStyle/>
          <a:p>
            <a:pPr eaLnBrk="1" hangingPunct="1"/>
            <a:r>
              <a:rPr lang="en-US" dirty="0"/>
              <a:t>Politics</a:t>
            </a:r>
          </a:p>
        </p:txBody>
      </p:sp>
      <p:sp>
        <p:nvSpPr>
          <p:cNvPr id="11267" name="Content Placeholder 2"/>
          <p:cNvSpPr>
            <a:spLocks noGrp="1"/>
          </p:cNvSpPr>
          <p:nvPr>
            <p:ph idx="1"/>
          </p:nvPr>
        </p:nvSpPr>
        <p:spPr>
          <a:xfrm>
            <a:off x="1905000" y="1256147"/>
            <a:ext cx="8229600" cy="4525963"/>
          </a:xfrm>
        </p:spPr>
        <p:txBody>
          <a:bodyPr>
            <a:noAutofit/>
          </a:bodyPr>
          <a:lstStyle/>
          <a:p>
            <a:pPr marL="274320" indent="-274320">
              <a:buClr>
                <a:schemeClr val="accent3"/>
              </a:buClr>
              <a:buFont typeface="Wingdings 2"/>
              <a:buChar char=""/>
              <a:defRPr/>
            </a:pPr>
            <a:r>
              <a:rPr lang="en-US" sz="3200" b="1" u="sng" dirty="0">
                <a:solidFill>
                  <a:srgbClr val="FF0000"/>
                </a:solidFill>
              </a:rPr>
              <a:t>Single issue groups- </a:t>
            </a:r>
            <a:r>
              <a:rPr lang="en-US" sz="3200" b="1" dirty="0"/>
              <a:t>that have a narrow interest, tend to dislike compromise, and often draw membership from people new to politics. They are distinguished from traditional interest groups.</a:t>
            </a:r>
          </a:p>
          <a:p>
            <a:pPr marL="274320" indent="-274320">
              <a:buClr>
                <a:schemeClr val="accent3"/>
              </a:buClr>
              <a:buFont typeface="Wingdings 2"/>
              <a:buChar char=""/>
              <a:defRPr/>
            </a:pPr>
            <a:r>
              <a:rPr lang="en-US" sz="3200" b="1" dirty="0"/>
              <a:t>Individual citizens and organized groups get involved in politics because they understand that the public policy choices made by the government affect them in a significant ways.</a:t>
            </a:r>
          </a:p>
        </p:txBody>
      </p:sp>
    </p:spTree>
    <p:extLst>
      <p:ext uri="{BB962C8B-B14F-4D97-AF65-F5344CB8AC3E}">
        <p14:creationId xmlns:p14="http://schemas.microsoft.com/office/powerpoint/2010/main" val="1917975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dirty="0"/>
              <a:t>The Policymaking System</a:t>
            </a:r>
          </a:p>
        </p:txBody>
      </p:sp>
      <p:sp>
        <p:nvSpPr>
          <p:cNvPr id="19459" name="Content Placeholder 2"/>
          <p:cNvSpPr>
            <a:spLocks noGrp="1"/>
          </p:cNvSpPr>
          <p:nvPr>
            <p:ph idx="1"/>
          </p:nvPr>
        </p:nvSpPr>
        <p:spPr/>
        <p:txBody>
          <a:bodyPr>
            <a:normAutofit/>
          </a:bodyPr>
          <a:lstStyle/>
          <a:p>
            <a:pPr eaLnBrk="1" hangingPunct="1"/>
            <a:r>
              <a:rPr lang="en-US" sz="3200" dirty="0"/>
              <a:t>Is a process by which policy comes over time. Peoples interests, problems, and concerns create political issues. these issues shape policy but also it impacts people, generating more interests, problems, and concerns.</a:t>
            </a:r>
          </a:p>
          <a:p>
            <a:pPr eaLnBrk="1" hangingPunct="1"/>
            <a:r>
              <a:rPr lang="en-US" sz="3200" b="1" dirty="0">
                <a:solidFill>
                  <a:srgbClr val="C00000"/>
                </a:solidFill>
              </a:rPr>
              <a:t>Linkage institutions</a:t>
            </a:r>
            <a:r>
              <a:rPr lang="en-US" sz="3200" dirty="0">
                <a:solidFill>
                  <a:srgbClr val="C00000"/>
                </a:solidFill>
              </a:rPr>
              <a:t>- </a:t>
            </a:r>
            <a:r>
              <a:rPr lang="en-US" sz="3200" dirty="0"/>
              <a:t>includes elections, political parties, interest groups, and the media.</a:t>
            </a:r>
          </a:p>
        </p:txBody>
      </p:sp>
    </p:spTree>
    <p:extLst>
      <p:ext uri="{BB962C8B-B14F-4D97-AF65-F5344CB8AC3E}">
        <p14:creationId xmlns:p14="http://schemas.microsoft.com/office/powerpoint/2010/main" val="2625670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dirty="0"/>
              <a:t>The Policymaking System Cont.</a:t>
            </a:r>
          </a:p>
        </p:txBody>
      </p:sp>
      <p:sp>
        <p:nvSpPr>
          <p:cNvPr id="20483" name="Content Placeholder 2"/>
          <p:cNvSpPr>
            <a:spLocks noGrp="1"/>
          </p:cNvSpPr>
          <p:nvPr>
            <p:ph idx="1"/>
          </p:nvPr>
        </p:nvSpPr>
        <p:spPr/>
        <p:txBody>
          <a:bodyPr/>
          <a:lstStyle/>
          <a:p>
            <a:pPr eaLnBrk="1" hangingPunct="1"/>
            <a:r>
              <a:rPr lang="en-US" b="1" dirty="0">
                <a:solidFill>
                  <a:srgbClr val="C00000"/>
                </a:solidFill>
              </a:rPr>
              <a:t>Policy agenda</a:t>
            </a:r>
            <a:r>
              <a:rPr lang="en-US" dirty="0">
                <a:solidFill>
                  <a:srgbClr val="C00000"/>
                </a:solidFill>
              </a:rPr>
              <a:t>-</a:t>
            </a:r>
            <a:r>
              <a:rPr lang="en-US" b="1" dirty="0">
                <a:solidFill>
                  <a:srgbClr val="C00000"/>
                </a:solidFill>
              </a:rPr>
              <a:t> </a:t>
            </a:r>
            <a:r>
              <a:rPr lang="en-US" dirty="0"/>
              <a:t>issues that attract the serious attention of public officials and other people involved in politics at any given point in time.</a:t>
            </a:r>
          </a:p>
          <a:p>
            <a:pPr eaLnBrk="1" hangingPunct="1"/>
            <a:r>
              <a:rPr lang="en-US" b="1" dirty="0">
                <a:solidFill>
                  <a:srgbClr val="C00000"/>
                </a:solidFill>
              </a:rPr>
              <a:t>Political issue</a:t>
            </a:r>
            <a:r>
              <a:rPr lang="en-US" dirty="0">
                <a:solidFill>
                  <a:srgbClr val="C00000"/>
                </a:solidFill>
              </a:rPr>
              <a:t>-</a:t>
            </a:r>
            <a:r>
              <a:rPr lang="en-US" b="1" dirty="0">
                <a:solidFill>
                  <a:srgbClr val="C00000"/>
                </a:solidFill>
              </a:rPr>
              <a:t> </a:t>
            </a:r>
            <a:r>
              <a:rPr lang="en-US" dirty="0"/>
              <a:t>an issue that arises when people disagree about a problem &amp; how to fix it.</a:t>
            </a:r>
          </a:p>
          <a:p>
            <a:pPr eaLnBrk="1" hangingPunct="1"/>
            <a:r>
              <a:rPr lang="en-US" b="1" dirty="0">
                <a:solidFill>
                  <a:srgbClr val="C00000"/>
                </a:solidFill>
              </a:rPr>
              <a:t>Policymaking institutions</a:t>
            </a:r>
            <a:r>
              <a:rPr lang="en-US" dirty="0">
                <a:solidFill>
                  <a:srgbClr val="C00000"/>
                </a:solidFill>
              </a:rPr>
              <a:t>- </a:t>
            </a:r>
            <a:r>
              <a:rPr lang="en-US" dirty="0"/>
              <a:t>Congress, the Presidency, Courts and the State and Federal Bureaucracy.</a:t>
            </a:r>
          </a:p>
        </p:txBody>
      </p:sp>
    </p:spTree>
    <p:extLst>
      <p:ext uri="{BB962C8B-B14F-4D97-AF65-F5344CB8AC3E}">
        <p14:creationId xmlns:p14="http://schemas.microsoft.com/office/powerpoint/2010/main" val="4110753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dirty="0"/>
              <a:t>Policies Impact People</a:t>
            </a:r>
          </a:p>
        </p:txBody>
      </p:sp>
      <p:sp>
        <p:nvSpPr>
          <p:cNvPr id="21507" name="Content Placeholder 2"/>
          <p:cNvSpPr>
            <a:spLocks noGrp="1"/>
          </p:cNvSpPr>
          <p:nvPr>
            <p:ph idx="1"/>
          </p:nvPr>
        </p:nvSpPr>
        <p:spPr/>
        <p:txBody>
          <a:bodyPr>
            <a:normAutofit/>
          </a:bodyPr>
          <a:lstStyle/>
          <a:p>
            <a:pPr eaLnBrk="1" hangingPunct="1"/>
            <a:r>
              <a:rPr lang="en-US" sz="3600" dirty="0"/>
              <a:t>All the decisions that the government makes, all the laws they pass, the budget they establish, and the rules that they make is called </a:t>
            </a:r>
            <a:r>
              <a:rPr lang="en-US" sz="3600" b="1" dirty="0">
                <a:solidFill>
                  <a:srgbClr val="C00000"/>
                </a:solidFill>
              </a:rPr>
              <a:t>public policy</a:t>
            </a:r>
            <a:r>
              <a:rPr lang="en-US" sz="3600" dirty="0"/>
              <a:t>.</a:t>
            </a:r>
          </a:p>
          <a:p>
            <a:pPr eaLnBrk="1" hangingPunct="1"/>
            <a:r>
              <a:rPr lang="en-US" sz="3600" dirty="0"/>
              <a:t>Types of public policy are= the social security act, food and drug administration.</a:t>
            </a:r>
          </a:p>
        </p:txBody>
      </p:sp>
    </p:spTree>
    <p:extLst>
      <p:ext uri="{BB962C8B-B14F-4D97-AF65-F5344CB8AC3E}">
        <p14:creationId xmlns:p14="http://schemas.microsoft.com/office/powerpoint/2010/main" val="3933265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Policies Impact People</a:t>
            </a:r>
          </a:p>
        </p:txBody>
      </p:sp>
      <p:sp>
        <p:nvSpPr>
          <p:cNvPr id="22531" name="Rectangle 3"/>
          <p:cNvSpPr>
            <a:spLocks noGrp="1" noChangeArrowheads="1"/>
          </p:cNvSpPr>
          <p:nvPr>
            <p:ph type="body" idx="1"/>
          </p:nvPr>
        </p:nvSpPr>
        <p:spPr/>
        <p:txBody>
          <a:bodyPr>
            <a:normAutofit/>
          </a:bodyPr>
          <a:lstStyle/>
          <a:p>
            <a:r>
              <a:rPr lang="en-US" sz="3600" b="1" dirty="0"/>
              <a:t>Impacts of Policies:</a:t>
            </a:r>
          </a:p>
          <a:p>
            <a:pPr lvl="1"/>
            <a:r>
              <a:rPr lang="en-US" sz="3200" b="1" dirty="0"/>
              <a:t>Does it solve the problem?</a:t>
            </a:r>
          </a:p>
          <a:p>
            <a:pPr lvl="1"/>
            <a:r>
              <a:rPr lang="en-US" sz="3200" b="1" dirty="0"/>
              <a:t>Does it create more problems?</a:t>
            </a:r>
          </a:p>
          <a:p>
            <a:r>
              <a:rPr lang="en-US" sz="3600" b="1" dirty="0"/>
              <a:t>Depending on the answer, policy impacts carry the political system back to its point of origin: the concerns of people.</a:t>
            </a:r>
          </a:p>
        </p:txBody>
      </p:sp>
    </p:spTree>
    <p:extLst>
      <p:ext uri="{BB962C8B-B14F-4D97-AF65-F5344CB8AC3E}">
        <p14:creationId xmlns:p14="http://schemas.microsoft.com/office/powerpoint/2010/main" val="22472003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The Policymaking System</a:t>
            </a:r>
          </a:p>
        </p:txBody>
      </p:sp>
      <p:pic>
        <p:nvPicPr>
          <p:cNvPr id="23555" name="Picture 20"/>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981200" y="1524000"/>
            <a:ext cx="6248400" cy="46291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3556" name="Rectangle 4"/>
          <p:cNvSpPr>
            <a:spLocks noGrp="1" noChangeArrowheads="1"/>
          </p:cNvSpPr>
          <p:nvPr>
            <p:ph type="body" sz="half" idx="2"/>
          </p:nvPr>
        </p:nvSpPr>
        <p:spPr>
          <a:xfrm>
            <a:off x="8153400" y="1828800"/>
            <a:ext cx="2514600" cy="4572000"/>
          </a:xfrm>
        </p:spPr>
        <p:txBody>
          <a:bodyPr/>
          <a:lstStyle/>
          <a:p>
            <a:r>
              <a:rPr lang="en-US" dirty="0"/>
              <a:t>The process by which policy comes into being and evolves over time</a:t>
            </a:r>
            <a:endParaRPr lang="en-US" sz="1200" dirty="0"/>
          </a:p>
        </p:txBody>
      </p:sp>
    </p:spTree>
    <p:extLst>
      <p:ext uri="{BB962C8B-B14F-4D97-AF65-F5344CB8AC3E}">
        <p14:creationId xmlns:p14="http://schemas.microsoft.com/office/powerpoint/2010/main" val="830944031"/>
      </p:ext>
    </p:extLst>
  </p:cSld>
  <p:clrMapOvr>
    <a:masterClrMapping/>
  </p:clrMapOvr>
  <p:transition spd="med">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The Policy Making Process</a:t>
            </a:r>
          </a:p>
        </p:txBody>
      </p:sp>
      <p:sp>
        <p:nvSpPr>
          <p:cNvPr id="11267" name="Content Placeholder 2"/>
          <p:cNvSpPr>
            <a:spLocks noGrp="1"/>
          </p:cNvSpPr>
          <p:nvPr>
            <p:ph idx="1"/>
          </p:nvPr>
        </p:nvSpPr>
        <p:spPr/>
        <p:txBody>
          <a:bodyPr/>
          <a:lstStyle/>
          <a:p>
            <a:pPr eaLnBrk="1" hangingPunct="1"/>
            <a:r>
              <a:rPr lang="en-US" altLang="en-US"/>
              <a:t>Policy Making Involves:</a:t>
            </a:r>
          </a:p>
          <a:p>
            <a:pPr lvl="1" eaLnBrk="1" hangingPunct="1"/>
            <a:r>
              <a:rPr lang="en-US" altLang="en-US"/>
              <a:t>Individuals or groups identify a problem</a:t>
            </a:r>
          </a:p>
          <a:p>
            <a:pPr lvl="1" eaLnBrk="1" hangingPunct="1"/>
            <a:r>
              <a:rPr lang="en-US" altLang="en-US"/>
              <a:t>The problem becomes part of the policy agenda</a:t>
            </a:r>
          </a:p>
          <a:p>
            <a:pPr lvl="1" eaLnBrk="1" hangingPunct="1"/>
            <a:r>
              <a:rPr lang="en-US" altLang="en-US"/>
              <a:t>Congress passes legislation</a:t>
            </a:r>
          </a:p>
          <a:p>
            <a:pPr lvl="1" eaLnBrk="1" hangingPunct="1"/>
            <a:r>
              <a:rPr lang="en-US" altLang="en-US"/>
              <a:t>The bureaucracy implements it</a:t>
            </a:r>
          </a:p>
          <a:p>
            <a:pPr lvl="1" eaLnBrk="1" hangingPunct="1"/>
            <a:r>
              <a:rPr lang="en-US" altLang="en-US"/>
              <a:t>Feedback leads to revisions</a:t>
            </a:r>
          </a:p>
          <a:p>
            <a:pPr lvl="1" eaLnBrk="1" hangingPunct="1"/>
            <a:endParaRPr lang="en-US" altLang="en-US"/>
          </a:p>
          <a:p>
            <a:pPr lvl="1" eaLnBrk="1" hangingPunct="1"/>
            <a:endParaRPr lang="en-US" altLang="en-US"/>
          </a:p>
          <a:p>
            <a:pPr lvl="1" eaLnBrk="1" hangingPunct="1"/>
            <a:endParaRPr lang="en-US" altLang="en-US"/>
          </a:p>
          <a:p>
            <a:pPr lvl="1" eaLnBrk="1" hangingPunct="1"/>
            <a:endParaRPr lang="en-US" altLang="en-US"/>
          </a:p>
        </p:txBody>
      </p:sp>
    </p:spTree>
    <p:extLst>
      <p:ext uri="{BB962C8B-B14F-4D97-AF65-F5344CB8AC3E}">
        <p14:creationId xmlns:p14="http://schemas.microsoft.com/office/powerpoint/2010/main" val="129943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85" name="Google Shape;85;p16"/>
          <p:cNvSpPr txBox="1"/>
          <p:nvPr/>
        </p:nvSpPr>
        <p:spPr>
          <a:xfrm>
            <a:off x="694600" y="449000"/>
            <a:ext cx="10802800" cy="9120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Justice comes from the law itself rather than how it is administered, enforced or interpreted.</a:t>
            </a:r>
            <a:endParaRPr sz="3200">
              <a:solidFill>
                <a:srgbClr val="0A3534"/>
              </a:solidFill>
              <a:latin typeface="Comfortaa"/>
              <a:ea typeface="Comfortaa"/>
              <a:cs typeface="Comfortaa"/>
              <a:sym typeface="Comfortaa"/>
            </a:endParaRPr>
          </a:p>
        </p:txBody>
      </p:sp>
      <p:pic>
        <p:nvPicPr>
          <p:cNvPr id="86" name="Google Shape;86;p16"/>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87" name="Google Shape;87;p16"/>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88" name="Google Shape;88;p16"/>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89" name="Google Shape;89;p16"/>
          <p:cNvSpPr txBox="1"/>
          <p:nvPr/>
        </p:nvSpPr>
        <p:spPr>
          <a:xfrm>
            <a:off x="6818500" y="2980767"/>
            <a:ext cx="43388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90" name="Google Shape;90;p16">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91" name="Google Shape;91;p16">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97" name="Google Shape;97;p17"/>
          <p:cNvSpPr txBox="1"/>
          <p:nvPr/>
        </p:nvSpPr>
        <p:spPr>
          <a:xfrm>
            <a:off x="694600" y="452567"/>
            <a:ext cx="10802800" cy="835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only reason a government should have power is because it has the support of the people.</a:t>
            </a:r>
            <a:endParaRPr sz="3200">
              <a:solidFill>
                <a:srgbClr val="0A3534"/>
              </a:solidFill>
              <a:latin typeface="Comfortaa"/>
              <a:ea typeface="Comfortaa"/>
              <a:cs typeface="Comfortaa"/>
              <a:sym typeface="Comfortaa"/>
            </a:endParaRPr>
          </a:p>
        </p:txBody>
      </p:sp>
      <p:pic>
        <p:nvPicPr>
          <p:cNvPr id="98" name="Google Shape;98;p17"/>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99" name="Google Shape;99;p17"/>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00" name="Google Shape;100;p17"/>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dirty="0">
                <a:solidFill>
                  <a:srgbClr val="FFFFFF"/>
                </a:solidFill>
                <a:latin typeface="Proxima Nova Semibold"/>
                <a:ea typeface="Proxima Nova Semibold"/>
                <a:cs typeface="Proxima Nova Semibold"/>
                <a:sym typeface="Proxima Nova Semibold"/>
              </a:rPr>
              <a:t>Agree</a:t>
            </a:r>
            <a:endParaRPr sz="8000" dirty="0">
              <a:solidFill>
                <a:srgbClr val="FFFFFF"/>
              </a:solidFill>
              <a:latin typeface="Proxima Nova Semibold"/>
              <a:ea typeface="Proxima Nova Semibold"/>
              <a:cs typeface="Proxima Nova Semibold"/>
              <a:sym typeface="Proxima Nova Semibold"/>
            </a:endParaRPr>
          </a:p>
        </p:txBody>
      </p:sp>
      <p:sp>
        <p:nvSpPr>
          <p:cNvPr id="101" name="Google Shape;101;p17"/>
          <p:cNvSpPr txBox="1"/>
          <p:nvPr/>
        </p:nvSpPr>
        <p:spPr>
          <a:xfrm>
            <a:off x="6649133" y="2980767"/>
            <a:ext cx="44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02" name="Google Shape;102;p17">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03" name="Google Shape;103;p17">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09" name="Google Shape;109;p18"/>
          <p:cNvSpPr txBox="1"/>
          <p:nvPr/>
        </p:nvSpPr>
        <p:spPr>
          <a:xfrm>
            <a:off x="694600" y="570833"/>
            <a:ext cx="10802800" cy="619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All should contribute to the common good.</a:t>
            </a:r>
            <a:endParaRPr sz="3200">
              <a:solidFill>
                <a:srgbClr val="0A3534"/>
              </a:solidFill>
              <a:latin typeface="Comfortaa"/>
              <a:ea typeface="Comfortaa"/>
              <a:cs typeface="Comfortaa"/>
              <a:sym typeface="Comfortaa"/>
            </a:endParaRPr>
          </a:p>
        </p:txBody>
      </p:sp>
      <p:pic>
        <p:nvPicPr>
          <p:cNvPr id="110" name="Google Shape;110;p18"/>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11" name="Google Shape;111;p18"/>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12" name="Google Shape;112;p18"/>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13" name="Google Shape;113;p18"/>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14" name="Google Shape;114;p18">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15" name="Google Shape;115;p18">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21" name="Google Shape;121;p19"/>
          <p:cNvSpPr txBox="1"/>
          <p:nvPr/>
        </p:nvSpPr>
        <p:spPr>
          <a:xfrm>
            <a:off x="694600" y="417733"/>
            <a:ext cx="10802800" cy="772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A strong military with a single strong leader is essential to national security.</a:t>
            </a:r>
            <a:endParaRPr sz="3200">
              <a:solidFill>
                <a:srgbClr val="0A3534"/>
              </a:solidFill>
              <a:latin typeface="Comfortaa"/>
              <a:ea typeface="Comfortaa"/>
              <a:cs typeface="Comfortaa"/>
              <a:sym typeface="Comfortaa"/>
            </a:endParaRPr>
          </a:p>
        </p:txBody>
      </p:sp>
      <p:pic>
        <p:nvPicPr>
          <p:cNvPr id="122" name="Google Shape;122;p19"/>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23" name="Google Shape;123;p19"/>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24" name="Google Shape;124;p19"/>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25" name="Google Shape;125;p19"/>
          <p:cNvSpPr txBox="1"/>
          <p:nvPr/>
        </p:nvSpPr>
        <p:spPr>
          <a:xfrm>
            <a:off x="6655700" y="3032617"/>
            <a:ext cx="44988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26" name="Google Shape;126;p19">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27" name="Google Shape;127;p19">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33" name="Google Shape;133;p20"/>
          <p:cNvSpPr txBox="1"/>
          <p:nvPr/>
        </p:nvSpPr>
        <p:spPr>
          <a:xfrm>
            <a:off x="694600" y="417733"/>
            <a:ext cx="10802800" cy="852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surest path to economic prosperity is an unregulated market economy.</a:t>
            </a:r>
            <a:endParaRPr sz="3200">
              <a:solidFill>
                <a:srgbClr val="0A3534"/>
              </a:solidFill>
              <a:latin typeface="Comfortaa"/>
              <a:ea typeface="Comfortaa"/>
              <a:cs typeface="Comfortaa"/>
              <a:sym typeface="Comfortaa"/>
            </a:endParaRPr>
          </a:p>
        </p:txBody>
      </p:sp>
      <p:pic>
        <p:nvPicPr>
          <p:cNvPr id="134" name="Google Shape;134;p20"/>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35" name="Google Shape;135;p20"/>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36" name="Google Shape;136;p20"/>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37" name="Google Shape;137;p20"/>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38" name="Google Shape;138;p20">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39" name="Google Shape;139;p20">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45" name="Google Shape;145;p21"/>
          <p:cNvSpPr txBox="1"/>
          <p:nvPr/>
        </p:nvSpPr>
        <p:spPr>
          <a:xfrm>
            <a:off x="694600" y="570833"/>
            <a:ext cx="10802800" cy="769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government’s job is to protect the weak from the strong.</a:t>
            </a:r>
            <a:endParaRPr sz="3200">
              <a:solidFill>
                <a:srgbClr val="0A3534"/>
              </a:solidFill>
              <a:latin typeface="Comfortaa"/>
              <a:ea typeface="Comfortaa"/>
              <a:cs typeface="Comfortaa"/>
              <a:sym typeface="Comfortaa"/>
            </a:endParaRPr>
          </a:p>
        </p:txBody>
      </p:sp>
      <p:pic>
        <p:nvPicPr>
          <p:cNvPr id="146" name="Google Shape;146;p21"/>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47" name="Google Shape;147;p21"/>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48" name="Google Shape;148;p21"/>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49" name="Google Shape;149;p21"/>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50" name="Google Shape;150;p21">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51" name="Google Shape;151;p21">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2118</Words>
  <Application>Microsoft Office PowerPoint</Application>
  <PresentationFormat>Widescreen</PresentationFormat>
  <Paragraphs>220</Paragraphs>
  <Slides>37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Comfortaa</vt:lpstr>
      <vt:lpstr>Proxima Nova Semibold</vt:lpstr>
      <vt:lpstr>Wingdings 2</vt:lpstr>
      <vt:lpstr>Office Theme</vt:lpstr>
      <vt:lpstr>Government Intro/Political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vt:lpstr>
      <vt:lpstr>For a State (Country) to Exists </vt:lpstr>
      <vt:lpstr>Government </vt:lpstr>
      <vt:lpstr>Government Cont.</vt:lpstr>
      <vt:lpstr>Common American Beliefs</vt:lpstr>
      <vt:lpstr>Democracy </vt:lpstr>
      <vt:lpstr>Democracy</vt:lpstr>
      <vt:lpstr>Democracy</vt:lpstr>
      <vt:lpstr>Democracy</vt:lpstr>
      <vt:lpstr>3 Theories of American Democracy</vt:lpstr>
      <vt:lpstr>Theories of Interest Group Politics</vt:lpstr>
      <vt:lpstr>3 Theories of American Democracy</vt:lpstr>
      <vt:lpstr>Theories of Interest Group Politics: Pluralism</vt:lpstr>
      <vt:lpstr>Theories of Interest Group Politics: Elitism</vt:lpstr>
      <vt:lpstr>3 Theories of American Democracy</vt:lpstr>
      <vt:lpstr>Theories of Interest Group Politics: Hyperpluralism</vt:lpstr>
      <vt:lpstr>PowerPoint Presentation</vt:lpstr>
      <vt:lpstr>A growing theory of American Democracy</vt:lpstr>
      <vt:lpstr>Basic concept</vt:lpstr>
      <vt:lpstr>Challenges to Democracy </vt:lpstr>
      <vt:lpstr>Politics</vt:lpstr>
      <vt:lpstr>Politics</vt:lpstr>
      <vt:lpstr>The Policymaking System</vt:lpstr>
      <vt:lpstr>The Policymaking System Cont.</vt:lpstr>
      <vt:lpstr>Policies Impact People</vt:lpstr>
      <vt:lpstr>Policies Impact People</vt:lpstr>
      <vt:lpstr>The Policymaking System</vt:lpstr>
      <vt:lpstr>The Policy Making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Windows User</dc:creator>
  <cp:lastModifiedBy>Michael Fluharty</cp:lastModifiedBy>
  <cp:revision>11</cp:revision>
  <dcterms:created xsi:type="dcterms:W3CDTF">2017-05-15T15:37:32Z</dcterms:created>
  <dcterms:modified xsi:type="dcterms:W3CDTF">2018-08-31T00:09:34Z</dcterms:modified>
</cp:coreProperties>
</file>