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dzxMuP8f1cwsgV48qMfXaCFQLf7DQ2K8nmvNhehh_zU/edit?usp=sharing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cs.google.com/document/d/1MaVWjL9fOgLHHPXNF-o50iPVpQAE9Fl4TLKCt01k1WQ/edit?usp=sharing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After completing this lesson, students will work on two additional assignments….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Practice with Identifying Ideologies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Policy Proposals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conservative</a:t>
            </a:r>
            <a:endParaRPr/>
          </a:p>
        </p:txBody>
      </p:sp>
      <p:sp>
        <p:nvSpPr>
          <p:cNvPr id="173" name="Google Shape;1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libertarian</a:t>
            </a: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liberal</a:t>
            </a:r>
            <a:endParaRPr/>
          </a:p>
        </p:txBody>
      </p:sp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authoritarian</a:t>
            </a:r>
            <a:endParaRPr/>
          </a:p>
        </p:txBody>
      </p:sp>
      <p:sp>
        <p:nvSpPr>
          <p:cNvPr id="194" name="Google Shape;1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e949e3f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e949e3f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these slides to work on skills building on reading charts/graphs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NOTE:  Not all graphs are from the same time frame</a:t>
            </a:r>
            <a:endParaRPr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Guide students to read the trends; what are some conclusions you can make?</a:t>
            </a:r>
            <a:endParaRPr/>
          </a:p>
        </p:txBody>
      </p:sp>
      <p:sp>
        <p:nvSpPr>
          <p:cNvPr id="226" name="Google Shape;226;g3e949e3f7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e949e3f77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e949e3f77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3e949e3f77_0_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e949e3f7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e949e3f7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3e949e3f77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e949e3f7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e949e3f7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3e949e3f77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949e3f77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e949e3f77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3e949e3f77_0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e9535da0e_19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e9535da0e_19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3e9535da0e_19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e949e3f7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e949e3f7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3e949e3f77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e949e3f77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e949e3f77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3e949e3f77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e949e3f77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e949e3f77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3e949e3f77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e949e3f77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e949e3f77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3e949e3f77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e949e3f7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e949e3f7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3e949e3f77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Where do the parties align?  Make sure students understand that these are all generalizations; nothing is hard and fast.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like many Americans, you may tend to be more conservative on some issues and more liberal on others.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limitation of one spectrum is that this circumstance will generally place you in the middle, which is not necessarily an accurate reflection of your ideology.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Remember, all of this discussion takes place with a base understanding and consensus on the social contract and modern “liberal” political thought.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on every point on the spectrum generally want what is best for the country—they just differ on how to achieve it.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Qix31rZeywUEbH1SLyAg4c3cVYAlReCwGoMeZ-DPwT4/edit?usp=shari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Expanding the Political Spectrum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 lesson on ideology</a:t>
            </a: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en-US"/>
              <a:t>What is it we think government should do anyway?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Tradition vs. change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1"/>
          <p:cNvSpPr txBox="1">
            <a:spLocks noGrp="1"/>
          </p:cNvSpPr>
          <p:nvPr>
            <p:ph type="body" idx="1"/>
          </p:nvPr>
        </p:nvSpPr>
        <p:spPr>
          <a:xfrm>
            <a:off x="533400" y="3124200"/>
            <a:ext cx="352044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Liberal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1"/>
          <p:cNvSpPr txBox="1">
            <a:spLocks noGrp="1"/>
          </p:cNvSpPr>
          <p:nvPr>
            <p:ph type="body" idx="2"/>
          </p:nvPr>
        </p:nvSpPr>
        <p:spPr>
          <a:xfrm>
            <a:off x="533400" y="1676400"/>
            <a:ext cx="3520440" cy="125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i="0" u="none" strike="noStrike" cap="none">
                <a:solidFill>
                  <a:schemeClr val="dk1"/>
                </a:solidFill>
              </a:rPr>
              <a:t>Favor change over status quo</a:t>
            </a:r>
            <a:endParaRPr sz="2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66" name="Google Shape;166;p21"/>
          <p:cNvSpPr txBox="1">
            <a:spLocks noGrp="1"/>
          </p:cNvSpPr>
          <p:nvPr>
            <p:ph type="body" idx="3"/>
          </p:nvPr>
        </p:nvSpPr>
        <p:spPr>
          <a:xfrm>
            <a:off x="4495800" y="3124200"/>
            <a:ext cx="352044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Conservative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1"/>
          <p:cNvSpPr txBox="1">
            <a:spLocks noGrp="1"/>
          </p:cNvSpPr>
          <p:nvPr>
            <p:ph type="body" idx="4"/>
          </p:nvPr>
        </p:nvSpPr>
        <p:spPr>
          <a:xfrm>
            <a:off x="4495800" y="1676400"/>
            <a:ext cx="352044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i="0" u="none" strike="noStrike" cap="none">
                <a:solidFill>
                  <a:schemeClr val="dk1"/>
                </a:solidFill>
              </a:rPr>
              <a:t>Favor tradition over change</a:t>
            </a:r>
            <a:endParaRPr sz="2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609600" y="4114800"/>
            <a:ext cx="3520440" cy="125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52"/>
              <a:buFont typeface="Noto Sans Symbols"/>
              <a:buChar char="⦿"/>
            </a:pPr>
            <a:r>
              <a:rPr lang="en-US" sz="2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Rights of the Individual are more important</a:t>
            </a:r>
            <a:endParaRPr sz="24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1"/>
          <p:cNvSpPr txBox="1"/>
          <p:nvPr/>
        </p:nvSpPr>
        <p:spPr>
          <a:xfrm>
            <a:off x="4495800" y="4079360"/>
            <a:ext cx="352044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52"/>
              <a:buFont typeface="Noto Sans Symbols"/>
              <a:buChar char="⦿"/>
            </a:pPr>
            <a:r>
              <a:rPr lang="en-US" sz="2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Rights of the community are more important</a:t>
            </a:r>
            <a:endParaRPr sz="24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990600" y="5638800"/>
            <a:ext cx="66294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 v. Community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Putting It together</a:t>
            </a:r>
            <a:b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Label your grid with these voters in the appropriate places.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Ideology?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Voter A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 worked my way up from poverty to become the successful business owner I am today.  I get frustrated when I think that my tax money goes to support people who won’t help themselves.  I think part of the blame belongs with the media – they promote all the wrong values.”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Putting It together</a:t>
            </a:r>
            <a:b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Label your grid with these voters in the appropriate places.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Ideology?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Voter B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 really don’t care what other people do in their free time, as long as they don’t bother me.  I sure don’t like it when the government tells me what to do with my money or in my own home – I’m certainly not going to turn around and do the same thing to my neighbors.”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more to grid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Ideology?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Voter C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 really worry about the state of the world today.  It seems like more and more kids are growing up in poverty and there’s no one there to help them.  I think we need to do more toward providing healthcare and education programs for our young people.”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more to grid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Ideology?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rPr lang="en-US" sz="222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Voter D</a:t>
            </a:r>
            <a:r>
              <a:rPr lang="en-US" sz="22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“</a:t>
            </a:r>
            <a:r>
              <a:rPr lang="en-US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days, you can’t be too careful.  I think we need to spend a lot more money on the national defense.  I wish there was a police officer on every corner!  The police could search my car all they want, since I don’t break the law.  I also think the government should crack down on the media – their reporting gives our enemies an inside look at all our military preparations.”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endParaRPr sz="222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/>
          <p:nvPr/>
        </p:nvSpPr>
        <p:spPr>
          <a:xfrm>
            <a:off x="4267200" y="3886200"/>
            <a:ext cx="1524000" cy="8382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676400" y="3886200"/>
            <a:ext cx="1600200" cy="8382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Libertarian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4267200" y="1981200"/>
            <a:ext cx="1600200" cy="8382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1600200" y="1981200"/>
            <a:ext cx="1676400" cy="8382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2514600" y="1981200"/>
            <a:ext cx="2514600" cy="2362200"/>
          </a:xfrm>
          <a:prstGeom prst="donut">
            <a:avLst>
              <a:gd name="adj" fmla="val 25000"/>
            </a:avLst>
          </a:prstGeom>
          <a:solidFill>
            <a:schemeClr val="accent3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6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Ideology grid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6"/>
          <p:cNvSpPr txBox="1">
            <a:spLocks noGrp="1"/>
          </p:cNvSpPr>
          <p:nvPr>
            <p:ph type="body" idx="1"/>
          </p:nvPr>
        </p:nvSpPr>
        <p:spPr>
          <a:xfrm>
            <a:off x="111150" y="822525"/>
            <a:ext cx="8124900" cy="60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Govt.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Control</a:t>
            </a:r>
            <a:endParaRPr sz="18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0" name="Google Shape;210;p26"/>
          <p:cNvCxnSpPr/>
          <p:nvPr/>
        </p:nvCxnSpPr>
        <p:spPr>
          <a:xfrm rot="-5400000">
            <a:off x="-875506" y="3313906"/>
            <a:ext cx="4191000" cy="1588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11" name="Google Shape;211;p26"/>
          <p:cNvCxnSpPr/>
          <p:nvPr/>
        </p:nvCxnSpPr>
        <p:spPr>
          <a:xfrm>
            <a:off x="1219200" y="5410200"/>
            <a:ext cx="5029200" cy="1588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12" name="Google Shape;212;p26"/>
          <p:cNvCxnSpPr/>
          <p:nvPr/>
        </p:nvCxnSpPr>
        <p:spPr>
          <a:xfrm rot="5400000">
            <a:off x="1715294" y="3313906"/>
            <a:ext cx="4191000" cy="1588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3" name="Google Shape;213;p26"/>
          <p:cNvCxnSpPr/>
          <p:nvPr/>
        </p:nvCxnSpPr>
        <p:spPr>
          <a:xfrm>
            <a:off x="1219200" y="3231863"/>
            <a:ext cx="5029200" cy="15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4" name="Google Shape;214;p26"/>
          <p:cNvSpPr txBox="1"/>
          <p:nvPr/>
        </p:nvSpPr>
        <p:spPr>
          <a:xfrm>
            <a:off x="1524000" y="5791200"/>
            <a:ext cx="48006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Social/Political Issues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6"/>
          <p:cNvSpPr txBox="1"/>
          <p:nvPr/>
        </p:nvSpPr>
        <p:spPr>
          <a:xfrm>
            <a:off x="4267200" y="4191000"/>
            <a:ext cx="152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Conservative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>
            <a:off x="4419600" y="2209800"/>
            <a:ext cx="1143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6"/>
          <p:cNvSpPr txBox="1"/>
          <p:nvPr/>
        </p:nvSpPr>
        <p:spPr>
          <a:xfrm>
            <a:off x="4343400" y="2209799"/>
            <a:ext cx="152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Authoritarian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6"/>
          <p:cNvSpPr txBox="1"/>
          <p:nvPr/>
        </p:nvSpPr>
        <p:spPr>
          <a:xfrm>
            <a:off x="1828800" y="2209800"/>
            <a:ext cx="1143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Liberal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6"/>
          <p:cNvSpPr txBox="1"/>
          <p:nvPr/>
        </p:nvSpPr>
        <p:spPr>
          <a:xfrm rot="-5400000">
            <a:off x="-1231612" y="3212813"/>
            <a:ext cx="39624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Economic Issues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6"/>
          <p:cNvSpPr/>
          <p:nvPr/>
        </p:nvSpPr>
        <p:spPr>
          <a:xfrm>
            <a:off x="5867400" y="5638800"/>
            <a:ext cx="990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libri"/>
              <a:buNone/>
            </a:pPr>
            <a:r>
              <a:rPr lang="en-US" sz="18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Govt.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libri"/>
              <a:buNone/>
            </a:pPr>
            <a:r>
              <a:rPr lang="en-US" sz="18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Control</a:t>
            </a:r>
            <a:endParaRPr/>
          </a:p>
        </p:txBody>
      </p:sp>
      <p:sp>
        <p:nvSpPr>
          <p:cNvPr id="221" name="Google Shape;221;p26"/>
          <p:cNvSpPr txBox="1"/>
          <p:nvPr/>
        </p:nvSpPr>
        <p:spPr>
          <a:xfrm>
            <a:off x="228600" y="5867400"/>
            <a:ext cx="1219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Freedom</a:t>
            </a:r>
            <a:endParaRPr sz="1800" b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6"/>
          <p:cNvSpPr txBox="1"/>
          <p:nvPr/>
        </p:nvSpPr>
        <p:spPr>
          <a:xfrm>
            <a:off x="1752600" y="2667000"/>
            <a:ext cx="39624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people will fit somewhere within the parameters of this circle.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Let’s Look at America</a:t>
            </a:r>
            <a:endParaRPr/>
          </a:p>
        </p:txBody>
      </p:sp>
      <p:sp>
        <p:nvSpPr>
          <p:cNvPr id="229" name="Google Shape;229;p27"/>
          <p:cNvSpPr txBox="1"/>
          <p:nvPr/>
        </p:nvSpPr>
        <p:spPr>
          <a:xfrm>
            <a:off x="789175" y="1545000"/>
            <a:ext cx="7624800" cy="3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You will look at a series of charts and graphs on the following slides.</a:t>
            </a: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Your task will be to identify the trend you see in each graph and try to think of reasons why those trends exist.</a:t>
            </a:r>
            <a:endParaRPr sz="2400"/>
          </a:p>
        </p:txBody>
      </p:sp>
      <p:sp>
        <p:nvSpPr>
          <p:cNvPr id="230" name="Google Shape;230;p27"/>
          <p:cNvSpPr txBox="1"/>
          <p:nvPr/>
        </p:nvSpPr>
        <p:spPr>
          <a:xfrm>
            <a:off x="866975" y="5513075"/>
            <a:ext cx="7480500" cy="6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 to Teacher:  You may have students work on this skill using a separate worksheet and then use the slides as review:  That assignment is found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here</a:t>
            </a:r>
            <a:r>
              <a:rPr lang="en-US"/>
              <a:t>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2500"/>
            <a:ext cx="9143999" cy="557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12" y="374700"/>
            <a:ext cx="9088975" cy="5734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44279"/>
            <a:ext cx="9144000" cy="5769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Political Spectrum as a Straight Line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" y="1620704"/>
            <a:ext cx="9144000" cy="448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0573"/>
            <a:ext cx="9144001" cy="5376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08275"/>
            <a:ext cx="9144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Does this Matter?</a:t>
            </a:r>
            <a:endParaRPr/>
          </a:p>
        </p:txBody>
      </p:sp>
      <p:sp>
        <p:nvSpPr>
          <p:cNvPr id="267" name="Google Shape;267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0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Ideology affects your perceptions of government and its appropriate role in a society.</a:t>
            </a:r>
            <a:endParaRPr/>
          </a:p>
          <a:p>
            <a: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As a result, it will affect how you act in the voting booth and outside the voting booth.</a:t>
            </a:r>
            <a:endParaRPr/>
          </a:p>
          <a:p>
            <a: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Elections have consequences!</a:t>
            </a:r>
            <a:endParaRPr/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Perceptions also affect our ability to act civilly to one another.</a:t>
            </a:r>
            <a:endParaRPr/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3575"/>
            <a:ext cx="9144000" cy="5929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2500"/>
            <a:ext cx="9144000" cy="6086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339" y="0"/>
            <a:ext cx="6801321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6450" y="0"/>
            <a:ext cx="60407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5725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59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Social/Political Spectrum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Extreme:  Anarchy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2"/>
          </p:nvPr>
        </p:nvSpPr>
        <p:spPr>
          <a:xfrm>
            <a:off x="457200" y="1981200"/>
            <a:ext cx="40401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lang="en-US" sz="20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and political liberals favor </a:t>
            </a:r>
            <a:r>
              <a:rPr lang="en-US" sz="2040" b="1" i="1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limited</a:t>
            </a:r>
            <a:r>
              <a:rPr lang="en-US" sz="204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government regulation of individual behavior.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lang="en-US" sz="20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Examples: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lang="en-US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Favor protection of offensive language.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lang="en-US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Oppose censorship of film, music, etc.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lang="en-US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Pro-choice abortion stance.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lang="en-US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Oppose government sponsored religious activity.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lang="en-US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Favor protection of homosexual rights.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lang="en-US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Favor affirmative action programs.</a:t>
            </a:r>
            <a:endParaRPr/>
          </a:p>
          <a:p>
            <a:pPr marL="742950" marR="0" lvl="1" indent="-17780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3"/>
          </p:nvPr>
        </p:nvSpPr>
        <p:spPr>
          <a:xfrm>
            <a:off x="4648200" y="1295400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Extreme:  Fascism, Theocracy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4"/>
          </p:nvPr>
        </p:nvSpPr>
        <p:spPr>
          <a:xfrm>
            <a:off x="4648200" y="1981200"/>
            <a:ext cx="4143900" cy="4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lang="en-US" sz="20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and political conservatives favor </a:t>
            </a:r>
            <a:r>
              <a:rPr lang="en-US" sz="2040" b="1" i="1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broad</a:t>
            </a:r>
            <a:r>
              <a:rPr lang="en-US" sz="204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government regulation of individual behavior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lang="en-US" sz="20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Examples: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lang="en-US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Oppose protection of offensive language.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lang="en-US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Favor regulation of film, music, etc.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lang="en-US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Pro-life abortion stance.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lang="en-US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Favor government-facilitated religious activity, particularly in school.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lang="en-US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Oppose protection of homosexual rights.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lang="en-US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Oppose affirmative action programs.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778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Economic Spectrum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685800" y="1371600"/>
            <a:ext cx="352044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0"/>
              <a:buFont typeface="Arial"/>
              <a:buNone/>
            </a:pPr>
            <a:r>
              <a:rPr lang="en-US" sz="18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Extreme:  Socialism, Communism</a:t>
            </a:r>
            <a:endParaRPr sz="186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2"/>
          </p:nvPr>
        </p:nvSpPr>
        <p:spPr>
          <a:xfrm>
            <a:off x="457200" y="1989600"/>
            <a:ext cx="4040100" cy="46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18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Economic liberals favor </a:t>
            </a:r>
            <a:r>
              <a:rPr lang="en-US" sz="1850" b="1" i="1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broad </a:t>
            </a:r>
            <a:r>
              <a:rPr lang="en-US" sz="18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government involvement in economic policymaking and regulation of business.</a:t>
            </a:r>
            <a:endParaRPr sz="18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–"/>
            </a:pPr>
            <a:r>
              <a:rPr lang="en-US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Favor higher taxes, particularly progressive (based on income level).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–"/>
            </a:pPr>
            <a:r>
              <a:rPr lang="en-US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Programs assisting the poor such as Medicaid and Head Start.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–"/>
            </a:pPr>
            <a:r>
              <a:rPr lang="en-US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Redistribution of income (welfare; social security).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–"/>
            </a:pPr>
            <a:r>
              <a:rPr lang="en-US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Anti-trust legislation.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–"/>
            </a:pPr>
            <a:r>
              <a:rPr lang="en-US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Sympathize with labor in Labor-Management issues.</a:t>
            </a:r>
            <a:endParaRPr sz="18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3"/>
          </p:nvPr>
        </p:nvSpPr>
        <p:spPr>
          <a:xfrm>
            <a:off x="4648200" y="1371600"/>
            <a:ext cx="367284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Extreme:  Laissez-Faire, Monopoly</a:t>
            </a:r>
            <a:endParaRPr sz="19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4"/>
          </p:nvPr>
        </p:nvSpPr>
        <p:spPr>
          <a:xfrm>
            <a:off x="4645025" y="1989600"/>
            <a:ext cx="4041900" cy="45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18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Economic conservatives favor </a:t>
            </a:r>
            <a:r>
              <a:rPr lang="en-US" sz="1850" b="1" i="1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limited</a:t>
            </a:r>
            <a:r>
              <a:rPr lang="en-US" sz="185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government involvement in economic policymaking and regulation of business.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–"/>
            </a:pPr>
            <a:r>
              <a:rPr lang="en-US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Favor lower taxes, particularly regressive (flat tax, sales taxes).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–"/>
            </a:pPr>
            <a:r>
              <a:rPr lang="en-US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Fewer programs with the goal of redistributing income (private charitable assistance; invest own money for retirement).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–"/>
            </a:pPr>
            <a:r>
              <a:rPr lang="en-US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Oppose government regulation of market choices.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–"/>
            </a:pPr>
            <a:r>
              <a:rPr lang="en-US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Sympathize with business in Labor-Management issues.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endParaRPr sz="222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So, Where Do you fit?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8013"/>
          <a:stretch/>
        </p:blipFill>
        <p:spPr>
          <a:xfrm>
            <a:off x="381000" y="897406"/>
            <a:ext cx="8381999" cy="5568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Ideology grid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770369" y="381000"/>
            <a:ext cx="7239000" cy="599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Govt.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Control</a:t>
            </a:r>
            <a:endParaRPr sz="18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" name="Google Shape;127;p18"/>
          <p:cNvCxnSpPr/>
          <p:nvPr/>
        </p:nvCxnSpPr>
        <p:spPr>
          <a:xfrm rot="-5400000">
            <a:off x="-875506" y="3313906"/>
            <a:ext cx="4191000" cy="1588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28" name="Google Shape;128;p18"/>
          <p:cNvCxnSpPr/>
          <p:nvPr/>
        </p:nvCxnSpPr>
        <p:spPr>
          <a:xfrm>
            <a:off x="1219200" y="5410200"/>
            <a:ext cx="5029200" cy="1588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29" name="Google Shape;129;p18"/>
          <p:cNvCxnSpPr/>
          <p:nvPr/>
        </p:nvCxnSpPr>
        <p:spPr>
          <a:xfrm rot="5400000">
            <a:off x="1715294" y="3313906"/>
            <a:ext cx="4191000" cy="1588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" name="Google Shape;130;p18"/>
          <p:cNvCxnSpPr/>
          <p:nvPr/>
        </p:nvCxnSpPr>
        <p:spPr>
          <a:xfrm>
            <a:off x="1219200" y="3200400"/>
            <a:ext cx="5029200" cy="1588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1" name="Google Shape;131;p18"/>
          <p:cNvSpPr txBox="1"/>
          <p:nvPr/>
        </p:nvSpPr>
        <p:spPr>
          <a:xfrm>
            <a:off x="1524000" y="5791200"/>
            <a:ext cx="48006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Political Issues</a:t>
            </a:r>
            <a:endParaRPr sz="2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1600200" y="1981200"/>
            <a:ext cx="1676400" cy="8382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8"/>
          <p:cNvSpPr/>
          <p:nvPr/>
        </p:nvSpPr>
        <p:spPr>
          <a:xfrm>
            <a:off x="1676400" y="3886200"/>
            <a:ext cx="1600200" cy="8382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Libertarian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8"/>
          <p:cNvSpPr/>
          <p:nvPr/>
        </p:nvSpPr>
        <p:spPr>
          <a:xfrm>
            <a:off x="4267200" y="3886200"/>
            <a:ext cx="1524000" cy="8382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8"/>
          <p:cNvSpPr/>
          <p:nvPr/>
        </p:nvSpPr>
        <p:spPr>
          <a:xfrm>
            <a:off x="4267200" y="1981200"/>
            <a:ext cx="1600200" cy="8382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4267200" y="4191000"/>
            <a:ext cx="152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Conservative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4419600" y="2209800"/>
            <a:ext cx="1143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4267200" y="2209800"/>
            <a:ext cx="152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Authoritarian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1905000" y="2133600"/>
            <a:ext cx="1143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Liberal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 rot="-5400000">
            <a:off x="-1217757" y="3022313"/>
            <a:ext cx="39624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Economic Issues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6310745" y="5411788"/>
            <a:ext cx="990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libri"/>
              <a:buNone/>
            </a:pPr>
            <a:r>
              <a:rPr lang="en-US" sz="18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Govt.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libri"/>
              <a:buNone/>
            </a:pPr>
            <a:r>
              <a:rPr lang="en-US" sz="18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Control</a:t>
            </a:r>
            <a:endParaRPr/>
          </a:p>
        </p:txBody>
      </p:sp>
      <p:sp>
        <p:nvSpPr>
          <p:cNvPr id="142" name="Google Shape;142;p18"/>
          <p:cNvSpPr txBox="1"/>
          <p:nvPr/>
        </p:nvSpPr>
        <p:spPr>
          <a:xfrm>
            <a:off x="914400" y="5592633"/>
            <a:ext cx="1219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Freedom</a:t>
            </a:r>
            <a:endParaRPr sz="1800" b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Definitions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9"/>
          <p:cNvSpPr txBox="1">
            <a:spLocks noGrp="1"/>
          </p:cNvSpPr>
          <p:nvPr>
            <p:ph type="body" idx="1"/>
          </p:nvPr>
        </p:nvSpPr>
        <p:spPr>
          <a:xfrm>
            <a:off x="457200" y="1233776"/>
            <a:ext cx="4038600" cy="48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1" i="0" u="none" strike="noStrike" cap="none">
                <a:solidFill>
                  <a:schemeClr val="dk1"/>
                </a:solidFill>
              </a:rPr>
              <a:t>Liberal </a:t>
            </a:r>
            <a:endParaRPr b="1"/>
          </a:p>
          <a:p>
            <a:pPr marL="0" marR="0" lvl="0" indent="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rPr lang="en-US" sz="259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for greater government control/regulation in economic matters and less government control/regulation of individual matters.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1" i="0" u="none" strike="noStrike" cap="none">
                <a:solidFill>
                  <a:schemeClr val="dk1"/>
                </a:solidFill>
              </a:rPr>
              <a:t>Libertarian</a:t>
            </a:r>
            <a:endParaRPr b="1"/>
          </a:p>
          <a:p>
            <a:pPr marL="0" marR="0" lvl="0" indent="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rPr lang="en-US" sz="259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for minimal government control of both economic and social issues</a:t>
            </a: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78435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9"/>
          <p:cNvSpPr txBox="1">
            <a:spLocks noGrp="1"/>
          </p:cNvSpPr>
          <p:nvPr>
            <p:ph type="body" idx="2"/>
          </p:nvPr>
        </p:nvSpPr>
        <p:spPr>
          <a:xfrm>
            <a:off x="4648200" y="1289350"/>
            <a:ext cx="4038600" cy="48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1" i="0" u="none" strike="noStrike" cap="none">
                <a:solidFill>
                  <a:schemeClr val="dk1"/>
                </a:solidFill>
              </a:rPr>
              <a:t>Conservative</a:t>
            </a:r>
            <a:endParaRPr b="1"/>
          </a:p>
          <a:p>
            <a:pPr marL="0" marR="0" lvl="0" indent="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rPr lang="en-US" sz="259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for less government control/regulation in economic matters and greater government control/regulation of individual matters.</a:t>
            </a: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1" i="0" u="none" strike="noStrike" cap="none">
                <a:solidFill>
                  <a:schemeClr val="dk1"/>
                </a:solidFill>
              </a:rPr>
              <a:t>Authoritarian</a:t>
            </a:r>
            <a:endParaRPr sz="2590" b="1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rPr lang="en-US" sz="259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for </a:t>
            </a:r>
            <a:r>
              <a:rPr lang="en-US" sz="2590" i="1"/>
              <a:t>greater</a:t>
            </a:r>
            <a:r>
              <a:rPr lang="en-US" sz="259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government control of economic and social issues</a:t>
            </a: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 of the constitution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Liberal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i="0" u="none" strike="noStrike" cap="none">
                <a:solidFill>
                  <a:schemeClr val="dk1"/>
                </a:solidFill>
              </a:rPr>
              <a:t>Favor loose construction – a broad interpretation</a:t>
            </a:r>
            <a:endParaRPr sz="2400" i="0" u="none" strike="noStrike" cap="none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i="0" u="none" strike="noStrike" cap="none">
                <a:solidFill>
                  <a:schemeClr val="dk1"/>
                </a:solidFill>
              </a:rPr>
              <a:t>Constitutional interpretation may change as modern society evolves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i="0" u="none" strike="noStrike" cap="none">
                <a:solidFill>
                  <a:schemeClr val="dk1"/>
                </a:solidFill>
              </a:rPr>
              <a:t>What are our standards today?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Conservative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i="0" u="none" strike="noStrike" cap="none">
                <a:solidFill>
                  <a:schemeClr val="dk1"/>
                </a:solidFill>
              </a:rPr>
              <a:t>Favor strict construction – a narrow interpretation</a:t>
            </a:r>
            <a:endParaRPr sz="2400" i="0" u="none" strike="noStrike" cap="none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i="0" u="none" strike="noStrike" cap="none">
                <a:solidFill>
                  <a:schemeClr val="dk1"/>
                </a:solidFill>
              </a:rPr>
              <a:t>Constitutional interpretation should remain constant through the years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i="0" u="none" strike="noStrike" cap="none">
                <a:solidFill>
                  <a:schemeClr val="dk1"/>
                </a:solidFill>
              </a:rPr>
              <a:t>What did the founders mean?</a:t>
            </a:r>
            <a:endParaRPr sz="2400" i="0" u="none" strike="noStrike" cap="none">
              <a:solidFill>
                <a:schemeClr val="dk1"/>
              </a:solidFill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1059</Words>
  <Application>Microsoft Office PowerPoint</Application>
  <PresentationFormat>On-screen Show (4:3)</PresentationFormat>
  <Paragraphs>139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Noto Sans Symbols</vt:lpstr>
      <vt:lpstr>Office Theme</vt:lpstr>
      <vt:lpstr>Expanding the Political Spectrum</vt:lpstr>
      <vt:lpstr>The Political Spectrum as a Straight Line</vt:lpstr>
      <vt:lpstr>PowerPoint Presentation</vt:lpstr>
      <vt:lpstr>Social/Political Spectrum</vt:lpstr>
      <vt:lpstr>Economic Spectrum</vt:lpstr>
      <vt:lpstr>So, Where Do you fit?</vt:lpstr>
      <vt:lpstr>Ideology grid</vt:lpstr>
      <vt:lpstr>Definitions</vt:lpstr>
      <vt:lpstr>View of the constitution</vt:lpstr>
      <vt:lpstr>Tradition vs. change</vt:lpstr>
      <vt:lpstr>Putting It together Label your grid with these voters in the appropriate places.</vt:lpstr>
      <vt:lpstr>Putting It together Label your grid with these voters in the appropriate places.</vt:lpstr>
      <vt:lpstr>Two more to grid</vt:lpstr>
      <vt:lpstr>Two more to grid</vt:lpstr>
      <vt:lpstr>Ideology grid</vt:lpstr>
      <vt:lpstr>Let’s Look at America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Does this Matter?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Expanding the Political Spectrum</dc:title>
  <dc:creator>Michael Fluharty</dc:creator>
  <cp:lastModifiedBy>Michael Fluharty</cp:lastModifiedBy>
  <cp:revision>2</cp:revision>
  <dcterms:modified xsi:type="dcterms:W3CDTF">2018-08-30T19:18:59Z</dcterms:modified>
</cp:coreProperties>
</file>