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9" r:id="rId4"/>
    <p:sldId id="260" r:id="rId5"/>
    <p:sldId id="261" r:id="rId6"/>
    <p:sldId id="262" r:id="rId7"/>
    <p:sldId id="263" r:id="rId8"/>
    <p:sldId id="269" r:id="rId9"/>
    <p:sldId id="258" r:id="rId10"/>
    <p:sldId id="264" r:id="rId11"/>
    <p:sldId id="265" r:id="rId12"/>
    <p:sldId id="266" r:id="rId13"/>
    <p:sldId id="267" r:id="rId14"/>
    <p:sldId id="268" r:id="rId15"/>
    <p:sldId id="271" r:id="rId16"/>
    <p:sldId id="272" r:id="rId17"/>
    <p:sldId id="273" r:id="rId18"/>
    <p:sldId id="274" r:id="rId19"/>
    <p:sldId id="275" r:id="rId20"/>
    <p:sldId id="276" r:id="rId21"/>
    <p:sldId id="277" r:id="rId22"/>
    <p:sldId id="278" r:id="rId23"/>
    <p:sldId id="279" r:id="rId24"/>
    <p:sldId id="280" r:id="rId25"/>
    <p:sldId id="282" r:id="rId26"/>
    <p:sldId id="283" r:id="rId27"/>
    <p:sldId id="281" r:id="rId28"/>
    <p:sldId id="284" r:id="rId29"/>
    <p:sldId id="287" r:id="rId30"/>
    <p:sldId id="286"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2BCB89-C815-4445-A497-05B669DA0F77}" type="datetimeFigureOut">
              <a:rPr lang="en-US" smtClean="0"/>
              <a:t>8/31/2018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7C7D25-73ED-4D0D-A232-06663255CC0A}" type="slidenum">
              <a:rPr lang="en-US" smtClean="0"/>
              <a:t>‹#›</a:t>
            </a:fld>
            <a:endParaRPr lang="en-US"/>
          </a:p>
        </p:txBody>
      </p:sp>
    </p:spTree>
    <p:extLst>
      <p:ext uri="{BB962C8B-B14F-4D97-AF65-F5344CB8AC3E}">
        <p14:creationId xmlns:p14="http://schemas.microsoft.com/office/powerpoint/2010/main" val="230598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charset="0"/>
              </a:defRPr>
            </a:lvl1pPr>
            <a:lvl2pPr marL="742950" indent="-285750" eaLnBrk="0" hangingPunct="0">
              <a:defRPr baseline="-25000">
                <a:solidFill>
                  <a:schemeClr val="tx1"/>
                </a:solidFill>
                <a:latin typeface="Arial" charset="0"/>
              </a:defRPr>
            </a:lvl2pPr>
            <a:lvl3pPr marL="1143000" indent="-228600" eaLnBrk="0" hangingPunct="0">
              <a:defRPr baseline="-25000">
                <a:solidFill>
                  <a:schemeClr val="tx1"/>
                </a:solidFill>
                <a:latin typeface="Arial" charset="0"/>
              </a:defRPr>
            </a:lvl3pPr>
            <a:lvl4pPr marL="1600200" indent="-228600" eaLnBrk="0" hangingPunct="0">
              <a:defRPr baseline="-25000">
                <a:solidFill>
                  <a:schemeClr val="tx1"/>
                </a:solidFill>
                <a:latin typeface="Arial" charset="0"/>
              </a:defRPr>
            </a:lvl4pPr>
            <a:lvl5pPr marL="2057400" indent="-228600" eaLnBrk="0" hangingPunct="0">
              <a:defRPr baseline="-25000">
                <a:solidFill>
                  <a:schemeClr val="tx1"/>
                </a:solidFill>
                <a:latin typeface="Arial" charset="0"/>
              </a:defRPr>
            </a:lvl5pPr>
            <a:lvl6pPr marL="2514600" indent="-228600" eaLnBrk="0" fontAlgn="base" hangingPunct="0">
              <a:spcBef>
                <a:spcPct val="0"/>
              </a:spcBef>
              <a:spcAft>
                <a:spcPct val="0"/>
              </a:spcAft>
              <a:defRPr baseline="-25000">
                <a:solidFill>
                  <a:schemeClr val="tx1"/>
                </a:solidFill>
                <a:latin typeface="Arial" charset="0"/>
              </a:defRPr>
            </a:lvl6pPr>
            <a:lvl7pPr marL="2971800" indent="-228600" eaLnBrk="0" fontAlgn="base" hangingPunct="0">
              <a:spcBef>
                <a:spcPct val="0"/>
              </a:spcBef>
              <a:spcAft>
                <a:spcPct val="0"/>
              </a:spcAft>
              <a:defRPr baseline="-25000">
                <a:solidFill>
                  <a:schemeClr val="tx1"/>
                </a:solidFill>
                <a:latin typeface="Arial" charset="0"/>
              </a:defRPr>
            </a:lvl7pPr>
            <a:lvl8pPr marL="3429000" indent="-228600" eaLnBrk="0" fontAlgn="base" hangingPunct="0">
              <a:spcBef>
                <a:spcPct val="0"/>
              </a:spcBef>
              <a:spcAft>
                <a:spcPct val="0"/>
              </a:spcAft>
              <a:defRPr baseline="-25000">
                <a:solidFill>
                  <a:schemeClr val="tx1"/>
                </a:solidFill>
                <a:latin typeface="Arial" charset="0"/>
              </a:defRPr>
            </a:lvl8pPr>
            <a:lvl9pPr marL="3886200" indent="-228600" eaLnBrk="0" fontAlgn="base" hangingPunct="0">
              <a:spcBef>
                <a:spcPct val="0"/>
              </a:spcBef>
              <a:spcAft>
                <a:spcPct val="0"/>
              </a:spcAft>
              <a:defRPr baseline="-25000">
                <a:solidFill>
                  <a:schemeClr val="tx1"/>
                </a:solidFill>
                <a:latin typeface="Arial" charset="0"/>
              </a:defRPr>
            </a:lvl9pPr>
          </a:lstStyle>
          <a:p>
            <a:pPr eaLnBrk="1" hangingPunct="1"/>
            <a:fld id="{4414E479-C2E4-4564-8EBE-05B0BD5F86B9}" type="slidenum">
              <a:rPr lang="en-US" baseline="0">
                <a:latin typeface="Times New Roman" pitchFamily="18" charset="0"/>
              </a:rPr>
              <a:pPr eaLnBrk="1" hangingPunct="1"/>
              <a:t>16</a:t>
            </a:fld>
            <a:endParaRPr lang="en-US" baseline="0">
              <a:latin typeface="Times New Roman"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charset="0"/>
              </a:defRPr>
            </a:lvl1pPr>
            <a:lvl2pPr marL="742950" indent="-285750" eaLnBrk="0" hangingPunct="0">
              <a:defRPr baseline="-25000">
                <a:solidFill>
                  <a:schemeClr val="tx1"/>
                </a:solidFill>
                <a:latin typeface="Arial" charset="0"/>
              </a:defRPr>
            </a:lvl2pPr>
            <a:lvl3pPr marL="1143000" indent="-228600" eaLnBrk="0" hangingPunct="0">
              <a:defRPr baseline="-25000">
                <a:solidFill>
                  <a:schemeClr val="tx1"/>
                </a:solidFill>
                <a:latin typeface="Arial" charset="0"/>
              </a:defRPr>
            </a:lvl3pPr>
            <a:lvl4pPr marL="1600200" indent="-228600" eaLnBrk="0" hangingPunct="0">
              <a:defRPr baseline="-25000">
                <a:solidFill>
                  <a:schemeClr val="tx1"/>
                </a:solidFill>
                <a:latin typeface="Arial" charset="0"/>
              </a:defRPr>
            </a:lvl4pPr>
            <a:lvl5pPr marL="2057400" indent="-228600" eaLnBrk="0" hangingPunct="0">
              <a:defRPr baseline="-25000">
                <a:solidFill>
                  <a:schemeClr val="tx1"/>
                </a:solidFill>
                <a:latin typeface="Arial" charset="0"/>
              </a:defRPr>
            </a:lvl5pPr>
            <a:lvl6pPr marL="2514600" indent="-228600" eaLnBrk="0" fontAlgn="base" hangingPunct="0">
              <a:spcBef>
                <a:spcPct val="0"/>
              </a:spcBef>
              <a:spcAft>
                <a:spcPct val="0"/>
              </a:spcAft>
              <a:defRPr baseline="-25000">
                <a:solidFill>
                  <a:schemeClr val="tx1"/>
                </a:solidFill>
                <a:latin typeface="Arial" charset="0"/>
              </a:defRPr>
            </a:lvl6pPr>
            <a:lvl7pPr marL="2971800" indent="-228600" eaLnBrk="0" fontAlgn="base" hangingPunct="0">
              <a:spcBef>
                <a:spcPct val="0"/>
              </a:spcBef>
              <a:spcAft>
                <a:spcPct val="0"/>
              </a:spcAft>
              <a:defRPr baseline="-25000">
                <a:solidFill>
                  <a:schemeClr val="tx1"/>
                </a:solidFill>
                <a:latin typeface="Arial" charset="0"/>
              </a:defRPr>
            </a:lvl7pPr>
            <a:lvl8pPr marL="3429000" indent="-228600" eaLnBrk="0" fontAlgn="base" hangingPunct="0">
              <a:spcBef>
                <a:spcPct val="0"/>
              </a:spcBef>
              <a:spcAft>
                <a:spcPct val="0"/>
              </a:spcAft>
              <a:defRPr baseline="-25000">
                <a:solidFill>
                  <a:schemeClr val="tx1"/>
                </a:solidFill>
                <a:latin typeface="Arial" charset="0"/>
              </a:defRPr>
            </a:lvl8pPr>
            <a:lvl9pPr marL="3886200" indent="-228600" eaLnBrk="0" fontAlgn="base" hangingPunct="0">
              <a:spcBef>
                <a:spcPct val="0"/>
              </a:spcBef>
              <a:spcAft>
                <a:spcPct val="0"/>
              </a:spcAft>
              <a:defRPr baseline="-25000">
                <a:solidFill>
                  <a:schemeClr val="tx1"/>
                </a:solidFill>
                <a:latin typeface="Arial" charset="0"/>
              </a:defRPr>
            </a:lvl9pPr>
          </a:lstStyle>
          <a:p>
            <a:pPr eaLnBrk="1" hangingPunct="1"/>
            <a:fld id="{4414E479-C2E4-4564-8EBE-05B0BD5F86B9}" type="slidenum">
              <a:rPr lang="en-US" baseline="0">
                <a:latin typeface="Times New Roman" pitchFamily="18" charset="0"/>
              </a:rPr>
              <a:pPr eaLnBrk="1" hangingPunct="1"/>
              <a:t>17</a:t>
            </a:fld>
            <a:endParaRPr lang="en-US" baseline="0">
              <a:latin typeface="Times New Roman"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charset="0"/>
              </a:defRPr>
            </a:lvl1pPr>
            <a:lvl2pPr marL="742950" indent="-285750" eaLnBrk="0" hangingPunct="0">
              <a:defRPr baseline="-25000">
                <a:solidFill>
                  <a:schemeClr val="tx1"/>
                </a:solidFill>
                <a:latin typeface="Arial" charset="0"/>
              </a:defRPr>
            </a:lvl2pPr>
            <a:lvl3pPr marL="1143000" indent="-228600" eaLnBrk="0" hangingPunct="0">
              <a:defRPr baseline="-25000">
                <a:solidFill>
                  <a:schemeClr val="tx1"/>
                </a:solidFill>
                <a:latin typeface="Arial" charset="0"/>
              </a:defRPr>
            </a:lvl3pPr>
            <a:lvl4pPr marL="1600200" indent="-228600" eaLnBrk="0" hangingPunct="0">
              <a:defRPr baseline="-25000">
                <a:solidFill>
                  <a:schemeClr val="tx1"/>
                </a:solidFill>
                <a:latin typeface="Arial" charset="0"/>
              </a:defRPr>
            </a:lvl4pPr>
            <a:lvl5pPr marL="2057400" indent="-228600" eaLnBrk="0" hangingPunct="0">
              <a:defRPr baseline="-25000">
                <a:solidFill>
                  <a:schemeClr val="tx1"/>
                </a:solidFill>
                <a:latin typeface="Arial" charset="0"/>
              </a:defRPr>
            </a:lvl5pPr>
            <a:lvl6pPr marL="2514600" indent="-228600" eaLnBrk="0" fontAlgn="base" hangingPunct="0">
              <a:spcBef>
                <a:spcPct val="0"/>
              </a:spcBef>
              <a:spcAft>
                <a:spcPct val="0"/>
              </a:spcAft>
              <a:defRPr baseline="-25000">
                <a:solidFill>
                  <a:schemeClr val="tx1"/>
                </a:solidFill>
                <a:latin typeface="Arial" charset="0"/>
              </a:defRPr>
            </a:lvl6pPr>
            <a:lvl7pPr marL="2971800" indent="-228600" eaLnBrk="0" fontAlgn="base" hangingPunct="0">
              <a:spcBef>
                <a:spcPct val="0"/>
              </a:spcBef>
              <a:spcAft>
                <a:spcPct val="0"/>
              </a:spcAft>
              <a:defRPr baseline="-25000">
                <a:solidFill>
                  <a:schemeClr val="tx1"/>
                </a:solidFill>
                <a:latin typeface="Arial" charset="0"/>
              </a:defRPr>
            </a:lvl7pPr>
            <a:lvl8pPr marL="3429000" indent="-228600" eaLnBrk="0" fontAlgn="base" hangingPunct="0">
              <a:spcBef>
                <a:spcPct val="0"/>
              </a:spcBef>
              <a:spcAft>
                <a:spcPct val="0"/>
              </a:spcAft>
              <a:defRPr baseline="-25000">
                <a:solidFill>
                  <a:schemeClr val="tx1"/>
                </a:solidFill>
                <a:latin typeface="Arial" charset="0"/>
              </a:defRPr>
            </a:lvl8pPr>
            <a:lvl9pPr marL="3886200" indent="-228600" eaLnBrk="0" fontAlgn="base" hangingPunct="0">
              <a:spcBef>
                <a:spcPct val="0"/>
              </a:spcBef>
              <a:spcAft>
                <a:spcPct val="0"/>
              </a:spcAft>
              <a:defRPr baseline="-25000">
                <a:solidFill>
                  <a:schemeClr val="tx1"/>
                </a:solidFill>
                <a:latin typeface="Arial" charset="0"/>
              </a:defRPr>
            </a:lvl9pPr>
          </a:lstStyle>
          <a:p>
            <a:pPr eaLnBrk="1" hangingPunct="1"/>
            <a:fld id="{4414E479-C2E4-4564-8EBE-05B0BD5F86B9}" type="slidenum">
              <a:rPr lang="en-US" baseline="0">
                <a:latin typeface="Times New Roman" pitchFamily="18" charset="0"/>
              </a:rPr>
              <a:pPr eaLnBrk="1" hangingPunct="1"/>
              <a:t>18</a:t>
            </a:fld>
            <a:endParaRPr lang="en-US" baseline="0">
              <a:latin typeface="Times New Roman"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charset="0"/>
              </a:defRPr>
            </a:lvl1pPr>
            <a:lvl2pPr marL="742950" indent="-285750" eaLnBrk="0" hangingPunct="0">
              <a:defRPr baseline="-25000">
                <a:solidFill>
                  <a:schemeClr val="tx1"/>
                </a:solidFill>
                <a:latin typeface="Arial" charset="0"/>
              </a:defRPr>
            </a:lvl2pPr>
            <a:lvl3pPr marL="1143000" indent="-228600" eaLnBrk="0" hangingPunct="0">
              <a:defRPr baseline="-25000">
                <a:solidFill>
                  <a:schemeClr val="tx1"/>
                </a:solidFill>
                <a:latin typeface="Arial" charset="0"/>
              </a:defRPr>
            </a:lvl3pPr>
            <a:lvl4pPr marL="1600200" indent="-228600" eaLnBrk="0" hangingPunct="0">
              <a:defRPr baseline="-25000">
                <a:solidFill>
                  <a:schemeClr val="tx1"/>
                </a:solidFill>
                <a:latin typeface="Arial" charset="0"/>
              </a:defRPr>
            </a:lvl4pPr>
            <a:lvl5pPr marL="2057400" indent="-228600" eaLnBrk="0" hangingPunct="0">
              <a:defRPr baseline="-25000">
                <a:solidFill>
                  <a:schemeClr val="tx1"/>
                </a:solidFill>
                <a:latin typeface="Arial" charset="0"/>
              </a:defRPr>
            </a:lvl5pPr>
            <a:lvl6pPr marL="2514600" indent="-228600" eaLnBrk="0" fontAlgn="base" hangingPunct="0">
              <a:spcBef>
                <a:spcPct val="0"/>
              </a:spcBef>
              <a:spcAft>
                <a:spcPct val="0"/>
              </a:spcAft>
              <a:defRPr baseline="-25000">
                <a:solidFill>
                  <a:schemeClr val="tx1"/>
                </a:solidFill>
                <a:latin typeface="Arial" charset="0"/>
              </a:defRPr>
            </a:lvl6pPr>
            <a:lvl7pPr marL="2971800" indent="-228600" eaLnBrk="0" fontAlgn="base" hangingPunct="0">
              <a:spcBef>
                <a:spcPct val="0"/>
              </a:spcBef>
              <a:spcAft>
                <a:spcPct val="0"/>
              </a:spcAft>
              <a:defRPr baseline="-25000">
                <a:solidFill>
                  <a:schemeClr val="tx1"/>
                </a:solidFill>
                <a:latin typeface="Arial" charset="0"/>
              </a:defRPr>
            </a:lvl7pPr>
            <a:lvl8pPr marL="3429000" indent="-228600" eaLnBrk="0" fontAlgn="base" hangingPunct="0">
              <a:spcBef>
                <a:spcPct val="0"/>
              </a:spcBef>
              <a:spcAft>
                <a:spcPct val="0"/>
              </a:spcAft>
              <a:defRPr baseline="-25000">
                <a:solidFill>
                  <a:schemeClr val="tx1"/>
                </a:solidFill>
                <a:latin typeface="Arial" charset="0"/>
              </a:defRPr>
            </a:lvl8pPr>
            <a:lvl9pPr marL="3886200" indent="-228600" eaLnBrk="0" fontAlgn="base" hangingPunct="0">
              <a:spcBef>
                <a:spcPct val="0"/>
              </a:spcBef>
              <a:spcAft>
                <a:spcPct val="0"/>
              </a:spcAft>
              <a:defRPr baseline="-25000">
                <a:solidFill>
                  <a:schemeClr val="tx1"/>
                </a:solidFill>
                <a:latin typeface="Arial" charset="0"/>
              </a:defRPr>
            </a:lvl9pPr>
          </a:lstStyle>
          <a:p>
            <a:pPr eaLnBrk="1" hangingPunct="1"/>
            <a:fld id="{4414E479-C2E4-4564-8EBE-05B0BD5F86B9}" type="slidenum">
              <a:rPr lang="en-US" baseline="0">
                <a:latin typeface="Times New Roman" pitchFamily="18" charset="0"/>
              </a:rPr>
              <a:pPr eaLnBrk="1" hangingPunct="1"/>
              <a:t>19</a:t>
            </a:fld>
            <a:endParaRPr lang="en-US" baseline="0">
              <a:latin typeface="Times New Roman"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charset="0"/>
              </a:defRPr>
            </a:lvl1pPr>
            <a:lvl2pPr marL="742950" indent="-285750" eaLnBrk="0" hangingPunct="0">
              <a:defRPr baseline="-25000">
                <a:solidFill>
                  <a:schemeClr val="tx1"/>
                </a:solidFill>
                <a:latin typeface="Arial" charset="0"/>
              </a:defRPr>
            </a:lvl2pPr>
            <a:lvl3pPr marL="1143000" indent="-228600" eaLnBrk="0" hangingPunct="0">
              <a:defRPr baseline="-25000">
                <a:solidFill>
                  <a:schemeClr val="tx1"/>
                </a:solidFill>
                <a:latin typeface="Arial" charset="0"/>
              </a:defRPr>
            </a:lvl3pPr>
            <a:lvl4pPr marL="1600200" indent="-228600" eaLnBrk="0" hangingPunct="0">
              <a:defRPr baseline="-25000">
                <a:solidFill>
                  <a:schemeClr val="tx1"/>
                </a:solidFill>
                <a:latin typeface="Arial" charset="0"/>
              </a:defRPr>
            </a:lvl4pPr>
            <a:lvl5pPr marL="2057400" indent="-228600" eaLnBrk="0" hangingPunct="0">
              <a:defRPr baseline="-25000">
                <a:solidFill>
                  <a:schemeClr val="tx1"/>
                </a:solidFill>
                <a:latin typeface="Arial" charset="0"/>
              </a:defRPr>
            </a:lvl5pPr>
            <a:lvl6pPr marL="2514600" indent="-228600" eaLnBrk="0" fontAlgn="base" hangingPunct="0">
              <a:spcBef>
                <a:spcPct val="0"/>
              </a:spcBef>
              <a:spcAft>
                <a:spcPct val="0"/>
              </a:spcAft>
              <a:defRPr baseline="-25000">
                <a:solidFill>
                  <a:schemeClr val="tx1"/>
                </a:solidFill>
                <a:latin typeface="Arial" charset="0"/>
              </a:defRPr>
            </a:lvl6pPr>
            <a:lvl7pPr marL="2971800" indent="-228600" eaLnBrk="0" fontAlgn="base" hangingPunct="0">
              <a:spcBef>
                <a:spcPct val="0"/>
              </a:spcBef>
              <a:spcAft>
                <a:spcPct val="0"/>
              </a:spcAft>
              <a:defRPr baseline="-25000">
                <a:solidFill>
                  <a:schemeClr val="tx1"/>
                </a:solidFill>
                <a:latin typeface="Arial" charset="0"/>
              </a:defRPr>
            </a:lvl7pPr>
            <a:lvl8pPr marL="3429000" indent="-228600" eaLnBrk="0" fontAlgn="base" hangingPunct="0">
              <a:spcBef>
                <a:spcPct val="0"/>
              </a:spcBef>
              <a:spcAft>
                <a:spcPct val="0"/>
              </a:spcAft>
              <a:defRPr baseline="-25000">
                <a:solidFill>
                  <a:schemeClr val="tx1"/>
                </a:solidFill>
                <a:latin typeface="Arial" charset="0"/>
              </a:defRPr>
            </a:lvl8pPr>
            <a:lvl9pPr marL="3886200" indent="-228600" eaLnBrk="0" fontAlgn="base" hangingPunct="0">
              <a:spcBef>
                <a:spcPct val="0"/>
              </a:spcBef>
              <a:spcAft>
                <a:spcPct val="0"/>
              </a:spcAft>
              <a:defRPr baseline="-25000">
                <a:solidFill>
                  <a:schemeClr val="tx1"/>
                </a:solidFill>
                <a:latin typeface="Arial" charset="0"/>
              </a:defRPr>
            </a:lvl9pPr>
          </a:lstStyle>
          <a:p>
            <a:pPr eaLnBrk="1" hangingPunct="1"/>
            <a:fld id="{4414E479-C2E4-4564-8EBE-05B0BD5F86B9}" type="slidenum">
              <a:rPr lang="en-US" baseline="0">
                <a:latin typeface="Times New Roman" pitchFamily="18" charset="0"/>
              </a:rPr>
              <a:pPr eaLnBrk="1" hangingPunct="1"/>
              <a:t>20</a:t>
            </a:fld>
            <a:endParaRPr lang="en-US" baseline="0">
              <a:latin typeface="Times New Roman"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charset="0"/>
              </a:defRPr>
            </a:lvl1pPr>
            <a:lvl2pPr marL="742950" indent="-285750" eaLnBrk="0" hangingPunct="0">
              <a:defRPr baseline="-25000">
                <a:solidFill>
                  <a:schemeClr val="tx1"/>
                </a:solidFill>
                <a:latin typeface="Arial" charset="0"/>
              </a:defRPr>
            </a:lvl2pPr>
            <a:lvl3pPr marL="1143000" indent="-228600" eaLnBrk="0" hangingPunct="0">
              <a:defRPr baseline="-25000">
                <a:solidFill>
                  <a:schemeClr val="tx1"/>
                </a:solidFill>
                <a:latin typeface="Arial" charset="0"/>
              </a:defRPr>
            </a:lvl3pPr>
            <a:lvl4pPr marL="1600200" indent="-228600" eaLnBrk="0" hangingPunct="0">
              <a:defRPr baseline="-25000">
                <a:solidFill>
                  <a:schemeClr val="tx1"/>
                </a:solidFill>
                <a:latin typeface="Arial" charset="0"/>
              </a:defRPr>
            </a:lvl4pPr>
            <a:lvl5pPr marL="2057400" indent="-228600" eaLnBrk="0" hangingPunct="0">
              <a:defRPr baseline="-25000">
                <a:solidFill>
                  <a:schemeClr val="tx1"/>
                </a:solidFill>
                <a:latin typeface="Arial" charset="0"/>
              </a:defRPr>
            </a:lvl5pPr>
            <a:lvl6pPr marL="2514600" indent="-228600" eaLnBrk="0" fontAlgn="base" hangingPunct="0">
              <a:spcBef>
                <a:spcPct val="0"/>
              </a:spcBef>
              <a:spcAft>
                <a:spcPct val="0"/>
              </a:spcAft>
              <a:defRPr baseline="-25000">
                <a:solidFill>
                  <a:schemeClr val="tx1"/>
                </a:solidFill>
                <a:latin typeface="Arial" charset="0"/>
              </a:defRPr>
            </a:lvl6pPr>
            <a:lvl7pPr marL="2971800" indent="-228600" eaLnBrk="0" fontAlgn="base" hangingPunct="0">
              <a:spcBef>
                <a:spcPct val="0"/>
              </a:spcBef>
              <a:spcAft>
                <a:spcPct val="0"/>
              </a:spcAft>
              <a:defRPr baseline="-25000">
                <a:solidFill>
                  <a:schemeClr val="tx1"/>
                </a:solidFill>
                <a:latin typeface="Arial" charset="0"/>
              </a:defRPr>
            </a:lvl7pPr>
            <a:lvl8pPr marL="3429000" indent="-228600" eaLnBrk="0" fontAlgn="base" hangingPunct="0">
              <a:spcBef>
                <a:spcPct val="0"/>
              </a:spcBef>
              <a:spcAft>
                <a:spcPct val="0"/>
              </a:spcAft>
              <a:defRPr baseline="-25000">
                <a:solidFill>
                  <a:schemeClr val="tx1"/>
                </a:solidFill>
                <a:latin typeface="Arial" charset="0"/>
              </a:defRPr>
            </a:lvl8pPr>
            <a:lvl9pPr marL="3886200" indent="-228600" eaLnBrk="0" fontAlgn="base" hangingPunct="0">
              <a:spcBef>
                <a:spcPct val="0"/>
              </a:spcBef>
              <a:spcAft>
                <a:spcPct val="0"/>
              </a:spcAft>
              <a:defRPr baseline="-25000">
                <a:solidFill>
                  <a:schemeClr val="tx1"/>
                </a:solidFill>
                <a:latin typeface="Arial" charset="0"/>
              </a:defRPr>
            </a:lvl9pPr>
          </a:lstStyle>
          <a:p>
            <a:pPr eaLnBrk="1" hangingPunct="1"/>
            <a:fld id="{4414E479-C2E4-4564-8EBE-05B0BD5F86B9}" type="slidenum">
              <a:rPr lang="en-US" baseline="0">
                <a:latin typeface="Times New Roman" pitchFamily="18" charset="0"/>
              </a:rPr>
              <a:pPr eaLnBrk="1" hangingPunct="1"/>
              <a:t>21</a:t>
            </a:fld>
            <a:endParaRPr lang="en-US" baseline="0">
              <a:latin typeface="Times New Roman"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charset="0"/>
              </a:defRPr>
            </a:lvl1pPr>
            <a:lvl2pPr marL="742950" indent="-285750" eaLnBrk="0" hangingPunct="0">
              <a:defRPr baseline="-25000">
                <a:solidFill>
                  <a:schemeClr val="tx1"/>
                </a:solidFill>
                <a:latin typeface="Arial" charset="0"/>
              </a:defRPr>
            </a:lvl2pPr>
            <a:lvl3pPr marL="1143000" indent="-228600" eaLnBrk="0" hangingPunct="0">
              <a:defRPr baseline="-25000">
                <a:solidFill>
                  <a:schemeClr val="tx1"/>
                </a:solidFill>
                <a:latin typeface="Arial" charset="0"/>
              </a:defRPr>
            </a:lvl3pPr>
            <a:lvl4pPr marL="1600200" indent="-228600" eaLnBrk="0" hangingPunct="0">
              <a:defRPr baseline="-25000">
                <a:solidFill>
                  <a:schemeClr val="tx1"/>
                </a:solidFill>
                <a:latin typeface="Arial" charset="0"/>
              </a:defRPr>
            </a:lvl4pPr>
            <a:lvl5pPr marL="2057400" indent="-228600" eaLnBrk="0" hangingPunct="0">
              <a:defRPr baseline="-25000">
                <a:solidFill>
                  <a:schemeClr val="tx1"/>
                </a:solidFill>
                <a:latin typeface="Arial" charset="0"/>
              </a:defRPr>
            </a:lvl5pPr>
            <a:lvl6pPr marL="2514600" indent="-228600" eaLnBrk="0" fontAlgn="base" hangingPunct="0">
              <a:spcBef>
                <a:spcPct val="0"/>
              </a:spcBef>
              <a:spcAft>
                <a:spcPct val="0"/>
              </a:spcAft>
              <a:defRPr baseline="-25000">
                <a:solidFill>
                  <a:schemeClr val="tx1"/>
                </a:solidFill>
                <a:latin typeface="Arial" charset="0"/>
              </a:defRPr>
            </a:lvl6pPr>
            <a:lvl7pPr marL="2971800" indent="-228600" eaLnBrk="0" fontAlgn="base" hangingPunct="0">
              <a:spcBef>
                <a:spcPct val="0"/>
              </a:spcBef>
              <a:spcAft>
                <a:spcPct val="0"/>
              </a:spcAft>
              <a:defRPr baseline="-25000">
                <a:solidFill>
                  <a:schemeClr val="tx1"/>
                </a:solidFill>
                <a:latin typeface="Arial" charset="0"/>
              </a:defRPr>
            </a:lvl7pPr>
            <a:lvl8pPr marL="3429000" indent="-228600" eaLnBrk="0" fontAlgn="base" hangingPunct="0">
              <a:spcBef>
                <a:spcPct val="0"/>
              </a:spcBef>
              <a:spcAft>
                <a:spcPct val="0"/>
              </a:spcAft>
              <a:defRPr baseline="-25000">
                <a:solidFill>
                  <a:schemeClr val="tx1"/>
                </a:solidFill>
                <a:latin typeface="Arial" charset="0"/>
              </a:defRPr>
            </a:lvl8pPr>
            <a:lvl9pPr marL="3886200" indent="-228600" eaLnBrk="0" fontAlgn="base" hangingPunct="0">
              <a:spcBef>
                <a:spcPct val="0"/>
              </a:spcBef>
              <a:spcAft>
                <a:spcPct val="0"/>
              </a:spcAft>
              <a:defRPr baseline="-25000">
                <a:solidFill>
                  <a:schemeClr val="tx1"/>
                </a:solidFill>
                <a:latin typeface="Arial" charset="0"/>
              </a:defRPr>
            </a:lvl9pPr>
          </a:lstStyle>
          <a:p>
            <a:pPr eaLnBrk="1" hangingPunct="1"/>
            <a:fld id="{4414E479-C2E4-4564-8EBE-05B0BD5F86B9}" type="slidenum">
              <a:rPr lang="en-US" baseline="0">
                <a:latin typeface="Times New Roman" pitchFamily="18" charset="0"/>
              </a:rPr>
              <a:pPr eaLnBrk="1" hangingPunct="1"/>
              <a:t>22</a:t>
            </a:fld>
            <a:endParaRPr lang="en-US" baseline="0">
              <a:latin typeface="Times New Roman"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charset="0"/>
              </a:defRPr>
            </a:lvl1pPr>
            <a:lvl2pPr marL="742950" indent="-285750" eaLnBrk="0" hangingPunct="0">
              <a:defRPr baseline="-25000">
                <a:solidFill>
                  <a:schemeClr val="tx1"/>
                </a:solidFill>
                <a:latin typeface="Arial" charset="0"/>
              </a:defRPr>
            </a:lvl2pPr>
            <a:lvl3pPr marL="1143000" indent="-228600" eaLnBrk="0" hangingPunct="0">
              <a:defRPr baseline="-25000">
                <a:solidFill>
                  <a:schemeClr val="tx1"/>
                </a:solidFill>
                <a:latin typeface="Arial" charset="0"/>
              </a:defRPr>
            </a:lvl3pPr>
            <a:lvl4pPr marL="1600200" indent="-228600" eaLnBrk="0" hangingPunct="0">
              <a:defRPr baseline="-25000">
                <a:solidFill>
                  <a:schemeClr val="tx1"/>
                </a:solidFill>
                <a:latin typeface="Arial" charset="0"/>
              </a:defRPr>
            </a:lvl4pPr>
            <a:lvl5pPr marL="2057400" indent="-228600" eaLnBrk="0" hangingPunct="0">
              <a:defRPr baseline="-25000">
                <a:solidFill>
                  <a:schemeClr val="tx1"/>
                </a:solidFill>
                <a:latin typeface="Arial" charset="0"/>
              </a:defRPr>
            </a:lvl5pPr>
            <a:lvl6pPr marL="2514600" indent="-228600" eaLnBrk="0" fontAlgn="base" hangingPunct="0">
              <a:spcBef>
                <a:spcPct val="0"/>
              </a:spcBef>
              <a:spcAft>
                <a:spcPct val="0"/>
              </a:spcAft>
              <a:defRPr baseline="-25000">
                <a:solidFill>
                  <a:schemeClr val="tx1"/>
                </a:solidFill>
                <a:latin typeface="Arial" charset="0"/>
              </a:defRPr>
            </a:lvl6pPr>
            <a:lvl7pPr marL="2971800" indent="-228600" eaLnBrk="0" fontAlgn="base" hangingPunct="0">
              <a:spcBef>
                <a:spcPct val="0"/>
              </a:spcBef>
              <a:spcAft>
                <a:spcPct val="0"/>
              </a:spcAft>
              <a:defRPr baseline="-25000">
                <a:solidFill>
                  <a:schemeClr val="tx1"/>
                </a:solidFill>
                <a:latin typeface="Arial" charset="0"/>
              </a:defRPr>
            </a:lvl7pPr>
            <a:lvl8pPr marL="3429000" indent="-228600" eaLnBrk="0" fontAlgn="base" hangingPunct="0">
              <a:spcBef>
                <a:spcPct val="0"/>
              </a:spcBef>
              <a:spcAft>
                <a:spcPct val="0"/>
              </a:spcAft>
              <a:defRPr baseline="-25000">
                <a:solidFill>
                  <a:schemeClr val="tx1"/>
                </a:solidFill>
                <a:latin typeface="Arial" charset="0"/>
              </a:defRPr>
            </a:lvl8pPr>
            <a:lvl9pPr marL="3886200" indent="-228600" eaLnBrk="0" fontAlgn="base" hangingPunct="0">
              <a:spcBef>
                <a:spcPct val="0"/>
              </a:spcBef>
              <a:spcAft>
                <a:spcPct val="0"/>
              </a:spcAft>
              <a:defRPr baseline="-25000">
                <a:solidFill>
                  <a:schemeClr val="tx1"/>
                </a:solidFill>
                <a:latin typeface="Arial" charset="0"/>
              </a:defRPr>
            </a:lvl9pPr>
          </a:lstStyle>
          <a:p>
            <a:pPr eaLnBrk="1" hangingPunct="1"/>
            <a:fld id="{4414E479-C2E4-4564-8EBE-05B0BD5F86B9}" type="slidenum">
              <a:rPr lang="en-US" baseline="0">
                <a:latin typeface="Times New Roman" pitchFamily="18" charset="0"/>
              </a:rPr>
              <a:pPr eaLnBrk="1" hangingPunct="1"/>
              <a:t>23</a:t>
            </a:fld>
            <a:endParaRPr lang="en-US" baseline="0">
              <a:latin typeface="Times New Roman"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charset="0"/>
              </a:defRPr>
            </a:lvl1pPr>
            <a:lvl2pPr marL="742950" indent="-285750" eaLnBrk="0" hangingPunct="0">
              <a:defRPr baseline="-25000">
                <a:solidFill>
                  <a:schemeClr val="tx1"/>
                </a:solidFill>
                <a:latin typeface="Arial" charset="0"/>
              </a:defRPr>
            </a:lvl2pPr>
            <a:lvl3pPr marL="1143000" indent="-228600" eaLnBrk="0" hangingPunct="0">
              <a:defRPr baseline="-25000">
                <a:solidFill>
                  <a:schemeClr val="tx1"/>
                </a:solidFill>
                <a:latin typeface="Arial" charset="0"/>
              </a:defRPr>
            </a:lvl3pPr>
            <a:lvl4pPr marL="1600200" indent="-228600" eaLnBrk="0" hangingPunct="0">
              <a:defRPr baseline="-25000">
                <a:solidFill>
                  <a:schemeClr val="tx1"/>
                </a:solidFill>
                <a:latin typeface="Arial" charset="0"/>
              </a:defRPr>
            </a:lvl4pPr>
            <a:lvl5pPr marL="2057400" indent="-228600" eaLnBrk="0" hangingPunct="0">
              <a:defRPr baseline="-25000">
                <a:solidFill>
                  <a:schemeClr val="tx1"/>
                </a:solidFill>
                <a:latin typeface="Arial" charset="0"/>
              </a:defRPr>
            </a:lvl5pPr>
            <a:lvl6pPr marL="2514600" indent="-228600" eaLnBrk="0" fontAlgn="base" hangingPunct="0">
              <a:spcBef>
                <a:spcPct val="0"/>
              </a:spcBef>
              <a:spcAft>
                <a:spcPct val="0"/>
              </a:spcAft>
              <a:defRPr baseline="-25000">
                <a:solidFill>
                  <a:schemeClr val="tx1"/>
                </a:solidFill>
                <a:latin typeface="Arial" charset="0"/>
              </a:defRPr>
            </a:lvl6pPr>
            <a:lvl7pPr marL="2971800" indent="-228600" eaLnBrk="0" fontAlgn="base" hangingPunct="0">
              <a:spcBef>
                <a:spcPct val="0"/>
              </a:spcBef>
              <a:spcAft>
                <a:spcPct val="0"/>
              </a:spcAft>
              <a:defRPr baseline="-25000">
                <a:solidFill>
                  <a:schemeClr val="tx1"/>
                </a:solidFill>
                <a:latin typeface="Arial" charset="0"/>
              </a:defRPr>
            </a:lvl7pPr>
            <a:lvl8pPr marL="3429000" indent="-228600" eaLnBrk="0" fontAlgn="base" hangingPunct="0">
              <a:spcBef>
                <a:spcPct val="0"/>
              </a:spcBef>
              <a:spcAft>
                <a:spcPct val="0"/>
              </a:spcAft>
              <a:defRPr baseline="-25000">
                <a:solidFill>
                  <a:schemeClr val="tx1"/>
                </a:solidFill>
                <a:latin typeface="Arial" charset="0"/>
              </a:defRPr>
            </a:lvl8pPr>
            <a:lvl9pPr marL="3886200" indent="-228600" eaLnBrk="0" fontAlgn="base" hangingPunct="0">
              <a:spcBef>
                <a:spcPct val="0"/>
              </a:spcBef>
              <a:spcAft>
                <a:spcPct val="0"/>
              </a:spcAft>
              <a:defRPr baseline="-25000">
                <a:solidFill>
                  <a:schemeClr val="tx1"/>
                </a:solidFill>
                <a:latin typeface="Arial" charset="0"/>
              </a:defRPr>
            </a:lvl9pPr>
          </a:lstStyle>
          <a:p>
            <a:pPr eaLnBrk="1" hangingPunct="1"/>
            <a:fld id="{4414E479-C2E4-4564-8EBE-05B0BD5F86B9}" type="slidenum">
              <a:rPr lang="en-US" baseline="0">
                <a:latin typeface="Times New Roman" pitchFamily="18" charset="0"/>
              </a:rPr>
              <a:pPr eaLnBrk="1" hangingPunct="1"/>
              <a:t>24</a:t>
            </a:fld>
            <a:endParaRPr lang="en-US" baseline="0">
              <a:latin typeface="Times New Roman"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F314B7-8ABD-4A7B-827E-1F33B89D2FF9}"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C5246E-3C2D-4553-94F1-DDB064759497}" type="slidenum">
              <a:rPr lang="en-US" smtClean="0"/>
              <a:t>‹#›</a:t>
            </a:fld>
            <a:endParaRPr lang="en-US"/>
          </a:p>
        </p:txBody>
      </p:sp>
    </p:spTree>
    <p:extLst>
      <p:ext uri="{BB962C8B-B14F-4D97-AF65-F5344CB8AC3E}">
        <p14:creationId xmlns:p14="http://schemas.microsoft.com/office/powerpoint/2010/main" val="345444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F314B7-8ABD-4A7B-827E-1F33B89D2FF9}"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C5246E-3C2D-4553-94F1-DDB064759497}" type="slidenum">
              <a:rPr lang="en-US" smtClean="0"/>
              <a:t>‹#›</a:t>
            </a:fld>
            <a:endParaRPr lang="en-US"/>
          </a:p>
        </p:txBody>
      </p:sp>
    </p:spTree>
    <p:extLst>
      <p:ext uri="{BB962C8B-B14F-4D97-AF65-F5344CB8AC3E}">
        <p14:creationId xmlns:p14="http://schemas.microsoft.com/office/powerpoint/2010/main" val="1689972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F314B7-8ABD-4A7B-827E-1F33B89D2FF9}"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C5246E-3C2D-4553-94F1-DDB064759497}" type="slidenum">
              <a:rPr lang="en-US" smtClean="0"/>
              <a:t>‹#›</a:t>
            </a:fld>
            <a:endParaRPr lang="en-US"/>
          </a:p>
        </p:txBody>
      </p:sp>
    </p:spTree>
    <p:extLst>
      <p:ext uri="{BB962C8B-B14F-4D97-AF65-F5344CB8AC3E}">
        <p14:creationId xmlns:p14="http://schemas.microsoft.com/office/powerpoint/2010/main" val="90125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F314B7-8ABD-4A7B-827E-1F33B89D2FF9}"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C5246E-3C2D-4553-94F1-DDB064759497}" type="slidenum">
              <a:rPr lang="en-US" smtClean="0"/>
              <a:t>‹#›</a:t>
            </a:fld>
            <a:endParaRPr lang="en-US"/>
          </a:p>
        </p:txBody>
      </p:sp>
    </p:spTree>
    <p:extLst>
      <p:ext uri="{BB962C8B-B14F-4D97-AF65-F5344CB8AC3E}">
        <p14:creationId xmlns:p14="http://schemas.microsoft.com/office/powerpoint/2010/main" val="1079535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F314B7-8ABD-4A7B-827E-1F33B89D2FF9}"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C5246E-3C2D-4553-94F1-DDB064759497}" type="slidenum">
              <a:rPr lang="en-US" smtClean="0"/>
              <a:t>‹#›</a:t>
            </a:fld>
            <a:endParaRPr lang="en-US"/>
          </a:p>
        </p:txBody>
      </p:sp>
    </p:spTree>
    <p:extLst>
      <p:ext uri="{BB962C8B-B14F-4D97-AF65-F5344CB8AC3E}">
        <p14:creationId xmlns:p14="http://schemas.microsoft.com/office/powerpoint/2010/main" val="294988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F314B7-8ABD-4A7B-827E-1F33B89D2FF9}" type="datetimeFigureOut">
              <a:rPr lang="en-US" smtClean="0"/>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C5246E-3C2D-4553-94F1-DDB064759497}" type="slidenum">
              <a:rPr lang="en-US" smtClean="0"/>
              <a:t>‹#›</a:t>
            </a:fld>
            <a:endParaRPr lang="en-US"/>
          </a:p>
        </p:txBody>
      </p:sp>
    </p:spTree>
    <p:extLst>
      <p:ext uri="{BB962C8B-B14F-4D97-AF65-F5344CB8AC3E}">
        <p14:creationId xmlns:p14="http://schemas.microsoft.com/office/powerpoint/2010/main" val="128140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F314B7-8ABD-4A7B-827E-1F33B89D2FF9}" type="datetimeFigureOut">
              <a:rPr lang="en-US" smtClean="0"/>
              <a:t>8/31/2018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C5246E-3C2D-4553-94F1-DDB064759497}" type="slidenum">
              <a:rPr lang="en-US" smtClean="0"/>
              <a:t>‹#›</a:t>
            </a:fld>
            <a:endParaRPr lang="en-US"/>
          </a:p>
        </p:txBody>
      </p:sp>
    </p:spTree>
    <p:extLst>
      <p:ext uri="{BB962C8B-B14F-4D97-AF65-F5344CB8AC3E}">
        <p14:creationId xmlns:p14="http://schemas.microsoft.com/office/powerpoint/2010/main" val="870138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F314B7-8ABD-4A7B-827E-1F33B89D2FF9}" type="datetimeFigureOut">
              <a:rPr lang="en-US" smtClean="0"/>
              <a:t>8/31/2018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C5246E-3C2D-4553-94F1-DDB064759497}" type="slidenum">
              <a:rPr lang="en-US" smtClean="0"/>
              <a:t>‹#›</a:t>
            </a:fld>
            <a:endParaRPr lang="en-US"/>
          </a:p>
        </p:txBody>
      </p:sp>
    </p:spTree>
    <p:extLst>
      <p:ext uri="{BB962C8B-B14F-4D97-AF65-F5344CB8AC3E}">
        <p14:creationId xmlns:p14="http://schemas.microsoft.com/office/powerpoint/2010/main" val="329130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314B7-8ABD-4A7B-827E-1F33B89D2FF9}" type="datetimeFigureOut">
              <a:rPr lang="en-US" smtClean="0"/>
              <a:t>8/31/2018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5246E-3C2D-4553-94F1-DDB064759497}" type="slidenum">
              <a:rPr lang="en-US" smtClean="0"/>
              <a:t>‹#›</a:t>
            </a:fld>
            <a:endParaRPr lang="en-US"/>
          </a:p>
        </p:txBody>
      </p:sp>
    </p:spTree>
    <p:extLst>
      <p:ext uri="{BB962C8B-B14F-4D97-AF65-F5344CB8AC3E}">
        <p14:creationId xmlns:p14="http://schemas.microsoft.com/office/powerpoint/2010/main" val="322896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F314B7-8ABD-4A7B-827E-1F33B89D2FF9}" type="datetimeFigureOut">
              <a:rPr lang="en-US" smtClean="0"/>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C5246E-3C2D-4553-94F1-DDB064759497}" type="slidenum">
              <a:rPr lang="en-US" smtClean="0"/>
              <a:t>‹#›</a:t>
            </a:fld>
            <a:endParaRPr lang="en-US"/>
          </a:p>
        </p:txBody>
      </p:sp>
    </p:spTree>
    <p:extLst>
      <p:ext uri="{BB962C8B-B14F-4D97-AF65-F5344CB8AC3E}">
        <p14:creationId xmlns:p14="http://schemas.microsoft.com/office/powerpoint/2010/main" val="277885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F314B7-8ABD-4A7B-827E-1F33B89D2FF9}" type="datetimeFigureOut">
              <a:rPr lang="en-US" smtClean="0"/>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C5246E-3C2D-4553-94F1-DDB064759497}" type="slidenum">
              <a:rPr lang="en-US" smtClean="0"/>
              <a:t>‹#›</a:t>
            </a:fld>
            <a:endParaRPr lang="en-US"/>
          </a:p>
        </p:txBody>
      </p:sp>
    </p:spTree>
    <p:extLst>
      <p:ext uri="{BB962C8B-B14F-4D97-AF65-F5344CB8AC3E}">
        <p14:creationId xmlns:p14="http://schemas.microsoft.com/office/powerpoint/2010/main" val="1272552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314B7-8ABD-4A7B-827E-1F33B89D2FF9}" type="datetimeFigureOut">
              <a:rPr lang="en-US" smtClean="0"/>
              <a:t>8/31/2018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5246E-3C2D-4553-94F1-DDB064759497}" type="slidenum">
              <a:rPr lang="en-US" smtClean="0"/>
              <a:t>‹#›</a:t>
            </a:fld>
            <a:endParaRPr lang="en-US"/>
          </a:p>
        </p:txBody>
      </p:sp>
    </p:spTree>
    <p:extLst>
      <p:ext uri="{BB962C8B-B14F-4D97-AF65-F5344CB8AC3E}">
        <p14:creationId xmlns:p14="http://schemas.microsoft.com/office/powerpoint/2010/main" val="617759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Economic Policymaking</a:t>
            </a:r>
            <a:endParaRPr lang="en-US" dirty="0"/>
          </a:p>
        </p:txBody>
      </p:sp>
      <p:sp>
        <p:nvSpPr>
          <p:cNvPr id="3" name="Subtitle 2"/>
          <p:cNvSpPr>
            <a:spLocks noGrp="1"/>
          </p:cNvSpPr>
          <p:nvPr>
            <p:ph type="subTitle" idx="1"/>
          </p:nvPr>
        </p:nvSpPr>
        <p:spPr/>
        <p:txBody>
          <a:bodyPr/>
          <a:lstStyle/>
          <a:p>
            <a:r>
              <a:rPr lang="en-US" dirty="0" smtClean="0">
                <a:solidFill>
                  <a:schemeClr val="tx1"/>
                </a:solidFill>
              </a:rPr>
              <a:t>Chapter 17</a:t>
            </a:r>
            <a:endParaRPr lang="en-US" dirty="0">
              <a:solidFill>
                <a:schemeClr val="tx1"/>
              </a:solidFill>
            </a:endParaRPr>
          </a:p>
        </p:txBody>
      </p:sp>
    </p:spTree>
    <p:extLst>
      <p:ext uri="{BB962C8B-B14F-4D97-AF65-F5344CB8AC3E}">
        <p14:creationId xmlns:p14="http://schemas.microsoft.com/office/powerpoint/2010/main" val="726093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Social Welfare Policy</a:t>
            </a:r>
            <a:endParaRPr lang="en-US" dirty="0"/>
          </a:p>
        </p:txBody>
      </p:sp>
      <p:sp>
        <p:nvSpPr>
          <p:cNvPr id="3" name="Content Placeholder 2"/>
          <p:cNvSpPr>
            <a:spLocks noGrp="1"/>
          </p:cNvSpPr>
          <p:nvPr>
            <p:ph idx="1"/>
          </p:nvPr>
        </p:nvSpPr>
        <p:spPr>
          <a:xfrm>
            <a:off x="609600" y="1524000"/>
            <a:ext cx="8229600" cy="4525963"/>
          </a:xfrm>
        </p:spPr>
        <p:txBody>
          <a:bodyPr/>
          <a:lstStyle/>
          <a:p>
            <a:pPr marL="0" indent="0">
              <a:buNone/>
            </a:pPr>
            <a:r>
              <a:rPr lang="en-US" dirty="0" smtClean="0"/>
              <a:t>Social Welfare policies</a:t>
            </a:r>
          </a:p>
          <a:p>
            <a:r>
              <a:rPr lang="en-US" dirty="0" smtClean="0"/>
              <a:t>Entitlement programs (popular)</a:t>
            </a:r>
          </a:p>
          <a:p>
            <a:r>
              <a:rPr lang="en-US" dirty="0" smtClean="0"/>
              <a:t>Means-tested programs  (political conflict)</a:t>
            </a:r>
          </a:p>
          <a:p>
            <a:pPr marL="0" indent="0">
              <a:buNone/>
            </a:pPr>
            <a:endParaRPr lang="en-US" dirty="0" smtClean="0"/>
          </a:p>
          <a:p>
            <a:pPr marL="0" indent="0">
              <a:buNone/>
            </a:pPr>
            <a:r>
              <a:rPr lang="en-US" dirty="0" smtClean="0"/>
              <a:t>Political question:  What should people be entitled too?</a:t>
            </a:r>
            <a:endParaRPr lang="en-US" dirty="0"/>
          </a:p>
        </p:txBody>
      </p:sp>
    </p:spTree>
    <p:extLst>
      <p:ext uri="{BB962C8B-B14F-4D97-AF65-F5344CB8AC3E}">
        <p14:creationId xmlns:p14="http://schemas.microsoft.com/office/powerpoint/2010/main" val="517697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Social Welfare Policy</a:t>
            </a:r>
            <a:endParaRPr lang="en-US" dirty="0"/>
          </a:p>
        </p:txBody>
      </p:sp>
      <p:sp>
        <p:nvSpPr>
          <p:cNvPr id="3" name="Content Placeholder 2"/>
          <p:cNvSpPr>
            <a:spLocks noGrp="1"/>
          </p:cNvSpPr>
          <p:nvPr>
            <p:ph idx="1"/>
          </p:nvPr>
        </p:nvSpPr>
        <p:spPr>
          <a:xfrm>
            <a:off x="5105400" y="1371600"/>
            <a:ext cx="3886200" cy="4784926"/>
          </a:xfrm>
        </p:spPr>
        <p:txBody>
          <a:bodyPr>
            <a:normAutofit fontScale="92500" lnSpcReduction="10000"/>
          </a:bodyPr>
          <a:lstStyle/>
          <a:p>
            <a:pPr marL="0" indent="0">
              <a:buNone/>
            </a:pPr>
            <a:r>
              <a:rPr lang="en-US" dirty="0" smtClean="0"/>
              <a:t>Income </a:t>
            </a:r>
            <a:r>
              <a:rPr lang="en-US" dirty="0" err="1" smtClean="0"/>
              <a:t>vs</a:t>
            </a:r>
            <a:r>
              <a:rPr lang="en-US" dirty="0" smtClean="0"/>
              <a:t> Wealth</a:t>
            </a:r>
          </a:p>
          <a:p>
            <a:pPr marL="0" indent="0">
              <a:buNone/>
            </a:pPr>
            <a:endParaRPr lang="en-US" dirty="0"/>
          </a:p>
          <a:p>
            <a:pPr marL="0" indent="0">
              <a:buNone/>
            </a:pPr>
            <a:r>
              <a:rPr lang="en-US" dirty="0" smtClean="0"/>
              <a:t>Income: funds collect between any two points in time.</a:t>
            </a:r>
          </a:p>
          <a:p>
            <a:pPr marL="0" indent="0">
              <a:buNone/>
            </a:pPr>
            <a:r>
              <a:rPr lang="en-US" dirty="0" smtClean="0"/>
              <a:t>Wealth: The value of assets owned.</a:t>
            </a:r>
          </a:p>
          <a:p>
            <a:pPr marL="0" indent="0">
              <a:buNone/>
            </a:pPr>
            <a:r>
              <a:rPr lang="en-US" dirty="0" smtClean="0"/>
              <a:t>So, what causes the income distribution issues in politics?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4457700"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653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Social Welfare Policy</a:t>
            </a:r>
            <a:endParaRPr lang="en-US" dirty="0"/>
          </a:p>
        </p:txBody>
      </p:sp>
      <p:sp>
        <p:nvSpPr>
          <p:cNvPr id="3" name="Content Placeholder 2"/>
          <p:cNvSpPr>
            <a:spLocks noGrp="1"/>
          </p:cNvSpPr>
          <p:nvPr>
            <p:ph idx="1"/>
          </p:nvPr>
        </p:nvSpPr>
        <p:spPr>
          <a:xfrm>
            <a:off x="609600" y="1524000"/>
            <a:ext cx="8229600" cy="4525963"/>
          </a:xfrm>
        </p:spPr>
        <p:txBody>
          <a:bodyPr>
            <a:normAutofit fontScale="77500" lnSpcReduction="20000"/>
          </a:bodyPr>
          <a:lstStyle/>
          <a:p>
            <a:pPr marL="0" indent="0">
              <a:buNone/>
            </a:pPr>
            <a:r>
              <a:rPr lang="en-US" dirty="0" smtClean="0"/>
              <a:t>Poverty in America</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Poverty Line ($23,000 for a family of 4)</a:t>
            </a:r>
          </a:p>
          <a:p>
            <a:pPr marL="0" indent="0">
              <a:buNone/>
            </a:pPr>
            <a:r>
              <a:rPr lang="en-US" dirty="0" smtClean="0"/>
              <a:t>Feminization of poverty</a:t>
            </a: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057400"/>
            <a:ext cx="4281488" cy="2849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352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Social Welfare Policy</a:t>
            </a:r>
            <a:endParaRPr lang="en-US" dirty="0"/>
          </a:p>
        </p:txBody>
      </p:sp>
      <p:sp>
        <p:nvSpPr>
          <p:cNvPr id="3" name="Content Placeholder 2"/>
          <p:cNvSpPr>
            <a:spLocks noGrp="1"/>
          </p:cNvSpPr>
          <p:nvPr>
            <p:ph idx="1"/>
          </p:nvPr>
        </p:nvSpPr>
        <p:spPr>
          <a:xfrm>
            <a:off x="609600" y="1524000"/>
            <a:ext cx="8229600" cy="4525963"/>
          </a:xfrm>
        </p:spPr>
        <p:txBody>
          <a:bodyPr/>
          <a:lstStyle/>
          <a:p>
            <a:pPr marL="0" indent="0">
              <a:buNone/>
            </a:pPr>
            <a:r>
              <a:rPr lang="en-US" dirty="0" smtClean="0"/>
              <a:t>Taxes in America</a:t>
            </a:r>
          </a:p>
          <a:p>
            <a:r>
              <a:rPr lang="en-US" dirty="0" smtClean="0"/>
              <a:t>Progressive tax</a:t>
            </a:r>
          </a:p>
          <a:p>
            <a:r>
              <a:rPr lang="en-US" dirty="0" smtClean="0"/>
              <a:t>Proportional tax</a:t>
            </a:r>
          </a:p>
          <a:p>
            <a:r>
              <a:rPr lang="en-US" dirty="0" smtClean="0"/>
              <a:t>Regressive tax</a:t>
            </a:r>
          </a:p>
          <a:p>
            <a:r>
              <a:rPr lang="en-US" dirty="0" smtClean="0"/>
              <a:t>Earned income tax credit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447800"/>
            <a:ext cx="3895725" cy="235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115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Social Welfare Policy</a:t>
            </a:r>
            <a:endParaRPr lang="en-US" dirty="0"/>
          </a:p>
        </p:txBody>
      </p:sp>
      <p:sp>
        <p:nvSpPr>
          <p:cNvPr id="3" name="Content Placeholder 2"/>
          <p:cNvSpPr>
            <a:spLocks noGrp="1"/>
          </p:cNvSpPr>
          <p:nvPr>
            <p:ph idx="1"/>
          </p:nvPr>
        </p:nvSpPr>
        <p:spPr>
          <a:xfrm>
            <a:off x="609600" y="1524000"/>
            <a:ext cx="8229600" cy="4525963"/>
          </a:xfrm>
        </p:spPr>
        <p:txBody>
          <a:bodyPr>
            <a:normAutofit lnSpcReduction="10000"/>
          </a:bodyPr>
          <a:lstStyle/>
          <a:p>
            <a:pPr marL="0" indent="0">
              <a:buNone/>
            </a:pPr>
            <a:r>
              <a:rPr lang="en-US" dirty="0" smtClean="0"/>
              <a:t>Reform:</a:t>
            </a:r>
          </a:p>
          <a:p>
            <a:pPr marL="0" indent="0">
              <a:buNone/>
            </a:pPr>
            <a:r>
              <a:rPr lang="en-US" dirty="0" smtClean="0"/>
              <a:t>Social Security Act. 1935</a:t>
            </a:r>
          </a:p>
          <a:p>
            <a:pPr marL="0" indent="0">
              <a:buNone/>
            </a:pPr>
            <a:endParaRPr lang="en-US" dirty="0"/>
          </a:p>
          <a:p>
            <a:pPr marL="0" indent="0">
              <a:buNone/>
            </a:pPr>
            <a:r>
              <a:rPr lang="en-US" dirty="0" smtClean="0"/>
              <a:t>Personal Responsibility and </a:t>
            </a:r>
          </a:p>
          <a:p>
            <a:pPr marL="0" indent="0">
              <a:buNone/>
            </a:pPr>
            <a:r>
              <a:rPr lang="en-US" dirty="0" smtClean="0"/>
              <a:t>Work Reconciliation Act  1996</a:t>
            </a:r>
          </a:p>
          <a:p>
            <a:pPr marL="0" indent="0">
              <a:buNone/>
            </a:pPr>
            <a:endParaRPr lang="en-US" dirty="0"/>
          </a:p>
          <a:p>
            <a:pPr marL="0" indent="0">
              <a:buNone/>
            </a:pPr>
            <a:r>
              <a:rPr lang="en-US" dirty="0" smtClean="0"/>
              <a:t>Temporary Assistance for Needy Families (TANF) 1996</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116" y="1143000"/>
            <a:ext cx="274320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048000"/>
            <a:ext cx="2733675"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022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Social Welfare Policy</a:t>
            </a:r>
            <a:endParaRPr lang="en-US" dirty="0"/>
          </a:p>
        </p:txBody>
      </p:sp>
      <p:sp>
        <p:nvSpPr>
          <p:cNvPr id="3" name="Content Placeholder 2"/>
          <p:cNvSpPr>
            <a:spLocks noGrp="1"/>
          </p:cNvSpPr>
          <p:nvPr>
            <p:ph idx="1"/>
          </p:nvPr>
        </p:nvSpPr>
        <p:spPr>
          <a:xfrm>
            <a:off x="609600" y="1524000"/>
            <a:ext cx="8229600" cy="4525963"/>
          </a:xfrm>
        </p:spPr>
        <p:txBody>
          <a:bodyPr>
            <a:normAutofit lnSpcReduction="10000"/>
          </a:bodyPr>
          <a:lstStyle/>
          <a:p>
            <a:pPr marL="0" indent="0">
              <a:buNone/>
            </a:pPr>
            <a:r>
              <a:rPr lang="en-US" dirty="0"/>
              <a:t>Social Security Trust Fund is in trouble.</a:t>
            </a:r>
          </a:p>
          <a:p>
            <a:pPr marL="0" indent="0">
              <a:buNone/>
            </a:pPr>
            <a:r>
              <a:rPr lang="en-US" dirty="0"/>
              <a:t>Bush attempted to fix Social Security overhaul. (often called “privatization”)</a:t>
            </a:r>
          </a:p>
          <a:p>
            <a:pPr marL="0" indent="0">
              <a:buNone/>
            </a:pPr>
            <a:r>
              <a:rPr lang="en-US" dirty="0"/>
              <a:t>The world has a much larger “welfare state” than the United States.  Europe was dominated by the Welfare State belief until the turn of the century (2000).  This has changed as conservatives have had huge success in the past decade there in elections.</a:t>
            </a:r>
          </a:p>
          <a:p>
            <a:pPr marL="0" indent="0">
              <a:buNone/>
            </a:pPr>
            <a:endParaRPr lang="en-US" dirty="0" smtClean="0"/>
          </a:p>
        </p:txBody>
      </p:sp>
    </p:spTree>
    <p:extLst>
      <p:ext uri="{BB962C8B-B14F-4D97-AF65-F5344CB8AC3E}">
        <p14:creationId xmlns:p14="http://schemas.microsoft.com/office/powerpoint/2010/main" val="3614022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16000"/>
            <a:lum/>
          </a:blip>
          <a:srcRect/>
          <a:stretch>
            <a:fillRect l="-6000" r="-6000"/>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Health Care Policy</a:t>
            </a:r>
          </a:p>
        </p:txBody>
      </p:sp>
      <p:sp>
        <p:nvSpPr>
          <p:cNvPr id="1027" name="Rectangle 3"/>
          <p:cNvSpPr>
            <a:spLocks noGrp="1" noChangeArrowheads="1"/>
          </p:cNvSpPr>
          <p:nvPr>
            <p:ph type="body" idx="1"/>
          </p:nvPr>
        </p:nvSpPr>
        <p:spPr/>
        <p:txBody>
          <a:bodyPr>
            <a:noAutofit/>
          </a:bodyPr>
          <a:lstStyle/>
          <a:p>
            <a:pPr eaLnBrk="1" hangingPunct="1">
              <a:lnSpc>
                <a:spcPct val="90000"/>
              </a:lnSpc>
            </a:pPr>
            <a:r>
              <a:rPr lang="en-US" sz="2800" dirty="0" smtClean="0"/>
              <a:t>Uneven Coverage, Uneven Care</a:t>
            </a:r>
          </a:p>
          <a:p>
            <a:pPr lvl="1" eaLnBrk="1" hangingPunct="1">
              <a:lnSpc>
                <a:spcPct val="90000"/>
              </a:lnSpc>
            </a:pPr>
            <a:r>
              <a:rPr lang="en-US" sz="2400" dirty="0" smtClean="0"/>
              <a:t>Health Insurance</a:t>
            </a:r>
          </a:p>
          <a:p>
            <a:pPr lvl="2" eaLnBrk="1" hangingPunct="1">
              <a:lnSpc>
                <a:spcPct val="90000"/>
              </a:lnSpc>
            </a:pPr>
            <a:r>
              <a:rPr lang="en-US" sz="2000" dirty="0" smtClean="0"/>
              <a:t>46 million Americans have no health insurance.</a:t>
            </a:r>
          </a:p>
          <a:p>
            <a:pPr lvl="2" eaLnBrk="1" hangingPunct="1">
              <a:lnSpc>
                <a:spcPct val="90000"/>
              </a:lnSpc>
            </a:pPr>
            <a:r>
              <a:rPr lang="en-US" sz="2000" dirty="0" smtClean="0"/>
              <a:t>Most common reason for losing health insurance is losing or changing a job</a:t>
            </a:r>
          </a:p>
          <a:p>
            <a:pPr lvl="2" eaLnBrk="1" hangingPunct="1">
              <a:lnSpc>
                <a:spcPct val="90000"/>
              </a:lnSpc>
            </a:pPr>
            <a:r>
              <a:rPr lang="en-US" sz="2000" dirty="0" smtClean="0"/>
              <a:t>Health insurance is closely tied to race and income—higher income means more likely to have insurance</a:t>
            </a:r>
          </a:p>
          <a:p>
            <a:pPr lvl="1" eaLnBrk="1" hangingPunct="1">
              <a:lnSpc>
                <a:spcPct val="90000"/>
              </a:lnSpc>
            </a:pPr>
            <a:r>
              <a:rPr lang="en-US" sz="2400" dirty="0" smtClean="0"/>
              <a:t>Managed Care</a:t>
            </a:r>
          </a:p>
          <a:p>
            <a:pPr lvl="2" eaLnBrk="1" hangingPunct="1">
              <a:lnSpc>
                <a:spcPct val="90000"/>
              </a:lnSpc>
            </a:pPr>
            <a:r>
              <a:rPr lang="en-US" sz="2000" dirty="0" smtClean="0"/>
              <a:t>Health Maintenance Organization (HMO): organization contracted by individuals or insurance companies to provide health care for a yearly fee.</a:t>
            </a:r>
          </a:p>
          <a:p>
            <a:pPr lvl="2" eaLnBrk="1" hangingPunct="1">
              <a:lnSpc>
                <a:spcPct val="90000"/>
              </a:lnSpc>
            </a:pPr>
            <a:r>
              <a:rPr lang="en-US" sz="2000" dirty="0" smtClean="0"/>
              <a:t>Designed to reduce costs through oversight and limiting patient choices.</a:t>
            </a:r>
          </a:p>
          <a:p>
            <a:pPr lvl="2" eaLnBrk="1" hangingPunct="1">
              <a:lnSpc>
                <a:spcPct val="90000"/>
              </a:lnSpc>
            </a:pPr>
            <a:r>
              <a:rPr lang="en-US" sz="2000" dirty="0" smtClean="0"/>
              <a:t>Limits choice of health care providers</a:t>
            </a:r>
          </a:p>
        </p:txBody>
      </p:sp>
    </p:spTree>
    <p:extLst>
      <p:ext uri="{BB962C8B-B14F-4D97-AF65-F5344CB8AC3E}">
        <p14:creationId xmlns:p14="http://schemas.microsoft.com/office/powerpoint/2010/main" val="476791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2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2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0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3"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16000"/>
            <a:lum/>
          </a:blip>
          <a:srcRect/>
          <a:stretch>
            <a:fillRect l="-6000" r="-6000"/>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Health Care Policy</a:t>
            </a:r>
          </a:p>
        </p:txBody>
      </p:sp>
      <p:sp>
        <p:nvSpPr>
          <p:cNvPr id="1027" name="Rectangle 3"/>
          <p:cNvSpPr>
            <a:spLocks noGrp="1" noChangeArrowheads="1"/>
          </p:cNvSpPr>
          <p:nvPr>
            <p:ph type="body" idx="1"/>
          </p:nvPr>
        </p:nvSpPr>
        <p:spPr/>
        <p:txBody>
          <a:bodyPr>
            <a:normAutofit fontScale="92500"/>
          </a:bodyPr>
          <a:lstStyle/>
          <a:p>
            <a:pPr>
              <a:lnSpc>
                <a:spcPct val="90000"/>
              </a:lnSpc>
            </a:pPr>
            <a:r>
              <a:rPr lang="en-US" sz="2800" dirty="0"/>
              <a:t>The Role of Government in Health Care</a:t>
            </a:r>
          </a:p>
          <a:p>
            <a:pPr>
              <a:lnSpc>
                <a:spcPct val="90000"/>
              </a:lnSpc>
            </a:pPr>
            <a:r>
              <a:rPr lang="en-US" sz="2800" dirty="0"/>
              <a:t>Government in the United States plays smaller role than governments in other countries</a:t>
            </a:r>
          </a:p>
          <a:p>
            <a:pPr>
              <a:lnSpc>
                <a:spcPct val="90000"/>
              </a:lnSpc>
            </a:pPr>
            <a:r>
              <a:rPr lang="en-US" sz="2800" dirty="0"/>
              <a:t>National Health Insurance: a compulsory insurance program for all American that would have the government finance citizens’ medical care—not passed</a:t>
            </a:r>
          </a:p>
          <a:p>
            <a:pPr>
              <a:lnSpc>
                <a:spcPct val="90000"/>
              </a:lnSpc>
            </a:pPr>
            <a:r>
              <a:rPr lang="en-US" sz="2800" dirty="0"/>
              <a:t>Medicare: provides hospitalization insurance for elderly and optional coverage for other medical expenses</a:t>
            </a:r>
          </a:p>
          <a:p>
            <a:pPr>
              <a:lnSpc>
                <a:spcPct val="90000"/>
              </a:lnSpc>
            </a:pPr>
            <a:r>
              <a:rPr lang="en-US" sz="2800" dirty="0"/>
              <a:t>Medicaid: public assistance program to provide health care for the poor, which is funded by both national and state governments</a:t>
            </a:r>
          </a:p>
          <a:p>
            <a:pPr eaLnBrk="1" hangingPunct="1">
              <a:lnSpc>
                <a:spcPct val="90000"/>
              </a:lnSpc>
            </a:pPr>
            <a:endParaRPr lang="en-US" sz="1800" dirty="0" smtClean="0"/>
          </a:p>
        </p:txBody>
      </p:sp>
    </p:spTree>
    <p:extLst>
      <p:ext uri="{BB962C8B-B14F-4D97-AF65-F5344CB8AC3E}">
        <p14:creationId xmlns:p14="http://schemas.microsoft.com/office/powerpoint/2010/main" val="3160955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3"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16000"/>
            <a:lum/>
          </a:blip>
          <a:srcRect/>
          <a:stretch>
            <a:fillRect l="-6000" r="-6000"/>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Health Care Policy</a:t>
            </a:r>
          </a:p>
        </p:txBody>
      </p:sp>
      <p:sp>
        <p:nvSpPr>
          <p:cNvPr id="1027" name="Rectangle 3"/>
          <p:cNvSpPr>
            <a:spLocks noGrp="1" noChangeArrowheads="1"/>
          </p:cNvSpPr>
          <p:nvPr>
            <p:ph type="body" idx="1"/>
          </p:nvPr>
        </p:nvSpPr>
        <p:spPr/>
        <p:txBody>
          <a:bodyPr>
            <a:normAutofit fontScale="92500"/>
          </a:bodyPr>
          <a:lstStyle/>
          <a:p>
            <a:pPr>
              <a:lnSpc>
                <a:spcPct val="90000"/>
              </a:lnSpc>
            </a:pPr>
            <a:r>
              <a:rPr lang="en-US" sz="3600" dirty="0"/>
              <a:t>Policymaking for Health Care</a:t>
            </a:r>
          </a:p>
          <a:p>
            <a:pPr>
              <a:lnSpc>
                <a:spcPct val="90000"/>
              </a:lnSpc>
            </a:pPr>
            <a:r>
              <a:rPr lang="en-US" sz="3600" dirty="0"/>
              <a:t>The Politics of Health Care</a:t>
            </a:r>
          </a:p>
          <a:p>
            <a:pPr>
              <a:lnSpc>
                <a:spcPct val="90000"/>
              </a:lnSpc>
            </a:pPr>
            <a:r>
              <a:rPr lang="en-US" sz="3600" dirty="0"/>
              <a:t>Interest groups play a major role in health care policy making, leading to uneven government and private health care policies.</a:t>
            </a:r>
          </a:p>
          <a:p>
            <a:pPr>
              <a:lnSpc>
                <a:spcPct val="90000"/>
              </a:lnSpc>
            </a:pPr>
            <a:r>
              <a:rPr lang="en-US" sz="3600" dirty="0"/>
              <a:t>Elderly</a:t>
            </a:r>
          </a:p>
          <a:p>
            <a:pPr>
              <a:lnSpc>
                <a:spcPct val="90000"/>
              </a:lnSpc>
            </a:pPr>
            <a:r>
              <a:rPr lang="en-US" sz="3600" dirty="0"/>
              <a:t>Businesses</a:t>
            </a:r>
          </a:p>
          <a:p>
            <a:pPr>
              <a:lnSpc>
                <a:spcPct val="90000"/>
              </a:lnSpc>
            </a:pPr>
            <a:r>
              <a:rPr lang="en-US" sz="3600" dirty="0"/>
              <a:t>Insurance companies</a:t>
            </a:r>
          </a:p>
          <a:p>
            <a:pPr eaLnBrk="1" hangingPunct="1">
              <a:lnSpc>
                <a:spcPct val="90000"/>
              </a:lnSpc>
            </a:pPr>
            <a:endParaRPr lang="en-US" sz="1800" dirty="0" smtClean="0"/>
          </a:p>
        </p:txBody>
      </p:sp>
    </p:spTree>
    <p:extLst>
      <p:ext uri="{BB962C8B-B14F-4D97-AF65-F5344CB8AC3E}">
        <p14:creationId xmlns:p14="http://schemas.microsoft.com/office/powerpoint/2010/main" val="3082283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3"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16000"/>
            <a:lum/>
          </a:blip>
          <a:srcRect/>
          <a:stretch>
            <a:fillRect l="-6000" r="-6000"/>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Health Care Policy</a:t>
            </a:r>
          </a:p>
        </p:txBody>
      </p:sp>
      <p:sp>
        <p:nvSpPr>
          <p:cNvPr id="1027" name="Rectangle 3"/>
          <p:cNvSpPr>
            <a:spLocks noGrp="1" noChangeArrowheads="1"/>
          </p:cNvSpPr>
          <p:nvPr>
            <p:ph type="body" idx="1"/>
          </p:nvPr>
        </p:nvSpPr>
        <p:spPr/>
        <p:txBody>
          <a:bodyPr>
            <a:normAutofit fontScale="92500" lnSpcReduction="10000"/>
          </a:bodyPr>
          <a:lstStyle/>
          <a:p>
            <a:pPr>
              <a:lnSpc>
                <a:spcPct val="90000"/>
              </a:lnSpc>
            </a:pPr>
            <a:r>
              <a:rPr lang="en-US" sz="3600" dirty="0"/>
              <a:t>Policymaking for Health Care</a:t>
            </a:r>
          </a:p>
          <a:p>
            <a:pPr>
              <a:lnSpc>
                <a:spcPct val="90000"/>
              </a:lnSpc>
            </a:pPr>
            <a:r>
              <a:rPr lang="en-US" sz="3600" dirty="0"/>
              <a:t>The Health Policy Issues Ahead</a:t>
            </a:r>
          </a:p>
          <a:p>
            <a:pPr>
              <a:lnSpc>
                <a:spcPct val="90000"/>
              </a:lnSpc>
            </a:pPr>
            <a:r>
              <a:rPr lang="en-US" sz="3600" dirty="0"/>
              <a:t>Nothing suggests health care will become cheaper.</a:t>
            </a:r>
          </a:p>
          <a:p>
            <a:pPr>
              <a:lnSpc>
                <a:spcPct val="90000"/>
              </a:lnSpc>
            </a:pPr>
            <a:r>
              <a:rPr lang="en-US" sz="3600" dirty="0"/>
              <a:t>Stem cell research</a:t>
            </a:r>
          </a:p>
          <a:p>
            <a:pPr>
              <a:lnSpc>
                <a:spcPct val="90000"/>
              </a:lnSpc>
            </a:pPr>
            <a:r>
              <a:rPr lang="en-US" sz="3600" dirty="0"/>
              <a:t>Limits on federal funding and research, but states spending more</a:t>
            </a:r>
          </a:p>
          <a:p>
            <a:pPr>
              <a:lnSpc>
                <a:spcPct val="90000"/>
              </a:lnSpc>
            </a:pPr>
            <a:r>
              <a:rPr lang="en-US" sz="3600" dirty="0"/>
              <a:t>Is medical rationing the solution to high health care costs?</a:t>
            </a:r>
          </a:p>
          <a:p>
            <a:pPr eaLnBrk="1" hangingPunct="1">
              <a:lnSpc>
                <a:spcPct val="90000"/>
              </a:lnSpc>
            </a:pPr>
            <a:endParaRPr lang="en-US" sz="1800" dirty="0" smtClean="0"/>
          </a:p>
        </p:txBody>
      </p:sp>
    </p:spTree>
    <p:extLst>
      <p:ext uri="{BB962C8B-B14F-4D97-AF65-F5344CB8AC3E}">
        <p14:creationId xmlns:p14="http://schemas.microsoft.com/office/powerpoint/2010/main" val="2633212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3"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Policy</a:t>
            </a:r>
            <a:endParaRPr lang="en-US" dirty="0"/>
          </a:p>
        </p:txBody>
      </p:sp>
      <p:sp>
        <p:nvSpPr>
          <p:cNvPr id="3" name="Content Placeholder 2"/>
          <p:cNvSpPr>
            <a:spLocks noGrp="1"/>
          </p:cNvSpPr>
          <p:nvPr>
            <p:ph idx="1"/>
          </p:nvPr>
        </p:nvSpPr>
        <p:spPr/>
        <p:txBody>
          <a:bodyPr/>
          <a:lstStyle/>
          <a:p>
            <a:r>
              <a:rPr lang="en-US" dirty="0" smtClean="0"/>
              <a:t>Capitalism</a:t>
            </a:r>
          </a:p>
          <a:p>
            <a:r>
              <a:rPr lang="en-US" dirty="0" smtClean="0"/>
              <a:t>Mixed economy</a:t>
            </a:r>
          </a:p>
          <a:p>
            <a:r>
              <a:rPr lang="en-US" dirty="0" smtClean="0"/>
              <a:t>Laissez-faire</a:t>
            </a:r>
          </a:p>
          <a:p>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76400"/>
            <a:ext cx="28575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027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66000"/>
            <a:lum/>
          </a:blip>
          <a:srcRect/>
          <a:stretch>
            <a:fillRect l="-17000" r="-17000"/>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Environmental Policy</a:t>
            </a:r>
          </a:p>
        </p:txBody>
      </p:sp>
      <p:sp>
        <p:nvSpPr>
          <p:cNvPr id="1027" name="Rectangle 3"/>
          <p:cNvSpPr>
            <a:spLocks noGrp="1" noChangeArrowheads="1"/>
          </p:cNvSpPr>
          <p:nvPr>
            <p:ph type="body" idx="1"/>
          </p:nvPr>
        </p:nvSpPr>
        <p:spPr/>
        <p:txBody>
          <a:bodyPr>
            <a:normAutofit/>
          </a:bodyPr>
          <a:lstStyle/>
          <a:p>
            <a:pPr>
              <a:lnSpc>
                <a:spcPct val="90000"/>
              </a:lnSpc>
            </a:pPr>
            <a:r>
              <a:rPr lang="en-US" sz="3600" dirty="0" smtClean="0"/>
              <a:t>Environmental </a:t>
            </a:r>
            <a:r>
              <a:rPr lang="en-US" sz="3600" dirty="0"/>
              <a:t>Protection Agency: </a:t>
            </a:r>
          </a:p>
          <a:p>
            <a:pPr marL="0" indent="0">
              <a:lnSpc>
                <a:spcPct val="90000"/>
              </a:lnSpc>
              <a:buNone/>
            </a:pPr>
            <a:r>
              <a:rPr lang="en-US" sz="3600" dirty="0"/>
              <a:t>A federal agency created in 1970 and charged with administering all the government’s environmental legislation</a:t>
            </a:r>
          </a:p>
          <a:p>
            <a:pPr>
              <a:lnSpc>
                <a:spcPct val="90000"/>
              </a:lnSpc>
            </a:pPr>
            <a:r>
              <a:rPr lang="en-US" sz="3600" dirty="0"/>
              <a:t>Administers policies dealing with toxic wastes</a:t>
            </a:r>
          </a:p>
          <a:p>
            <a:pPr>
              <a:lnSpc>
                <a:spcPct val="90000"/>
              </a:lnSpc>
            </a:pPr>
            <a:r>
              <a:rPr lang="en-US" sz="3600" dirty="0"/>
              <a:t>The largest independent regulatory agency</a:t>
            </a:r>
          </a:p>
          <a:p>
            <a:pPr eaLnBrk="1" hangingPunct="1">
              <a:lnSpc>
                <a:spcPct val="90000"/>
              </a:lnSpc>
            </a:pPr>
            <a:endParaRPr lang="en-US" sz="1800" dirty="0" smtClean="0"/>
          </a:p>
        </p:txBody>
      </p:sp>
    </p:spTree>
    <p:extLst>
      <p:ext uri="{BB962C8B-B14F-4D97-AF65-F5344CB8AC3E}">
        <p14:creationId xmlns:p14="http://schemas.microsoft.com/office/powerpoint/2010/main" val="3035590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3"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66000"/>
            <a:lum/>
          </a:blip>
          <a:srcRect/>
          <a:stretch>
            <a:fillRect l="-17000" r="-17000"/>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Environmental Policy</a:t>
            </a:r>
          </a:p>
        </p:txBody>
      </p:sp>
      <p:sp>
        <p:nvSpPr>
          <p:cNvPr id="1027" name="Rectangle 3"/>
          <p:cNvSpPr>
            <a:spLocks noGrp="1" noChangeArrowheads="1"/>
          </p:cNvSpPr>
          <p:nvPr>
            <p:ph type="body" idx="1"/>
          </p:nvPr>
        </p:nvSpPr>
        <p:spPr/>
        <p:txBody>
          <a:bodyPr>
            <a:normAutofit/>
          </a:bodyPr>
          <a:lstStyle/>
          <a:p>
            <a:pPr>
              <a:lnSpc>
                <a:spcPct val="90000"/>
              </a:lnSpc>
            </a:pPr>
            <a:r>
              <a:rPr lang="en-US" sz="3600" dirty="0" smtClean="0"/>
              <a:t>Clean </a:t>
            </a:r>
            <a:r>
              <a:rPr lang="en-US" sz="3600" dirty="0"/>
              <a:t>Air Act of 1970: charged the Department of Transportation with responsibility to reduce automobile emissions</a:t>
            </a:r>
          </a:p>
          <a:p>
            <a:pPr>
              <a:lnSpc>
                <a:spcPct val="90000"/>
              </a:lnSpc>
            </a:pPr>
            <a:r>
              <a:rPr lang="en-US" sz="3600" dirty="0"/>
              <a:t>1990 amendments allowed emissions </a:t>
            </a:r>
            <a:r>
              <a:rPr lang="en-US" sz="3600" dirty="0" smtClean="0"/>
              <a:t>trading and this has grown into a world product of trading carbon credits </a:t>
            </a:r>
            <a:endParaRPr lang="en-US" sz="3600" dirty="0"/>
          </a:p>
          <a:p>
            <a:pPr eaLnBrk="1" hangingPunct="1">
              <a:lnSpc>
                <a:spcPct val="90000"/>
              </a:lnSpc>
            </a:pPr>
            <a:endParaRPr lang="en-US" sz="1800" dirty="0" smtClean="0"/>
          </a:p>
        </p:txBody>
      </p:sp>
    </p:spTree>
    <p:extLst>
      <p:ext uri="{BB962C8B-B14F-4D97-AF65-F5344CB8AC3E}">
        <p14:creationId xmlns:p14="http://schemas.microsoft.com/office/powerpoint/2010/main" val="3927885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3"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66000"/>
            <a:lum/>
          </a:blip>
          <a:srcRect/>
          <a:stretch>
            <a:fillRect l="-17000" r="-17000"/>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Environmental Policy</a:t>
            </a:r>
          </a:p>
        </p:txBody>
      </p:sp>
      <p:sp>
        <p:nvSpPr>
          <p:cNvPr id="1027" name="Rectangle 3"/>
          <p:cNvSpPr>
            <a:spLocks noGrp="1" noChangeArrowheads="1"/>
          </p:cNvSpPr>
          <p:nvPr>
            <p:ph type="body" idx="1"/>
          </p:nvPr>
        </p:nvSpPr>
        <p:spPr/>
        <p:txBody>
          <a:bodyPr>
            <a:normAutofit/>
          </a:bodyPr>
          <a:lstStyle/>
          <a:p>
            <a:pPr>
              <a:lnSpc>
                <a:spcPct val="90000"/>
              </a:lnSpc>
            </a:pPr>
            <a:r>
              <a:rPr lang="en-US" dirty="0"/>
              <a:t>Water Pollution Control Act of 1972</a:t>
            </a:r>
          </a:p>
          <a:p>
            <a:pPr>
              <a:lnSpc>
                <a:spcPct val="90000"/>
              </a:lnSpc>
            </a:pPr>
            <a:r>
              <a:rPr lang="en-US" dirty="0"/>
              <a:t>Intended to clean up the nation’s rivers and lakes requiring the use of pollution control technology</a:t>
            </a:r>
          </a:p>
          <a:p>
            <a:pPr>
              <a:lnSpc>
                <a:spcPct val="90000"/>
              </a:lnSpc>
            </a:pPr>
            <a:r>
              <a:rPr lang="en-US" dirty="0"/>
              <a:t>Has helped reclaim numerous rivers and lakes since its passage</a:t>
            </a:r>
          </a:p>
          <a:p>
            <a:pPr>
              <a:lnSpc>
                <a:spcPct val="90000"/>
              </a:lnSpc>
            </a:pPr>
            <a:r>
              <a:rPr lang="en-US" dirty="0"/>
              <a:t>But misses “runoff” pollution from city streets and other areas</a:t>
            </a:r>
          </a:p>
        </p:txBody>
      </p:sp>
    </p:spTree>
    <p:extLst>
      <p:ext uri="{BB962C8B-B14F-4D97-AF65-F5344CB8AC3E}">
        <p14:creationId xmlns:p14="http://schemas.microsoft.com/office/powerpoint/2010/main" val="410922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3"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66000"/>
            <a:lum/>
          </a:blip>
          <a:srcRect/>
          <a:stretch>
            <a:fillRect l="-17000" r="-17000"/>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Environmental Policy</a:t>
            </a:r>
          </a:p>
        </p:txBody>
      </p:sp>
      <p:sp>
        <p:nvSpPr>
          <p:cNvPr id="1027" name="Rectangle 3"/>
          <p:cNvSpPr>
            <a:spLocks noGrp="1" noChangeArrowheads="1"/>
          </p:cNvSpPr>
          <p:nvPr>
            <p:ph type="body" idx="1"/>
          </p:nvPr>
        </p:nvSpPr>
        <p:spPr/>
        <p:txBody>
          <a:bodyPr>
            <a:normAutofit fontScale="92500" lnSpcReduction="20000"/>
          </a:bodyPr>
          <a:lstStyle/>
          <a:p>
            <a:pPr>
              <a:lnSpc>
                <a:spcPct val="90000"/>
              </a:lnSpc>
            </a:pPr>
            <a:r>
              <a:rPr lang="en-US" dirty="0"/>
              <a:t>Environmental Policies in America</a:t>
            </a:r>
          </a:p>
          <a:p>
            <a:pPr>
              <a:lnSpc>
                <a:spcPct val="90000"/>
              </a:lnSpc>
            </a:pPr>
            <a:r>
              <a:rPr lang="en-US" dirty="0"/>
              <a:t>Wilderness Preservation</a:t>
            </a:r>
          </a:p>
          <a:p>
            <a:pPr>
              <a:lnSpc>
                <a:spcPct val="90000"/>
              </a:lnSpc>
            </a:pPr>
            <a:r>
              <a:rPr lang="en-US" dirty="0"/>
              <a:t>The U.S. is a world leader.</a:t>
            </a:r>
          </a:p>
          <a:p>
            <a:pPr>
              <a:lnSpc>
                <a:spcPct val="90000"/>
              </a:lnSpc>
            </a:pPr>
            <a:r>
              <a:rPr lang="en-US" dirty="0"/>
              <a:t>The national parks and national forests may be restricted to keep them for future generations.</a:t>
            </a:r>
          </a:p>
          <a:p>
            <a:pPr>
              <a:lnSpc>
                <a:spcPct val="90000"/>
              </a:lnSpc>
            </a:pPr>
            <a:r>
              <a:rPr lang="en-US" dirty="0"/>
              <a:t>George W. Bush proposed letting states decide on roads in wilderness areas.</a:t>
            </a:r>
          </a:p>
          <a:p>
            <a:pPr>
              <a:lnSpc>
                <a:spcPct val="90000"/>
              </a:lnSpc>
            </a:pPr>
            <a:r>
              <a:rPr lang="en-US" dirty="0"/>
              <a:t>Endangered Species</a:t>
            </a:r>
          </a:p>
          <a:p>
            <a:pPr>
              <a:lnSpc>
                <a:spcPct val="90000"/>
              </a:lnSpc>
            </a:pPr>
            <a:r>
              <a:rPr lang="en-US" dirty="0"/>
              <a:t>Endangered Species Act: federal government must protect actively endangered species—regardless of economic impact</a:t>
            </a:r>
          </a:p>
          <a:p>
            <a:pPr>
              <a:lnSpc>
                <a:spcPct val="90000"/>
              </a:lnSpc>
            </a:pPr>
            <a:endParaRPr lang="en-US" dirty="0"/>
          </a:p>
        </p:txBody>
      </p:sp>
    </p:spTree>
    <p:extLst>
      <p:ext uri="{BB962C8B-B14F-4D97-AF65-F5344CB8AC3E}">
        <p14:creationId xmlns:p14="http://schemas.microsoft.com/office/powerpoint/2010/main" val="250527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3"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66000"/>
            <a:lum/>
          </a:blip>
          <a:srcRect/>
          <a:stretch>
            <a:fillRect l="-17000" r="-17000"/>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Environmental Policy</a:t>
            </a:r>
          </a:p>
        </p:txBody>
      </p:sp>
      <p:sp>
        <p:nvSpPr>
          <p:cNvPr id="1027" name="Rectangle 3"/>
          <p:cNvSpPr>
            <a:spLocks noGrp="1" noChangeArrowheads="1"/>
          </p:cNvSpPr>
          <p:nvPr>
            <p:ph type="body" idx="1"/>
          </p:nvPr>
        </p:nvSpPr>
        <p:spPr/>
        <p:txBody>
          <a:bodyPr>
            <a:normAutofit lnSpcReduction="10000"/>
          </a:bodyPr>
          <a:lstStyle/>
          <a:p>
            <a:pPr>
              <a:lnSpc>
                <a:spcPct val="90000"/>
              </a:lnSpc>
            </a:pPr>
            <a:r>
              <a:rPr lang="en-US" dirty="0"/>
              <a:t>Toxic Wastes</a:t>
            </a:r>
          </a:p>
          <a:p>
            <a:pPr>
              <a:lnSpc>
                <a:spcPct val="90000"/>
              </a:lnSpc>
            </a:pPr>
            <a:r>
              <a:rPr lang="en-US" dirty="0"/>
              <a:t>Superfund: created by Congress in 1980 to clean up hazardous waste sites; money comes from taxing chemical products</a:t>
            </a:r>
          </a:p>
          <a:p>
            <a:pPr>
              <a:lnSpc>
                <a:spcPct val="90000"/>
              </a:lnSpc>
            </a:pPr>
            <a:r>
              <a:rPr lang="en-US" dirty="0"/>
              <a:t>Has virtually eliminated haphazard dumping of toxic waste, but less successful in cleaning up existing waste</a:t>
            </a:r>
          </a:p>
          <a:p>
            <a:pPr>
              <a:lnSpc>
                <a:spcPct val="90000"/>
              </a:lnSpc>
            </a:pPr>
            <a:r>
              <a:rPr lang="en-US" dirty="0"/>
              <a:t>Nuclear waste presents a serious challenge—Yucca Flats in Nevada as home for nuclear waste</a:t>
            </a:r>
          </a:p>
          <a:p>
            <a:pPr>
              <a:lnSpc>
                <a:spcPct val="90000"/>
              </a:lnSpc>
            </a:pPr>
            <a:endParaRPr lang="en-US" dirty="0"/>
          </a:p>
        </p:txBody>
      </p:sp>
    </p:spTree>
    <p:extLst>
      <p:ext uri="{BB962C8B-B14F-4D97-AF65-F5344CB8AC3E}">
        <p14:creationId xmlns:p14="http://schemas.microsoft.com/office/powerpoint/2010/main" val="2964050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3"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Security </a:t>
            </a:r>
            <a:endParaRPr lang="en-US" dirty="0"/>
          </a:p>
        </p:txBody>
      </p:sp>
      <p:sp>
        <p:nvSpPr>
          <p:cNvPr id="3" name="Content Placeholder 2"/>
          <p:cNvSpPr>
            <a:spLocks noGrp="1"/>
          </p:cNvSpPr>
          <p:nvPr>
            <p:ph idx="1"/>
          </p:nvPr>
        </p:nvSpPr>
        <p:spPr/>
        <p:txBody>
          <a:bodyPr/>
          <a:lstStyle/>
          <a:p>
            <a:r>
              <a:rPr lang="en-US" sz="4800" dirty="0" smtClean="0"/>
              <a:t> </a:t>
            </a:r>
            <a:r>
              <a:rPr lang="en-US" sz="4800" b="1" dirty="0" smtClean="0"/>
              <a:t>Instruments of Foreign Policy</a:t>
            </a:r>
          </a:p>
          <a:p>
            <a:pPr lvl="1"/>
            <a:r>
              <a:rPr lang="en-US" sz="4400" b="1" dirty="0" smtClean="0"/>
              <a:t>Military</a:t>
            </a:r>
          </a:p>
          <a:p>
            <a:pPr lvl="1"/>
            <a:r>
              <a:rPr lang="en-US" sz="4400" b="1" dirty="0" smtClean="0"/>
              <a:t>Economic</a:t>
            </a:r>
          </a:p>
          <a:p>
            <a:pPr lvl="1"/>
            <a:r>
              <a:rPr lang="en-US" sz="4400" b="1" dirty="0" smtClean="0"/>
              <a:t>Diplomacy</a:t>
            </a:r>
          </a:p>
          <a:p>
            <a:pPr lvl="1"/>
            <a:endParaRPr lang="en-US" dirty="0"/>
          </a:p>
          <a:p>
            <a:pPr lvl="1"/>
            <a:endParaRPr lang="en-US" dirty="0"/>
          </a:p>
        </p:txBody>
      </p:sp>
    </p:spTree>
    <p:extLst>
      <p:ext uri="{BB962C8B-B14F-4D97-AF65-F5344CB8AC3E}">
        <p14:creationId xmlns:p14="http://schemas.microsoft.com/office/powerpoint/2010/main" val="3884668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Security </a:t>
            </a:r>
            <a:endParaRPr lang="en-US" dirty="0"/>
          </a:p>
        </p:txBody>
      </p:sp>
      <p:sp>
        <p:nvSpPr>
          <p:cNvPr id="4" name="TextBox 3"/>
          <p:cNvSpPr txBox="1"/>
          <p:nvPr/>
        </p:nvSpPr>
        <p:spPr>
          <a:xfrm>
            <a:off x="685800" y="1143000"/>
            <a:ext cx="7467600" cy="5447645"/>
          </a:xfrm>
          <a:prstGeom prst="rect">
            <a:avLst/>
          </a:prstGeom>
          <a:noFill/>
        </p:spPr>
        <p:txBody>
          <a:bodyPr wrap="square" rtlCol="0">
            <a:spAutoFit/>
          </a:bodyPr>
          <a:lstStyle/>
          <a:p>
            <a:r>
              <a:rPr lang="en-US" sz="3200" b="1" dirty="0" smtClean="0"/>
              <a:t>United States as Actors on the World Stage</a:t>
            </a:r>
          </a:p>
          <a:p>
            <a:pPr marL="342900" indent="-342900">
              <a:buFont typeface="Arial" pitchFamily="34" charset="0"/>
              <a:buChar char="•"/>
            </a:pPr>
            <a:r>
              <a:rPr lang="en-US" sz="3200" b="1" dirty="0" smtClean="0"/>
              <a:t>International Organizations </a:t>
            </a:r>
          </a:p>
          <a:p>
            <a:r>
              <a:rPr lang="en-US" sz="2800" b="1" dirty="0" smtClean="0"/>
              <a:t>United Nations 1945</a:t>
            </a:r>
          </a:p>
          <a:p>
            <a:pPr marL="342900" indent="-342900">
              <a:buFont typeface="Arial" pitchFamily="34" charset="0"/>
              <a:buChar char="•"/>
            </a:pPr>
            <a:r>
              <a:rPr lang="en-US" sz="3200" b="1" dirty="0" smtClean="0"/>
              <a:t>Regional Organizations</a:t>
            </a:r>
          </a:p>
          <a:p>
            <a:pPr lvl="1"/>
            <a:r>
              <a:rPr lang="en-US" sz="2800" b="1" dirty="0" smtClean="0"/>
              <a:t>North Atlantic Treaty Organization  1949</a:t>
            </a:r>
          </a:p>
          <a:p>
            <a:pPr lvl="1"/>
            <a:r>
              <a:rPr lang="en-US" sz="2800" b="1" dirty="0" smtClean="0"/>
              <a:t>European Union </a:t>
            </a:r>
          </a:p>
          <a:p>
            <a:pPr lvl="1"/>
            <a:endParaRPr lang="en-US" sz="2800" b="1" dirty="0"/>
          </a:p>
          <a:p>
            <a:pPr lvl="1"/>
            <a:r>
              <a:rPr lang="en-US" sz="2800" b="1" dirty="0" smtClean="0"/>
              <a:t>Multinational Corporations</a:t>
            </a:r>
          </a:p>
          <a:p>
            <a:pPr lvl="1"/>
            <a:r>
              <a:rPr lang="en-US" sz="2800" b="1" dirty="0" smtClean="0"/>
              <a:t>Nongovernmental Organizations (Green Peace)</a:t>
            </a:r>
          </a:p>
          <a:p>
            <a:pPr lvl="1"/>
            <a:r>
              <a:rPr lang="en-US" sz="2800" b="1" dirty="0" smtClean="0"/>
              <a:t>Individuals   (tourism)</a:t>
            </a:r>
          </a:p>
          <a:p>
            <a:pPr lvl="1"/>
            <a:endParaRPr lang="en-US" sz="2800" dirty="0" smtClean="0"/>
          </a:p>
        </p:txBody>
      </p:sp>
    </p:spTree>
    <p:extLst>
      <p:ext uri="{BB962C8B-B14F-4D97-AF65-F5344CB8AC3E}">
        <p14:creationId xmlns:p14="http://schemas.microsoft.com/office/powerpoint/2010/main" val="950295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Security Policymakers</a:t>
            </a:r>
            <a:endParaRPr lang="en-US" dirty="0"/>
          </a:p>
        </p:txBody>
      </p:sp>
      <p:sp>
        <p:nvSpPr>
          <p:cNvPr id="3" name="Content Placeholder 2"/>
          <p:cNvSpPr>
            <a:spLocks noGrp="1"/>
          </p:cNvSpPr>
          <p:nvPr>
            <p:ph idx="1"/>
          </p:nvPr>
        </p:nvSpPr>
        <p:spPr/>
        <p:txBody>
          <a:bodyPr>
            <a:normAutofit fontScale="92500"/>
          </a:bodyPr>
          <a:lstStyle/>
          <a:p>
            <a:r>
              <a:rPr lang="en-US" b="1" dirty="0" smtClean="0"/>
              <a:t>The President</a:t>
            </a:r>
          </a:p>
          <a:p>
            <a:r>
              <a:rPr lang="en-US" b="1" dirty="0" smtClean="0"/>
              <a:t>Diplomats (including advisors to the President)</a:t>
            </a:r>
          </a:p>
          <a:p>
            <a:r>
              <a:rPr lang="en-US" b="1" dirty="0" smtClean="0"/>
              <a:t>National Security Establishment</a:t>
            </a:r>
          </a:p>
          <a:p>
            <a:pPr lvl="1"/>
            <a:r>
              <a:rPr lang="en-US" b="1" dirty="0" smtClean="0"/>
              <a:t>President</a:t>
            </a:r>
          </a:p>
          <a:p>
            <a:pPr lvl="1"/>
            <a:r>
              <a:rPr lang="en-US" b="1" dirty="0" smtClean="0"/>
              <a:t>Secretary of Defense</a:t>
            </a:r>
          </a:p>
          <a:p>
            <a:pPr lvl="1"/>
            <a:r>
              <a:rPr lang="en-US" b="1" dirty="0" smtClean="0"/>
              <a:t>Joint Chiefs of Staff ( made up of the top leader of each branch of the military)</a:t>
            </a:r>
          </a:p>
          <a:p>
            <a:pPr lvl="1"/>
            <a:r>
              <a:rPr lang="en-US" b="1" dirty="0" smtClean="0"/>
              <a:t>CIA and FBI</a:t>
            </a:r>
          </a:p>
          <a:p>
            <a:pPr lvl="1"/>
            <a:r>
              <a:rPr lang="en-US" b="1" dirty="0" smtClean="0"/>
              <a:t>Congress</a:t>
            </a:r>
          </a:p>
          <a:p>
            <a:endParaRPr lang="en-US" dirty="0"/>
          </a:p>
        </p:txBody>
      </p:sp>
    </p:spTree>
    <p:extLst>
      <p:ext uri="{BB962C8B-B14F-4D97-AF65-F5344CB8AC3E}">
        <p14:creationId xmlns:p14="http://schemas.microsoft.com/office/powerpoint/2010/main" val="1151179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Security Policymakers</a:t>
            </a:r>
            <a:endParaRPr lang="en-US" dirty="0"/>
          </a:p>
        </p:txBody>
      </p:sp>
      <p:sp>
        <p:nvSpPr>
          <p:cNvPr id="3" name="Content Placeholder 2"/>
          <p:cNvSpPr>
            <a:spLocks noGrp="1"/>
          </p:cNvSpPr>
          <p:nvPr>
            <p:ph idx="1"/>
          </p:nvPr>
        </p:nvSpPr>
        <p:spPr/>
        <p:txBody>
          <a:bodyPr>
            <a:normAutofit/>
          </a:bodyPr>
          <a:lstStyle/>
          <a:p>
            <a:r>
              <a:rPr lang="en-US" b="1" dirty="0"/>
              <a:t>Nuclear Proliferation</a:t>
            </a:r>
          </a:p>
          <a:p>
            <a:r>
              <a:rPr lang="en-US" b="1" dirty="0"/>
              <a:t>Only a few countries have known nuclear weapon capabilities.</a:t>
            </a:r>
          </a:p>
          <a:p>
            <a:r>
              <a:rPr lang="en-US" b="1" dirty="0"/>
              <a:t>Fear that other “rogue” countries will have nuclear weapons capabilities and use them against their neighbors or the U.S.</a:t>
            </a:r>
          </a:p>
          <a:p>
            <a:r>
              <a:rPr lang="en-US" b="1" dirty="0"/>
              <a:t>The U.S. will focus on discouraging the deployment of developed nuclear weapons.</a:t>
            </a:r>
          </a:p>
          <a:p>
            <a:endParaRPr lang="en-US" dirty="0"/>
          </a:p>
        </p:txBody>
      </p:sp>
    </p:spTree>
    <p:extLst>
      <p:ext uri="{BB962C8B-B14F-4D97-AF65-F5344CB8AC3E}">
        <p14:creationId xmlns:p14="http://schemas.microsoft.com/office/powerpoint/2010/main" val="2667567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008"/>
            <a:ext cx="8229600" cy="1143000"/>
          </a:xfrm>
        </p:spPr>
        <p:txBody>
          <a:bodyPr/>
          <a:lstStyle/>
          <a:p>
            <a:r>
              <a:rPr lang="en-US" dirty="0" smtClean="0"/>
              <a:t>National Security Policymakers</a:t>
            </a:r>
            <a:endParaRPr lang="en-US" dirty="0"/>
          </a:p>
        </p:txBody>
      </p:sp>
      <p:sp>
        <p:nvSpPr>
          <p:cNvPr id="3" name="Content Placeholder 2"/>
          <p:cNvSpPr>
            <a:spLocks noGrp="1"/>
          </p:cNvSpPr>
          <p:nvPr>
            <p:ph idx="1"/>
          </p:nvPr>
        </p:nvSpPr>
        <p:spPr>
          <a:xfrm>
            <a:off x="228600" y="914400"/>
            <a:ext cx="8686800" cy="5486400"/>
          </a:xfrm>
        </p:spPr>
        <p:txBody>
          <a:bodyPr>
            <a:noAutofit/>
          </a:bodyPr>
          <a:lstStyle/>
          <a:p>
            <a:r>
              <a:rPr lang="en-US" b="1" dirty="0"/>
              <a:t>The International Economy</a:t>
            </a:r>
          </a:p>
          <a:p>
            <a:r>
              <a:rPr lang="en-US" sz="2400" b="1" i="1" u="sng" dirty="0"/>
              <a:t>Interdependency</a:t>
            </a:r>
            <a:r>
              <a:rPr lang="en-US" sz="2400" b="1" dirty="0"/>
              <a:t>: mutual dependency in which the actions of nations reverberate and affect one another’s economic lifelines</a:t>
            </a:r>
          </a:p>
          <a:p>
            <a:r>
              <a:rPr lang="en-US" sz="2400" b="1" u="sng" dirty="0"/>
              <a:t>International Trade</a:t>
            </a:r>
          </a:p>
          <a:p>
            <a:r>
              <a:rPr lang="en-US" sz="2400" b="1" dirty="0"/>
              <a:t>Tariffs: a tax on imported goods to raise the price, thereby protecting American businesses and workers </a:t>
            </a:r>
          </a:p>
          <a:p>
            <a:r>
              <a:rPr lang="en-US" sz="2400" b="1" dirty="0"/>
              <a:t>NAFTA and GATT are ways to lower tariffs and increase trade.</a:t>
            </a:r>
          </a:p>
          <a:p>
            <a:r>
              <a:rPr lang="en-US" sz="2400" b="1" dirty="0"/>
              <a:t>Congress approved the Central American-Dominican Republic Free Trade agreement in 2005.</a:t>
            </a:r>
          </a:p>
          <a:p>
            <a:r>
              <a:rPr lang="en-US" sz="2400" b="1" dirty="0"/>
              <a:t>Balance of Trade</a:t>
            </a:r>
          </a:p>
          <a:p>
            <a:r>
              <a:rPr lang="en-US" sz="2400" b="1" dirty="0"/>
              <a:t>Ratio of what is paid for imports to what is earned for exports</a:t>
            </a:r>
          </a:p>
          <a:p>
            <a:endParaRPr lang="en-US" sz="1400" dirty="0"/>
          </a:p>
        </p:txBody>
      </p:sp>
    </p:spTree>
    <p:extLst>
      <p:ext uri="{BB962C8B-B14F-4D97-AF65-F5344CB8AC3E}">
        <p14:creationId xmlns:p14="http://schemas.microsoft.com/office/powerpoint/2010/main" val="2173532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Policy</a:t>
            </a:r>
            <a:endParaRPr lang="en-US" dirty="0"/>
          </a:p>
        </p:txBody>
      </p:sp>
      <p:sp>
        <p:nvSpPr>
          <p:cNvPr id="3" name="Content Placeholder 2"/>
          <p:cNvSpPr>
            <a:spLocks noGrp="1"/>
          </p:cNvSpPr>
          <p:nvPr>
            <p:ph idx="1"/>
          </p:nvPr>
        </p:nvSpPr>
        <p:spPr/>
        <p:txBody>
          <a:bodyPr/>
          <a:lstStyle/>
          <a:p>
            <a:r>
              <a:rPr lang="en-US" dirty="0" smtClean="0"/>
              <a:t>Measuring unemployment</a:t>
            </a:r>
            <a:r>
              <a:rPr lang="en-US" dirty="0"/>
              <a:t> </a:t>
            </a:r>
            <a:endParaRPr lang="en-US" dirty="0" smtClean="0"/>
          </a:p>
          <a:p>
            <a:r>
              <a:rPr lang="en-US" dirty="0" smtClean="0"/>
              <a:t>Underemployed </a:t>
            </a:r>
          </a:p>
          <a:p>
            <a:r>
              <a:rPr lang="en-US" dirty="0" smtClean="0"/>
              <a:t>Inflation and the consumer price index</a:t>
            </a:r>
          </a:p>
          <a:p>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8637" y="381000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505200"/>
            <a:ext cx="3785840" cy="323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7830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Security Policymakers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Energy </a:t>
            </a:r>
          </a:p>
          <a:p>
            <a:r>
              <a:rPr lang="en-US" b="1" dirty="0"/>
              <a:t>America depends on imported oil, about 60 percent, but not as much as other countries like Japan.</a:t>
            </a:r>
          </a:p>
          <a:p>
            <a:r>
              <a:rPr lang="en-US" b="1" dirty="0"/>
              <a:t>Much of the recoverable oil is in the Middle East which is often the site of military and economic conflicts.</a:t>
            </a:r>
          </a:p>
          <a:p>
            <a:r>
              <a:rPr lang="en-US" b="1" dirty="0"/>
              <a:t>Organization of Petroleum Exporting Countries (OPEC): controls the price of oil and amount its members produce and sell to other nations</a:t>
            </a:r>
          </a:p>
          <a:p>
            <a:endParaRPr lang="en-US" dirty="0"/>
          </a:p>
        </p:txBody>
      </p:sp>
    </p:spTree>
    <p:extLst>
      <p:ext uri="{BB962C8B-B14F-4D97-AF65-F5344CB8AC3E}">
        <p14:creationId xmlns:p14="http://schemas.microsoft.com/office/powerpoint/2010/main" val="2649304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Security Policymakers</a:t>
            </a:r>
            <a:endParaRPr lang="en-US" dirty="0"/>
          </a:p>
        </p:txBody>
      </p:sp>
      <p:sp>
        <p:nvSpPr>
          <p:cNvPr id="3" name="Content Placeholder 2"/>
          <p:cNvSpPr>
            <a:spLocks noGrp="1"/>
          </p:cNvSpPr>
          <p:nvPr>
            <p:ph idx="1"/>
          </p:nvPr>
        </p:nvSpPr>
        <p:spPr/>
        <p:txBody>
          <a:bodyPr>
            <a:normAutofit/>
          </a:bodyPr>
          <a:lstStyle/>
          <a:p>
            <a:r>
              <a:rPr lang="en-US" b="1" dirty="0"/>
              <a:t>Foreign Aid</a:t>
            </a:r>
          </a:p>
          <a:p>
            <a:r>
              <a:rPr lang="en-US" b="1" dirty="0"/>
              <a:t>Foreign aid is used to stabilize nations friendly to the United States.</a:t>
            </a:r>
          </a:p>
          <a:p>
            <a:r>
              <a:rPr lang="en-US" b="1" dirty="0"/>
              <a:t>A substantial percentage of foreign aid is military.</a:t>
            </a:r>
          </a:p>
          <a:p>
            <a:r>
              <a:rPr lang="en-US" b="1" dirty="0"/>
              <a:t>Foreign aid has never been very popular with Americans and is typically cut by Congress.</a:t>
            </a:r>
          </a:p>
          <a:p>
            <a:endParaRPr lang="en-US" dirty="0"/>
          </a:p>
        </p:txBody>
      </p:sp>
    </p:spTree>
    <p:extLst>
      <p:ext uri="{BB962C8B-B14F-4D97-AF65-F5344CB8AC3E}">
        <p14:creationId xmlns:p14="http://schemas.microsoft.com/office/powerpoint/2010/main" val="3952615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Policy (Democrats 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Keynesian Economic Theory is an economic theory named after John Maynard Keynes.  He is most well-known for his simple explanation for the cause of the Great Depression. His economic theory was based on a circular flow of money, which refers to the idea that when spending increases in an economy, earnings also increase, which can lead to even more spending and earnings. Keynes' ideas spawned numerous interventionist economic policies during the Great Depression.  </a:t>
            </a:r>
          </a:p>
        </p:txBody>
      </p:sp>
    </p:spTree>
    <p:extLst>
      <p:ext uri="{BB962C8B-B14F-4D97-AF65-F5344CB8AC3E}">
        <p14:creationId xmlns:p14="http://schemas.microsoft.com/office/powerpoint/2010/main" val="1900862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Policy</a:t>
            </a:r>
            <a:endParaRPr lang="en-US" dirty="0"/>
          </a:p>
        </p:txBody>
      </p:sp>
      <p:sp>
        <p:nvSpPr>
          <p:cNvPr id="3" name="Content Placeholder 2"/>
          <p:cNvSpPr>
            <a:spLocks noGrp="1"/>
          </p:cNvSpPr>
          <p:nvPr>
            <p:ph idx="1"/>
          </p:nvPr>
        </p:nvSpPr>
        <p:spPr/>
        <p:txBody>
          <a:bodyPr>
            <a:normAutofit lnSpcReduction="10000"/>
          </a:bodyPr>
          <a:lstStyle/>
          <a:p>
            <a:r>
              <a:rPr lang="en-US" dirty="0" smtClean="0"/>
              <a:t>In Keynes' theory, one person's spending goes towards another person's earnings, and when that person spends his or her earnings, he or she is, in effect, supporting another person's earnings. This cycle continues on and helps support a normal, functioning economy. When the Great Depression hit, people's natural reaction was to hoard their money. Under Keynes' theory, this stopped the circular flow of money, keeping the economy at a standstill. </a:t>
            </a:r>
          </a:p>
        </p:txBody>
      </p:sp>
    </p:spTree>
    <p:extLst>
      <p:ext uri="{BB962C8B-B14F-4D97-AF65-F5344CB8AC3E}">
        <p14:creationId xmlns:p14="http://schemas.microsoft.com/office/powerpoint/2010/main" val="1463288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Policy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Keynesian economics warns against the practice of too much saving and not enough consumption, or spending, in an economy. It also supports considerable redistribution of wealth, when needed. Keynesian economics further concludes that there is a pragmatic reason for the massive redistribution of wealth: if the poorer segments of society are given sums of money, they will likely spend it, rather than save it, thus promoting economic growth. </a:t>
            </a:r>
          </a:p>
        </p:txBody>
      </p:sp>
    </p:spTree>
    <p:extLst>
      <p:ext uri="{BB962C8B-B14F-4D97-AF65-F5344CB8AC3E}">
        <p14:creationId xmlns:p14="http://schemas.microsoft.com/office/powerpoint/2010/main" val="2725895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Policy  (Republic View)</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Supply-side economics is a school of macroeconomics that argues that economic growth can be most effectively created by lowering barriers for people to produce (supply) goods and services as well as invest in capital. </a:t>
            </a:r>
          </a:p>
          <a:p>
            <a:r>
              <a:rPr lang="en-US" dirty="0" smtClean="0"/>
              <a:t>According to supply-side economics, consumers will then benefit from a greater supply of goods and services at lower prices; furthermore, the investment and expansion of businesses will increase the demand for employees. </a:t>
            </a:r>
          </a:p>
          <a:p>
            <a:r>
              <a:rPr lang="en-US" dirty="0" smtClean="0"/>
              <a:t>Typical policy recommendations of supply-side economists are lower marginal tax rates and less regulation.</a:t>
            </a:r>
          </a:p>
          <a:p>
            <a:endParaRPr lang="en-US" dirty="0"/>
          </a:p>
        </p:txBody>
      </p:sp>
    </p:spTree>
    <p:extLst>
      <p:ext uri="{BB962C8B-B14F-4D97-AF65-F5344CB8AC3E}">
        <p14:creationId xmlns:p14="http://schemas.microsoft.com/office/powerpoint/2010/main" val="3453472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Economic Issues</a:t>
            </a:r>
            <a:endParaRPr lang="en-US" dirty="0"/>
          </a:p>
        </p:txBody>
      </p:sp>
      <p:sp>
        <p:nvSpPr>
          <p:cNvPr id="3" name="Content Placeholder 2"/>
          <p:cNvSpPr>
            <a:spLocks noGrp="1"/>
          </p:cNvSpPr>
          <p:nvPr>
            <p:ph idx="1"/>
          </p:nvPr>
        </p:nvSpPr>
        <p:spPr/>
        <p:txBody>
          <a:bodyPr/>
          <a:lstStyle/>
          <a:p>
            <a:r>
              <a:rPr lang="en-US" dirty="0"/>
              <a:t>Protectionism:  Economic policy of shielding  an economy from imports. </a:t>
            </a:r>
          </a:p>
          <a:p>
            <a:r>
              <a:rPr lang="en-US" dirty="0" smtClean="0"/>
              <a:t>Wagner Act 1935:  National Labor Relations Act.  Sets rules to protect unions and organizers.</a:t>
            </a:r>
          </a:p>
          <a:p>
            <a:endParaRPr lang="en-US" dirty="0"/>
          </a:p>
        </p:txBody>
      </p:sp>
    </p:spTree>
    <p:extLst>
      <p:ext uri="{BB962C8B-B14F-4D97-AF65-F5344CB8AC3E}">
        <p14:creationId xmlns:p14="http://schemas.microsoft.com/office/powerpoint/2010/main" val="1309068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8229600" cy="1143000"/>
          </a:xfrm>
        </p:spPr>
        <p:txBody>
          <a:bodyPr/>
          <a:lstStyle/>
          <a:p>
            <a:r>
              <a:rPr lang="en-US" dirty="0" smtClean="0"/>
              <a:t>Social Welfare Policy</a:t>
            </a:r>
            <a:endParaRPr lang="en-US" dirty="0"/>
          </a:p>
        </p:txBody>
      </p:sp>
      <p:sp>
        <p:nvSpPr>
          <p:cNvPr id="3" name="Content Placeholder 2"/>
          <p:cNvSpPr>
            <a:spLocks noGrp="1"/>
          </p:cNvSpPr>
          <p:nvPr>
            <p:ph idx="1"/>
          </p:nvPr>
        </p:nvSpPr>
        <p:spPr>
          <a:xfrm>
            <a:off x="533400" y="3733800"/>
            <a:ext cx="8229600" cy="4525963"/>
          </a:xfrm>
        </p:spPr>
        <p:txBody>
          <a:bodyPr/>
          <a:lstStyle/>
          <a:p>
            <a:pPr marL="0" indent="0" algn="ctr">
              <a:buNone/>
            </a:pPr>
            <a:r>
              <a:rPr lang="en-US" dirty="0" smtClean="0"/>
              <a:t>Chapter 18</a:t>
            </a:r>
          </a:p>
        </p:txBody>
      </p:sp>
    </p:spTree>
    <p:extLst>
      <p:ext uri="{BB962C8B-B14F-4D97-AF65-F5344CB8AC3E}">
        <p14:creationId xmlns:p14="http://schemas.microsoft.com/office/powerpoint/2010/main" val="530212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1428</Words>
  <Application>Microsoft Office PowerPoint</Application>
  <PresentationFormat>On-screen Show (4:3)</PresentationFormat>
  <Paragraphs>181</Paragraphs>
  <Slides>31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Office Theme</vt:lpstr>
      <vt:lpstr>Economic Policymaking</vt:lpstr>
      <vt:lpstr>Economic Policy</vt:lpstr>
      <vt:lpstr>Economic Policy</vt:lpstr>
      <vt:lpstr>Economic Policy (Democrats View)</vt:lpstr>
      <vt:lpstr>Economic Policy</vt:lpstr>
      <vt:lpstr>Economic Policy</vt:lpstr>
      <vt:lpstr>Economic Policy  (Republic View)</vt:lpstr>
      <vt:lpstr>Other Economic Issues</vt:lpstr>
      <vt:lpstr>Social Welfare Policy</vt:lpstr>
      <vt:lpstr>Social Welfare Policy</vt:lpstr>
      <vt:lpstr>Social Welfare Policy</vt:lpstr>
      <vt:lpstr>Social Welfare Policy</vt:lpstr>
      <vt:lpstr>Social Welfare Policy</vt:lpstr>
      <vt:lpstr>Social Welfare Policy</vt:lpstr>
      <vt:lpstr>Social Welfare Policy</vt:lpstr>
      <vt:lpstr>Health Care Policy</vt:lpstr>
      <vt:lpstr>Health Care Policy</vt:lpstr>
      <vt:lpstr>Health Care Policy</vt:lpstr>
      <vt:lpstr>Health Care Policy</vt:lpstr>
      <vt:lpstr>Environmental Policy</vt:lpstr>
      <vt:lpstr>Environmental Policy</vt:lpstr>
      <vt:lpstr>Environmental Policy</vt:lpstr>
      <vt:lpstr>Environmental Policy</vt:lpstr>
      <vt:lpstr>Environmental Policy</vt:lpstr>
      <vt:lpstr>National Security </vt:lpstr>
      <vt:lpstr>National Security </vt:lpstr>
      <vt:lpstr>National Security Policymakers</vt:lpstr>
      <vt:lpstr>National Security Policymakers</vt:lpstr>
      <vt:lpstr>National Security Policymakers</vt:lpstr>
      <vt:lpstr>National Security Policymakers</vt:lpstr>
      <vt:lpstr>National Security Policymakers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Policymaking</dc:title>
  <dc:creator>tech</dc:creator>
  <cp:lastModifiedBy>Michael Fluharty</cp:lastModifiedBy>
  <cp:revision>15</cp:revision>
  <dcterms:created xsi:type="dcterms:W3CDTF">2015-01-16T20:21:55Z</dcterms:created>
  <dcterms:modified xsi:type="dcterms:W3CDTF">2018-08-31T15:52:22Z</dcterms:modified>
</cp:coreProperties>
</file>