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114" d="100"/>
          <a:sy n="114" d="100"/>
        </p:scale>
        <p:origin x="210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9/23/2018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9/23/2018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9/23/2018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avalon.law.yale.edu/18th_century/usconst.as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F5250-5A7B-4DC4-968C-BFB752956D35}"/>
              </a:ext>
            </a:extLst>
          </p:cNvPr>
          <p:cNvSpPr>
            <a:spLocks noGrp="1"/>
          </p:cNvSpPr>
          <p:nvPr>
            <p:ph type="ctrTitle"/>
          </p:nvPr>
        </p:nvSpPr>
        <p:spPr/>
        <p:txBody>
          <a:bodyPr/>
          <a:lstStyle/>
          <a:p>
            <a:r>
              <a:rPr lang="en-US" dirty="0"/>
              <a:t>Federalist 10</a:t>
            </a:r>
          </a:p>
        </p:txBody>
      </p:sp>
      <p:sp>
        <p:nvSpPr>
          <p:cNvPr id="3" name="Subtitle 2">
            <a:extLst>
              <a:ext uri="{FF2B5EF4-FFF2-40B4-BE49-F238E27FC236}">
                <a16:creationId xmlns:a16="http://schemas.microsoft.com/office/drawing/2014/main" id="{5B91B27C-7EC0-4ED2-8139-9AF5125575CF}"/>
              </a:ext>
            </a:extLst>
          </p:cNvPr>
          <p:cNvSpPr>
            <a:spLocks noGrp="1"/>
          </p:cNvSpPr>
          <p:nvPr>
            <p:ph type="subTitle" idx="1"/>
          </p:nvPr>
        </p:nvSpPr>
        <p:spPr/>
        <p:txBody>
          <a:bodyPr/>
          <a:lstStyle/>
          <a:p>
            <a:r>
              <a:rPr lang="en-US" dirty="0"/>
              <a:t>Publius</a:t>
            </a:r>
          </a:p>
          <a:p>
            <a:r>
              <a:rPr lang="en-US" dirty="0"/>
              <a:t>Written by James Madison </a:t>
            </a:r>
          </a:p>
        </p:txBody>
      </p:sp>
    </p:spTree>
    <p:extLst>
      <p:ext uri="{BB962C8B-B14F-4D97-AF65-F5344CB8AC3E}">
        <p14:creationId xmlns:p14="http://schemas.microsoft.com/office/powerpoint/2010/main" val="2364752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BE151-CCF4-4D80-BDCC-6674D1A57CA0}"/>
              </a:ext>
            </a:extLst>
          </p:cNvPr>
          <p:cNvSpPr>
            <a:spLocks noGrp="1"/>
          </p:cNvSpPr>
          <p:nvPr>
            <p:ph type="title"/>
          </p:nvPr>
        </p:nvSpPr>
        <p:spPr/>
        <p:txBody>
          <a:bodyPr/>
          <a:lstStyle/>
          <a:p>
            <a:r>
              <a:rPr lang="en-US" dirty="0"/>
              <a:t>Can a majority faction do harm?</a:t>
            </a:r>
          </a:p>
        </p:txBody>
      </p:sp>
      <p:sp>
        <p:nvSpPr>
          <p:cNvPr id="3" name="Content Placeholder 2">
            <a:extLst>
              <a:ext uri="{FF2B5EF4-FFF2-40B4-BE49-F238E27FC236}">
                <a16:creationId xmlns:a16="http://schemas.microsoft.com/office/drawing/2014/main" id="{AF1EADAF-0A63-4BF2-AABC-5147BB2187EB}"/>
              </a:ext>
            </a:extLst>
          </p:cNvPr>
          <p:cNvSpPr>
            <a:spLocks noGrp="1"/>
          </p:cNvSpPr>
          <p:nvPr>
            <p:ph idx="1"/>
          </p:nvPr>
        </p:nvSpPr>
        <p:spPr/>
        <p:txBody>
          <a:bodyPr>
            <a:normAutofit fontScale="92500" lnSpcReduction="10000"/>
          </a:bodyPr>
          <a:lstStyle/>
          <a:p>
            <a:r>
              <a:rPr lang="en-US" dirty="0">
                <a:solidFill>
                  <a:srgbClr val="C00000"/>
                </a:solidFill>
              </a:rPr>
              <a:t>Majority factions can do harm to a society in the act of oppression and there must be protections for the minority in place.</a:t>
            </a:r>
          </a:p>
          <a:p>
            <a:r>
              <a:rPr lang="en-US" dirty="0"/>
              <a:t>“By what means is this object attainable? Evidently by one of two only. Either the existence of the same passion or interest in a majority at the same time must be prevented, or the majority, having such coexistent passion or interest, must be rendered, by their number and local situation, unable to concert and carry into effect schemes of oppression. If the impulse and the opportunity be suffered to coincide, we well know that neither moral nor religious motives can be relied on as an adequate control. They are not found to be such on the injustice and violence of individuals, and lose their efficacy in proportion to the number combined together, that is, in proportion as their efficacy becomes needful.”</a:t>
            </a:r>
          </a:p>
        </p:txBody>
      </p:sp>
    </p:spTree>
    <p:extLst>
      <p:ext uri="{BB962C8B-B14F-4D97-AF65-F5344CB8AC3E}">
        <p14:creationId xmlns:p14="http://schemas.microsoft.com/office/powerpoint/2010/main" val="268984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8527D-5778-4EDC-8816-677524BEF481}"/>
              </a:ext>
            </a:extLst>
          </p:cNvPr>
          <p:cNvSpPr>
            <a:spLocks noGrp="1"/>
          </p:cNvSpPr>
          <p:nvPr>
            <p:ph type="title"/>
          </p:nvPr>
        </p:nvSpPr>
        <p:spPr/>
        <p:txBody>
          <a:bodyPr/>
          <a:lstStyle/>
          <a:p>
            <a:r>
              <a:rPr lang="en-US" dirty="0"/>
              <a:t>What will control factions better, a direct democracy or an republic?</a:t>
            </a:r>
          </a:p>
        </p:txBody>
      </p:sp>
      <p:sp>
        <p:nvSpPr>
          <p:cNvPr id="3" name="Content Placeholder 2">
            <a:extLst>
              <a:ext uri="{FF2B5EF4-FFF2-40B4-BE49-F238E27FC236}">
                <a16:creationId xmlns:a16="http://schemas.microsoft.com/office/drawing/2014/main" id="{2F9FD7C4-FC79-4A5A-A1C9-8DDA5E58468F}"/>
              </a:ext>
            </a:extLst>
          </p:cNvPr>
          <p:cNvSpPr>
            <a:spLocks noGrp="1"/>
          </p:cNvSpPr>
          <p:nvPr>
            <p:ph idx="1"/>
          </p:nvPr>
        </p:nvSpPr>
        <p:spPr/>
        <p:txBody>
          <a:bodyPr>
            <a:normAutofit fontScale="85000" lnSpcReduction="20000"/>
          </a:bodyPr>
          <a:lstStyle/>
          <a:p>
            <a:r>
              <a:rPr lang="en-US" dirty="0">
                <a:solidFill>
                  <a:srgbClr val="C00000"/>
                </a:solidFill>
              </a:rPr>
              <a:t>A direct democracy would have no control over factions but a republic would.  </a:t>
            </a:r>
          </a:p>
          <a:p>
            <a:r>
              <a:rPr lang="en-US" dirty="0"/>
              <a:t>“From this view of the subject it may be concluded that a pure democracy, by which I mean a society consisting of a small number of citizens, who assemble and administer the government in person, can admit of no cure for the mischiefs of faction. A common passion or interest will, in almost every case, be felt by a majority of the whole; a communication and concert result from the form of government itself; and there is nothing to check the inducements to sacrifice the weaker party or an obnoxious individual. Hence it is that such democracies have ever been spectacles of turbulence and contention; have ever been found incompatible with personal security or the rights of property; and have in general been as short in their lives as they have been violent in their deaths. Theoretic politicians, who have patronized this species of government, have erroneously supposed that by reducing mankind to a perfect equality in their political rights, they would, at the same time, be perfectly equalized and assimilated in their possessions, their opinions, and their passions.”</a:t>
            </a:r>
          </a:p>
        </p:txBody>
      </p:sp>
    </p:spTree>
    <p:extLst>
      <p:ext uri="{BB962C8B-B14F-4D97-AF65-F5344CB8AC3E}">
        <p14:creationId xmlns:p14="http://schemas.microsoft.com/office/powerpoint/2010/main" val="2321172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DD34C-CB4C-4713-97C4-C093E02EE070}"/>
              </a:ext>
            </a:extLst>
          </p:cNvPr>
          <p:cNvSpPr>
            <a:spLocks noGrp="1"/>
          </p:cNvSpPr>
          <p:nvPr>
            <p:ph type="title"/>
          </p:nvPr>
        </p:nvSpPr>
        <p:spPr/>
        <p:txBody>
          <a:bodyPr>
            <a:normAutofit/>
          </a:bodyPr>
          <a:lstStyle/>
          <a:p>
            <a:r>
              <a:rPr lang="en-US" dirty="0"/>
              <a:t>The reasons why a republic will help control the factions.</a:t>
            </a:r>
          </a:p>
        </p:txBody>
      </p:sp>
      <p:sp>
        <p:nvSpPr>
          <p:cNvPr id="3" name="Content Placeholder 2">
            <a:extLst>
              <a:ext uri="{FF2B5EF4-FFF2-40B4-BE49-F238E27FC236}">
                <a16:creationId xmlns:a16="http://schemas.microsoft.com/office/drawing/2014/main" id="{7B787C7F-0918-49A8-964B-E8B6007C07F1}"/>
              </a:ext>
            </a:extLst>
          </p:cNvPr>
          <p:cNvSpPr>
            <a:spLocks noGrp="1"/>
          </p:cNvSpPr>
          <p:nvPr>
            <p:ph idx="1"/>
          </p:nvPr>
        </p:nvSpPr>
        <p:spPr/>
        <p:txBody>
          <a:bodyPr/>
          <a:lstStyle/>
          <a:p>
            <a:r>
              <a:rPr lang="en-US" dirty="0"/>
              <a:t>The larger the country the more diverse the issues.</a:t>
            </a:r>
          </a:p>
          <a:p>
            <a:r>
              <a:rPr lang="en-US" dirty="0"/>
              <a:t>We elect only a small number of people to server those interests, so less diverse or crazy factions will fail to get a voice.  </a:t>
            </a:r>
          </a:p>
          <a:p>
            <a:r>
              <a:rPr lang="en-US" dirty="0"/>
              <a:t>TWO reasons why a Republic would be best:</a:t>
            </a:r>
          </a:p>
          <a:p>
            <a:pPr lvl="1"/>
            <a:r>
              <a:rPr lang="en-US" dirty="0"/>
              <a:t>A few represent the many</a:t>
            </a:r>
          </a:p>
          <a:p>
            <a:pPr lvl="1"/>
            <a:r>
              <a:rPr lang="en-US" dirty="0"/>
              <a:t>Representatives will be picked from a large population with diverse issues.</a:t>
            </a:r>
          </a:p>
        </p:txBody>
      </p:sp>
    </p:spTree>
    <p:extLst>
      <p:ext uri="{BB962C8B-B14F-4D97-AF65-F5344CB8AC3E}">
        <p14:creationId xmlns:p14="http://schemas.microsoft.com/office/powerpoint/2010/main" val="1600335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B55B3-B022-4E74-ACE3-EBEC1BDB6B6F}"/>
              </a:ext>
            </a:extLst>
          </p:cNvPr>
          <p:cNvSpPr>
            <a:spLocks noGrp="1"/>
          </p:cNvSpPr>
          <p:nvPr>
            <p:ph type="title"/>
          </p:nvPr>
        </p:nvSpPr>
        <p:spPr/>
        <p:txBody>
          <a:bodyPr/>
          <a:lstStyle/>
          <a:p>
            <a:r>
              <a:rPr lang="en-US" dirty="0"/>
              <a:t>What are factions?</a:t>
            </a:r>
          </a:p>
        </p:txBody>
      </p:sp>
      <p:sp>
        <p:nvSpPr>
          <p:cNvPr id="3" name="Content Placeholder 2">
            <a:extLst>
              <a:ext uri="{FF2B5EF4-FFF2-40B4-BE49-F238E27FC236}">
                <a16:creationId xmlns:a16="http://schemas.microsoft.com/office/drawing/2014/main" id="{67A8A7D1-0750-4C3B-AB04-692A559AF287}"/>
              </a:ext>
            </a:extLst>
          </p:cNvPr>
          <p:cNvSpPr>
            <a:spLocks noGrp="1"/>
          </p:cNvSpPr>
          <p:nvPr>
            <p:ph idx="1"/>
          </p:nvPr>
        </p:nvSpPr>
        <p:spPr/>
        <p:txBody>
          <a:bodyPr/>
          <a:lstStyle/>
          <a:p>
            <a:r>
              <a:rPr lang="en-US" dirty="0">
                <a:solidFill>
                  <a:srgbClr val="C00000"/>
                </a:solidFill>
              </a:rPr>
              <a:t>Groups of people who gather together to protect and promote their special economic interests and political opinions. Although these factions are at odds with each other, they frequently work against the public interest, and infringe upon the rights of others.</a:t>
            </a:r>
          </a:p>
          <a:p>
            <a:endParaRPr lang="en-US" dirty="0"/>
          </a:p>
          <a:p>
            <a:r>
              <a:rPr lang="en-US" dirty="0"/>
              <a:t>“By a faction, I understand a number of citizens, whether amounting to a majority or a minority of the whole, who are united and actuated by some common impulse of passion, or of interest, </a:t>
            </a:r>
            <a:r>
              <a:rPr lang="en-US" dirty="0" err="1"/>
              <a:t>adversed</a:t>
            </a:r>
            <a:r>
              <a:rPr lang="en-US" dirty="0"/>
              <a:t> to the rights of other citizens, or to the permanent and aggregate interests of the community.”</a:t>
            </a:r>
          </a:p>
        </p:txBody>
      </p:sp>
    </p:spTree>
    <p:extLst>
      <p:ext uri="{BB962C8B-B14F-4D97-AF65-F5344CB8AC3E}">
        <p14:creationId xmlns:p14="http://schemas.microsoft.com/office/powerpoint/2010/main" val="1126439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3B606-723D-4472-953F-6B65BA9E827A}"/>
              </a:ext>
            </a:extLst>
          </p:cNvPr>
          <p:cNvSpPr>
            <a:spLocks noGrp="1"/>
          </p:cNvSpPr>
          <p:nvPr>
            <p:ph type="title"/>
          </p:nvPr>
        </p:nvSpPr>
        <p:spPr/>
        <p:txBody>
          <a:bodyPr/>
          <a:lstStyle/>
          <a:p>
            <a:r>
              <a:rPr lang="en-US" dirty="0"/>
              <a:t>Two Methods of curing the mischiefs of factions?</a:t>
            </a:r>
          </a:p>
        </p:txBody>
      </p:sp>
      <p:sp>
        <p:nvSpPr>
          <p:cNvPr id="3" name="Content Placeholder 2">
            <a:extLst>
              <a:ext uri="{FF2B5EF4-FFF2-40B4-BE49-F238E27FC236}">
                <a16:creationId xmlns:a16="http://schemas.microsoft.com/office/drawing/2014/main" id="{8FE0899D-1AEB-40A9-A429-FE94718A6EB6}"/>
              </a:ext>
            </a:extLst>
          </p:cNvPr>
          <p:cNvSpPr>
            <a:spLocks noGrp="1"/>
          </p:cNvSpPr>
          <p:nvPr>
            <p:ph idx="1"/>
          </p:nvPr>
        </p:nvSpPr>
        <p:spPr/>
        <p:txBody>
          <a:bodyPr>
            <a:normAutofit lnSpcReduction="10000"/>
          </a:bodyPr>
          <a:lstStyle/>
          <a:p>
            <a:r>
              <a:rPr lang="en-US" u="sng" dirty="0">
                <a:solidFill>
                  <a:srgbClr val="C00000"/>
                </a:solidFill>
              </a:rPr>
              <a:t>Remove the Cause or control the effects of factions?</a:t>
            </a:r>
          </a:p>
          <a:p>
            <a:r>
              <a:rPr lang="en-US" dirty="0"/>
              <a:t>“There are two methods of curing the mischiefs of faction: the one, by removing its causes; the other, by controlling its effects.”</a:t>
            </a:r>
          </a:p>
          <a:p>
            <a:r>
              <a:rPr lang="en-US" u="sng" dirty="0">
                <a:solidFill>
                  <a:srgbClr val="C00000"/>
                </a:solidFill>
              </a:rPr>
              <a:t>There are two methods of removing the causes of factions:  </a:t>
            </a:r>
          </a:p>
          <a:p>
            <a:pPr marL="0" indent="0">
              <a:buNone/>
            </a:pPr>
            <a:r>
              <a:rPr lang="en-US" dirty="0">
                <a:solidFill>
                  <a:srgbClr val="C00000"/>
                </a:solidFill>
              </a:rPr>
              <a:t>1.  Destroy Liberty which is essential to its existence.  2. Give everyone the same opinion.</a:t>
            </a:r>
          </a:p>
          <a:p>
            <a:r>
              <a:rPr lang="en-US" dirty="0"/>
              <a:t>“There are again two methods of removing the causes of faction: the one, by destroying the liberty which is essential to its existence; the other, by giving to every citizen the same opinions, the same passions, and the same interests.”</a:t>
            </a:r>
          </a:p>
        </p:txBody>
      </p:sp>
    </p:spTree>
    <p:extLst>
      <p:ext uri="{BB962C8B-B14F-4D97-AF65-F5344CB8AC3E}">
        <p14:creationId xmlns:p14="http://schemas.microsoft.com/office/powerpoint/2010/main" val="3581792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52E59-E521-4D01-A71C-48007D3F2C65}"/>
              </a:ext>
            </a:extLst>
          </p:cNvPr>
          <p:cNvSpPr>
            <a:spLocks noGrp="1"/>
          </p:cNvSpPr>
          <p:nvPr>
            <p:ph type="title"/>
          </p:nvPr>
        </p:nvSpPr>
        <p:spPr/>
        <p:txBody>
          <a:bodyPr/>
          <a:lstStyle/>
          <a:p>
            <a:r>
              <a:rPr lang="en-US" dirty="0"/>
              <a:t>Destroy Liberty?</a:t>
            </a:r>
          </a:p>
        </p:txBody>
      </p:sp>
      <p:sp>
        <p:nvSpPr>
          <p:cNvPr id="3" name="Content Placeholder 2">
            <a:extLst>
              <a:ext uri="{FF2B5EF4-FFF2-40B4-BE49-F238E27FC236}">
                <a16:creationId xmlns:a16="http://schemas.microsoft.com/office/drawing/2014/main" id="{5633FD14-7FDB-426D-B9A3-29A17A6CFF43}"/>
              </a:ext>
            </a:extLst>
          </p:cNvPr>
          <p:cNvSpPr>
            <a:spLocks noGrp="1"/>
          </p:cNvSpPr>
          <p:nvPr>
            <p:ph idx="1"/>
          </p:nvPr>
        </p:nvSpPr>
        <p:spPr/>
        <p:txBody>
          <a:bodyPr/>
          <a:lstStyle/>
          <a:p>
            <a:r>
              <a:rPr lang="en-US" dirty="0">
                <a:solidFill>
                  <a:srgbClr val="C00000"/>
                </a:solidFill>
              </a:rPr>
              <a:t>Madison states liberty is to a faction what air is to fire.  Liberty is essential to political life so we can never remove liberty. </a:t>
            </a:r>
          </a:p>
          <a:p>
            <a:endParaRPr lang="en-US" dirty="0"/>
          </a:p>
          <a:p>
            <a:r>
              <a:rPr lang="en-US" dirty="0"/>
              <a:t>“It could never be more truly said than of the first remedy, that it was worse than the disease. Liberty is to faction what air is to fire, an aliment without which it instantly expires. But it could not be less folly to abolish liberty, which is essential to political life, because it nourishes faction, than it would be to wish the annihilation of air, which is essential to animal life, because it imparts to fire its destructive agency.”</a:t>
            </a:r>
          </a:p>
        </p:txBody>
      </p:sp>
    </p:spTree>
    <p:extLst>
      <p:ext uri="{BB962C8B-B14F-4D97-AF65-F5344CB8AC3E}">
        <p14:creationId xmlns:p14="http://schemas.microsoft.com/office/powerpoint/2010/main" val="2467615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54EA4-3BEC-4A92-993F-C77BEB643421}"/>
              </a:ext>
            </a:extLst>
          </p:cNvPr>
          <p:cNvSpPr>
            <a:spLocks noGrp="1"/>
          </p:cNvSpPr>
          <p:nvPr>
            <p:ph type="title"/>
          </p:nvPr>
        </p:nvSpPr>
        <p:spPr/>
        <p:txBody>
          <a:bodyPr/>
          <a:lstStyle/>
          <a:p>
            <a:r>
              <a:rPr lang="en-US" dirty="0"/>
              <a:t>Can we all think a like?</a:t>
            </a:r>
          </a:p>
        </p:txBody>
      </p:sp>
      <p:sp>
        <p:nvSpPr>
          <p:cNvPr id="3" name="Content Placeholder 2">
            <a:extLst>
              <a:ext uri="{FF2B5EF4-FFF2-40B4-BE49-F238E27FC236}">
                <a16:creationId xmlns:a16="http://schemas.microsoft.com/office/drawing/2014/main" id="{84C30873-A2D8-47BA-90A1-7C60B5F48241}"/>
              </a:ext>
            </a:extLst>
          </p:cNvPr>
          <p:cNvSpPr>
            <a:spLocks noGrp="1"/>
          </p:cNvSpPr>
          <p:nvPr>
            <p:ph idx="1"/>
          </p:nvPr>
        </p:nvSpPr>
        <p:spPr/>
        <p:txBody>
          <a:bodyPr>
            <a:normAutofit fontScale="85000" lnSpcReduction="20000"/>
          </a:bodyPr>
          <a:lstStyle/>
          <a:p>
            <a:r>
              <a:rPr lang="en-US" dirty="0">
                <a:solidFill>
                  <a:srgbClr val="FF0000"/>
                </a:solidFill>
              </a:rPr>
              <a:t>Madison states that “men” are fallible and self interested and driven by their self interest.  He also states that protecting our self interest (property) is the first responsibility of government.</a:t>
            </a:r>
          </a:p>
          <a:p>
            <a:r>
              <a:rPr lang="en-US" dirty="0"/>
              <a:t>“The second expedient is as impracticable as the first would be unwise. As long as the reason of man continues fallible, and he is at liberty to exercise it, different opinions will be formed. As long as the connection subsists between his reason and his self-love, his opinions and his passions will have a reciprocal influence on each other; and the former will be objects to which the latter will attach themselves. The diversity in the faculties of men, from which the rights of property originate, is not less an insuperable obstacle to a uniformity of interests. The protection of these faculties is the first object of government. From the protection of different and unequal faculties of acquiring property, the possession of different degrees and kinds of property immediately results; and from the influence of these on the sentiments and views of the respective proprietors, ensues a division of the society into different interests and parties.”</a:t>
            </a:r>
          </a:p>
        </p:txBody>
      </p:sp>
    </p:spTree>
    <p:extLst>
      <p:ext uri="{BB962C8B-B14F-4D97-AF65-F5344CB8AC3E}">
        <p14:creationId xmlns:p14="http://schemas.microsoft.com/office/powerpoint/2010/main" val="1074919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6A85F-963A-48E2-AF2E-0386BF9E487E}"/>
              </a:ext>
            </a:extLst>
          </p:cNvPr>
          <p:cNvSpPr>
            <a:spLocks noGrp="1"/>
          </p:cNvSpPr>
          <p:nvPr>
            <p:ph type="title"/>
          </p:nvPr>
        </p:nvSpPr>
        <p:spPr/>
        <p:txBody>
          <a:bodyPr/>
          <a:lstStyle/>
          <a:p>
            <a:r>
              <a:rPr lang="en-US" dirty="0"/>
              <a:t>What are the causes that create factions?</a:t>
            </a:r>
          </a:p>
        </p:txBody>
      </p:sp>
      <p:sp>
        <p:nvSpPr>
          <p:cNvPr id="3" name="Content Placeholder 2">
            <a:extLst>
              <a:ext uri="{FF2B5EF4-FFF2-40B4-BE49-F238E27FC236}">
                <a16:creationId xmlns:a16="http://schemas.microsoft.com/office/drawing/2014/main" id="{451E6E6F-F238-474B-B15C-51E87A79C53F}"/>
              </a:ext>
            </a:extLst>
          </p:cNvPr>
          <p:cNvSpPr>
            <a:spLocks noGrp="1"/>
          </p:cNvSpPr>
          <p:nvPr>
            <p:ph idx="1"/>
          </p:nvPr>
        </p:nvSpPr>
        <p:spPr/>
        <p:txBody>
          <a:bodyPr>
            <a:normAutofit fontScale="62500" lnSpcReduction="20000"/>
          </a:bodyPr>
          <a:lstStyle/>
          <a:p>
            <a:r>
              <a:rPr lang="en-US" dirty="0">
                <a:solidFill>
                  <a:srgbClr val="C00000"/>
                </a:solidFill>
              </a:rPr>
              <a:t>There are many factors that can bring people together but the major cause of most factions is the unequal distribution of property within an society.</a:t>
            </a:r>
          </a:p>
          <a:p>
            <a:r>
              <a:rPr lang="en-US" dirty="0"/>
              <a:t>“The latent causes of faction are thus sown in the nature of man; and we see them everywhere brought into different degrees of activity, according to the different circumstances of civil society. A zeal for different opinions concerning religion, concerning government, and many other points, as well of speculation as of practice; an attachment to different leaders ambitiously contending for pre-eminence and power; or to persons of other descriptions whose fortunes have been interesting to the human passions, have, in turn, divided mankind into parties, inflamed them with mutual animosity, and rendered them much more disposed to vex and oppress each other than to co-operate for their common good. So strong is this propensity of mankind to fall into mutual animosities, that where no substantial occasion presents itself, the most frivolous and fanciful distinctions have been sufficient to kindle their unfriendly passions and excite their most violent conflicts. But the most common and durable source of factions has been the various and unequal distribution of property. Those who hold and those who are without property have ever formed distinct interests in society. Those who are creditors, and those who are debtors, fall under a like discrimination. A landed interest, a manufacturing interest, a mercantile interest, a moneyed interest, with many lesser interests, grow up of necessity in civilized nations, and divide them into different classes, actuated by different sentiments and views. The regulation of these various and interfering interests forms the principal task of modern legislation, and involves the spirit of party and faction in the necessary and ordinary operations of the government.”</a:t>
            </a:r>
          </a:p>
        </p:txBody>
      </p:sp>
    </p:spTree>
    <p:extLst>
      <p:ext uri="{BB962C8B-B14F-4D97-AF65-F5344CB8AC3E}">
        <p14:creationId xmlns:p14="http://schemas.microsoft.com/office/powerpoint/2010/main" val="2475706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8CDB1-BB52-427A-B31D-43F47C97012E}"/>
              </a:ext>
            </a:extLst>
          </p:cNvPr>
          <p:cNvSpPr>
            <a:spLocks noGrp="1"/>
          </p:cNvSpPr>
          <p:nvPr>
            <p:ph type="title"/>
          </p:nvPr>
        </p:nvSpPr>
        <p:spPr/>
        <p:txBody>
          <a:bodyPr/>
          <a:lstStyle/>
          <a:p>
            <a:r>
              <a:rPr lang="en-US" dirty="0"/>
              <a:t>Can we trust man to rule or judge himself?</a:t>
            </a:r>
          </a:p>
        </p:txBody>
      </p:sp>
      <p:sp>
        <p:nvSpPr>
          <p:cNvPr id="3" name="Content Placeholder 2">
            <a:extLst>
              <a:ext uri="{FF2B5EF4-FFF2-40B4-BE49-F238E27FC236}">
                <a16:creationId xmlns:a16="http://schemas.microsoft.com/office/drawing/2014/main" id="{868E82EA-903C-4310-BE51-5497A2D0D736}"/>
              </a:ext>
            </a:extLst>
          </p:cNvPr>
          <p:cNvSpPr>
            <a:spLocks noGrp="1"/>
          </p:cNvSpPr>
          <p:nvPr>
            <p:ph idx="1"/>
          </p:nvPr>
        </p:nvSpPr>
        <p:spPr/>
        <p:txBody>
          <a:bodyPr>
            <a:normAutofit fontScale="70000" lnSpcReduction="20000"/>
          </a:bodyPr>
          <a:lstStyle/>
          <a:p>
            <a:r>
              <a:rPr lang="en-US" dirty="0">
                <a:solidFill>
                  <a:srgbClr val="C00000"/>
                </a:solidFill>
              </a:rPr>
              <a:t>Madison hopes that being such a large country with diverse interests that legislators will not be interested in serving their own good, but to serve the people.  Decisions should be about balancing the needs of both sides of the issue.</a:t>
            </a:r>
          </a:p>
          <a:p>
            <a:r>
              <a:rPr lang="en-US" dirty="0"/>
              <a:t>“No man is allowed to be a judge in his own cause, because his interest would certainly bias his judgment, and, not improbably, corrupt his integrity. With equal, nay with greater reason, a body of men are unfit to be both judges and parties at the same time; yet what are many of the most important acts of legislation, but so many judicial determinations, not indeed concerning the rights of single persons, but concerning the rights of large bodies of citizens? And what are the different classes of legislators but advocates and parties to the causes which they determine? Is a law proposed concerning private debts? It is a question to which the creditors are parties on one side and the debtors on the other. Justice ought to hold the balance between them. Yet the parties are, and must be, themselves the judges; and the most numerous party, or, in other words, the most powerful faction must be expected to prevail. Shall domestic manufactures be encouraged, and in what degree, by restrictions on foreign manufactures? are questions which would be differently decided by the landed and the manufacturing classes, and probably by neither with a sole regard to justice and the public good. The apportionment of taxes on the various descriptions of property is an act which seems to require the most exact impartiality; yet there is, perhaps, no legislative act in which greater opportunity and temptation are given to a predominant party to trample on the rules of justice. Every shilling with which they overburden the inferior number, is a shilling saved to their own pockets.”</a:t>
            </a:r>
          </a:p>
          <a:p>
            <a:endParaRPr lang="en-US" dirty="0"/>
          </a:p>
        </p:txBody>
      </p:sp>
    </p:spTree>
    <p:extLst>
      <p:ext uri="{BB962C8B-B14F-4D97-AF65-F5344CB8AC3E}">
        <p14:creationId xmlns:p14="http://schemas.microsoft.com/office/powerpoint/2010/main" val="2778246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65067-9D83-4334-A8ED-DD4A25995181}"/>
              </a:ext>
            </a:extLst>
          </p:cNvPr>
          <p:cNvSpPr>
            <a:spLocks noGrp="1"/>
          </p:cNvSpPr>
          <p:nvPr>
            <p:ph type="title"/>
          </p:nvPr>
        </p:nvSpPr>
        <p:spPr/>
        <p:txBody>
          <a:bodyPr/>
          <a:lstStyle/>
          <a:p>
            <a:r>
              <a:rPr lang="en-US" dirty="0"/>
              <a:t>Will men serve for the public good?</a:t>
            </a:r>
          </a:p>
        </p:txBody>
      </p:sp>
      <p:sp>
        <p:nvSpPr>
          <p:cNvPr id="3" name="Content Placeholder 2">
            <a:extLst>
              <a:ext uri="{FF2B5EF4-FFF2-40B4-BE49-F238E27FC236}">
                <a16:creationId xmlns:a16="http://schemas.microsoft.com/office/drawing/2014/main" id="{E04034ED-D1C7-4A64-AD4D-96E77CAB13F5}"/>
              </a:ext>
            </a:extLst>
          </p:cNvPr>
          <p:cNvSpPr>
            <a:spLocks noGrp="1"/>
          </p:cNvSpPr>
          <p:nvPr>
            <p:ph idx="1"/>
          </p:nvPr>
        </p:nvSpPr>
        <p:spPr/>
        <p:txBody>
          <a:bodyPr/>
          <a:lstStyle/>
          <a:p>
            <a:r>
              <a:rPr lang="en-US" dirty="0">
                <a:solidFill>
                  <a:srgbClr val="C00000"/>
                </a:solidFill>
              </a:rPr>
              <a:t>Public good should prevail over the interest of the factions of people.</a:t>
            </a:r>
          </a:p>
          <a:p>
            <a:r>
              <a:rPr lang="en-US" dirty="0"/>
              <a:t>“It is in vain to say that enlightened statesmen will be able to adjust these clashing interests, and render them all subservient to the public good. Enlightened statesmen will not always be at the helm. Nor, in many cases, can such an adjustment be made at all without taking into view indirect and remote considerations, which will rarely prevail over the immediate interest which one party may find in disregarding the rights of another or the good of the whole.”</a:t>
            </a:r>
          </a:p>
        </p:txBody>
      </p:sp>
    </p:spTree>
    <p:extLst>
      <p:ext uri="{BB962C8B-B14F-4D97-AF65-F5344CB8AC3E}">
        <p14:creationId xmlns:p14="http://schemas.microsoft.com/office/powerpoint/2010/main" val="2848772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0E039-880D-491D-9E46-B1B833C6F38B}"/>
              </a:ext>
            </a:extLst>
          </p:cNvPr>
          <p:cNvSpPr>
            <a:spLocks noGrp="1"/>
          </p:cNvSpPr>
          <p:nvPr>
            <p:ph type="title"/>
          </p:nvPr>
        </p:nvSpPr>
        <p:spPr/>
        <p:txBody>
          <a:bodyPr/>
          <a:lstStyle/>
          <a:p>
            <a:r>
              <a:rPr lang="en-US" dirty="0"/>
              <a:t>Controlling the effects of factions.</a:t>
            </a:r>
          </a:p>
        </p:txBody>
      </p:sp>
      <p:sp>
        <p:nvSpPr>
          <p:cNvPr id="3" name="Content Placeholder 2">
            <a:extLst>
              <a:ext uri="{FF2B5EF4-FFF2-40B4-BE49-F238E27FC236}">
                <a16:creationId xmlns:a16="http://schemas.microsoft.com/office/drawing/2014/main" id="{825AC0D1-E347-43E7-B14D-D12058C87EBA}"/>
              </a:ext>
            </a:extLst>
          </p:cNvPr>
          <p:cNvSpPr>
            <a:spLocks noGrp="1"/>
          </p:cNvSpPr>
          <p:nvPr>
            <p:ph idx="1"/>
          </p:nvPr>
        </p:nvSpPr>
        <p:spPr/>
        <p:txBody>
          <a:bodyPr>
            <a:normAutofit fontScale="85000" lnSpcReduction="20000"/>
          </a:bodyPr>
          <a:lstStyle/>
          <a:p>
            <a:r>
              <a:rPr lang="en-US" dirty="0">
                <a:solidFill>
                  <a:srgbClr val="C00000"/>
                </a:solidFill>
              </a:rPr>
              <a:t>If it is a minority faction then the republic form of government with control it.  If it is a majority faction then representatives must balance between public good and private rights.  </a:t>
            </a:r>
            <a:endParaRPr lang="en-US" dirty="0"/>
          </a:p>
          <a:p>
            <a:r>
              <a:rPr lang="en-US" dirty="0"/>
              <a:t>“If a faction consists of less than a majority, relief is supplied by the republican principle, which enables the majority to defeat its sinister views by regular vote. It may clog the administration, it may convulse the society; but it will be unable to execute and mask its violence under the forms of the </a:t>
            </a:r>
            <a:r>
              <a:rPr lang="en-US" dirty="0">
                <a:hlinkClick r:id="rId2">
                  <a:extLst>
                    <a:ext uri="{A12FA001-AC4F-418D-AE19-62706E023703}">
                      <ahyp:hlinkClr xmlns:ahyp="http://schemas.microsoft.com/office/drawing/2018/hyperlinkcolor" val="tx"/>
                    </a:ext>
                  </a:extLst>
                </a:hlinkClick>
              </a:rPr>
              <a:t>Constitution</a:t>
            </a:r>
            <a:r>
              <a:rPr lang="en-US" dirty="0"/>
              <a:t>. When a majority is included in a faction, the form of popular government, on the other hand, enables it to sacrifice to its ruling passion or interest both the public good and the rights of other citizens. To secure the public good and private rights against the danger of such a faction, and at the same time to preserve the spirit and the form of popular government, is then the great object to which our inquiries are directed. Let me add that it is the great desideratum by which this form of government can be rescued from the opprobrium under which it has so long labored, and be recommended to the esteem and adoption of mankind.”</a:t>
            </a:r>
          </a:p>
        </p:txBody>
      </p:sp>
    </p:spTree>
    <p:extLst>
      <p:ext uri="{BB962C8B-B14F-4D97-AF65-F5344CB8AC3E}">
        <p14:creationId xmlns:p14="http://schemas.microsoft.com/office/powerpoint/2010/main" val="29478816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83</TotalTime>
  <Words>1933</Words>
  <Application>Microsoft Office PowerPoint</Application>
  <PresentationFormat>Widescreen</PresentationFormat>
  <Paragraphs>44</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Gill Sans MT</vt:lpstr>
      <vt:lpstr>Gallery</vt:lpstr>
      <vt:lpstr>Federalist 10</vt:lpstr>
      <vt:lpstr>What are factions?</vt:lpstr>
      <vt:lpstr>Two Methods of curing the mischiefs of factions?</vt:lpstr>
      <vt:lpstr>Destroy Liberty?</vt:lpstr>
      <vt:lpstr>Can we all think a like?</vt:lpstr>
      <vt:lpstr>What are the causes that create factions?</vt:lpstr>
      <vt:lpstr>Can we trust man to rule or judge himself?</vt:lpstr>
      <vt:lpstr>Will men serve for the public good?</vt:lpstr>
      <vt:lpstr>Controlling the effects of factions.</vt:lpstr>
      <vt:lpstr>Can a majority faction do harm?</vt:lpstr>
      <vt:lpstr>What will control factions better, a direct democracy or an republic?</vt:lpstr>
      <vt:lpstr>The reasons why a republic will help control the factions.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Federalist 10</dc:title>
  <dc:creator>Michael Fluharty</dc:creator>
  <cp:lastModifiedBy>Michael Fluharty</cp:lastModifiedBy>
  <cp:revision>9</cp:revision>
  <dcterms:created xsi:type="dcterms:W3CDTF">2018-09-24T01:47:22Z</dcterms:created>
  <dcterms:modified xsi:type="dcterms:W3CDTF">2018-09-24T03:11:08Z</dcterms:modified>
</cp:coreProperties>
</file>