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1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7C0D0-4C08-434C-A62B-C0E7AF6758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24978-C239-42C8-9930-CC063695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0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https://www.nytimes.com/interactive/2016/09/13/us/politics/what-separates-voters-and-nonvoters.html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24978-C239-42C8-9930-CC0636952B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9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8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2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254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7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8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41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2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8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2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1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2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3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2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0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0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87B5-5E43-4472-91B1-6648C6743A0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69763-05C2-4772-9A26-2E2B161B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00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0201-B838-49B8-B6FE-A80E2CAF2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Voters and Voter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BF75F-BCF9-4734-973C-6FE134E5F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576" y="3785062"/>
            <a:ext cx="9070848" cy="15758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Civics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Chapter 6</a:t>
            </a:r>
          </a:p>
          <a:p>
            <a:pPr>
              <a:lnSpc>
                <a:spcPct val="100000"/>
              </a:lnSpc>
            </a:pPr>
            <a:r>
              <a:rPr lang="en-US" sz="1600" i="1" dirty="0" err="1"/>
              <a:t>MacGruder’s</a:t>
            </a:r>
            <a:r>
              <a:rPr lang="en-US" sz="1600" i="1" dirty="0"/>
              <a:t> American Government</a:t>
            </a:r>
          </a:p>
        </p:txBody>
      </p:sp>
    </p:spTree>
    <p:extLst>
      <p:ext uri="{BB962C8B-B14F-4D97-AF65-F5344CB8AC3E}">
        <p14:creationId xmlns:p14="http://schemas.microsoft.com/office/powerpoint/2010/main" val="153439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6F7C-BEEE-42E1-83B6-8EC64E7C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3600" dirty="0"/>
              <a:t>Early Civil rights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3E6-B87F-4C91-966D-A26E92971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64" y="1032035"/>
            <a:ext cx="10690773" cy="2714234"/>
          </a:xfrm>
        </p:spPr>
        <p:txBody>
          <a:bodyPr>
            <a:noAutofit/>
          </a:bodyPr>
          <a:lstStyle/>
          <a:p>
            <a:r>
              <a:rPr lang="en-US" sz="2400" dirty="0"/>
              <a:t>Federal laws/amendments needed enforcement </a:t>
            </a:r>
            <a:r>
              <a:rPr lang="en-US" sz="2400" dirty="0">
                <a:sym typeface="Wingdings" panose="05000000000000000000" pitchFamily="2" charset="2"/>
              </a:rPr>
              <a:t> Civil Rights Act of 1957  United States Civil Rights Commission</a:t>
            </a:r>
          </a:p>
          <a:p>
            <a:r>
              <a:rPr lang="en-US" sz="2400" dirty="0">
                <a:sym typeface="Wingdings" panose="05000000000000000000" pitchFamily="2" charset="2"/>
              </a:rPr>
              <a:t>The Commission’s job was to look into cases of voter discrimination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Report back to the President and Congress and to the media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Attorney general can work to prevent voter discrimination through federal court orders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BD775-F75C-4809-9D57-B0093A1149DE}"/>
              </a:ext>
            </a:extLst>
          </p:cNvPr>
          <p:cNvSpPr txBox="1"/>
          <p:nvPr/>
        </p:nvSpPr>
        <p:spPr>
          <a:xfrm>
            <a:off x="154564" y="4070418"/>
            <a:ext cx="1120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Civil Rights Act of 1960</a:t>
            </a:r>
            <a:r>
              <a:rPr lang="en-US" sz="2400" dirty="0">
                <a:sym typeface="Wingdings" panose="05000000000000000000" pitchFamily="2" charset="2"/>
              </a:rPr>
              <a:t>  appointment of federal voting referees, helping to register people to vote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34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EDDA-66A5-4002-924D-615879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8793"/>
            <a:ext cx="10353761" cy="1326321"/>
          </a:xfrm>
        </p:spPr>
        <p:txBody>
          <a:bodyPr/>
          <a:lstStyle/>
          <a:p>
            <a:r>
              <a:rPr lang="en-US" dirty="0"/>
              <a:t>The Civil Rights Act of 1964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F6F66-A6DA-4FAF-89F9-1E5E2913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3" y="1170579"/>
            <a:ext cx="10353762" cy="3733929"/>
          </a:xfrm>
        </p:spPr>
        <p:txBody>
          <a:bodyPr>
            <a:normAutofit/>
          </a:bodyPr>
          <a:lstStyle/>
          <a:p>
            <a:r>
              <a:rPr lang="en-US" sz="2400" dirty="0"/>
              <a:t>Broader and more effective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Outlaws discrimination in the form of jobs or voter registration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Relies on the power of the federal courts by injunction</a:t>
            </a: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Still wasn’t perfect or easy; civil rights activists—including Dr. Martin Luther King Jr.—protested and did voter registration drives only to face violence and more discrimination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Finally President Lyndon Johnson had a say in it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09547-9306-49B2-9823-74AD4F7FE9DF}"/>
              </a:ext>
            </a:extLst>
          </p:cNvPr>
          <p:cNvSpPr txBox="1"/>
          <p:nvPr/>
        </p:nvSpPr>
        <p:spPr>
          <a:xfrm>
            <a:off x="1934095" y="5092931"/>
            <a:ext cx="607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Injunction: court order that forces or limits an act of individuals or officials</a:t>
            </a:r>
          </a:p>
        </p:txBody>
      </p:sp>
    </p:spTree>
    <p:extLst>
      <p:ext uri="{BB962C8B-B14F-4D97-AF65-F5344CB8AC3E}">
        <p14:creationId xmlns:p14="http://schemas.microsoft.com/office/powerpoint/2010/main" val="258122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AA13-BE04-43D9-9EB0-1BE4ECA3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en-US" dirty="0"/>
              <a:t>The Voting rights act of 1965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3D49-A350-4633-92BB-D8BFBFDD5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11" y="1006675"/>
            <a:ext cx="10353762" cy="3695136"/>
          </a:xfrm>
        </p:spPr>
        <p:txBody>
          <a:bodyPr/>
          <a:lstStyle/>
          <a:p>
            <a:r>
              <a:rPr lang="en-US" dirty="0"/>
              <a:t>True effectiveness because it applied to ALL elections </a:t>
            </a:r>
          </a:p>
          <a:p>
            <a:r>
              <a:rPr lang="en-US" dirty="0"/>
              <a:t>Originally temporary (1970 </a:t>
            </a:r>
            <a:r>
              <a:rPr lang="en-US" dirty="0">
                <a:sym typeface="Wingdings" panose="05000000000000000000" pitchFamily="2" charset="2"/>
              </a:rPr>
              <a:t> 1975  1982  2007  2015)</a:t>
            </a:r>
          </a:p>
          <a:p>
            <a:r>
              <a:rPr lang="en-US" dirty="0">
                <a:sym typeface="Wingdings" panose="05000000000000000000" pitchFamily="2" charset="2"/>
              </a:rPr>
              <a:t>Led to </a:t>
            </a:r>
            <a:r>
              <a:rPr lang="en-US" i="1" dirty="0">
                <a:sym typeface="Wingdings" panose="05000000000000000000" pitchFamily="2" charset="2"/>
              </a:rPr>
              <a:t>Harper v. Board of Elections </a:t>
            </a:r>
            <a:r>
              <a:rPr lang="en-US" dirty="0">
                <a:sym typeface="Wingdings" panose="05000000000000000000" pitchFamily="2" charset="2"/>
              </a:rPr>
              <a:t>(1966)—no more poll tax!</a:t>
            </a:r>
          </a:p>
          <a:p>
            <a:r>
              <a:rPr lang="en-US" dirty="0">
                <a:sym typeface="Wingdings" panose="05000000000000000000" pitchFamily="2" charset="2"/>
              </a:rPr>
              <a:t>New election laws or changes must be approved (given </a:t>
            </a:r>
            <a:r>
              <a:rPr lang="en-US" i="1" dirty="0">
                <a:sym typeface="Wingdings" panose="05000000000000000000" pitchFamily="2" charset="2"/>
              </a:rPr>
              <a:t>preclearance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Upheld in 1966 by the Supreme Court</a:t>
            </a:r>
          </a:p>
          <a:p>
            <a:r>
              <a:rPr lang="en-US" dirty="0">
                <a:sym typeface="Wingdings" panose="05000000000000000000" pitchFamily="2" charset="2"/>
              </a:rPr>
              <a:t>Amendments continually added more states and eliminated more restrictions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C2CAC-A976-4898-B186-60C296C0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6" y="4003757"/>
            <a:ext cx="4638087" cy="25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0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E8A2-829C-4B45-97A9-03613E43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behavior—nonvoters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017C8-6C8A-49B7-BFD6-98324A692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Ancient Greek “</a:t>
            </a:r>
            <a:r>
              <a:rPr lang="en-US" sz="2400" i="1" dirty="0" err="1"/>
              <a:t>idiotes</a:t>
            </a:r>
            <a:r>
              <a:rPr lang="en-US" sz="2400" dirty="0"/>
              <a:t>” means citizens who do not vote</a:t>
            </a:r>
          </a:p>
          <a:p>
            <a:r>
              <a:rPr lang="en-US" sz="2400" dirty="0"/>
              <a:t>While millions vote, there are also millions who are </a:t>
            </a:r>
            <a:r>
              <a:rPr lang="en-US" sz="2400" b="1" dirty="0"/>
              <a:t>eligible</a:t>
            </a:r>
            <a:r>
              <a:rPr lang="en-US" sz="2400" b="1" i="1" dirty="0"/>
              <a:t> </a:t>
            </a:r>
            <a:r>
              <a:rPr lang="en-US" sz="2400" dirty="0"/>
              <a:t>who do not vote</a:t>
            </a:r>
          </a:p>
        </p:txBody>
      </p:sp>
    </p:spTree>
    <p:extLst>
      <p:ext uri="{BB962C8B-B14F-4D97-AF65-F5344CB8AC3E}">
        <p14:creationId xmlns:p14="http://schemas.microsoft.com/office/powerpoint/2010/main" val="218299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8E9C-9BE4-4CB2-8725-38396D77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55" y="0"/>
            <a:ext cx="10353761" cy="1326321"/>
          </a:xfrm>
        </p:spPr>
        <p:txBody>
          <a:bodyPr/>
          <a:lstStyle/>
          <a:p>
            <a:r>
              <a:rPr lang="en-US" dirty="0"/>
              <a:t>The size of the problem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BA9100-25AF-47CC-8FE6-0E69A2243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4" t="27723" r="19724" b="36389"/>
          <a:stretch/>
        </p:blipFill>
        <p:spPr>
          <a:xfrm>
            <a:off x="617389" y="1326321"/>
            <a:ext cx="7296328" cy="30369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95350-18D5-42D6-91A7-FF8B9DDCB9A1}"/>
              </a:ext>
            </a:extLst>
          </p:cNvPr>
          <p:cNvSpPr txBox="1"/>
          <p:nvPr/>
        </p:nvSpPr>
        <p:spPr>
          <a:xfrm>
            <a:off x="8174181" y="3429000"/>
            <a:ext cx="3297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Voter turnout has been decreasing over the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Off-year/midterm elections always show lower voter turnout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Ballot fatigue</a:t>
            </a:r>
          </a:p>
        </p:txBody>
      </p:sp>
    </p:spTree>
    <p:extLst>
      <p:ext uri="{BB962C8B-B14F-4D97-AF65-F5344CB8AC3E}">
        <p14:creationId xmlns:p14="http://schemas.microsoft.com/office/powerpoint/2010/main" val="239454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52B1-6884-448D-8450-39C9168A6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77585"/>
            <a:ext cx="10353761" cy="1326321"/>
          </a:xfrm>
        </p:spPr>
        <p:txBody>
          <a:bodyPr/>
          <a:lstStyle/>
          <a:p>
            <a:r>
              <a:rPr lang="en-US" dirty="0"/>
              <a:t>Why people do not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364E-2FA9-4096-B6CA-DDA10ADA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142870"/>
            <a:ext cx="5099077" cy="2697609"/>
          </a:xfrm>
        </p:spPr>
        <p:txBody>
          <a:bodyPr>
            <a:normAutofit/>
          </a:bodyPr>
          <a:lstStyle/>
          <a:p>
            <a:r>
              <a:rPr lang="en-US" dirty="0"/>
              <a:t>“Cannot-Voters”</a:t>
            </a:r>
          </a:p>
          <a:p>
            <a:pPr lvl="1"/>
            <a:r>
              <a:rPr lang="en-US" sz="2000" dirty="0"/>
              <a:t>Not residents</a:t>
            </a:r>
          </a:p>
          <a:p>
            <a:pPr lvl="1"/>
            <a:r>
              <a:rPr lang="en-US" sz="2000" dirty="0"/>
              <a:t>Ill, physically or mentally disabled</a:t>
            </a:r>
          </a:p>
          <a:p>
            <a:pPr lvl="1"/>
            <a:r>
              <a:rPr lang="en-US" sz="2000" dirty="0"/>
              <a:t>Traveling</a:t>
            </a:r>
          </a:p>
          <a:p>
            <a:pPr lvl="1"/>
            <a:r>
              <a:rPr lang="en-US" sz="2000" dirty="0"/>
              <a:t>Those imprisoned</a:t>
            </a:r>
          </a:p>
          <a:p>
            <a:pPr lvl="1"/>
            <a:r>
              <a:rPr lang="en-US" sz="2000" dirty="0"/>
              <a:t>Religiously convicted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487A1-6BC0-4CDB-8C17-51456B898857}"/>
              </a:ext>
            </a:extLst>
          </p:cNvPr>
          <p:cNvSpPr txBox="1"/>
          <p:nvPr/>
        </p:nvSpPr>
        <p:spPr>
          <a:xfrm>
            <a:off x="6567056" y="1142870"/>
            <a:ext cx="50042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Actual nonvoters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Not convinced they matter </a:t>
            </a:r>
            <a:r>
              <a:rPr lang="en-US" sz="2000" dirty="0">
                <a:sym typeface="Wingdings" panose="05000000000000000000" pitchFamily="2" charset="2"/>
              </a:rPr>
              <a:t> things are fine/things will never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No </a:t>
            </a:r>
            <a:r>
              <a:rPr lang="en-US" sz="2000" i="1" dirty="0">
                <a:sym typeface="Wingdings" panose="05000000000000000000" pitchFamily="2" charset="2"/>
              </a:rPr>
              <a:t>political efficacy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Other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Complicated election procedures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“Time-zone fallout”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interest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nature of the two-party system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1075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2228-92A0-405D-ABE6-389057BB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people do not vote (continued)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7316-8802-45CF-B3B1-4785D2125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804" y="1523207"/>
            <a:ext cx="4879199" cy="823912"/>
          </a:xfrm>
        </p:spPr>
        <p:txBody>
          <a:bodyPr/>
          <a:lstStyle/>
          <a:p>
            <a:r>
              <a:rPr lang="en-US" dirty="0"/>
              <a:t>Voters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E058EF-0A51-4F6A-93E8-10EF4ED91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3467" y="2453060"/>
            <a:ext cx="5107208" cy="3692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Higher income levels</a:t>
            </a:r>
          </a:p>
          <a:p>
            <a:r>
              <a:rPr lang="en-US" dirty="0"/>
              <a:t>Higher education</a:t>
            </a:r>
          </a:p>
          <a:p>
            <a:r>
              <a:rPr lang="en-US" dirty="0"/>
              <a:t>Higher job status</a:t>
            </a:r>
          </a:p>
          <a:p>
            <a:r>
              <a:rPr lang="en-US" dirty="0"/>
              <a:t>Involved in the community</a:t>
            </a:r>
          </a:p>
          <a:p>
            <a:r>
              <a:rPr lang="en-US" dirty="0"/>
              <a:t>Long-time residents in urban areas</a:t>
            </a:r>
          </a:p>
          <a:p>
            <a:r>
              <a:rPr lang="en-US" dirty="0"/>
              <a:t>Strong party identification</a:t>
            </a:r>
          </a:p>
          <a:p>
            <a:r>
              <a:rPr lang="en-US" dirty="0"/>
              <a:t>Sense of political efficacy</a:t>
            </a:r>
          </a:p>
          <a:p>
            <a:r>
              <a:rPr lang="en-US" dirty="0"/>
              <a:t>Women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623016-6DA5-4C55-9910-F194F3DD9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7101" y="1523207"/>
            <a:ext cx="4865554" cy="823912"/>
          </a:xfrm>
        </p:spPr>
        <p:txBody>
          <a:bodyPr/>
          <a:lstStyle/>
          <a:p>
            <a:r>
              <a:rPr lang="en-US" dirty="0"/>
              <a:t>Non-Voters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1A2259-A725-47C5-985D-521964641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3176" y="2453061"/>
            <a:ext cx="5095357" cy="28789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Younger than 35</a:t>
            </a:r>
          </a:p>
          <a:p>
            <a:r>
              <a:rPr lang="en-US" dirty="0"/>
              <a:t>Unmarried</a:t>
            </a:r>
          </a:p>
          <a:p>
            <a:r>
              <a:rPr lang="en-US" dirty="0"/>
              <a:t>Lower job status</a:t>
            </a:r>
          </a:p>
          <a:p>
            <a:r>
              <a:rPr lang="en-US" dirty="0"/>
              <a:t>Residents of the South or rural areas</a:t>
            </a:r>
          </a:p>
          <a:p>
            <a:r>
              <a:rPr lang="en-US" dirty="0"/>
              <a:t>Low sense of political efficacy</a:t>
            </a:r>
          </a:p>
          <a:p>
            <a:r>
              <a:rPr lang="en-US" dirty="0"/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3589426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783A-5FDA-46AF-BABF-5A697636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Voters and voting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5109A-555D-4A86-96DE-ED0986233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7110758" cy="1921754"/>
          </a:xfrm>
        </p:spPr>
        <p:txBody>
          <a:bodyPr>
            <a:normAutofit/>
          </a:bodyPr>
          <a:lstStyle/>
          <a:p>
            <a:r>
              <a:rPr lang="en-US" sz="2200" dirty="0"/>
              <a:t>How do we know about voting?</a:t>
            </a:r>
          </a:p>
          <a:p>
            <a:pPr lvl="1"/>
            <a:r>
              <a:rPr lang="en-US" sz="2200" dirty="0"/>
              <a:t>Looking at results of particular elections</a:t>
            </a:r>
          </a:p>
          <a:p>
            <a:pPr lvl="1"/>
            <a:r>
              <a:rPr lang="en-US" sz="2200" dirty="0"/>
              <a:t>Doing survey research (Gallup, </a:t>
            </a:r>
            <a:r>
              <a:rPr lang="en-US" sz="2200" dirty="0" err="1"/>
              <a:t>Ballotpedia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Studying </a:t>
            </a:r>
            <a:r>
              <a:rPr lang="en-US" sz="2200" i="1" dirty="0"/>
              <a:t>political socialization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E4F68-0876-4D76-9000-B827D08D2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724" y="1812348"/>
            <a:ext cx="2600325" cy="176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BE28D-1E06-4084-8E7C-2820A5FA1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535" y="4777221"/>
            <a:ext cx="52863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FA56-EC02-47BA-8854-4D717CBE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Sociological factors for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A1B67-A007-4BDD-B857-EDE237FB3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619467"/>
            <a:ext cx="10353762" cy="4875544"/>
          </a:xfrm>
        </p:spPr>
        <p:txBody>
          <a:bodyPr>
            <a:normAutofit/>
          </a:bodyPr>
          <a:lstStyle/>
          <a:p>
            <a:r>
              <a:rPr lang="en-US" sz="2400" dirty="0"/>
              <a:t>Income</a:t>
            </a:r>
          </a:p>
          <a:p>
            <a:r>
              <a:rPr lang="en-US" sz="2400" dirty="0"/>
              <a:t>Occupation (Job)</a:t>
            </a:r>
          </a:p>
          <a:p>
            <a:r>
              <a:rPr lang="en-US" sz="2400" dirty="0"/>
              <a:t>Education</a:t>
            </a:r>
          </a:p>
          <a:p>
            <a:r>
              <a:rPr lang="en-US" sz="2400" dirty="0"/>
              <a:t>Gender</a:t>
            </a:r>
          </a:p>
          <a:p>
            <a:r>
              <a:rPr lang="en-US" sz="2400" dirty="0"/>
              <a:t>Age</a:t>
            </a:r>
          </a:p>
          <a:p>
            <a:r>
              <a:rPr lang="en-US" sz="2400" dirty="0"/>
              <a:t>Religious, cultural, ethnic background</a:t>
            </a:r>
          </a:p>
          <a:p>
            <a:r>
              <a:rPr lang="en-US" sz="2400" dirty="0"/>
              <a:t>Geography</a:t>
            </a:r>
          </a:p>
          <a:p>
            <a:r>
              <a:rPr lang="en-US" sz="2400" dirty="0"/>
              <a:t>Family and friends</a:t>
            </a:r>
          </a:p>
        </p:txBody>
      </p:sp>
    </p:spTree>
    <p:extLst>
      <p:ext uri="{BB962C8B-B14F-4D97-AF65-F5344CB8AC3E}">
        <p14:creationId xmlns:p14="http://schemas.microsoft.com/office/powerpoint/2010/main" val="195921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E30E-5827-4216-AB6B-49D46313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factors for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B72E3-E16C-486E-9594-DCEECEBB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PARTY IDENTIFICATION </a:t>
            </a:r>
            <a:r>
              <a:rPr lang="en-US" dirty="0"/>
              <a:t>(long-term)</a:t>
            </a:r>
            <a:endParaRPr lang="en-US" b="1" u="sng" dirty="0"/>
          </a:p>
          <a:p>
            <a:pPr lvl="1"/>
            <a:r>
              <a:rPr lang="en-US" sz="2000" i="1" dirty="0"/>
              <a:t>Straight-ticket voting</a:t>
            </a:r>
          </a:p>
          <a:p>
            <a:pPr lvl="1"/>
            <a:r>
              <a:rPr lang="en-US" sz="2000" i="1" dirty="0"/>
              <a:t>Split-ticket voting</a:t>
            </a:r>
          </a:p>
          <a:p>
            <a:pPr lvl="1"/>
            <a:r>
              <a:rPr lang="en-US" sz="2000" dirty="0"/>
              <a:t>Increasing number of independents</a:t>
            </a:r>
          </a:p>
          <a:p>
            <a:r>
              <a:rPr lang="en-US" dirty="0"/>
              <a:t>Candidates and issues (short-term)</a:t>
            </a:r>
          </a:p>
        </p:txBody>
      </p:sp>
    </p:spTree>
    <p:extLst>
      <p:ext uri="{BB962C8B-B14F-4D97-AF65-F5344CB8AC3E}">
        <p14:creationId xmlns:p14="http://schemas.microsoft.com/office/powerpoint/2010/main" val="132479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16CD-C72B-4DF3-84CA-B70EE1C9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6176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The Right to Vote—History of Voting Rights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B943-75B6-43AF-ADCE-6DBAE7C55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51" y="1919835"/>
            <a:ext cx="10982498" cy="4351338"/>
          </a:xfrm>
        </p:spPr>
        <p:txBody>
          <a:bodyPr>
            <a:normAutofit/>
          </a:bodyPr>
          <a:lstStyle/>
          <a:p>
            <a:r>
              <a:rPr lang="en-US" sz="2800" dirty="0"/>
              <a:t>Suffrage/franchise—the right to vote</a:t>
            </a:r>
          </a:p>
          <a:p>
            <a:r>
              <a:rPr lang="en-US" sz="2800" dirty="0"/>
              <a:t>1789—male, white, property-owners (about 1 in 15 adults)</a:t>
            </a:r>
          </a:p>
          <a:p>
            <a:r>
              <a:rPr lang="en-US" sz="2800" dirty="0"/>
              <a:t>2018—nearly all citizens 18 years or older are eligible</a:t>
            </a:r>
          </a:p>
          <a:p>
            <a:r>
              <a:rPr lang="en-US" sz="2800" dirty="0"/>
              <a:t>The growth has stemmed from </a:t>
            </a:r>
          </a:p>
          <a:p>
            <a:pPr marL="0" indent="0">
              <a:buNone/>
            </a:pPr>
            <a:r>
              <a:rPr lang="en-US" sz="2800" dirty="0"/>
              <a:t>	1) elimination of restrictions on voting</a:t>
            </a:r>
          </a:p>
          <a:p>
            <a:pPr marL="0" indent="0">
              <a:buNone/>
            </a:pPr>
            <a:r>
              <a:rPr lang="en-US" sz="2800" dirty="0"/>
              <a:t>	2) Federal government’s assumption of the States’ power of voting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2530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0B11-72B8-43D9-A5BB-0D73E12C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6FD6-FD47-4020-85B6-4536D68F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reasons you can think of why people don’t vote?</a:t>
            </a:r>
          </a:p>
          <a:p>
            <a:r>
              <a:rPr lang="en-US" sz="2400" dirty="0"/>
              <a:t>Do you think voting should be mandatory? </a:t>
            </a:r>
          </a:p>
          <a:p>
            <a:r>
              <a:rPr lang="en-US" sz="2400" dirty="0"/>
              <a:t>Is it important to analyze results of elections? </a:t>
            </a:r>
          </a:p>
        </p:txBody>
      </p:sp>
    </p:spTree>
    <p:extLst>
      <p:ext uri="{BB962C8B-B14F-4D97-AF65-F5344CB8AC3E}">
        <p14:creationId xmlns:p14="http://schemas.microsoft.com/office/powerpoint/2010/main" val="419105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8781-18E0-45F5-B06E-CB258F1B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en-US" dirty="0"/>
              <a:t>History of Voting Rights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98306-6792-412F-A62B-48E2825DF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835" y="1209372"/>
            <a:ext cx="10353762" cy="5180343"/>
          </a:xfrm>
        </p:spPr>
        <p:txBody>
          <a:bodyPr>
            <a:normAutofit/>
          </a:bodyPr>
          <a:lstStyle/>
          <a:p>
            <a:r>
              <a:rPr lang="en-US" dirty="0"/>
              <a:t>5 Stages of Extending Suffrage:</a:t>
            </a:r>
          </a:p>
          <a:p>
            <a:r>
              <a:rPr lang="en-US" dirty="0"/>
              <a:t>	1) Early 1800s: no more religious restrictions, reducing property ownership and tax payment </a:t>
            </a:r>
            <a:r>
              <a:rPr lang="en-US" dirty="0">
                <a:sym typeface="Wingdings" panose="05000000000000000000" pitchFamily="2" charset="2"/>
              </a:rPr>
              <a:t> almost all adult white males eligible</a:t>
            </a:r>
          </a:p>
          <a:p>
            <a:r>
              <a:rPr lang="en-US" dirty="0">
                <a:sym typeface="Wingdings" panose="05000000000000000000" pitchFamily="2" charset="2"/>
              </a:rPr>
              <a:t>	2) 1870: the 15th Amendment intended to enfranchise African Americans, although states did not honor this for almost a century</a:t>
            </a:r>
          </a:p>
          <a:p>
            <a:r>
              <a:rPr lang="en-US" dirty="0">
                <a:sym typeface="Wingdings" panose="05000000000000000000" pitchFamily="2" charset="2"/>
              </a:rPr>
              <a:t>	3) 1920: the 19th Amendment allowed women to vote  now at 50% of the population</a:t>
            </a:r>
          </a:p>
          <a:p>
            <a:r>
              <a:rPr lang="en-US" dirty="0">
                <a:sym typeface="Wingdings" panose="05000000000000000000" pitchFamily="2" charset="2"/>
              </a:rPr>
              <a:t>	4) 1960s: especially the Voting Rights Act of 1965 established racial equality, 23rd Amendment (D.C. 1961), 24th Amendment (no poll tax 1964) </a:t>
            </a:r>
          </a:p>
          <a:p>
            <a:r>
              <a:rPr lang="en-US" dirty="0">
                <a:sym typeface="Wingdings" panose="05000000000000000000" pitchFamily="2" charset="2"/>
              </a:rPr>
              <a:t>	5)1971: the 26th Amendment (18-year </a:t>
            </a:r>
            <a:r>
              <a:rPr lang="en-US" dirty="0" err="1">
                <a:sym typeface="Wingdings" panose="05000000000000000000" pitchFamily="2" charset="2"/>
              </a:rPr>
              <a:t>olds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422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072A9-DB6A-4314-9822-5F8B128CA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9" y="302740"/>
            <a:ext cx="6355166" cy="4837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CDEA0A-940E-4F91-9637-E47AB2B91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491" y="1280681"/>
            <a:ext cx="4394660" cy="51130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C0D2B6-CF05-405F-88AE-3D0B35F6F725}"/>
              </a:ext>
            </a:extLst>
          </p:cNvPr>
          <p:cNvSpPr txBox="1"/>
          <p:nvPr/>
        </p:nvSpPr>
        <p:spPr>
          <a:xfrm>
            <a:off x="665018" y="5752407"/>
            <a:ext cx="5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Change over time…</a:t>
            </a:r>
          </a:p>
        </p:txBody>
      </p:sp>
    </p:spTree>
    <p:extLst>
      <p:ext uri="{BB962C8B-B14F-4D97-AF65-F5344CB8AC3E}">
        <p14:creationId xmlns:p14="http://schemas.microsoft.com/office/powerpoint/2010/main" val="84561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4A31-DD43-4336-AFDB-F4DEAAA5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98" y="318656"/>
            <a:ext cx="10343804" cy="1371600"/>
          </a:xfrm>
        </p:spPr>
        <p:txBody>
          <a:bodyPr>
            <a:normAutofit/>
          </a:bodyPr>
          <a:lstStyle/>
          <a:p>
            <a:r>
              <a:rPr lang="en-US" dirty="0"/>
              <a:t>The Power to Set Voting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46E9-CF4B-4EB0-9455-2FBA1AC8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43" y="1726277"/>
            <a:ext cx="10058400" cy="456922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Constitution gives states—NOT the federal government—the power to set suffrage qualifications, except for 5 restrictions</a:t>
            </a:r>
          </a:p>
          <a:p>
            <a:pPr marL="0" indent="0">
              <a:buNone/>
            </a:pPr>
            <a:r>
              <a:rPr lang="en-US" sz="2000" dirty="0"/>
              <a:t>	1) If a state allows someone to vote for its state government, they must be allowed to vote for federal-level government</a:t>
            </a:r>
          </a:p>
          <a:p>
            <a:pPr marL="0" indent="0">
              <a:buNone/>
            </a:pPr>
            <a:r>
              <a:rPr lang="en-US" sz="2000" dirty="0"/>
              <a:t>	2) No state can contradict the 15</a:t>
            </a:r>
            <a:r>
              <a:rPr lang="en-US" sz="2000" baseline="30000" dirty="0"/>
              <a:t>th</a:t>
            </a:r>
            <a:r>
              <a:rPr lang="en-US" sz="2000" dirty="0"/>
              <a:t> Amendment</a:t>
            </a:r>
          </a:p>
          <a:p>
            <a:pPr marL="0" indent="0">
              <a:buNone/>
            </a:pPr>
            <a:r>
              <a:rPr lang="en-US" sz="2000" dirty="0"/>
              <a:t>	3) No state can contradict the 19</a:t>
            </a:r>
            <a:r>
              <a:rPr lang="en-US" sz="2000" baseline="30000" dirty="0"/>
              <a:t>th</a:t>
            </a:r>
            <a:r>
              <a:rPr lang="en-US" sz="2000" dirty="0"/>
              <a:t> Amendment</a:t>
            </a:r>
          </a:p>
          <a:p>
            <a:pPr marL="0" indent="0">
              <a:buNone/>
            </a:pPr>
            <a:r>
              <a:rPr lang="en-US" sz="2000" dirty="0"/>
              <a:t>	4) No state can contradict the 24</a:t>
            </a:r>
            <a:r>
              <a:rPr lang="en-US" sz="2000" baseline="30000" dirty="0"/>
              <a:t>th</a:t>
            </a:r>
            <a:r>
              <a:rPr lang="en-US" sz="2000" dirty="0"/>
              <a:t> Amendment</a:t>
            </a:r>
          </a:p>
          <a:p>
            <a:pPr marL="0" indent="0">
              <a:buNone/>
            </a:pPr>
            <a:r>
              <a:rPr lang="en-US" sz="2000" dirty="0"/>
              <a:t>	5) No state can contradict the 26</a:t>
            </a:r>
            <a:r>
              <a:rPr lang="en-US" sz="2000" baseline="30000" dirty="0"/>
              <a:t>th</a:t>
            </a:r>
            <a:r>
              <a:rPr lang="en-US" sz="2000" dirty="0"/>
              <a:t> Amendment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Important Case: </a:t>
            </a:r>
            <a:r>
              <a:rPr lang="en-US" sz="2000" i="1" dirty="0"/>
              <a:t>Hill v. Stone </a:t>
            </a:r>
            <a:r>
              <a:rPr lang="en-US" sz="2000" dirty="0"/>
              <a:t>(1975)—challenging the restriction of suffrage to property owners</a:t>
            </a:r>
          </a:p>
        </p:txBody>
      </p:sp>
    </p:spTree>
    <p:extLst>
      <p:ext uri="{BB962C8B-B14F-4D97-AF65-F5344CB8AC3E}">
        <p14:creationId xmlns:p14="http://schemas.microsoft.com/office/powerpoint/2010/main" val="294272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C403-85CB-4A63-8F0E-3588BED4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83" y="243584"/>
            <a:ext cx="11723717" cy="1371600"/>
          </a:xfrm>
        </p:spPr>
        <p:txBody>
          <a:bodyPr>
            <a:normAutofit/>
          </a:bodyPr>
          <a:lstStyle/>
          <a:p>
            <a:r>
              <a:rPr lang="en-US" sz="4000" dirty="0"/>
              <a:t>Voter Qualifications—Universal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5568E-4DC0-46A8-8C2A-ED00E886E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1823258"/>
            <a:ext cx="10058400" cy="3931920"/>
          </a:xfrm>
        </p:spPr>
        <p:txBody>
          <a:bodyPr>
            <a:normAutofit/>
          </a:bodyPr>
          <a:lstStyle/>
          <a:p>
            <a:r>
              <a:rPr lang="en-US" sz="2800" dirty="0"/>
              <a:t>Citizenship—this is a state decision</a:t>
            </a:r>
          </a:p>
          <a:p>
            <a:r>
              <a:rPr lang="en-US" sz="2800" dirty="0"/>
              <a:t>Residence—to keep political machines from having outsiders vote, and to allow new voters to become familiar with the case</a:t>
            </a:r>
          </a:p>
          <a:p>
            <a:r>
              <a:rPr lang="en-US" sz="2800" dirty="0"/>
              <a:t>Age—18 now, since the 26</a:t>
            </a:r>
            <a:r>
              <a:rPr lang="en-US" sz="2800" baseline="30000" dirty="0"/>
              <a:t>th</a:t>
            </a:r>
            <a:r>
              <a:rPr lang="en-US" sz="2800" dirty="0"/>
              <a:t> Amendment (1971)</a:t>
            </a:r>
          </a:p>
        </p:txBody>
      </p:sp>
    </p:spTree>
    <p:extLst>
      <p:ext uri="{BB962C8B-B14F-4D97-AF65-F5344CB8AC3E}">
        <p14:creationId xmlns:p14="http://schemas.microsoft.com/office/powerpoint/2010/main" val="299413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71D9-EE4A-4550-A7AD-7EE7C278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98932"/>
            <a:ext cx="7729728" cy="1188720"/>
          </a:xfrm>
        </p:spPr>
        <p:txBody>
          <a:bodyPr/>
          <a:lstStyle/>
          <a:p>
            <a:r>
              <a:rPr lang="en-US" dirty="0"/>
              <a:t>Other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978C8-3656-4FAD-9CF8-191325F9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52" y="2114204"/>
            <a:ext cx="10620895" cy="393192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Registration—for voter identification </a:t>
            </a:r>
          </a:p>
          <a:p>
            <a:r>
              <a:rPr lang="en-US" sz="2800" dirty="0"/>
              <a:t>Literacy—not applicable today, but has been in the past</a:t>
            </a:r>
          </a:p>
          <a:p>
            <a:r>
              <a:rPr lang="en-US" sz="2800" dirty="0"/>
              <a:t>Tax payment (poll tax)—property ownership and/or actual tax to vote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Important Case: </a:t>
            </a:r>
            <a:r>
              <a:rPr lang="en-US" sz="2800" i="1" dirty="0"/>
              <a:t>Harper v. Board of Elections </a:t>
            </a:r>
            <a:r>
              <a:rPr lang="en-US" sz="2800" dirty="0"/>
              <a:t>(1966)—Virginia poll tax eliminated after violation of 14</a:t>
            </a:r>
            <a:r>
              <a:rPr lang="en-US" sz="2800" baseline="30000" dirty="0"/>
              <a:t>th</a:t>
            </a:r>
            <a:r>
              <a:rPr lang="en-US" sz="2800" dirty="0"/>
              <a:t> Amendment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348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2DD3-9F43-4420-BD25-87B83F76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8777B-29F9-4C8E-8D63-DFC30631D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53" y="2153412"/>
            <a:ext cx="10280072" cy="383729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Is there true democracy if not everyone can vote?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Should there be any other qualifications? Should there be fewer qualifications?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Should states continue to have control over voting, or should the federal government have more power?  </a:t>
            </a:r>
          </a:p>
        </p:txBody>
      </p:sp>
    </p:spTree>
    <p:extLst>
      <p:ext uri="{BB962C8B-B14F-4D97-AF65-F5344CB8AC3E}">
        <p14:creationId xmlns:p14="http://schemas.microsoft.com/office/powerpoint/2010/main" val="208327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58A0-9FF8-43CF-B5DF-E2D68B4E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53761" cy="1326321"/>
          </a:xfrm>
        </p:spPr>
        <p:txBody>
          <a:bodyPr/>
          <a:lstStyle/>
          <a:p>
            <a:r>
              <a:rPr lang="en-US" dirty="0"/>
              <a:t>Suffrage and civil rights—The Fifteenth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FFAE0-C739-436D-95D4-87CD4AC35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55" y="1326321"/>
            <a:ext cx="10563310" cy="3695136"/>
          </a:xfrm>
        </p:spPr>
        <p:txBody>
          <a:bodyPr>
            <a:normAutofit/>
          </a:bodyPr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Amendment (1870)—“the right to vote cannot be denied to citizens because of race, color, or previous condition of servitude”</a:t>
            </a:r>
          </a:p>
          <a:p>
            <a:pPr lvl="1"/>
            <a:r>
              <a:rPr lang="en-US" sz="2000" dirty="0"/>
              <a:t>Good in theory, but it was not enforced</a:t>
            </a:r>
            <a:r>
              <a:rPr lang="en-US" sz="2000" dirty="0">
                <a:sym typeface="Wingdings" panose="05000000000000000000" pitchFamily="2" charset="2"/>
              </a:rPr>
              <a:t> discrimination in the South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White supremacy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Violence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Subtle threats/social pressures  firing men who registered, denying credit to families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Literacy tests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Registration laws (poll taxes, “white primaries”, gerrymandering)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946A3-5275-4BE9-AC7D-F698A56CB659}"/>
              </a:ext>
            </a:extLst>
          </p:cNvPr>
          <p:cNvSpPr txBox="1"/>
          <p:nvPr/>
        </p:nvSpPr>
        <p:spPr>
          <a:xfrm>
            <a:off x="6539344" y="5021457"/>
            <a:ext cx="5248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Gerrymandering: drawing districts to limit the voting strength of particular people or parties; outlawed in </a:t>
            </a:r>
            <a:r>
              <a:rPr lang="en-US" i="1" dirty="0" err="1"/>
              <a:t>Gomillion</a:t>
            </a:r>
            <a:r>
              <a:rPr lang="en-US" i="1" dirty="0"/>
              <a:t> v. Lightfoot</a:t>
            </a:r>
            <a:r>
              <a:rPr lang="en-US" dirty="0"/>
              <a:t> (1960)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21CA9-BAFC-456C-A512-20F9B95B4C6D}"/>
              </a:ext>
            </a:extLst>
          </p:cNvPr>
          <p:cNvSpPr txBox="1"/>
          <p:nvPr/>
        </p:nvSpPr>
        <p:spPr>
          <a:xfrm>
            <a:off x="1019695" y="5065222"/>
            <a:ext cx="4078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primaries: Democrats nominating candidates, specifically excluding African Americans; outlawed in </a:t>
            </a:r>
            <a:r>
              <a:rPr lang="en-US" i="1" dirty="0"/>
              <a:t>Smith v. </a:t>
            </a:r>
            <a:r>
              <a:rPr lang="en-US" i="1" dirty="0" err="1"/>
              <a:t>Allwright</a:t>
            </a:r>
            <a:r>
              <a:rPr lang="en-US" i="1" dirty="0"/>
              <a:t> </a:t>
            </a:r>
            <a:r>
              <a:rPr lang="en-US" dirty="0"/>
              <a:t>(1944)</a:t>
            </a:r>
          </a:p>
        </p:txBody>
      </p:sp>
    </p:spTree>
    <p:extLst>
      <p:ext uri="{BB962C8B-B14F-4D97-AF65-F5344CB8AC3E}">
        <p14:creationId xmlns:p14="http://schemas.microsoft.com/office/powerpoint/2010/main" val="284692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1132</TotalTime>
  <Words>894</Words>
  <Application>Microsoft Office PowerPoint</Application>
  <PresentationFormat>Widescreen</PresentationFormat>
  <Paragraphs>140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Rockwell</vt:lpstr>
      <vt:lpstr>Wingdings</vt:lpstr>
      <vt:lpstr>Damask</vt:lpstr>
      <vt:lpstr>Voters and Voter Behavior</vt:lpstr>
      <vt:lpstr>The Right to Vote—History of Voting Rights </vt:lpstr>
      <vt:lpstr>History of Voting Rights (continued)</vt:lpstr>
      <vt:lpstr>PowerPoint Presentation</vt:lpstr>
      <vt:lpstr>The Power to Set Voting Qualifications</vt:lpstr>
      <vt:lpstr>Voter Qualifications—Universal Requirements</vt:lpstr>
      <vt:lpstr>Other Qualifications</vt:lpstr>
      <vt:lpstr>Questions to Think About</vt:lpstr>
      <vt:lpstr>Suffrage and civil rights—The Fifteenth Amendment</vt:lpstr>
      <vt:lpstr>Early Civil rights legislation</vt:lpstr>
      <vt:lpstr>The Civil Rights Act of 1964</vt:lpstr>
      <vt:lpstr>The Voting rights act of 1965</vt:lpstr>
      <vt:lpstr>Voter behavior—nonvoters </vt:lpstr>
      <vt:lpstr>The size of the problem</vt:lpstr>
      <vt:lpstr>Why people do not vote</vt:lpstr>
      <vt:lpstr>Why people do not vote (continued)</vt:lpstr>
      <vt:lpstr>Voters and voting behavior</vt:lpstr>
      <vt:lpstr>Sociological factors for voting</vt:lpstr>
      <vt:lpstr>Psychological factors for voting</vt:lpstr>
      <vt:lpstr>Questions to think about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Voters and Voter Behavior</dc:title>
  <dc:creator>Melissa Powell</dc:creator>
  <cp:lastModifiedBy>Michael Fluharty</cp:lastModifiedBy>
  <cp:revision>22</cp:revision>
  <dcterms:created xsi:type="dcterms:W3CDTF">2018-09-30T21:02:17Z</dcterms:created>
  <dcterms:modified xsi:type="dcterms:W3CDTF">2018-10-02T23:01:23Z</dcterms:modified>
</cp:coreProperties>
</file>