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notesMasterIdLst>
    <p:notesMasterId r:id="rId27"/>
  </p:notesMasterIdLst>
  <p:sldIdLst>
    <p:sldId id="256" r:id="rId2"/>
    <p:sldId id="257" r:id="rId3"/>
    <p:sldId id="260" r:id="rId4"/>
    <p:sldId id="264" r:id="rId5"/>
    <p:sldId id="263" r:id="rId6"/>
    <p:sldId id="265" r:id="rId7"/>
    <p:sldId id="258" r:id="rId8"/>
    <p:sldId id="261" r:id="rId9"/>
    <p:sldId id="262" r:id="rId10"/>
    <p:sldId id="266" r:id="rId11"/>
    <p:sldId id="268" r:id="rId12"/>
    <p:sldId id="269" r:id="rId13"/>
    <p:sldId id="267" r:id="rId14"/>
    <p:sldId id="270" r:id="rId15"/>
    <p:sldId id="271" r:id="rId16"/>
    <p:sldId id="272" r:id="rId17"/>
    <p:sldId id="273" r:id="rId18"/>
    <p:sldId id="274" r:id="rId19"/>
    <p:sldId id="287" r:id="rId20"/>
    <p:sldId id="299" r:id="rId21"/>
    <p:sldId id="297" r:id="rId22"/>
    <p:sldId id="296" r:id="rId23"/>
    <p:sldId id="290" r:id="rId24"/>
    <p:sldId id="288" r:id="rId25"/>
    <p:sldId id="29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94660"/>
  </p:normalViewPr>
  <p:slideViewPr>
    <p:cSldViewPr snapToGrid="0">
      <p:cViewPr varScale="1">
        <p:scale>
          <a:sx n="108" d="100"/>
          <a:sy n="108" d="100"/>
        </p:scale>
        <p:origin x="219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8163D7-F0E6-4D3C-94CD-6A54E3719C1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E5F650A-8309-46E4-BFEB-6BFD9ABF3DEA}">
      <dgm:prSet phldrT="[Text]"/>
      <dgm:spPr/>
      <dgm:t>
        <a:bodyPr/>
        <a:lstStyle/>
        <a:p>
          <a:r>
            <a:rPr lang="en-US" dirty="0"/>
            <a:t>Self-Announcement</a:t>
          </a:r>
        </a:p>
      </dgm:t>
    </dgm:pt>
    <dgm:pt modelId="{B99AC936-023E-4302-AA82-B374B99BC7C0}" type="parTrans" cxnId="{CBEC4C6A-49D6-4F95-8408-504665C0E512}">
      <dgm:prSet/>
      <dgm:spPr/>
      <dgm:t>
        <a:bodyPr/>
        <a:lstStyle/>
        <a:p>
          <a:endParaRPr lang="en-US"/>
        </a:p>
      </dgm:t>
    </dgm:pt>
    <dgm:pt modelId="{AAC85C9D-2091-4A3D-9DFB-14EF6AD5A4D3}" type="sibTrans" cxnId="{CBEC4C6A-49D6-4F95-8408-504665C0E512}">
      <dgm:prSet/>
      <dgm:spPr/>
      <dgm:t>
        <a:bodyPr/>
        <a:lstStyle/>
        <a:p>
          <a:endParaRPr lang="en-US"/>
        </a:p>
      </dgm:t>
    </dgm:pt>
    <dgm:pt modelId="{C8595427-5C14-4618-99D5-9FD24E072675}">
      <dgm:prSet phldrT="[Text]"/>
      <dgm:spPr/>
      <dgm:t>
        <a:bodyPr/>
        <a:lstStyle/>
        <a:p>
          <a:r>
            <a:rPr lang="en-US" dirty="0"/>
            <a:t>The Caucus</a:t>
          </a:r>
        </a:p>
      </dgm:t>
    </dgm:pt>
    <dgm:pt modelId="{7D2BA70A-9985-4BD1-9F35-86B9981D0B9E}" type="parTrans" cxnId="{D83B6747-F9E4-4C69-91BF-99B0EF4F0DBC}">
      <dgm:prSet/>
      <dgm:spPr/>
      <dgm:t>
        <a:bodyPr/>
        <a:lstStyle/>
        <a:p>
          <a:endParaRPr lang="en-US"/>
        </a:p>
      </dgm:t>
    </dgm:pt>
    <dgm:pt modelId="{ACB0987D-AE5B-4A7D-AB2D-33C3093F69B2}" type="sibTrans" cxnId="{D83B6747-F9E4-4C69-91BF-99B0EF4F0DBC}">
      <dgm:prSet/>
      <dgm:spPr/>
      <dgm:t>
        <a:bodyPr/>
        <a:lstStyle/>
        <a:p>
          <a:endParaRPr lang="en-US"/>
        </a:p>
      </dgm:t>
    </dgm:pt>
    <dgm:pt modelId="{38AD74CD-6B89-4D53-A53C-9A660D2BDF9E}">
      <dgm:prSet phldrT="[Text]"/>
      <dgm:spPr/>
      <dgm:t>
        <a:bodyPr/>
        <a:lstStyle/>
        <a:p>
          <a:r>
            <a:rPr lang="en-US" dirty="0"/>
            <a:t>The Convention</a:t>
          </a:r>
        </a:p>
      </dgm:t>
    </dgm:pt>
    <dgm:pt modelId="{14427BFC-16D2-4A03-9EB2-476DA3FDB532}" type="parTrans" cxnId="{1842966C-139C-446D-BB5E-3AFFB797AFFB}">
      <dgm:prSet/>
      <dgm:spPr/>
      <dgm:t>
        <a:bodyPr/>
        <a:lstStyle/>
        <a:p>
          <a:endParaRPr lang="en-US"/>
        </a:p>
      </dgm:t>
    </dgm:pt>
    <dgm:pt modelId="{B7E8F891-143D-48B2-8DBE-CDE7A795DA6F}" type="sibTrans" cxnId="{1842966C-139C-446D-BB5E-3AFFB797AFFB}">
      <dgm:prSet/>
      <dgm:spPr/>
      <dgm:t>
        <a:bodyPr/>
        <a:lstStyle/>
        <a:p>
          <a:endParaRPr lang="en-US"/>
        </a:p>
      </dgm:t>
    </dgm:pt>
    <dgm:pt modelId="{AC959716-2B11-4D20-B43C-CA5DC0991690}">
      <dgm:prSet phldrT="[Text]"/>
      <dgm:spPr/>
      <dgm:t>
        <a:bodyPr/>
        <a:lstStyle/>
        <a:p>
          <a:r>
            <a:rPr lang="en-US" dirty="0"/>
            <a:t>The Direct Primary</a:t>
          </a:r>
        </a:p>
      </dgm:t>
    </dgm:pt>
    <dgm:pt modelId="{A1DB3021-0101-4D2F-AF56-3F47ABD3A51F}" type="parTrans" cxnId="{ACA2BA1B-F599-4DA9-AA2A-EE74B6D81F6B}">
      <dgm:prSet/>
      <dgm:spPr/>
      <dgm:t>
        <a:bodyPr/>
        <a:lstStyle/>
        <a:p>
          <a:endParaRPr lang="en-US"/>
        </a:p>
      </dgm:t>
    </dgm:pt>
    <dgm:pt modelId="{74C46223-2592-4D29-8E94-73A8ADB42D45}" type="sibTrans" cxnId="{ACA2BA1B-F599-4DA9-AA2A-EE74B6D81F6B}">
      <dgm:prSet/>
      <dgm:spPr/>
      <dgm:t>
        <a:bodyPr/>
        <a:lstStyle/>
        <a:p>
          <a:endParaRPr lang="en-US"/>
        </a:p>
      </dgm:t>
    </dgm:pt>
    <dgm:pt modelId="{572332B8-85F3-487F-8D3D-AFAE40407A3D}">
      <dgm:prSet phldrT="[Text]"/>
      <dgm:spPr/>
      <dgm:t>
        <a:bodyPr/>
        <a:lstStyle/>
        <a:p>
          <a:r>
            <a:rPr lang="en-US" dirty="0"/>
            <a:t>Petition</a:t>
          </a:r>
        </a:p>
      </dgm:t>
    </dgm:pt>
    <dgm:pt modelId="{26D79587-A097-40B6-A36D-6F62C754F2BA}" type="parTrans" cxnId="{EAF8D64F-0F25-4FD2-AE16-3970B0EEB34C}">
      <dgm:prSet/>
      <dgm:spPr/>
      <dgm:t>
        <a:bodyPr/>
        <a:lstStyle/>
        <a:p>
          <a:endParaRPr lang="en-US"/>
        </a:p>
      </dgm:t>
    </dgm:pt>
    <dgm:pt modelId="{59E927FE-D1AE-4F9A-AA59-A3EEB3F7906E}" type="sibTrans" cxnId="{EAF8D64F-0F25-4FD2-AE16-3970B0EEB34C}">
      <dgm:prSet/>
      <dgm:spPr/>
      <dgm:t>
        <a:bodyPr/>
        <a:lstStyle/>
        <a:p>
          <a:endParaRPr lang="en-US"/>
        </a:p>
      </dgm:t>
    </dgm:pt>
    <dgm:pt modelId="{E70F641C-AC3A-4298-B7DA-F4B57D9671AF}" type="pres">
      <dgm:prSet presAssocID="{A48163D7-F0E6-4D3C-94CD-6A54E3719C13}" presName="diagram" presStyleCnt="0">
        <dgm:presLayoutVars>
          <dgm:dir/>
          <dgm:resizeHandles val="exact"/>
        </dgm:presLayoutVars>
      </dgm:prSet>
      <dgm:spPr/>
    </dgm:pt>
    <dgm:pt modelId="{7EA79E7B-1B2B-4183-AC69-27B62D0F5650}" type="pres">
      <dgm:prSet presAssocID="{FE5F650A-8309-46E4-BFEB-6BFD9ABF3DEA}" presName="node" presStyleLbl="node1" presStyleIdx="0" presStyleCnt="5">
        <dgm:presLayoutVars>
          <dgm:bulletEnabled val="1"/>
        </dgm:presLayoutVars>
      </dgm:prSet>
      <dgm:spPr/>
    </dgm:pt>
    <dgm:pt modelId="{12894C87-AA5C-4658-A153-87E191789D01}" type="pres">
      <dgm:prSet presAssocID="{AAC85C9D-2091-4A3D-9DFB-14EF6AD5A4D3}" presName="sibTrans" presStyleCnt="0"/>
      <dgm:spPr/>
    </dgm:pt>
    <dgm:pt modelId="{86DAF879-C9F5-4A32-875E-2AEAEA074C33}" type="pres">
      <dgm:prSet presAssocID="{C8595427-5C14-4618-99D5-9FD24E072675}" presName="node" presStyleLbl="node1" presStyleIdx="1" presStyleCnt="5">
        <dgm:presLayoutVars>
          <dgm:bulletEnabled val="1"/>
        </dgm:presLayoutVars>
      </dgm:prSet>
      <dgm:spPr/>
    </dgm:pt>
    <dgm:pt modelId="{1B47CC04-94C7-4EEE-A018-FC301587A262}" type="pres">
      <dgm:prSet presAssocID="{ACB0987D-AE5B-4A7D-AB2D-33C3093F69B2}" presName="sibTrans" presStyleCnt="0"/>
      <dgm:spPr/>
    </dgm:pt>
    <dgm:pt modelId="{3B304B25-E1A0-4A71-95C2-22456C8D97F7}" type="pres">
      <dgm:prSet presAssocID="{38AD74CD-6B89-4D53-A53C-9A660D2BDF9E}" presName="node" presStyleLbl="node1" presStyleIdx="2" presStyleCnt="5">
        <dgm:presLayoutVars>
          <dgm:bulletEnabled val="1"/>
        </dgm:presLayoutVars>
      </dgm:prSet>
      <dgm:spPr/>
    </dgm:pt>
    <dgm:pt modelId="{BB093C97-C3F9-4467-B156-8F857235D8DD}" type="pres">
      <dgm:prSet presAssocID="{B7E8F891-143D-48B2-8DBE-CDE7A795DA6F}" presName="sibTrans" presStyleCnt="0"/>
      <dgm:spPr/>
    </dgm:pt>
    <dgm:pt modelId="{32D8B8F8-ECAA-4CCD-8DE0-B08AFF01523A}" type="pres">
      <dgm:prSet presAssocID="{AC959716-2B11-4D20-B43C-CA5DC0991690}" presName="node" presStyleLbl="node1" presStyleIdx="3" presStyleCnt="5">
        <dgm:presLayoutVars>
          <dgm:bulletEnabled val="1"/>
        </dgm:presLayoutVars>
      </dgm:prSet>
      <dgm:spPr/>
    </dgm:pt>
    <dgm:pt modelId="{CA5995AD-926D-4A0A-A7E5-416011A91E23}" type="pres">
      <dgm:prSet presAssocID="{74C46223-2592-4D29-8E94-73A8ADB42D45}" presName="sibTrans" presStyleCnt="0"/>
      <dgm:spPr/>
    </dgm:pt>
    <dgm:pt modelId="{6E0207BF-F9B3-40A4-AFBB-BA3A865B27B1}" type="pres">
      <dgm:prSet presAssocID="{572332B8-85F3-487F-8D3D-AFAE40407A3D}" presName="node" presStyleLbl="node1" presStyleIdx="4" presStyleCnt="5" custLinFactNeighborX="-55077" custLinFactNeighborY="2512">
        <dgm:presLayoutVars>
          <dgm:bulletEnabled val="1"/>
        </dgm:presLayoutVars>
      </dgm:prSet>
      <dgm:spPr/>
    </dgm:pt>
  </dgm:ptLst>
  <dgm:cxnLst>
    <dgm:cxn modelId="{1058DD01-FDA1-47C8-9C26-F69C30581186}" type="presOf" srcId="{572332B8-85F3-487F-8D3D-AFAE40407A3D}" destId="{6E0207BF-F9B3-40A4-AFBB-BA3A865B27B1}" srcOrd="0" destOrd="0" presId="urn:microsoft.com/office/officeart/2005/8/layout/default"/>
    <dgm:cxn modelId="{ACA2BA1B-F599-4DA9-AA2A-EE74B6D81F6B}" srcId="{A48163D7-F0E6-4D3C-94CD-6A54E3719C13}" destId="{AC959716-2B11-4D20-B43C-CA5DC0991690}" srcOrd="3" destOrd="0" parTransId="{A1DB3021-0101-4D2F-AF56-3F47ABD3A51F}" sibTransId="{74C46223-2592-4D29-8E94-73A8ADB42D45}"/>
    <dgm:cxn modelId="{939EAF2B-E01B-4457-8855-73E737306A90}" type="presOf" srcId="{A48163D7-F0E6-4D3C-94CD-6A54E3719C13}" destId="{E70F641C-AC3A-4298-B7DA-F4B57D9671AF}" srcOrd="0" destOrd="0" presId="urn:microsoft.com/office/officeart/2005/8/layout/default"/>
    <dgm:cxn modelId="{D83B6747-F9E4-4C69-91BF-99B0EF4F0DBC}" srcId="{A48163D7-F0E6-4D3C-94CD-6A54E3719C13}" destId="{C8595427-5C14-4618-99D5-9FD24E072675}" srcOrd="1" destOrd="0" parTransId="{7D2BA70A-9985-4BD1-9F35-86B9981D0B9E}" sibTransId="{ACB0987D-AE5B-4A7D-AB2D-33C3093F69B2}"/>
    <dgm:cxn modelId="{CBEC4C6A-49D6-4F95-8408-504665C0E512}" srcId="{A48163D7-F0E6-4D3C-94CD-6A54E3719C13}" destId="{FE5F650A-8309-46E4-BFEB-6BFD9ABF3DEA}" srcOrd="0" destOrd="0" parTransId="{B99AC936-023E-4302-AA82-B374B99BC7C0}" sibTransId="{AAC85C9D-2091-4A3D-9DFB-14EF6AD5A4D3}"/>
    <dgm:cxn modelId="{1842966C-139C-446D-BB5E-3AFFB797AFFB}" srcId="{A48163D7-F0E6-4D3C-94CD-6A54E3719C13}" destId="{38AD74CD-6B89-4D53-A53C-9A660D2BDF9E}" srcOrd="2" destOrd="0" parTransId="{14427BFC-16D2-4A03-9EB2-476DA3FDB532}" sibTransId="{B7E8F891-143D-48B2-8DBE-CDE7A795DA6F}"/>
    <dgm:cxn modelId="{EAF8D64F-0F25-4FD2-AE16-3970B0EEB34C}" srcId="{A48163D7-F0E6-4D3C-94CD-6A54E3719C13}" destId="{572332B8-85F3-487F-8D3D-AFAE40407A3D}" srcOrd="4" destOrd="0" parTransId="{26D79587-A097-40B6-A36D-6F62C754F2BA}" sibTransId="{59E927FE-D1AE-4F9A-AA59-A3EEB3F7906E}"/>
    <dgm:cxn modelId="{4CA4DF70-5B06-4F8F-A6C0-C323E856920B}" type="presOf" srcId="{FE5F650A-8309-46E4-BFEB-6BFD9ABF3DEA}" destId="{7EA79E7B-1B2B-4183-AC69-27B62D0F5650}" srcOrd="0" destOrd="0" presId="urn:microsoft.com/office/officeart/2005/8/layout/default"/>
    <dgm:cxn modelId="{D5EF5687-6159-411C-AE97-01FD3EEC86FD}" type="presOf" srcId="{AC959716-2B11-4D20-B43C-CA5DC0991690}" destId="{32D8B8F8-ECAA-4CCD-8DE0-B08AFF01523A}" srcOrd="0" destOrd="0" presId="urn:microsoft.com/office/officeart/2005/8/layout/default"/>
    <dgm:cxn modelId="{DF0A7089-7AE1-4EE8-A703-37F1286A0681}" type="presOf" srcId="{38AD74CD-6B89-4D53-A53C-9A660D2BDF9E}" destId="{3B304B25-E1A0-4A71-95C2-22456C8D97F7}" srcOrd="0" destOrd="0" presId="urn:microsoft.com/office/officeart/2005/8/layout/default"/>
    <dgm:cxn modelId="{89497A8F-354B-4473-A40C-9073E362DE97}" type="presOf" srcId="{C8595427-5C14-4618-99D5-9FD24E072675}" destId="{86DAF879-C9F5-4A32-875E-2AEAEA074C33}" srcOrd="0" destOrd="0" presId="urn:microsoft.com/office/officeart/2005/8/layout/default"/>
    <dgm:cxn modelId="{48F2B4B0-97CC-40DF-A0DD-7BB81E1E8638}" type="presParOf" srcId="{E70F641C-AC3A-4298-B7DA-F4B57D9671AF}" destId="{7EA79E7B-1B2B-4183-AC69-27B62D0F5650}" srcOrd="0" destOrd="0" presId="urn:microsoft.com/office/officeart/2005/8/layout/default"/>
    <dgm:cxn modelId="{B77E24E2-80D0-4164-8DD3-5AF79B0BF1F7}" type="presParOf" srcId="{E70F641C-AC3A-4298-B7DA-F4B57D9671AF}" destId="{12894C87-AA5C-4658-A153-87E191789D01}" srcOrd="1" destOrd="0" presId="urn:microsoft.com/office/officeart/2005/8/layout/default"/>
    <dgm:cxn modelId="{2437BE68-5AC2-47A3-B3D9-12735F4BFA58}" type="presParOf" srcId="{E70F641C-AC3A-4298-B7DA-F4B57D9671AF}" destId="{86DAF879-C9F5-4A32-875E-2AEAEA074C33}" srcOrd="2" destOrd="0" presId="urn:microsoft.com/office/officeart/2005/8/layout/default"/>
    <dgm:cxn modelId="{27369553-21A6-4787-80F0-9CCCDF28A090}" type="presParOf" srcId="{E70F641C-AC3A-4298-B7DA-F4B57D9671AF}" destId="{1B47CC04-94C7-4EEE-A018-FC301587A262}" srcOrd="3" destOrd="0" presId="urn:microsoft.com/office/officeart/2005/8/layout/default"/>
    <dgm:cxn modelId="{F966D093-35DA-4B56-B528-9471B32CBB42}" type="presParOf" srcId="{E70F641C-AC3A-4298-B7DA-F4B57D9671AF}" destId="{3B304B25-E1A0-4A71-95C2-22456C8D97F7}" srcOrd="4" destOrd="0" presId="urn:microsoft.com/office/officeart/2005/8/layout/default"/>
    <dgm:cxn modelId="{68E50055-6E32-4388-B6FC-413EB91768FD}" type="presParOf" srcId="{E70F641C-AC3A-4298-B7DA-F4B57D9671AF}" destId="{BB093C97-C3F9-4467-B156-8F857235D8DD}" srcOrd="5" destOrd="0" presId="urn:microsoft.com/office/officeart/2005/8/layout/default"/>
    <dgm:cxn modelId="{B7258C93-35DE-47E1-9C7B-C143694473A4}" type="presParOf" srcId="{E70F641C-AC3A-4298-B7DA-F4B57D9671AF}" destId="{32D8B8F8-ECAA-4CCD-8DE0-B08AFF01523A}" srcOrd="6" destOrd="0" presId="urn:microsoft.com/office/officeart/2005/8/layout/default"/>
    <dgm:cxn modelId="{A97C1034-7012-4622-BE51-BD944A6ADAE9}" type="presParOf" srcId="{E70F641C-AC3A-4298-B7DA-F4B57D9671AF}" destId="{CA5995AD-926D-4A0A-A7E5-416011A91E23}" srcOrd="7" destOrd="0" presId="urn:microsoft.com/office/officeart/2005/8/layout/default"/>
    <dgm:cxn modelId="{8AB87876-E956-462F-B1BC-23371AB17425}" type="presParOf" srcId="{E70F641C-AC3A-4298-B7DA-F4B57D9671AF}" destId="{6E0207BF-F9B3-40A4-AFBB-BA3A865B27B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49FE47-3747-468D-8CF4-EED46FE1067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DA762A3-BF77-48BC-A3AC-6577B300E548}">
      <dgm:prSet phldrT="[Text]"/>
      <dgm:spPr/>
      <dgm:t>
        <a:bodyPr/>
        <a:lstStyle/>
        <a:p>
          <a:r>
            <a:rPr lang="en-US" dirty="0"/>
            <a:t>The Australian Ballot</a:t>
          </a:r>
        </a:p>
      </dgm:t>
    </dgm:pt>
    <dgm:pt modelId="{658435CE-FDBB-43ED-B546-7E1006E4C086}" type="parTrans" cxnId="{7C667236-10DF-4857-ABA2-86A47A63F9FD}">
      <dgm:prSet/>
      <dgm:spPr/>
      <dgm:t>
        <a:bodyPr/>
        <a:lstStyle/>
        <a:p>
          <a:endParaRPr lang="en-US"/>
        </a:p>
      </dgm:t>
    </dgm:pt>
    <dgm:pt modelId="{A7A7A521-4AF9-4CCE-B7EB-A83307E062DF}" type="sibTrans" cxnId="{7C667236-10DF-4857-ABA2-86A47A63F9FD}">
      <dgm:prSet/>
      <dgm:spPr/>
      <dgm:t>
        <a:bodyPr/>
        <a:lstStyle/>
        <a:p>
          <a:endParaRPr lang="en-US"/>
        </a:p>
      </dgm:t>
    </dgm:pt>
    <dgm:pt modelId="{04AE7D1F-9081-42D6-A24A-9FAAACE86184}">
      <dgm:prSet phldrT="[Text]"/>
      <dgm:spPr/>
      <dgm:t>
        <a:bodyPr/>
        <a:lstStyle/>
        <a:p>
          <a:r>
            <a:rPr lang="en-US" dirty="0"/>
            <a:t>Paid for by the public</a:t>
          </a:r>
        </a:p>
      </dgm:t>
    </dgm:pt>
    <dgm:pt modelId="{BD2E7DB3-78FC-4162-9AE4-997CB3592AC4}" type="parTrans" cxnId="{2FD1B682-AA8A-4D58-93CF-31823A2BEAD7}">
      <dgm:prSet/>
      <dgm:spPr/>
      <dgm:t>
        <a:bodyPr/>
        <a:lstStyle/>
        <a:p>
          <a:endParaRPr lang="en-US"/>
        </a:p>
      </dgm:t>
    </dgm:pt>
    <dgm:pt modelId="{3877D4CB-BE1C-4C4F-AAA3-83B1A7A4C928}" type="sibTrans" cxnId="{2FD1B682-AA8A-4D58-93CF-31823A2BEAD7}">
      <dgm:prSet/>
      <dgm:spPr/>
      <dgm:t>
        <a:bodyPr/>
        <a:lstStyle/>
        <a:p>
          <a:endParaRPr lang="en-US"/>
        </a:p>
      </dgm:t>
    </dgm:pt>
    <dgm:pt modelId="{DFAB669A-99C5-4ACD-B166-5934909F16AD}">
      <dgm:prSet phldrT="[Text]"/>
      <dgm:spPr/>
      <dgm:t>
        <a:bodyPr/>
        <a:lstStyle/>
        <a:p>
          <a:r>
            <a:rPr lang="en-US" dirty="0"/>
            <a:t>Lists all candidates</a:t>
          </a:r>
        </a:p>
      </dgm:t>
    </dgm:pt>
    <dgm:pt modelId="{6F92B55C-7993-4991-80FF-F3F83D775286}" type="parTrans" cxnId="{8468B288-01D1-4FC3-9BF0-11433D9547FF}">
      <dgm:prSet/>
      <dgm:spPr/>
      <dgm:t>
        <a:bodyPr/>
        <a:lstStyle/>
        <a:p>
          <a:endParaRPr lang="en-US"/>
        </a:p>
      </dgm:t>
    </dgm:pt>
    <dgm:pt modelId="{2A49B597-14B9-40FF-BB55-209E16E97864}" type="sibTrans" cxnId="{8468B288-01D1-4FC3-9BF0-11433D9547FF}">
      <dgm:prSet/>
      <dgm:spPr/>
      <dgm:t>
        <a:bodyPr/>
        <a:lstStyle/>
        <a:p>
          <a:endParaRPr lang="en-US"/>
        </a:p>
      </dgm:t>
    </dgm:pt>
    <dgm:pt modelId="{744988D6-0C7C-45D6-A0AD-746AA85687CF}">
      <dgm:prSet phldrT="[Text]"/>
      <dgm:spPr/>
      <dgm:t>
        <a:bodyPr/>
        <a:lstStyle/>
        <a:p>
          <a:r>
            <a:rPr lang="en-US" dirty="0"/>
            <a:t>The Office-Group Ballot</a:t>
          </a:r>
        </a:p>
      </dgm:t>
    </dgm:pt>
    <dgm:pt modelId="{02A4B2C1-830D-4F78-B884-4B43310E9F15}" type="parTrans" cxnId="{087C7CAB-59DA-469C-9DFB-BDDE41AE32D8}">
      <dgm:prSet/>
      <dgm:spPr/>
      <dgm:t>
        <a:bodyPr/>
        <a:lstStyle/>
        <a:p>
          <a:endParaRPr lang="en-US"/>
        </a:p>
      </dgm:t>
    </dgm:pt>
    <dgm:pt modelId="{647A1FF6-EA96-4D92-ABF6-CCD43945A7AD}" type="sibTrans" cxnId="{087C7CAB-59DA-469C-9DFB-BDDE41AE32D8}">
      <dgm:prSet/>
      <dgm:spPr/>
      <dgm:t>
        <a:bodyPr/>
        <a:lstStyle/>
        <a:p>
          <a:endParaRPr lang="en-US"/>
        </a:p>
      </dgm:t>
    </dgm:pt>
    <dgm:pt modelId="{61B9EDA5-F045-4770-9D71-AEC3E320D91A}">
      <dgm:prSet phldrT="[Text]"/>
      <dgm:spPr/>
      <dgm:t>
        <a:bodyPr/>
        <a:lstStyle/>
        <a:p>
          <a:r>
            <a:rPr lang="en-US" dirty="0"/>
            <a:t>Candidates grouped</a:t>
          </a:r>
        </a:p>
      </dgm:t>
    </dgm:pt>
    <dgm:pt modelId="{1ABBB3A0-8143-4D4A-A861-9EE0959C2B62}" type="parTrans" cxnId="{25E052B5-8CFC-4565-88AF-D3C6E4857AA7}">
      <dgm:prSet/>
      <dgm:spPr/>
      <dgm:t>
        <a:bodyPr/>
        <a:lstStyle/>
        <a:p>
          <a:endParaRPr lang="en-US"/>
        </a:p>
      </dgm:t>
    </dgm:pt>
    <dgm:pt modelId="{42E48E34-4B0E-42C7-9FF1-A7F916A61326}" type="sibTrans" cxnId="{25E052B5-8CFC-4565-88AF-D3C6E4857AA7}">
      <dgm:prSet/>
      <dgm:spPr/>
      <dgm:t>
        <a:bodyPr/>
        <a:lstStyle/>
        <a:p>
          <a:endParaRPr lang="en-US"/>
        </a:p>
      </dgm:t>
    </dgm:pt>
    <dgm:pt modelId="{E317FBA6-8D59-4A69-A0C8-56C151C85C99}">
      <dgm:prSet phldrT="[Text]"/>
      <dgm:spPr/>
      <dgm:t>
        <a:bodyPr/>
        <a:lstStyle/>
        <a:p>
          <a:r>
            <a:rPr lang="en-US" dirty="0"/>
            <a:t>Name order alternated</a:t>
          </a:r>
        </a:p>
      </dgm:t>
    </dgm:pt>
    <dgm:pt modelId="{EF07B349-DFE8-4F33-8E33-8C35A52EC056}" type="parTrans" cxnId="{063406FB-1C5B-491E-A4B6-DE2EA51AA6BF}">
      <dgm:prSet/>
      <dgm:spPr/>
      <dgm:t>
        <a:bodyPr/>
        <a:lstStyle/>
        <a:p>
          <a:endParaRPr lang="en-US"/>
        </a:p>
      </dgm:t>
    </dgm:pt>
    <dgm:pt modelId="{8DC984B5-0C48-46D0-B333-9E2269A1CA9A}" type="sibTrans" cxnId="{063406FB-1C5B-491E-A4B6-DE2EA51AA6BF}">
      <dgm:prSet/>
      <dgm:spPr/>
      <dgm:t>
        <a:bodyPr/>
        <a:lstStyle/>
        <a:p>
          <a:endParaRPr lang="en-US"/>
        </a:p>
      </dgm:t>
    </dgm:pt>
    <dgm:pt modelId="{F43B99A5-38EB-4F98-87F2-3DE42D50D5ED}">
      <dgm:prSet phldrT="[Text]"/>
      <dgm:spPr/>
      <dgm:t>
        <a:bodyPr/>
        <a:lstStyle/>
        <a:p>
          <a:r>
            <a:rPr lang="en-US" dirty="0"/>
            <a:t>The Party-Column Ballot</a:t>
          </a:r>
        </a:p>
      </dgm:t>
    </dgm:pt>
    <dgm:pt modelId="{65EDA841-5040-49F2-9AC3-FB0F886EF76F}" type="parTrans" cxnId="{039720AA-3C92-410B-902F-7295E2EB26D5}">
      <dgm:prSet/>
      <dgm:spPr/>
      <dgm:t>
        <a:bodyPr/>
        <a:lstStyle/>
        <a:p>
          <a:endParaRPr lang="en-US"/>
        </a:p>
      </dgm:t>
    </dgm:pt>
    <dgm:pt modelId="{6F6D5ACD-E545-45B0-9D41-07932BA20555}" type="sibTrans" cxnId="{039720AA-3C92-410B-902F-7295E2EB26D5}">
      <dgm:prSet/>
      <dgm:spPr/>
      <dgm:t>
        <a:bodyPr/>
        <a:lstStyle/>
        <a:p>
          <a:endParaRPr lang="en-US"/>
        </a:p>
      </dgm:t>
    </dgm:pt>
    <dgm:pt modelId="{495B749B-B892-45E1-B1A9-5B75DB0B54CF}">
      <dgm:prSet phldrT="[Text]"/>
      <dgm:spPr/>
      <dgm:t>
        <a:bodyPr/>
        <a:lstStyle/>
        <a:p>
          <a:r>
            <a:rPr lang="en-US" dirty="0"/>
            <a:t>Candidates listed in columns</a:t>
          </a:r>
        </a:p>
      </dgm:t>
    </dgm:pt>
    <dgm:pt modelId="{6F78E07A-EA12-4A4E-ABDC-A29699003D19}" type="parTrans" cxnId="{1B69C215-3F9A-49B3-8EC7-BADFB3F17492}">
      <dgm:prSet/>
      <dgm:spPr/>
      <dgm:t>
        <a:bodyPr/>
        <a:lstStyle/>
        <a:p>
          <a:endParaRPr lang="en-US"/>
        </a:p>
      </dgm:t>
    </dgm:pt>
    <dgm:pt modelId="{EC671BF3-CEC4-4FF8-9522-A42E5C94F2E8}" type="sibTrans" cxnId="{1B69C215-3F9A-49B3-8EC7-BADFB3F17492}">
      <dgm:prSet/>
      <dgm:spPr/>
      <dgm:t>
        <a:bodyPr/>
        <a:lstStyle/>
        <a:p>
          <a:endParaRPr lang="en-US"/>
        </a:p>
      </dgm:t>
    </dgm:pt>
    <dgm:pt modelId="{972F5432-EBB2-4641-B479-C70903E8D863}">
      <dgm:prSet phldrT="[Text]"/>
      <dgm:spPr/>
      <dgm:t>
        <a:bodyPr/>
        <a:lstStyle/>
        <a:p>
          <a:r>
            <a:rPr lang="en-US" dirty="0"/>
            <a:t>Favored by politicians </a:t>
          </a:r>
          <a:r>
            <a:rPr lang="en-US" dirty="0">
              <a:sym typeface="Wingdings" panose="05000000000000000000" pitchFamily="2" charset="2"/>
            </a:rPr>
            <a:t> straight-ticket voting</a:t>
          </a:r>
          <a:endParaRPr lang="en-US" dirty="0"/>
        </a:p>
      </dgm:t>
    </dgm:pt>
    <dgm:pt modelId="{DD69AE57-CD99-4B41-82D5-BEEAD43EC2C7}" type="parTrans" cxnId="{0184BD28-0198-439A-AD39-A745B27363B0}">
      <dgm:prSet/>
      <dgm:spPr/>
      <dgm:t>
        <a:bodyPr/>
        <a:lstStyle/>
        <a:p>
          <a:endParaRPr lang="en-US"/>
        </a:p>
      </dgm:t>
    </dgm:pt>
    <dgm:pt modelId="{C466A578-FACC-4C6C-983A-5A6051C737A2}" type="sibTrans" cxnId="{0184BD28-0198-439A-AD39-A745B27363B0}">
      <dgm:prSet/>
      <dgm:spPr/>
      <dgm:t>
        <a:bodyPr/>
        <a:lstStyle/>
        <a:p>
          <a:endParaRPr lang="en-US"/>
        </a:p>
      </dgm:t>
    </dgm:pt>
    <dgm:pt modelId="{91AA6182-0B68-4B9C-A421-5EDF98E1C48A}">
      <dgm:prSet/>
      <dgm:spPr/>
      <dgm:t>
        <a:bodyPr/>
        <a:lstStyle/>
        <a:p>
          <a:r>
            <a:rPr lang="en-US" dirty="0"/>
            <a:t>Sample Ballots</a:t>
          </a:r>
        </a:p>
      </dgm:t>
    </dgm:pt>
    <dgm:pt modelId="{3CB560A9-08B8-41B0-BE44-8A3CF4BF9251}" type="parTrans" cxnId="{BD122805-3FF2-45A0-A915-B00DF4706EF0}">
      <dgm:prSet/>
      <dgm:spPr/>
      <dgm:t>
        <a:bodyPr/>
        <a:lstStyle/>
        <a:p>
          <a:endParaRPr lang="en-US"/>
        </a:p>
      </dgm:t>
    </dgm:pt>
    <dgm:pt modelId="{6391B6A8-3F24-4BD8-A477-DA6F3BC990B0}" type="sibTrans" cxnId="{BD122805-3FF2-45A0-A915-B00DF4706EF0}">
      <dgm:prSet/>
      <dgm:spPr/>
      <dgm:t>
        <a:bodyPr/>
        <a:lstStyle/>
        <a:p>
          <a:endParaRPr lang="en-US"/>
        </a:p>
      </dgm:t>
    </dgm:pt>
    <dgm:pt modelId="{9D6A78DF-9000-400F-8AC4-7686E9C6EC7F}">
      <dgm:prSet/>
      <dgm:spPr/>
      <dgm:t>
        <a:bodyPr/>
        <a:lstStyle/>
        <a:p>
          <a:r>
            <a:rPr lang="en-US" dirty="0"/>
            <a:t>Bedsheet Ballots</a:t>
          </a:r>
        </a:p>
      </dgm:t>
    </dgm:pt>
    <dgm:pt modelId="{B1041AD6-2493-4B93-9C4B-8067394F5A4D}" type="parTrans" cxnId="{84C23830-171F-49D1-B521-F4809D252E8C}">
      <dgm:prSet/>
      <dgm:spPr/>
      <dgm:t>
        <a:bodyPr/>
        <a:lstStyle/>
        <a:p>
          <a:endParaRPr lang="en-US"/>
        </a:p>
      </dgm:t>
    </dgm:pt>
    <dgm:pt modelId="{5B53CC57-843F-4709-BF28-DF00E3E83A21}" type="sibTrans" cxnId="{84C23830-171F-49D1-B521-F4809D252E8C}">
      <dgm:prSet/>
      <dgm:spPr/>
      <dgm:t>
        <a:bodyPr/>
        <a:lstStyle/>
        <a:p>
          <a:endParaRPr lang="en-US"/>
        </a:p>
      </dgm:t>
    </dgm:pt>
    <dgm:pt modelId="{F8D25D43-6086-4AF3-9886-BEA8A79DD2FD}">
      <dgm:prSet phldrT="[Text]"/>
      <dgm:spPr/>
      <dgm:t>
        <a:bodyPr/>
        <a:lstStyle/>
        <a:p>
          <a:r>
            <a:rPr lang="en-US" dirty="0"/>
            <a:t>Only given at the polls</a:t>
          </a:r>
        </a:p>
      </dgm:t>
    </dgm:pt>
    <dgm:pt modelId="{E260D113-A1C1-4144-8610-DB6833530932}" type="parTrans" cxnId="{7FABBB3D-8C9A-454F-9BD4-F50E9B1A593F}">
      <dgm:prSet/>
      <dgm:spPr/>
      <dgm:t>
        <a:bodyPr/>
        <a:lstStyle/>
        <a:p>
          <a:endParaRPr lang="en-US"/>
        </a:p>
      </dgm:t>
    </dgm:pt>
    <dgm:pt modelId="{E9919EE8-F86D-4CAF-9419-49E5A8D7BB92}" type="sibTrans" cxnId="{7FABBB3D-8C9A-454F-9BD4-F50E9B1A593F}">
      <dgm:prSet/>
      <dgm:spPr/>
      <dgm:t>
        <a:bodyPr/>
        <a:lstStyle/>
        <a:p>
          <a:endParaRPr lang="en-US"/>
        </a:p>
      </dgm:t>
    </dgm:pt>
    <dgm:pt modelId="{73EE0A87-FA3F-41D5-8F0A-8B5F4E3BD381}">
      <dgm:prSet phldrT="[Text]"/>
      <dgm:spPr/>
      <dgm:t>
        <a:bodyPr/>
        <a:lstStyle/>
        <a:p>
          <a:r>
            <a:rPr lang="en-US" dirty="0"/>
            <a:t>Marked in secret</a:t>
          </a:r>
        </a:p>
      </dgm:t>
    </dgm:pt>
    <dgm:pt modelId="{D7935E8B-2941-4812-A918-9E3152751A22}" type="parTrans" cxnId="{03D3F090-2475-475A-A528-FCBF57365436}">
      <dgm:prSet/>
      <dgm:spPr/>
      <dgm:t>
        <a:bodyPr/>
        <a:lstStyle/>
        <a:p>
          <a:endParaRPr lang="en-US"/>
        </a:p>
      </dgm:t>
    </dgm:pt>
    <dgm:pt modelId="{44A3D129-78F3-49F9-8B2B-6233E09BFDE0}" type="sibTrans" cxnId="{03D3F090-2475-475A-A528-FCBF57365436}">
      <dgm:prSet/>
      <dgm:spPr/>
      <dgm:t>
        <a:bodyPr/>
        <a:lstStyle/>
        <a:p>
          <a:endParaRPr lang="en-US"/>
        </a:p>
      </dgm:t>
    </dgm:pt>
    <dgm:pt modelId="{6A8776D4-A16E-4CE6-9F68-6FDB45F8A842}">
      <dgm:prSet/>
      <dgm:spPr/>
      <dgm:t>
        <a:bodyPr/>
        <a:lstStyle/>
        <a:p>
          <a:r>
            <a:rPr lang="en-US" dirty="0"/>
            <a:t>Available before an election to prepare</a:t>
          </a:r>
        </a:p>
      </dgm:t>
    </dgm:pt>
    <dgm:pt modelId="{EC001BF3-68AD-4CC5-B9E2-CADE03969D9D}" type="parTrans" cxnId="{6117AC33-1B02-494D-80A3-061E703E454F}">
      <dgm:prSet/>
      <dgm:spPr/>
      <dgm:t>
        <a:bodyPr/>
        <a:lstStyle/>
        <a:p>
          <a:endParaRPr lang="en-US"/>
        </a:p>
      </dgm:t>
    </dgm:pt>
    <dgm:pt modelId="{A4D255C3-8523-4FD1-9C47-454FE158ED14}" type="sibTrans" cxnId="{6117AC33-1B02-494D-80A3-061E703E454F}">
      <dgm:prSet/>
      <dgm:spPr/>
      <dgm:t>
        <a:bodyPr/>
        <a:lstStyle/>
        <a:p>
          <a:endParaRPr lang="en-US"/>
        </a:p>
      </dgm:t>
    </dgm:pt>
    <dgm:pt modelId="{B1074DDF-BD06-431A-8EDC-322346E9C8F5}">
      <dgm:prSet/>
      <dgm:spPr/>
      <dgm:t>
        <a:bodyPr/>
        <a:lstStyle/>
        <a:p>
          <a:r>
            <a:rPr lang="en-US" dirty="0"/>
            <a:t>Lists all candidates and measures</a:t>
          </a:r>
        </a:p>
      </dgm:t>
    </dgm:pt>
    <dgm:pt modelId="{B7D4EF3F-3088-48B3-AA53-AD85CCB0126F}" type="parTrans" cxnId="{03ABAE3F-1732-4A57-9012-F4A4121E7BAF}">
      <dgm:prSet/>
      <dgm:spPr/>
      <dgm:t>
        <a:bodyPr/>
        <a:lstStyle/>
        <a:p>
          <a:endParaRPr lang="en-US"/>
        </a:p>
      </dgm:t>
    </dgm:pt>
    <dgm:pt modelId="{68A483DC-12EB-4554-B0BB-678EC8E166F9}" type="sibTrans" cxnId="{03ABAE3F-1732-4A57-9012-F4A4121E7BAF}">
      <dgm:prSet/>
      <dgm:spPr/>
      <dgm:t>
        <a:bodyPr/>
        <a:lstStyle/>
        <a:p>
          <a:endParaRPr lang="en-US"/>
        </a:p>
      </dgm:t>
    </dgm:pt>
    <dgm:pt modelId="{C6A9D3FA-9B01-4D16-AAF6-4656F3824F71}">
      <dgm:prSet/>
      <dgm:spPr/>
      <dgm:t>
        <a:bodyPr/>
        <a:lstStyle/>
        <a:p>
          <a:endParaRPr lang="en-US" dirty="0"/>
        </a:p>
      </dgm:t>
    </dgm:pt>
    <dgm:pt modelId="{BADB75A4-48FF-4267-ADB3-1D777D2DA522}" type="parTrans" cxnId="{ADEB3A12-DA57-4245-8C91-6D7CE7615A88}">
      <dgm:prSet/>
      <dgm:spPr/>
      <dgm:t>
        <a:bodyPr/>
        <a:lstStyle/>
        <a:p>
          <a:endParaRPr lang="en-US"/>
        </a:p>
      </dgm:t>
    </dgm:pt>
    <dgm:pt modelId="{6DEFB0E8-9660-4197-A254-EB5A3F7EB17C}" type="sibTrans" cxnId="{ADEB3A12-DA57-4245-8C91-6D7CE7615A88}">
      <dgm:prSet/>
      <dgm:spPr/>
      <dgm:t>
        <a:bodyPr/>
        <a:lstStyle/>
        <a:p>
          <a:endParaRPr lang="en-US"/>
        </a:p>
      </dgm:t>
    </dgm:pt>
    <dgm:pt modelId="{04B97293-CA7D-44D9-8206-F17B5F7D39C4}">
      <dgm:prSet/>
      <dgm:spPr/>
      <dgm:t>
        <a:bodyPr/>
        <a:lstStyle/>
        <a:p>
          <a:r>
            <a:rPr lang="en-US" dirty="0"/>
            <a:t>Typical American elections</a:t>
          </a:r>
        </a:p>
      </dgm:t>
    </dgm:pt>
    <dgm:pt modelId="{0EB1235E-9497-4EC2-9191-FE19D0DFCD91}" type="parTrans" cxnId="{A91C99FC-84CE-45A3-914C-601C8B1AA7F1}">
      <dgm:prSet/>
      <dgm:spPr/>
      <dgm:t>
        <a:bodyPr/>
        <a:lstStyle/>
        <a:p>
          <a:endParaRPr lang="en-US"/>
        </a:p>
      </dgm:t>
    </dgm:pt>
    <dgm:pt modelId="{F7FD7F8A-56A8-4A7E-BEAE-9949F1C67B82}" type="sibTrans" cxnId="{A91C99FC-84CE-45A3-914C-601C8B1AA7F1}">
      <dgm:prSet/>
      <dgm:spPr/>
      <dgm:t>
        <a:bodyPr/>
        <a:lstStyle/>
        <a:p>
          <a:endParaRPr lang="en-US"/>
        </a:p>
      </dgm:t>
    </dgm:pt>
    <dgm:pt modelId="{363B9D9D-957F-4EF0-86CA-6EBC1AAE25AD}">
      <dgm:prSet/>
      <dgm:spPr/>
      <dgm:t>
        <a:bodyPr/>
        <a:lstStyle/>
        <a:p>
          <a:r>
            <a:rPr lang="en-US" dirty="0"/>
            <a:t>Often difficult to get through</a:t>
          </a:r>
        </a:p>
      </dgm:t>
    </dgm:pt>
    <dgm:pt modelId="{CE183650-199D-4CEB-A42C-D02818097D2B}" type="parTrans" cxnId="{E21F042D-D029-48F1-A08A-6A28CDC863D3}">
      <dgm:prSet/>
      <dgm:spPr/>
      <dgm:t>
        <a:bodyPr/>
        <a:lstStyle/>
        <a:p>
          <a:endParaRPr lang="en-US"/>
        </a:p>
      </dgm:t>
    </dgm:pt>
    <dgm:pt modelId="{E318FDD8-8EAE-472F-91B6-FFA6AE3B16DD}" type="sibTrans" cxnId="{E21F042D-D029-48F1-A08A-6A28CDC863D3}">
      <dgm:prSet/>
      <dgm:spPr/>
      <dgm:t>
        <a:bodyPr/>
        <a:lstStyle/>
        <a:p>
          <a:endParaRPr lang="en-US"/>
        </a:p>
      </dgm:t>
    </dgm:pt>
    <dgm:pt modelId="{A7EF1DA2-F8FF-4485-B8B1-CBE70D31ED8E}">
      <dgm:prSet/>
      <dgm:spPr/>
      <dgm:t>
        <a:bodyPr/>
        <a:lstStyle/>
        <a:p>
          <a:r>
            <a:rPr lang="en-US" dirty="0"/>
            <a:t>Viewed as “more democratic”</a:t>
          </a:r>
        </a:p>
      </dgm:t>
    </dgm:pt>
    <dgm:pt modelId="{CACD1BC8-1755-4225-8DB1-4AED407E3EB9}" type="parTrans" cxnId="{1BFC053A-81F5-42CF-9252-98D035B40BA4}">
      <dgm:prSet/>
      <dgm:spPr/>
      <dgm:t>
        <a:bodyPr/>
        <a:lstStyle/>
        <a:p>
          <a:endParaRPr lang="en-US"/>
        </a:p>
      </dgm:t>
    </dgm:pt>
    <dgm:pt modelId="{669803E0-9DB9-47F4-97B3-F1AB7B76E7EF}" type="sibTrans" cxnId="{1BFC053A-81F5-42CF-9252-98D035B40BA4}">
      <dgm:prSet/>
      <dgm:spPr/>
      <dgm:t>
        <a:bodyPr/>
        <a:lstStyle/>
        <a:p>
          <a:endParaRPr lang="en-US"/>
        </a:p>
      </dgm:t>
    </dgm:pt>
    <dgm:pt modelId="{7E0D4A67-6AC3-4294-8FFD-AE9D66B38DF3}" type="pres">
      <dgm:prSet presAssocID="{3349FE47-3747-468D-8CF4-EED46FE1067E}" presName="Name0" presStyleCnt="0">
        <dgm:presLayoutVars>
          <dgm:dir/>
          <dgm:animLvl val="lvl"/>
          <dgm:resizeHandles val="exact"/>
        </dgm:presLayoutVars>
      </dgm:prSet>
      <dgm:spPr/>
    </dgm:pt>
    <dgm:pt modelId="{246574CA-5971-44BC-B1BB-5CAD339BE089}" type="pres">
      <dgm:prSet presAssocID="{9DA762A3-BF77-48BC-A3AC-6577B300E548}" presName="composite" presStyleCnt="0"/>
      <dgm:spPr/>
    </dgm:pt>
    <dgm:pt modelId="{0F1288EF-6629-4761-BF39-809C7E8637B7}" type="pres">
      <dgm:prSet presAssocID="{9DA762A3-BF77-48BC-A3AC-6577B300E548}" presName="parTx" presStyleLbl="alignNode1" presStyleIdx="0" presStyleCnt="5">
        <dgm:presLayoutVars>
          <dgm:chMax val="0"/>
          <dgm:chPref val="0"/>
          <dgm:bulletEnabled val="1"/>
        </dgm:presLayoutVars>
      </dgm:prSet>
      <dgm:spPr/>
    </dgm:pt>
    <dgm:pt modelId="{40F66707-CE9C-4099-98AE-B59817B9F888}" type="pres">
      <dgm:prSet presAssocID="{9DA762A3-BF77-48BC-A3AC-6577B300E548}" presName="desTx" presStyleLbl="alignAccFollowNode1" presStyleIdx="0" presStyleCnt="5">
        <dgm:presLayoutVars>
          <dgm:bulletEnabled val="1"/>
        </dgm:presLayoutVars>
      </dgm:prSet>
      <dgm:spPr/>
    </dgm:pt>
    <dgm:pt modelId="{E5CCDB0F-0E0F-4D25-A219-9A4F3621AB0B}" type="pres">
      <dgm:prSet presAssocID="{A7A7A521-4AF9-4CCE-B7EB-A83307E062DF}" presName="space" presStyleCnt="0"/>
      <dgm:spPr/>
    </dgm:pt>
    <dgm:pt modelId="{4CDCA9D4-EFC3-44A6-830F-BAE89B56ED33}" type="pres">
      <dgm:prSet presAssocID="{744988D6-0C7C-45D6-A0AD-746AA85687CF}" presName="composite" presStyleCnt="0"/>
      <dgm:spPr/>
    </dgm:pt>
    <dgm:pt modelId="{A528E82B-BAC0-4AD2-84A0-B3829C59874A}" type="pres">
      <dgm:prSet presAssocID="{744988D6-0C7C-45D6-A0AD-746AA85687CF}" presName="parTx" presStyleLbl="alignNode1" presStyleIdx="1" presStyleCnt="5">
        <dgm:presLayoutVars>
          <dgm:chMax val="0"/>
          <dgm:chPref val="0"/>
          <dgm:bulletEnabled val="1"/>
        </dgm:presLayoutVars>
      </dgm:prSet>
      <dgm:spPr/>
    </dgm:pt>
    <dgm:pt modelId="{C37CF636-E919-4ABE-A2CB-5A5DFC01A27A}" type="pres">
      <dgm:prSet presAssocID="{744988D6-0C7C-45D6-A0AD-746AA85687CF}" presName="desTx" presStyleLbl="alignAccFollowNode1" presStyleIdx="1" presStyleCnt="5">
        <dgm:presLayoutVars>
          <dgm:bulletEnabled val="1"/>
        </dgm:presLayoutVars>
      </dgm:prSet>
      <dgm:spPr/>
    </dgm:pt>
    <dgm:pt modelId="{A565BDEA-3E21-490E-962B-DEDA7D8BDB6A}" type="pres">
      <dgm:prSet presAssocID="{647A1FF6-EA96-4D92-ABF6-CCD43945A7AD}" presName="space" presStyleCnt="0"/>
      <dgm:spPr/>
    </dgm:pt>
    <dgm:pt modelId="{BBB922E2-F01E-453C-802D-1B64A3D4618E}" type="pres">
      <dgm:prSet presAssocID="{F43B99A5-38EB-4F98-87F2-3DE42D50D5ED}" presName="composite" presStyleCnt="0"/>
      <dgm:spPr/>
    </dgm:pt>
    <dgm:pt modelId="{B0725D68-DB92-4EBE-9A31-AE8E5815C4C5}" type="pres">
      <dgm:prSet presAssocID="{F43B99A5-38EB-4F98-87F2-3DE42D50D5ED}" presName="parTx" presStyleLbl="alignNode1" presStyleIdx="2" presStyleCnt="5">
        <dgm:presLayoutVars>
          <dgm:chMax val="0"/>
          <dgm:chPref val="0"/>
          <dgm:bulletEnabled val="1"/>
        </dgm:presLayoutVars>
      </dgm:prSet>
      <dgm:spPr/>
    </dgm:pt>
    <dgm:pt modelId="{0D062620-DB88-45B9-B334-32E12A7D53C7}" type="pres">
      <dgm:prSet presAssocID="{F43B99A5-38EB-4F98-87F2-3DE42D50D5ED}" presName="desTx" presStyleLbl="alignAccFollowNode1" presStyleIdx="2" presStyleCnt="5">
        <dgm:presLayoutVars>
          <dgm:bulletEnabled val="1"/>
        </dgm:presLayoutVars>
      </dgm:prSet>
      <dgm:spPr/>
    </dgm:pt>
    <dgm:pt modelId="{96C4C77B-07CA-49B4-88C4-FF175A66A3D2}" type="pres">
      <dgm:prSet presAssocID="{6F6D5ACD-E545-45B0-9D41-07932BA20555}" presName="space" presStyleCnt="0"/>
      <dgm:spPr/>
    </dgm:pt>
    <dgm:pt modelId="{24766CB3-D4D5-408A-8350-733247214292}" type="pres">
      <dgm:prSet presAssocID="{91AA6182-0B68-4B9C-A421-5EDF98E1C48A}" presName="composite" presStyleCnt="0"/>
      <dgm:spPr/>
    </dgm:pt>
    <dgm:pt modelId="{15971BE1-C529-4824-93A4-CEB30288F594}" type="pres">
      <dgm:prSet presAssocID="{91AA6182-0B68-4B9C-A421-5EDF98E1C48A}" presName="parTx" presStyleLbl="alignNode1" presStyleIdx="3" presStyleCnt="5">
        <dgm:presLayoutVars>
          <dgm:chMax val="0"/>
          <dgm:chPref val="0"/>
          <dgm:bulletEnabled val="1"/>
        </dgm:presLayoutVars>
      </dgm:prSet>
      <dgm:spPr/>
    </dgm:pt>
    <dgm:pt modelId="{C00B2064-E3D4-4FE1-AA7D-AA8D6A23F4F0}" type="pres">
      <dgm:prSet presAssocID="{91AA6182-0B68-4B9C-A421-5EDF98E1C48A}" presName="desTx" presStyleLbl="alignAccFollowNode1" presStyleIdx="3" presStyleCnt="5">
        <dgm:presLayoutVars>
          <dgm:bulletEnabled val="1"/>
        </dgm:presLayoutVars>
      </dgm:prSet>
      <dgm:spPr/>
    </dgm:pt>
    <dgm:pt modelId="{BC437488-FA9D-4FBB-956E-77734813336A}" type="pres">
      <dgm:prSet presAssocID="{6391B6A8-3F24-4BD8-A477-DA6F3BC990B0}" presName="space" presStyleCnt="0"/>
      <dgm:spPr/>
    </dgm:pt>
    <dgm:pt modelId="{CD0C5D28-FB6C-4B0A-8D37-227157C7DD7A}" type="pres">
      <dgm:prSet presAssocID="{9D6A78DF-9000-400F-8AC4-7686E9C6EC7F}" presName="composite" presStyleCnt="0"/>
      <dgm:spPr/>
    </dgm:pt>
    <dgm:pt modelId="{B6BF451C-D9A8-47AB-9B29-5DE706FD4CE6}" type="pres">
      <dgm:prSet presAssocID="{9D6A78DF-9000-400F-8AC4-7686E9C6EC7F}" presName="parTx" presStyleLbl="alignNode1" presStyleIdx="4" presStyleCnt="5">
        <dgm:presLayoutVars>
          <dgm:chMax val="0"/>
          <dgm:chPref val="0"/>
          <dgm:bulletEnabled val="1"/>
        </dgm:presLayoutVars>
      </dgm:prSet>
      <dgm:spPr/>
    </dgm:pt>
    <dgm:pt modelId="{B2285F1F-967F-4196-B6F9-B356C2B19631}" type="pres">
      <dgm:prSet presAssocID="{9D6A78DF-9000-400F-8AC4-7686E9C6EC7F}" presName="desTx" presStyleLbl="alignAccFollowNode1" presStyleIdx="4" presStyleCnt="5">
        <dgm:presLayoutVars>
          <dgm:bulletEnabled val="1"/>
        </dgm:presLayoutVars>
      </dgm:prSet>
      <dgm:spPr/>
    </dgm:pt>
  </dgm:ptLst>
  <dgm:cxnLst>
    <dgm:cxn modelId="{86060700-428F-417E-ABD8-6DD658A86482}" type="presOf" srcId="{744988D6-0C7C-45D6-A0AD-746AA85687CF}" destId="{A528E82B-BAC0-4AD2-84A0-B3829C59874A}" srcOrd="0" destOrd="0" presId="urn:microsoft.com/office/officeart/2005/8/layout/hList1"/>
    <dgm:cxn modelId="{BD122805-3FF2-45A0-A915-B00DF4706EF0}" srcId="{3349FE47-3747-468D-8CF4-EED46FE1067E}" destId="{91AA6182-0B68-4B9C-A421-5EDF98E1C48A}" srcOrd="3" destOrd="0" parTransId="{3CB560A9-08B8-41B0-BE44-8A3CF4BF9251}" sibTransId="{6391B6A8-3F24-4BD8-A477-DA6F3BC990B0}"/>
    <dgm:cxn modelId="{711F230B-27DB-48E9-AAE6-4EECAD21E509}" type="presOf" srcId="{6A8776D4-A16E-4CE6-9F68-6FDB45F8A842}" destId="{C00B2064-E3D4-4FE1-AA7D-AA8D6A23F4F0}" srcOrd="0" destOrd="0" presId="urn:microsoft.com/office/officeart/2005/8/layout/hList1"/>
    <dgm:cxn modelId="{BC3B7D10-F3A2-4853-943C-D451B0657ADD}" type="presOf" srcId="{3349FE47-3747-468D-8CF4-EED46FE1067E}" destId="{7E0D4A67-6AC3-4294-8FFD-AE9D66B38DF3}" srcOrd="0" destOrd="0" presId="urn:microsoft.com/office/officeart/2005/8/layout/hList1"/>
    <dgm:cxn modelId="{ADEB3A12-DA57-4245-8C91-6D7CE7615A88}" srcId="{91AA6182-0B68-4B9C-A421-5EDF98E1C48A}" destId="{C6A9D3FA-9B01-4D16-AAF6-4656F3824F71}" srcOrd="2" destOrd="0" parTransId="{BADB75A4-48FF-4267-ADB3-1D777D2DA522}" sibTransId="{6DEFB0E8-9660-4197-A254-EB5A3F7EB17C}"/>
    <dgm:cxn modelId="{1B69C215-3F9A-49B3-8EC7-BADFB3F17492}" srcId="{F43B99A5-38EB-4F98-87F2-3DE42D50D5ED}" destId="{495B749B-B892-45E1-B1A9-5B75DB0B54CF}" srcOrd="0" destOrd="0" parTransId="{6F78E07A-EA12-4A4E-ABDC-A29699003D19}" sibTransId="{EC671BF3-CEC4-4FF8-9522-A42E5C94F2E8}"/>
    <dgm:cxn modelId="{0184BD28-0198-439A-AD39-A745B27363B0}" srcId="{F43B99A5-38EB-4F98-87F2-3DE42D50D5ED}" destId="{972F5432-EBB2-4641-B479-C70903E8D863}" srcOrd="1" destOrd="0" parTransId="{DD69AE57-CD99-4B41-82D5-BEEAD43EC2C7}" sibTransId="{C466A578-FACC-4C6C-983A-5A6051C737A2}"/>
    <dgm:cxn modelId="{E21F042D-D029-48F1-A08A-6A28CDC863D3}" srcId="{9D6A78DF-9000-400F-8AC4-7686E9C6EC7F}" destId="{363B9D9D-957F-4EF0-86CA-6EBC1AAE25AD}" srcOrd="1" destOrd="0" parTransId="{CE183650-199D-4CEB-A42C-D02818097D2B}" sibTransId="{E318FDD8-8EAE-472F-91B6-FFA6AE3B16DD}"/>
    <dgm:cxn modelId="{84C23830-171F-49D1-B521-F4809D252E8C}" srcId="{3349FE47-3747-468D-8CF4-EED46FE1067E}" destId="{9D6A78DF-9000-400F-8AC4-7686E9C6EC7F}" srcOrd="4" destOrd="0" parTransId="{B1041AD6-2493-4B93-9C4B-8067394F5A4D}" sibTransId="{5B53CC57-843F-4709-BF28-DF00E3E83A21}"/>
    <dgm:cxn modelId="{C797A530-E54E-40D9-9C51-0EAFF3F793E1}" type="presOf" srcId="{363B9D9D-957F-4EF0-86CA-6EBC1AAE25AD}" destId="{B2285F1F-967F-4196-B6F9-B356C2B19631}" srcOrd="0" destOrd="1" presId="urn:microsoft.com/office/officeart/2005/8/layout/hList1"/>
    <dgm:cxn modelId="{6117AC33-1B02-494D-80A3-061E703E454F}" srcId="{91AA6182-0B68-4B9C-A421-5EDF98E1C48A}" destId="{6A8776D4-A16E-4CE6-9F68-6FDB45F8A842}" srcOrd="0" destOrd="0" parTransId="{EC001BF3-68AD-4CC5-B9E2-CADE03969D9D}" sibTransId="{A4D255C3-8523-4FD1-9C47-454FE158ED14}"/>
    <dgm:cxn modelId="{7C667236-10DF-4857-ABA2-86A47A63F9FD}" srcId="{3349FE47-3747-468D-8CF4-EED46FE1067E}" destId="{9DA762A3-BF77-48BC-A3AC-6577B300E548}" srcOrd="0" destOrd="0" parTransId="{658435CE-FDBB-43ED-B546-7E1006E4C086}" sibTransId="{A7A7A521-4AF9-4CCE-B7EB-A83307E062DF}"/>
    <dgm:cxn modelId="{1BFC053A-81F5-42CF-9252-98D035B40BA4}" srcId="{9D6A78DF-9000-400F-8AC4-7686E9C6EC7F}" destId="{A7EF1DA2-F8FF-4485-B8B1-CBE70D31ED8E}" srcOrd="2" destOrd="0" parTransId="{CACD1BC8-1755-4225-8DB1-4AED407E3EB9}" sibTransId="{669803E0-9DB9-47F4-97B3-F1AB7B76E7EF}"/>
    <dgm:cxn modelId="{7FABBB3D-8C9A-454F-9BD4-F50E9B1A593F}" srcId="{9DA762A3-BF77-48BC-A3AC-6577B300E548}" destId="{F8D25D43-6086-4AF3-9886-BEA8A79DD2FD}" srcOrd="2" destOrd="0" parTransId="{E260D113-A1C1-4144-8610-DB6833530932}" sibTransId="{E9919EE8-F86D-4CAF-9419-49E5A8D7BB92}"/>
    <dgm:cxn modelId="{03ABAE3F-1732-4A57-9012-F4A4121E7BAF}" srcId="{91AA6182-0B68-4B9C-A421-5EDF98E1C48A}" destId="{B1074DDF-BD06-431A-8EDC-322346E9C8F5}" srcOrd="1" destOrd="0" parTransId="{B7D4EF3F-3088-48B3-AA53-AD85CCB0126F}" sibTransId="{68A483DC-12EB-4554-B0BB-678EC8E166F9}"/>
    <dgm:cxn modelId="{48FFC95C-8096-4E9F-870B-BACD56C00699}" type="presOf" srcId="{9DA762A3-BF77-48BC-A3AC-6577B300E548}" destId="{0F1288EF-6629-4761-BF39-809C7E8637B7}" srcOrd="0" destOrd="0" presId="urn:microsoft.com/office/officeart/2005/8/layout/hList1"/>
    <dgm:cxn modelId="{F298925E-088D-431C-8004-D877EA3B890A}" type="presOf" srcId="{9D6A78DF-9000-400F-8AC4-7686E9C6EC7F}" destId="{B6BF451C-D9A8-47AB-9B29-5DE706FD4CE6}" srcOrd="0" destOrd="0" presId="urn:microsoft.com/office/officeart/2005/8/layout/hList1"/>
    <dgm:cxn modelId="{ABE6E345-3CC0-430A-BD08-FF478D19CB03}" type="presOf" srcId="{91AA6182-0B68-4B9C-A421-5EDF98E1C48A}" destId="{15971BE1-C529-4824-93A4-CEB30288F594}" srcOrd="0" destOrd="0" presId="urn:microsoft.com/office/officeart/2005/8/layout/hList1"/>
    <dgm:cxn modelId="{0C00ED4F-4876-4A65-9BCE-463BDE4211EC}" type="presOf" srcId="{495B749B-B892-45E1-B1A9-5B75DB0B54CF}" destId="{0D062620-DB88-45B9-B334-32E12A7D53C7}" srcOrd="0" destOrd="0" presId="urn:microsoft.com/office/officeart/2005/8/layout/hList1"/>
    <dgm:cxn modelId="{531E1C78-78C5-44D6-B03F-11B9F016CF38}" type="presOf" srcId="{61B9EDA5-F045-4770-9D71-AEC3E320D91A}" destId="{C37CF636-E919-4ABE-A2CB-5A5DFC01A27A}" srcOrd="0" destOrd="0" presId="urn:microsoft.com/office/officeart/2005/8/layout/hList1"/>
    <dgm:cxn modelId="{1D276F7C-88C0-463B-80DB-774811D359D4}" type="presOf" srcId="{04B97293-CA7D-44D9-8206-F17B5F7D39C4}" destId="{B2285F1F-967F-4196-B6F9-B356C2B19631}" srcOrd="0" destOrd="0" presId="urn:microsoft.com/office/officeart/2005/8/layout/hList1"/>
    <dgm:cxn modelId="{088AEA7D-A36F-406F-B1A1-BF723D7AB5FF}" type="presOf" srcId="{F8D25D43-6086-4AF3-9886-BEA8A79DD2FD}" destId="{40F66707-CE9C-4099-98AE-B59817B9F888}" srcOrd="0" destOrd="2" presId="urn:microsoft.com/office/officeart/2005/8/layout/hList1"/>
    <dgm:cxn modelId="{2FD1B682-AA8A-4D58-93CF-31823A2BEAD7}" srcId="{9DA762A3-BF77-48BC-A3AC-6577B300E548}" destId="{04AE7D1F-9081-42D6-A24A-9FAAACE86184}" srcOrd="0" destOrd="0" parTransId="{BD2E7DB3-78FC-4162-9AE4-997CB3592AC4}" sibTransId="{3877D4CB-BE1C-4C4F-AAA3-83B1A7A4C928}"/>
    <dgm:cxn modelId="{8468B288-01D1-4FC3-9BF0-11433D9547FF}" srcId="{9DA762A3-BF77-48BC-A3AC-6577B300E548}" destId="{DFAB669A-99C5-4ACD-B166-5934909F16AD}" srcOrd="1" destOrd="0" parTransId="{6F92B55C-7993-4991-80FF-F3F83D775286}" sibTransId="{2A49B597-14B9-40FF-BB55-209E16E97864}"/>
    <dgm:cxn modelId="{1EC7E388-33F0-43D5-9AC4-CB18EAEFFA93}" type="presOf" srcId="{73EE0A87-FA3F-41D5-8F0A-8B5F4E3BD381}" destId="{40F66707-CE9C-4099-98AE-B59817B9F888}" srcOrd="0" destOrd="3" presId="urn:microsoft.com/office/officeart/2005/8/layout/hList1"/>
    <dgm:cxn modelId="{03D3F090-2475-475A-A528-FCBF57365436}" srcId="{9DA762A3-BF77-48BC-A3AC-6577B300E548}" destId="{73EE0A87-FA3F-41D5-8F0A-8B5F4E3BD381}" srcOrd="3" destOrd="0" parTransId="{D7935E8B-2941-4812-A918-9E3152751A22}" sibTransId="{44A3D129-78F3-49F9-8B2B-6233E09BFDE0}"/>
    <dgm:cxn modelId="{C706FB93-1B44-4452-80AE-A981DC441FEF}" type="presOf" srcId="{04AE7D1F-9081-42D6-A24A-9FAAACE86184}" destId="{40F66707-CE9C-4099-98AE-B59817B9F888}" srcOrd="0" destOrd="0" presId="urn:microsoft.com/office/officeart/2005/8/layout/hList1"/>
    <dgm:cxn modelId="{C2F8D697-3F7E-41F1-BABD-5CDF8AF128EF}" type="presOf" srcId="{F43B99A5-38EB-4F98-87F2-3DE42D50D5ED}" destId="{B0725D68-DB92-4EBE-9A31-AE8E5815C4C5}" srcOrd="0" destOrd="0" presId="urn:microsoft.com/office/officeart/2005/8/layout/hList1"/>
    <dgm:cxn modelId="{49DA749F-0DBF-4D2A-B376-7D6682ED5956}" type="presOf" srcId="{972F5432-EBB2-4641-B479-C70903E8D863}" destId="{0D062620-DB88-45B9-B334-32E12A7D53C7}" srcOrd="0" destOrd="1" presId="urn:microsoft.com/office/officeart/2005/8/layout/hList1"/>
    <dgm:cxn modelId="{039720AA-3C92-410B-902F-7295E2EB26D5}" srcId="{3349FE47-3747-468D-8CF4-EED46FE1067E}" destId="{F43B99A5-38EB-4F98-87F2-3DE42D50D5ED}" srcOrd="2" destOrd="0" parTransId="{65EDA841-5040-49F2-9AC3-FB0F886EF76F}" sibTransId="{6F6D5ACD-E545-45B0-9D41-07932BA20555}"/>
    <dgm:cxn modelId="{087C7CAB-59DA-469C-9DFB-BDDE41AE32D8}" srcId="{3349FE47-3747-468D-8CF4-EED46FE1067E}" destId="{744988D6-0C7C-45D6-A0AD-746AA85687CF}" srcOrd="1" destOrd="0" parTransId="{02A4B2C1-830D-4F78-B884-4B43310E9F15}" sibTransId="{647A1FF6-EA96-4D92-ABF6-CCD43945A7AD}"/>
    <dgm:cxn modelId="{6B0E7AB4-F37B-475A-9EFB-7705B4337CE4}" type="presOf" srcId="{B1074DDF-BD06-431A-8EDC-322346E9C8F5}" destId="{C00B2064-E3D4-4FE1-AA7D-AA8D6A23F4F0}" srcOrd="0" destOrd="1" presId="urn:microsoft.com/office/officeart/2005/8/layout/hList1"/>
    <dgm:cxn modelId="{25E052B5-8CFC-4565-88AF-D3C6E4857AA7}" srcId="{744988D6-0C7C-45D6-A0AD-746AA85687CF}" destId="{61B9EDA5-F045-4770-9D71-AEC3E320D91A}" srcOrd="0" destOrd="0" parTransId="{1ABBB3A0-8143-4D4A-A861-9EE0959C2B62}" sibTransId="{42E48E34-4B0E-42C7-9FF1-A7F916A61326}"/>
    <dgm:cxn modelId="{1EA95ED0-69A2-410C-9F55-E966D9A84B28}" type="presOf" srcId="{A7EF1DA2-F8FF-4485-B8B1-CBE70D31ED8E}" destId="{B2285F1F-967F-4196-B6F9-B356C2B19631}" srcOrd="0" destOrd="2" presId="urn:microsoft.com/office/officeart/2005/8/layout/hList1"/>
    <dgm:cxn modelId="{4969E5E0-B32C-4BD2-832C-8E5A95CA9CCA}" type="presOf" srcId="{DFAB669A-99C5-4ACD-B166-5934909F16AD}" destId="{40F66707-CE9C-4099-98AE-B59817B9F888}" srcOrd="0" destOrd="1" presId="urn:microsoft.com/office/officeart/2005/8/layout/hList1"/>
    <dgm:cxn modelId="{83FCFCE2-086C-4704-878B-E457E4CC3A68}" type="presOf" srcId="{E317FBA6-8D59-4A69-A0C8-56C151C85C99}" destId="{C37CF636-E919-4ABE-A2CB-5A5DFC01A27A}" srcOrd="0" destOrd="1" presId="urn:microsoft.com/office/officeart/2005/8/layout/hList1"/>
    <dgm:cxn modelId="{310D14F2-0F78-40D1-8EE6-A8D1C9EB4C6C}" type="presOf" srcId="{C6A9D3FA-9B01-4D16-AAF6-4656F3824F71}" destId="{C00B2064-E3D4-4FE1-AA7D-AA8D6A23F4F0}" srcOrd="0" destOrd="2" presId="urn:microsoft.com/office/officeart/2005/8/layout/hList1"/>
    <dgm:cxn modelId="{063406FB-1C5B-491E-A4B6-DE2EA51AA6BF}" srcId="{744988D6-0C7C-45D6-A0AD-746AA85687CF}" destId="{E317FBA6-8D59-4A69-A0C8-56C151C85C99}" srcOrd="1" destOrd="0" parTransId="{EF07B349-DFE8-4F33-8E33-8C35A52EC056}" sibTransId="{8DC984B5-0C48-46D0-B333-9E2269A1CA9A}"/>
    <dgm:cxn modelId="{A91C99FC-84CE-45A3-914C-601C8B1AA7F1}" srcId="{9D6A78DF-9000-400F-8AC4-7686E9C6EC7F}" destId="{04B97293-CA7D-44D9-8206-F17B5F7D39C4}" srcOrd="0" destOrd="0" parTransId="{0EB1235E-9497-4EC2-9191-FE19D0DFCD91}" sibTransId="{F7FD7F8A-56A8-4A7E-BEAE-9949F1C67B82}"/>
    <dgm:cxn modelId="{F7514F5A-1FD5-4630-A3E9-0D94422E53A7}" type="presParOf" srcId="{7E0D4A67-6AC3-4294-8FFD-AE9D66B38DF3}" destId="{246574CA-5971-44BC-B1BB-5CAD339BE089}" srcOrd="0" destOrd="0" presId="urn:microsoft.com/office/officeart/2005/8/layout/hList1"/>
    <dgm:cxn modelId="{188114F6-4E7C-44EC-B9A0-D3517E36B7C7}" type="presParOf" srcId="{246574CA-5971-44BC-B1BB-5CAD339BE089}" destId="{0F1288EF-6629-4761-BF39-809C7E8637B7}" srcOrd="0" destOrd="0" presId="urn:microsoft.com/office/officeart/2005/8/layout/hList1"/>
    <dgm:cxn modelId="{13556F8C-2979-4D7A-9325-CE3102539896}" type="presParOf" srcId="{246574CA-5971-44BC-B1BB-5CAD339BE089}" destId="{40F66707-CE9C-4099-98AE-B59817B9F888}" srcOrd="1" destOrd="0" presId="urn:microsoft.com/office/officeart/2005/8/layout/hList1"/>
    <dgm:cxn modelId="{C78CB29F-4BE6-459A-AC82-BF5A7D8CDF9E}" type="presParOf" srcId="{7E0D4A67-6AC3-4294-8FFD-AE9D66B38DF3}" destId="{E5CCDB0F-0E0F-4D25-A219-9A4F3621AB0B}" srcOrd="1" destOrd="0" presId="urn:microsoft.com/office/officeart/2005/8/layout/hList1"/>
    <dgm:cxn modelId="{59F6300D-8F57-49FC-B372-FDE07BAE186B}" type="presParOf" srcId="{7E0D4A67-6AC3-4294-8FFD-AE9D66B38DF3}" destId="{4CDCA9D4-EFC3-44A6-830F-BAE89B56ED33}" srcOrd="2" destOrd="0" presId="urn:microsoft.com/office/officeart/2005/8/layout/hList1"/>
    <dgm:cxn modelId="{A863A55F-A1B2-4C98-A8BC-F7BED019591E}" type="presParOf" srcId="{4CDCA9D4-EFC3-44A6-830F-BAE89B56ED33}" destId="{A528E82B-BAC0-4AD2-84A0-B3829C59874A}" srcOrd="0" destOrd="0" presId="urn:microsoft.com/office/officeart/2005/8/layout/hList1"/>
    <dgm:cxn modelId="{0D2A9665-82B0-4998-BF38-08E020E6F24C}" type="presParOf" srcId="{4CDCA9D4-EFC3-44A6-830F-BAE89B56ED33}" destId="{C37CF636-E919-4ABE-A2CB-5A5DFC01A27A}" srcOrd="1" destOrd="0" presId="urn:microsoft.com/office/officeart/2005/8/layout/hList1"/>
    <dgm:cxn modelId="{239A8D04-3B90-4BEB-8A14-BC590898E1EC}" type="presParOf" srcId="{7E0D4A67-6AC3-4294-8FFD-AE9D66B38DF3}" destId="{A565BDEA-3E21-490E-962B-DEDA7D8BDB6A}" srcOrd="3" destOrd="0" presId="urn:microsoft.com/office/officeart/2005/8/layout/hList1"/>
    <dgm:cxn modelId="{5403C2BE-3225-4DAE-BCEB-FC87ECA97176}" type="presParOf" srcId="{7E0D4A67-6AC3-4294-8FFD-AE9D66B38DF3}" destId="{BBB922E2-F01E-453C-802D-1B64A3D4618E}" srcOrd="4" destOrd="0" presId="urn:microsoft.com/office/officeart/2005/8/layout/hList1"/>
    <dgm:cxn modelId="{6875C549-C0CD-4491-A9BC-334359082249}" type="presParOf" srcId="{BBB922E2-F01E-453C-802D-1B64A3D4618E}" destId="{B0725D68-DB92-4EBE-9A31-AE8E5815C4C5}" srcOrd="0" destOrd="0" presId="urn:microsoft.com/office/officeart/2005/8/layout/hList1"/>
    <dgm:cxn modelId="{BEDE6367-2BAF-4B33-9AE6-C5F4D8D5FE4E}" type="presParOf" srcId="{BBB922E2-F01E-453C-802D-1B64A3D4618E}" destId="{0D062620-DB88-45B9-B334-32E12A7D53C7}" srcOrd="1" destOrd="0" presId="urn:microsoft.com/office/officeart/2005/8/layout/hList1"/>
    <dgm:cxn modelId="{1CF21547-01B4-4C62-89E9-30B6A2FAC9EB}" type="presParOf" srcId="{7E0D4A67-6AC3-4294-8FFD-AE9D66B38DF3}" destId="{96C4C77B-07CA-49B4-88C4-FF175A66A3D2}" srcOrd="5" destOrd="0" presId="urn:microsoft.com/office/officeart/2005/8/layout/hList1"/>
    <dgm:cxn modelId="{FCBA2DDB-1AA7-44B3-9288-67B92C81AB34}" type="presParOf" srcId="{7E0D4A67-6AC3-4294-8FFD-AE9D66B38DF3}" destId="{24766CB3-D4D5-408A-8350-733247214292}" srcOrd="6" destOrd="0" presId="urn:microsoft.com/office/officeart/2005/8/layout/hList1"/>
    <dgm:cxn modelId="{82FC8D3F-BFC6-451E-B4EB-2241B28698E4}" type="presParOf" srcId="{24766CB3-D4D5-408A-8350-733247214292}" destId="{15971BE1-C529-4824-93A4-CEB30288F594}" srcOrd="0" destOrd="0" presId="urn:microsoft.com/office/officeart/2005/8/layout/hList1"/>
    <dgm:cxn modelId="{0822B62B-8230-4760-9934-744FB3FD1B97}" type="presParOf" srcId="{24766CB3-D4D5-408A-8350-733247214292}" destId="{C00B2064-E3D4-4FE1-AA7D-AA8D6A23F4F0}" srcOrd="1" destOrd="0" presId="urn:microsoft.com/office/officeart/2005/8/layout/hList1"/>
    <dgm:cxn modelId="{63AA14D5-A018-4B7E-A571-C0231C8B1690}" type="presParOf" srcId="{7E0D4A67-6AC3-4294-8FFD-AE9D66B38DF3}" destId="{BC437488-FA9D-4FBB-956E-77734813336A}" srcOrd="7" destOrd="0" presId="urn:microsoft.com/office/officeart/2005/8/layout/hList1"/>
    <dgm:cxn modelId="{C3C24089-C189-4D92-87C0-CEA718BE9EF9}" type="presParOf" srcId="{7E0D4A67-6AC3-4294-8FFD-AE9D66B38DF3}" destId="{CD0C5D28-FB6C-4B0A-8D37-227157C7DD7A}" srcOrd="8" destOrd="0" presId="urn:microsoft.com/office/officeart/2005/8/layout/hList1"/>
    <dgm:cxn modelId="{EA71350E-76B3-490C-9167-B6FCF92A2D06}" type="presParOf" srcId="{CD0C5D28-FB6C-4B0A-8D37-227157C7DD7A}" destId="{B6BF451C-D9A8-47AB-9B29-5DE706FD4CE6}" srcOrd="0" destOrd="0" presId="urn:microsoft.com/office/officeart/2005/8/layout/hList1"/>
    <dgm:cxn modelId="{8A06F860-F5C2-414A-8B66-C5FD9069AB77}" type="presParOf" srcId="{CD0C5D28-FB6C-4B0A-8D37-227157C7DD7A}" destId="{B2285F1F-967F-4196-B6F9-B356C2B1963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79E7B-1B2B-4183-AC69-27B62D0F5650}">
      <dsp:nvSpPr>
        <dsp:cNvPr id="0" name=""/>
        <dsp:cNvSpPr/>
      </dsp:nvSpPr>
      <dsp:spPr>
        <a:xfrm>
          <a:off x="1221978" y="2645"/>
          <a:ext cx="2706687" cy="162401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Self-Announcement</a:t>
          </a:r>
        </a:p>
      </dsp:txBody>
      <dsp:txXfrm>
        <a:off x="1221978" y="2645"/>
        <a:ext cx="2706687" cy="1624012"/>
      </dsp:txXfrm>
    </dsp:sp>
    <dsp:sp modelId="{86DAF879-C9F5-4A32-875E-2AEAEA074C33}">
      <dsp:nvSpPr>
        <dsp:cNvPr id="0" name=""/>
        <dsp:cNvSpPr/>
      </dsp:nvSpPr>
      <dsp:spPr>
        <a:xfrm>
          <a:off x="4199334" y="2645"/>
          <a:ext cx="2706687" cy="162401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The Caucus</a:t>
          </a:r>
        </a:p>
      </dsp:txBody>
      <dsp:txXfrm>
        <a:off x="4199334" y="2645"/>
        <a:ext cx="2706687" cy="1624012"/>
      </dsp:txXfrm>
    </dsp:sp>
    <dsp:sp modelId="{3B304B25-E1A0-4A71-95C2-22456C8D97F7}">
      <dsp:nvSpPr>
        <dsp:cNvPr id="0" name=""/>
        <dsp:cNvSpPr/>
      </dsp:nvSpPr>
      <dsp:spPr>
        <a:xfrm>
          <a:off x="1221978" y="1897327"/>
          <a:ext cx="2706687" cy="162401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The Convention</a:t>
          </a:r>
        </a:p>
      </dsp:txBody>
      <dsp:txXfrm>
        <a:off x="1221978" y="1897327"/>
        <a:ext cx="2706687" cy="1624012"/>
      </dsp:txXfrm>
    </dsp:sp>
    <dsp:sp modelId="{32D8B8F8-ECAA-4CCD-8DE0-B08AFF01523A}">
      <dsp:nvSpPr>
        <dsp:cNvPr id="0" name=""/>
        <dsp:cNvSpPr/>
      </dsp:nvSpPr>
      <dsp:spPr>
        <a:xfrm>
          <a:off x="4199334" y="1897327"/>
          <a:ext cx="2706687" cy="162401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The Direct Primary</a:t>
          </a:r>
        </a:p>
      </dsp:txBody>
      <dsp:txXfrm>
        <a:off x="4199334" y="1897327"/>
        <a:ext cx="2706687" cy="1624012"/>
      </dsp:txXfrm>
    </dsp:sp>
    <dsp:sp modelId="{6E0207BF-F9B3-40A4-AFBB-BA3A865B27B1}">
      <dsp:nvSpPr>
        <dsp:cNvPr id="0" name=""/>
        <dsp:cNvSpPr/>
      </dsp:nvSpPr>
      <dsp:spPr>
        <a:xfrm>
          <a:off x="1219893" y="3794654"/>
          <a:ext cx="2706687" cy="162401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Petition</a:t>
          </a:r>
        </a:p>
      </dsp:txBody>
      <dsp:txXfrm>
        <a:off x="1219893" y="3794654"/>
        <a:ext cx="2706687" cy="1624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288EF-6629-4761-BF39-809C7E8637B7}">
      <dsp:nvSpPr>
        <dsp:cNvPr id="0" name=""/>
        <dsp:cNvSpPr/>
      </dsp:nvSpPr>
      <dsp:spPr>
        <a:xfrm>
          <a:off x="4465" y="688972"/>
          <a:ext cx="1711772" cy="579751"/>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The Australian Ballot</a:t>
          </a:r>
        </a:p>
      </dsp:txBody>
      <dsp:txXfrm>
        <a:off x="4465" y="688972"/>
        <a:ext cx="1711772" cy="579751"/>
      </dsp:txXfrm>
    </dsp:sp>
    <dsp:sp modelId="{40F66707-CE9C-4099-98AE-B59817B9F888}">
      <dsp:nvSpPr>
        <dsp:cNvPr id="0" name=""/>
        <dsp:cNvSpPr/>
      </dsp:nvSpPr>
      <dsp:spPr>
        <a:xfrm>
          <a:off x="4465" y="1268724"/>
          <a:ext cx="1711772" cy="2353837"/>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Paid for by the public</a:t>
          </a:r>
        </a:p>
        <a:p>
          <a:pPr marL="171450" lvl="1" indent="-171450" algn="l" defTabSz="711200">
            <a:lnSpc>
              <a:spcPct val="90000"/>
            </a:lnSpc>
            <a:spcBef>
              <a:spcPct val="0"/>
            </a:spcBef>
            <a:spcAft>
              <a:spcPct val="15000"/>
            </a:spcAft>
            <a:buChar char="•"/>
          </a:pPr>
          <a:r>
            <a:rPr lang="en-US" sz="1600" kern="1200" dirty="0"/>
            <a:t>Lists all candidates</a:t>
          </a:r>
        </a:p>
        <a:p>
          <a:pPr marL="171450" lvl="1" indent="-171450" algn="l" defTabSz="711200">
            <a:lnSpc>
              <a:spcPct val="90000"/>
            </a:lnSpc>
            <a:spcBef>
              <a:spcPct val="0"/>
            </a:spcBef>
            <a:spcAft>
              <a:spcPct val="15000"/>
            </a:spcAft>
            <a:buChar char="•"/>
          </a:pPr>
          <a:r>
            <a:rPr lang="en-US" sz="1600" kern="1200" dirty="0"/>
            <a:t>Only given at the polls</a:t>
          </a:r>
        </a:p>
        <a:p>
          <a:pPr marL="171450" lvl="1" indent="-171450" algn="l" defTabSz="711200">
            <a:lnSpc>
              <a:spcPct val="90000"/>
            </a:lnSpc>
            <a:spcBef>
              <a:spcPct val="0"/>
            </a:spcBef>
            <a:spcAft>
              <a:spcPct val="15000"/>
            </a:spcAft>
            <a:buChar char="•"/>
          </a:pPr>
          <a:r>
            <a:rPr lang="en-US" sz="1600" kern="1200" dirty="0"/>
            <a:t>Marked in secret</a:t>
          </a:r>
        </a:p>
      </dsp:txBody>
      <dsp:txXfrm>
        <a:off x="4465" y="1268724"/>
        <a:ext cx="1711772" cy="2353837"/>
      </dsp:txXfrm>
    </dsp:sp>
    <dsp:sp modelId="{A528E82B-BAC0-4AD2-84A0-B3829C59874A}">
      <dsp:nvSpPr>
        <dsp:cNvPr id="0" name=""/>
        <dsp:cNvSpPr/>
      </dsp:nvSpPr>
      <dsp:spPr>
        <a:xfrm>
          <a:off x="1955885" y="688972"/>
          <a:ext cx="1711772" cy="579751"/>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The Office-Group Ballot</a:t>
          </a:r>
        </a:p>
      </dsp:txBody>
      <dsp:txXfrm>
        <a:off x="1955885" y="688972"/>
        <a:ext cx="1711772" cy="579751"/>
      </dsp:txXfrm>
    </dsp:sp>
    <dsp:sp modelId="{C37CF636-E919-4ABE-A2CB-5A5DFC01A27A}">
      <dsp:nvSpPr>
        <dsp:cNvPr id="0" name=""/>
        <dsp:cNvSpPr/>
      </dsp:nvSpPr>
      <dsp:spPr>
        <a:xfrm>
          <a:off x="1955885" y="1268724"/>
          <a:ext cx="1711772" cy="2353837"/>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Candidates grouped</a:t>
          </a:r>
        </a:p>
        <a:p>
          <a:pPr marL="171450" lvl="1" indent="-171450" algn="l" defTabSz="711200">
            <a:lnSpc>
              <a:spcPct val="90000"/>
            </a:lnSpc>
            <a:spcBef>
              <a:spcPct val="0"/>
            </a:spcBef>
            <a:spcAft>
              <a:spcPct val="15000"/>
            </a:spcAft>
            <a:buChar char="•"/>
          </a:pPr>
          <a:r>
            <a:rPr lang="en-US" sz="1600" kern="1200" dirty="0"/>
            <a:t>Name order alternated</a:t>
          </a:r>
        </a:p>
      </dsp:txBody>
      <dsp:txXfrm>
        <a:off x="1955885" y="1268724"/>
        <a:ext cx="1711772" cy="2353837"/>
      </dsp:txXfrm>
    </dsp:sp>
    <dsp:sp modelId="{B0725D68-DB92-4EBE-9A31-AE8E5815C4C5}">
      <dsp:nvSpPr>
        <dsp:cNvPr id="0" name=""/>
        <dsp:cNvSpPr/>
      </dsp:nvSpPr>
      <dsp:spPr>
        <a:xfrm>
          <a:off x="3907306" y="688972"/>
          <a:ext cx="1711772" cy="579751"/>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The Party-Column Ballot</a:t>
          </a:r>
        </a:p>
      </dsp:txBody>
      <dsp:txXfrm>
        <a:off x="3907306" y="688972"/>
        <a:ext cx="1711772" cy="579751"/>
      </dsp:txXfrm>
    </dsp:sp>
    <dsp:sp modelId="{0D062620-DB88-45B9-B334-32E12A7D53C7}">
      <dsp:nvSpPr>
        <dsp:cNvPr id="0" name=""/>
        <dsp:cNvSpPr/>
      </dsp:nvSpPr>
      <dsp:spPr>
        <a:xfrm>
          <a:off x="3907306" y="1268724"/>
          <a:ext cx="1711772" cy="2353837"/>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Candidates listed in columns</a:t>
          </a:r>
        </a:p>
        <a:p>
          <a:pPr marL="171450" lvl="1" indent="-171450" algn="l" defTabSz="711200">
            <a:lnSpc>
              <a:spcPct val="90000"/>
            </a:lnSpc>
            <a:spcBef>
              <a:spcPct val="0"/>
            </a:spcBef>
            <a:spcAft>
              <a:spcPct val="15000"/>
            </a:spcAft>
            <a:buChar char="•"/>
          </a:pPr>
          <a:r>
            <a:rPr lang="en-US" sz="1600" kern="1200" dirty="0"/>
            <a:t>Favored by politicians </a:t>
          </a:r>
          <a:r>
            <a:rPr lang="en-US" sz="1600" kern="1200" dirty="0">
              <a:sym typeface="Wingdings" panose="05000000000000000000" pitchFamily="2" charset="2"/>
            </a:rPr>
            <a:t> straight-ticket voting</a:t>
          </a:r>
          <a:endParaRPr lang="en-US" sz="1600" kern="1200" dirty="0"/>
        </a:p>
      </dsp:txBody>
      <dsp:txXfrm>
        <a:off x="3907306" y="1268724"/>
        <a:ext cx="1711772" cy="2353837"/>
      </dsp:txXfrm>
    </dsp:sp>
    <dsp:sp modelId="{15971BE1-C529-4824-93A4-CEB30288F594}">
      <dsp:nvSpPr>
        <dsp:cNvPr id="0" name=""/>
        <dsp:cNvSpPr/>
      </dsp:nvSpPr>
      <dsp:spPr>
        <a:xfrm>
          <a:off x="5858726" y="688972"/>
          <a:ext cx="1711772" cy="579751"/>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Sample Ballots</a:t>
          </a:r>
        </a:p>
      </dsp:txBody>
      <dsp:txXfrm>
        <a:off x="5858726" y="688972"/>
        <a:ext cx="1711772" cy="579751"/>
      </dsp:txXfrm>
    </dsp:sp>
    <dsp:sp modelId="{C00B2064-E3D4-4FE1-AA7D-AA8D6A23F4F0}">
      <dsp:nvSpPr>
        <dsp:cNvPr id="0" name=""/>
        <dsp:cNvSpPr/>
      </dsp:nvSpPr>
      <dsp:spPr>
        <a:xfrm>
          <a:off x="5858726" y="1268724"/>
          <a:ext cx="1711772" cy="2353837"/>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Available before an election to prepare</a:t>
          </a:r>
        </a:p>
        <a:p>
          <a:pPr marL="171450" lvl="1" indent="-171450" algn="l" defTabSz="711200">
            <a:lnSpc>
              <a:spcPct val="90000"/>
            </a:lnSpc>
            <a:spcBef>
              <a:spcPct val="0"/>
            </a:spcBef>
            <a:spcAft>
              <a:spcPct val="15000"/>
            </a:spcAft>
            <a:buChar char="•"/>
          </a:pPr>
          <a:r>
            <a:rPr lang="en-US" sz="1600" kern="1200" dirty="0"/>
            <a:t>Lists all candidates and measures</a:t>
          </a:r>
        </a:p>
        <a:p>
          <a:pPr marL="171450" lvl="1" indent="-171450" algn="l" defTabSz="711200">
            <a:lnSpc>
              <a:spcPct val="90000"/>
            </a:lnSpc>
            <a:spcBef>
              <a:spcPct val="0"/>
            </a:spcBef>
            <a:spcAft>
              <a:spcPct val="15000"/>
            </a:spcAft>
            <a:buChar char="•"/>
          </a:pPr>
          <a:endParaRPr lang="en-US" sz="1600" kern="1200" dirty="0"/>
        </a:p>
      </dsp:txBody>
      <dsp:txXfrm>
        <a:off x="5858726" y="1268724"/>
        <a:ext cx="1711772" cy="2353837"/>
      </dsp:txXfrm>
    </dsp:sp>
    <dsp:sp modelId="{B6BF451C-D9A8-47AB-9B29-5DE706FD4CE6}">
      <dsp:nvSpPr>
        <dsp:cNvPr id="0" name=""/>
        <dsp:cNvSpPr/>
      </dsp:nvSpPr>
      <dsp:spPr>
        <a:xfrm>
          <a:off x="7810147" y="688972"/>
          <a:ext cx="1711772" cy="579751"/>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Bedsheet Ballots</a:t>
          </a:r>
        </a:p>
      </dsp:txBody>
      <dsp:txXfrm>
        <a:off x="7810147" y="688972"/>
        <a:ext cx="1711772" cy="579751"/>
      </dsp:txXfrm>
    </dsp:sp>
    <dsp:sp modelId="{B2285F1F-967F-4196-B6F9-B356C2B19631}">
      <dsp:nvSpPr>
        <dsp:cNvPr id="0" name=""/>
        <dsp:cNvSpPr/>
      </dsp:nvSpPr>
      <dsp:spPr>
        <a:xfrm>
          <a:off x="7810147" y="1268724"/>
          <a:ext cx="1711772" cy="2353837"/>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Typical American elections</a:t>
          </a:r>
        </a:p>
        <a:p>
          <a:pPr marL="171450" lvl="1" indent="-171450" algn="l" defTabSz="711200">
            <a:lnSpc>
              <a:spcPct val="90000"/>
            </a:lnSpc>
            <a:spcBef>
              <a:spcPct val="0"/>
            </a:spcBef>
            <a:spcAft>
              <a:spcPct val="15000"/>
            </a:spcAft>
            <a:buChar char="•"/>
          </a:pPr>
          <a:r>
            <a:rPr lang="en-US" sz="1600" kern="1200" dirty="0"/>
            <a:t>Often difficult to get through</a:t>
          </a:r>
        </a:p>
        <a:p>
          <a:pPr marL="171450" lvl="1" indent="-171450" algn="l" defTabSz="711200">
            <a:lnSpc>
              <a:spcPct val="90000"/>
            </a:lnSpc>
            <a:spcBef>
              <a:spcPct val="0"/>
            </a:spcBef>
            <a:spcAft>
              <a:spcPct val="15000"/>
            </a:spcAft>
            <a:buChar char="•"/>
          </a:pPr>
          <a:r>
            <a:rPr lang="en-US" sz="1600" kern="1200" dirty="0"/>
            <a:t>Viewed as “more democratic”</a:t>
          </a:r>
        </a:p>
      </dsp:txBody>
      <dsp:txXfrm>
        <a:off x="7810147" y="1268724"/>
        <a:ext cx="1711772" cy="235383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129A23-12F0-45D0-80E4-17CA2F9D5F60}" type="datetimeFigureOut">
              <a:rPr lang="en-US" smtClean="0"/>
              <a:t>10/21/2018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A39846-9B4D-44D1-A3CF-0B2F9C9852A5}" type="slidenum">
              <a:rPr lang="en-US" smtClean="0"/>
              <a:t>‹#›</a:t>
            </a:fld>
            <a:endParaRPr lang="en-US"/>
          </a:p>
        </p:txBody>
      </p:sp>
    </p:spTree>
    <p:extLst>
      <p:ext uri="{BB962C8B-B14F-4D97-AF65-F5344CB8AC3E}">
        <p14:creationId xmlns:p14="http://schemas.microsoft.com/office/powerpoint/2010/main" val="803555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most of you had a chance to register to vote the other day, right? That is an important step in helping you become part of the electorate!</a:t>
            </a:r>
          </a:p>
        </p:txBody>
      </p:sp>
      <p:sp>
        <p:nvSpPr>
          <p:cNvPr id="4" name="Slide Number Placeholder 3"/>
          <p:cNvSpPr>
            <a:spLocks noGrp="1"/>
          </p:cNvSpPr>
          <p:nvPr>
            <p:ph type="sldNum" sz="quarter" idx="5"/>
          </p:nvPr>
        </p:nvSpPr>
        <p:spPr/>
        <p:txBody>
          <a:bodyPr/>
          <a:lstStyle/>
          <a:p>
            <a:fld id="{33A39846-9B4D-44D1-A3CF-0B2F9C9852A5}" type="slidenum">
              <a:rPr lang="en-US" smtClean="0"/>
              <a:t>7</a:t>
            </a:fld>
            <a:endParaRPr lang="en-US"/>
          </a:p>
        </p:txBody>
      </p:sp>
    </p:spTree>
    <p:extLst>
      <p:ext uri="{BB962C8B-B14F-4D97-AF65-F5344CB8AC3E}">
        <p14:creationId xmlns:p14="http://schemas.microsoft.com/office/powerpoint/2010/main" val="2022861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 anyone ever been to a polling place with someone? You’ve been able to see a little bit, but there are really a lot of different things that go into making Election Day possible. </a:t>
            </a:r>
          </a:p>
        </p:txBody>
      </p:sp>
      <p:sp>
        <p:nvSpPr>
          <p:cNvPr id="4" name="Slide Number Placeholder 3"/>
          <p:cNvSpPr>
            <a:spLocks noGrp="1"/>
          </p:cNvSpPr>
          <p:nvPr>
            <p:ph type="sldNum" sz="quarter" idx="5"/>
          </p:nvPr>
        </p:nvSpPr>
        <p:spPr/>
        <p:txBody>
          <a:bodyPr/>
          <a:lstStyle/>
          <a:p>
            <a:fld id="{33A39846-9B4D-44D1-A3CF-0B2F9C9852A5}" type="slidenum">
              <a:rPr lang="en-US" smtClean="0"/>
              <a:t>10</a:t>
            </a:fld>
            <a:endParaRPr lang="en-US"/>
          </a:p>
        </p:txBody>
      </p:sp>
    </p:spTree>
    <p:extLst>
      <p:ext uri="{BB962C8B-B14F-4D97-AF65-F5344CB8AC3E}">
        <p14:creationId xmlns:p14="http://schemas.microsoft.com/office/powerpoint/2010/main" val="2509975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Critics of vote-by-mail elections say it reduces the safety and security of secret voting. Supporters say it helps increase voter turnout for those who are not available the day of an election. </a:t>
            </a:r>
          </a:p>
        </p:txBody>
      </p:sp>
      <p:sp>
        <p:nvSpPr>
          <p:cNvPr id="4" name="Slide Number Placeholder 3"/>
          <p:cNvSpPr>
            <a:spLocks noGrp="1"/>
          </p:cNvSpPr>
          <p:nvPr>
            <p:ph type="sldNum" sz="quarter" idx="5"/>
          </p:nvPr>
        </p:nvSpPr>
        <p:spPr/>
        <p:txBody>
          <a:bodyPr/>
          <a:lstStyle/>
          <a:p>
            <a:fld id="{33A39846-9B4D-44D1-A3CF-0B2F9C9852A5}" type="slidenum">
              <a:rPr lang="en-US" smtClean="0"/>
              <a:t>12</a:t>
            </a:fld>
            <a:endParaRPr lang="en-US"/>
          </a:p>
        </p:txBody>
      </p:sp>
    </p:spTree>
    <p:extLst>
      <p:ext uri="{BB962C8B-B14F-4D97-AF65-F5344CB8AC3E}">
        <p14:creationId xmlns:p14="http://schemas.microsoft.com/office/powerpoint/2010/main" val="97478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03555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7126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1716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10976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6428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10/21/2018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8512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10/21/2018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9769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2831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5433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10/21/2018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4329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1650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3067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6901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10/21/2018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5583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10/21/2018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4500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10/21/2018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885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253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10/21/2018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4427278"/>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344BF-6E3D-4D5A-98AF-B948D56D2EE1}"/>
              </a:ext>
            </a:extLst>
          </p:cNvPr>
          <p:cNvSpPr>
            <a:spLocks noGrp="1"/>
          </p:cNvSpPr>
          <p:nvPr>
            <p:ph type="ctrTitle"/>
          </p:nvPr>
        </p:nvSpPr>
        <p:spPr>
          <a:xfrm>
            <a:off x="1154954" y="1447800"/>
            <a:ext cx="9646049" cy="3329581"/>
          </a:xfrm>
        </p:spPr>
        <p:txBody>
          <a:bodyPr/>
          <a:lstStyle/>
          <a:p>
            <a:r>
              <a:rPr lang="en-US" dirty="0"/>
              <a:t>The Electoral Process</a:t>
            </a:r>
            <a:br>
              <a:rPr lang="en-US" dirty="0"/>
            </a:br>
            <a:r>
              <a:rPr lang="en-US" sz="5400" dirty="0"/>
              <a:t>Chapter 7</a:t>
            </a:r>
            <a:endParaRPr lang="en-US" dirty="0"/>
          </a:p>
        </p:txBody>
      </p:sp>
      <p:sp>
        <p:nvSpPr>
          <p:cNvPr id="3" name="Subtitle 2">
            <a:extLst>
              <a:ext uri="{FF2B5EF4-FFF2-40B4-BE49-F238E27FC236}">
                <a16:creationId xmlns:a16="http://schemas.microsoft.com/office/drawing/2014/main" id="{1D822B1A-84E9-4CDC-A751-73605B99E502}"/>
              </a:ext>
            </a:extLst>
          </p:cNvPr>
          <p:cNvSpPr>
            <a:spLocks noGrp="1"/>
          </p:cNvSpPr>
          <p:nvPr>
            <p:ph type="subTitle" idx="1"/>
          </p:nvPr>
        </p:nvSpPr>
        <p:spPr/>
        <p:txBody>
          <a:bodyPr/>
          <a:lstStyle/>
          <a:p>
            <a:endParaRPr lang="en-US" dirty="0"/>
          </a:p>
          <a:p>
            <a:endParaRPr lang="en-US" dirty="0"/>
          </a:p>
        </p:txBody>
      </p:sp>
    </p:spTree>
    <p:extLst>
      <p:ext uri="{BB962C8B-B14F-4D97-AF65-F5344CB8AC3E}">
        <p14:creationId xmlns:p14="http://schemas.microsoft.com/office/powerpoint/2010/main" val="399300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0FA75-A346-433B-AD40-A512798B08F8}"/>
              </a:ext>
            </a:extLst>
          </p:cNvPr>
          <p:cNvSpPr>
            <a:spLocks noGrp="1"/>
          </p:cNvSpPr>
          <p:nvPr>
            <p:ph type="title"/>
          </p:nvPr>
        </p:nvSpPr>
        <p:spPr>
          <a:xfrm>
            <a:off x="557442" y="72819"/>
            <a:ext cx="9404723" cy="1400530"/>
          </a:xfrm>
        </p:spPr>
        <p:txBody>
          <a:bodyPr/>
          <a:lstStyle/>
          <a:p>
            <a:r>
              <a:rPr lang="en-US" dirty="0"/>
              <a:t>Precincts and Polling Places</a:t>
            </a:r>
          </a:p>
        </p:txBody>
      </p:sp>
      <p:sp>
        <p:nvSpPr>
          <p:cNvPr id="3" name="Content Placeholder 2">
            <a:extLst>
              <a:ext uri="{FF2B5EF4-FFF2-40B4-BE49-F238E27FC236}">
                <a16:creationId xmlns:a16="http://schemas.microsoft.com/office/drawing/2014/main" id="{62F7DD44-7F44-42A5-AE06-D8AA30EAC4D2}"/>
              </a:ext>
            </a:extLst>
          </p:cNvPr>
          <p:cNvSpPr>
            <a:spLocks noGrp="1"/>
          </p:cNvSpPr>
          <p:nvPr>
            <p:ph idx="1"/>
          </p:nvPr>
        </p:nvSpPr>
        <p:spPr>
          <a:xfrm>
            <a:off x="2322513" y="889136"/>
            <a:ext cx="9681066" cy="5661293"/>
          </a:xfrm>
        </p:spPr>
        <p:txBody>
          <a:bodyPr>
            <a:normAutofit/>
          </a:bodyPr>
          <a:lstStyle/>
          <a:p>
            <a:r>
              <a:rPr lang="en-US" dirty="0"/>
              <a:t>Precincts are voting districts with between 500 and 1,000 voters</a:t>
            </a:r>
          </a:p>
          <a:p>
            <a:r>
              <a:rPr lang="en-US" dirty="0"/>
              <a:t>A polling place is located in a precinct and is where people go to vote in person</a:t>
            </a:r>
          </a:p>
          <a:p>
            <a:r>
              <a:rPr lang="en-US" dirty="0"/>
              <a:t>Precincts are supervised by election boards, groups of people who make sure everything is running smoothly and legally</a:t>
            </a:r>
          </a:p>
          <a:p>
            <a:pPr lvl="1"/>
            <a:r>
              <a:rPr lang="en-US" sz="2000" dirty="0"/>
              <a:t>They make sure the polling place is open at the times that the State sets</a:t>
            </a:r>
          </a:p>
          <a:p>
            <a:pPr lvl="1"/>
            <a:r>
              <a:rPr lang="en-US" sz="2000" dirty="0"/>
              <a:t>They make sure ballots and other materials are available, and that all machines are working properly</a:t>
            </a:r>
          </a:p>
          <a:p>
            <a:pPr lvl="1"/>
            <a:r>
              <a:rPr lang="en-US" sz="2000" dirty="0"/>
              <a:t>Once the voting period is over, they count the votes and send them to a county election board</a:t>
            </a:r>
          </a:p>
          <a:p>
            <a:pPr lvl="0">
              <a:buClr>
                <a:srgbClr val="1E5155">
                  <a:lumMod val="40000"/>
                  <a:lumOff val="60000"/>
                </a:srgbClr>
              </a:buClr>
            </a:pPr>
            <a:r>
              <a:rPr lang="en-US" dirty="0">
                <a:solidFill>
                  <a:prstClr val="white"/>
                </a:solidFill>
              </a:rPr>
              <a:t>“Poll watchers” are members from specific political parties who are able to be at a polling station to make sure that voters are qualified and that their party is being represented</a:t>
            </a:r>
          </a:p>
          <a:p>
            <a:pPr lvl="1"/>
            <a:r>
              <a:rPr lang="en-US" sz="2000" dirty="0"/>
              <a:t>They are even allowed to oversee the counting of the ballots as well</a:t>
            </a:r>
          </a:p>
        </p:txBody>
      </p:sp>
      <p:pic>
        <p:nvPicPr>
          <p:cNvPr id="4" name="Picture 3">
            <a:extLst>
              <a:ext uri="{FF2B5EF4-FFF2-40B4-BE49-F238E27FC236}">
                <a16:creationId xmlns:a16="http://schemas.microsoft.com/office/drawing/2014/main" id="{BCA1424A-4D6C-44CD-8E92-8A5D6DAD66B8}"/>
              </a:ext>
            </a:extLst>
          </p:cNvPr>
          <p:cNvPicPr>
            <a:picLocks noChangeAspect="1"/>
          </p:cNvPicPr>
          <p:nvPr/>
        </p:nvPicPr>
        <p:blipFill>
          <a:blip r:embed="rId3"/>
          <a:stretch>
            <a:fillRect/>
          </a:stretch>
        </p:blipFill>
        <p:spPr>
          <a:xfrm>
            <a:off x="308060" y="2998570"/>
            <a:ext cx="1786313" cy="1339735"/>
          </a:xfrm>
          <a:prstGeom prst="rect">
            <a:avLst/>
          </a:prstGeom>
        </p:spPr>
      </p:pic>
    </p:spTree>
    <p:extLst>
      <p:ext uri="{BB962C8B-B14F-4D97-AF65-F5344CB8AC3E}">
        <p14:creationId xmlns:p14="http://schemas.microsoft.com/office/powerpoint/2010/main" val="1044506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76ECB-3EC8-4577-B99F-1D48C71352CF}"/>
              </a:ext>
            </a:extLst>
          </p:cNvPr>
          <p:cNvSpPr>
            <a:spLocks noGrp="1"/>
          </p:cNvSpPr>
          <p:nvPr>
            <p:ph type="title"/>
          </p:nvPr>
        </p:nvSpPr>
        <p:spPr/>
        <p:txBody>
          <a:bodyPr/>
          <a:lstStyle/>
          <a:p>
            <a:r>
              <a:rPr lang="en-US" dirty="0"/>
              <a:t>Casting the Ballot</a:t>
            </a:r>
          </a:p>
        </p:txBody>
      </p:sp>
      <p:sp>
        <p:nvSpPr>
          <p:cNvPr id="3" name="Content Placeholder 2">
            <a:extLst>
              <a:ext uri="{FF2B5EF4-FFF2-40B4-BE49-F238E27FC236}">
                <a16:creationId xmlns:a16="http://schemas.microsoft.com/office/drawing/2014/main" id="{57864A3A-D1B0-41AD-9EB5-54BCFD503517}"/>
              </a:ext>
            </a:extLst>
          </p:cNvPr>
          <p:cNvSpPr>
            <a:spLocks noGrp="1"/>
          </p:cNvSpPr>
          <p:nvPr>
            <p:ph idx="1"/>
          </p:nvPr>
        </p:nvSpPr>
        <p:spPr>
          <a:xfrm>
            <a:off x="338541" y="1331259"/>
            <a:ext cx="9802986" cy="4195481"/>
          </a:xfrm>
        </p:spPr>
        <p:txBody>
          <a:bodyPr/>
          <a:lstStyle/>
          <a:p>
            <a:r>
              <a:rPr lang="en-US" dirty="0"/>
              <a:t>A ballot is a device for voters to share their choice in an election</a:t>
            </a:r>
          </a:p>
          <a:p>
            <a:r>
              <a:rPr lang="en-US" dirty="0"/>
              <a:t>All states must have secret ballots, but there are different forms of ballots</a:t>
            </a:r>
          </a:p>
        </p:txBody>
      </p:sp>
      <p:graphicFrame>
        <p:nvGraphicFramePr>
          <p:cNvPr id="4" name="Diagram 3">
            <a:extLst>
              <a:ext uri="{FF2B5EF4-FFF2-40B4-BE49-F238E27FC236}">
                <a16:creationId xmlns:a16="http://schemas.microsoft.com/office/drawing/2014/main" id="{99FAA963-DD2B-43B6-B107-4BFDB0E15177}"/>
              </a:ext>
            </a:extLst>
          </p:cNvPr>
          <p:cNvGraphicFramePr/>
          <p:nvPr>
            <p:extLst>
              <p:ext uri="{D42A27DB-BD31-4B8C-83A1-F6EECF244321}">
                <p14:modId xmlns:p14="http://schemas.microsoft.com/office/powerpoint/2010/main" val="3473693519"/>
              </p:ext>
            </p:extLst>
          </p:nvPr>
        </p:nvGraphicFramePr>
        <p:xfrm>
          <a:off x="1332807" y="1853248"/>
          <a:ext cx="9526385" cy="4311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6759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58B2D-9E1F-4217-B336-B9368C935B77}"/>
              </a:ext>
            </a:extLst>
          </p:cNvPr>
          <p:cNvSpPr>
            <a:spLocks noGrp="1"/>
          </p:cNvSpPr>
          <p:nvPr>
            <p:ph type="title"/>
          </p:nvPr>
        </p:nvSpPr>
        <p:spPr>
          <a:xfrm>
            <a:off x="59092" y="104643"/>
            <a:ext cx="7312904" cy="787039"/>
          </a:xfrm>
        </p:spPr>
        <p:txBody>
          <a:bodyPr/>
          <a:lstStyle/>
          <a:p>
            <a:r>
              <a:rPr lang="en-US" sz="4000" dirty="0"/>
              <a:t>Automated</a:t>
            </a:r>
            <a:r>
              <a:rPr lang="en-US" dirty="0"/>
              <a:t> Voting</a:t>
            </a:r>
          </a:p>
        </p:txBody>
      </p:sp>
      <p:sp>
        <p:nvSpPr>
          <p:cNvPr id="3" name="Content Placeholder 2">
            <a:extLst>
              <a:ext uri="{FF2B5EF4-FFF2-40B4-BE49-F238E27FC236}">
                <a16:creationId xmlns:a16="http://schemas.microsoft.com/office/drawing/2014/main" id="{F1B36149-B57C-4691-9A8B-1406558903C5}"/>
              </a:ext>
            </a:extLst>
          </p:cNvPr>
          <p:cNvSpPr>
            <a:spLocks noGrp="1"/>
          </p:cNvSpPr>
          <p:nvPr>
            <p:ph idx="1"/>
          </p:nvPr>
        </p:nvSpPr>
        <p:spPr>
          <a:xfrm>
            <a:off x="116593" y="756450"/>
            <a:ext cx="9208511" cy="6101549"/>
          </a:xfrm>
        </p:spPr>
        <p:txBody>
          <a:bodyPr>
            <a:noAutofit/>
          </a:bodyPr>
          <a:lstStyle/>
          <a:p>
            <a:r>
              <a:rPr lang="en-US" dirty="0"/>
              <a:t>From original voting machines in 1892 to today…</a:t>
            </a:r>
          </a:p>
          <a:p>
            <a:r>
              <a:rPr lang="en-US" dirty="0"/>
              <a:t>Electronic Vote Counting</a:t>
            </a:r>
          </a:p>
          <a:p>
            <a:pPr lvl="1"/>
            <a:r>
              <a:rPr lang="en-US" sz="2000" dirty="0"/>
              <a:t>First started in the 1960s with electronic data processing (EDP) and punch-card ballots (officially removed in 2002)</a:t>
            </a:r>
          </a:p>
          <a:p>
            <a:pPr lvl="1"/>
            <a:r>
              <a:rPr lang="en-US" sz="2000" dirty="0"/>
              <a:t>Now precincts use ink-marked ballots or touchscreen systems</a:t>
            </a:r>
          </a:p>
          <a:p>
            <a:r>
              <a:rPr lang="en-US" dirty="0"/>
              <a:t>Vote-by-Mail Elections</a:t>
            </a:r>
          </a:p>
          <a:p>
            <a:pPr lvl="1"/>
            <a:r>
              <a:rPr lang="en-US" sz="2000" dirty="0"/>
              <a:t>First started in 1977 in California for local elections </a:t>
            </a:r>
            <a:r>
              <a:rPr lang="en-US" sz="2000" dirty="0">
                <a:sym typeface="Wingdings" panose="05000000000000000000" pitchFamily="2" charset="2"/>
              </a:rPr>
              <a:t> expanded across the country and for general and national elections</a:t>
            </a:r>
          </a:p>
          <a:p>
            <a:pPr lvl="1"/>
            <a:r>
              <a:rPr lang="en-US" sz="2000" dirty="0">
                <a:sym typeface="Wingdings" panose="05000000000000000000" pitchFamily="2" charset="2"/>
              </a:rPr>
              <a:t>In some states you can choose to vote by mail; some states this is the </a:t>
            </a:r>
            <a:r>
              <a:rPr lang="en-US" sz="2000" i="1" dirty="0">
                <a:sym typeface="Wingdings" panose="05000000000000000000" pitchFamily="2" charset="2"/>
              </a:rPr>
              <a:t>only</a:t>
            </a:r>
            <a:r>
              <a:rPr lang="en-US" sz="2000" dirty="0">
                <a:sym typeface="Wingdings" panose="05000000000000000000" pitchFamily="2" charset="2"/>
              </a:rPr>
              <a:t> choice</a:t>
            </a:r>
            <a:endParaRPr lang="en-US" sz="2000" dirty="0"/>
          </a:p>
          <a:p>
            <a:r>
              <a:rPr lang="en-US" dirty="0"/>
              <a:t>Online Voting</a:t>
            </a:r>
          </a:p>
          <a:p>
            <a:pPr lvl="1"/>
            <a:r>
              <a:rPr lang="en-US" sz="2000" dirty="0"/>
              <a:t>First started in 1997 (an astronaut voted by e-mail!), first official vote in 2000</a:t>
            </a:r>
          </a:p>
          <a:p>
            <a:pPr lvl="2"/>
            <a:r>
              <a:rPr lang="en-US" sz="2000" dirty="0"/>
              <a:t>Hasn’t caught on as much, due to potential problems (fraud, viruses, computer or data crashing, etc. </a:t>
            </a:r>
            <a:r>
              <a:rPr lang="en-US" sz="2000" dirty="0">
                <a:sym typeface="Wingdings" panose="05000000000000000000" pitchFamily="2" charset="2"/>
              </a:rPr>
              <a:t> what will the future of voting look like?</a:t>
            </a:r>
            <a:endParaRPr lang="en-US" sz="2000" dirty="0"/>
          </a:p>
          <a:p>
            <a:endParaRPr lang="en-US" dirty="0"/>
          </a:p>
        </p:txBody>
      </p:sp>
      <p:pic>
        <p:nvPicPr>
          <p:cNvPr id="4" name="Picture 3">
            <a:extLst>
              <a:ext uri="{FF2B5EF4-FFF2-40B4-BE49-F238E27FC236}">
                <a16:creationId xmlns:a16="http://schemas.microsoft.com/office/drawing/2014/main" id="{EB02F9B5-E373-4A00-BF37-69998F72A443}"/>
              </a:ext>
            </a:extLst>
          </p:cNvPr>
          <p:cNvPicPr>
            <a:picLocks noChangeAspect="1"/>
          </p:cNvPicPr>
          <p:nvPr/>
        </p:nvPicPr>
        <p:blipFill rotWithShape="1">
          <a:blip r:embed="rId3"/>
          <a:srcRect l="11278" r="9552" b="14992"/>
          <a:stretch/>
        </p:blipFill>
        <p:spPr>
          <a:xfrm>
            <a:off x="9596994" y="106276"/>
            <a:ext cx="1953108" cy="1570811"/>
          </a:xfrm>
          <a:prstGeom prst="rect">
            <a:avLst/>
          </a:prstGeom>
        </p:spPr>
      </p:pic>
      <p:pic>
        <p:nvPicPr>
          <p:cNvPr id="5" name="Picture 4">
            <a:extLst>
              <a:ext uri="{FF2B5EF4-FFF2-40B4-BE49-F238E27FC236}">
                <a16:creationId xmlns:a16="http://schemas.microsoft.com/office/drawing/2014/main" id="{E4D25B46-9AFB-4DCA-8B2F-FAF3FD67BCCD}"/>
              </a:ext>
            </a:extLst>
          </p:cNvPr>
          <p:cNvPicPr>
            <a:picLocks noChangeAspect="1"/>
          </p:cNvPicPr>
          <p:nvPr/>
        </p:nvPicPr>
        <p:blipFill>
          <a:blip r:embed="rId4"/>
          <a:stretch>
            <a:fillRect/>
          </a:stretch>
        </p:blipFill>
        <p:spPr>
          <a:xfrm>
            <a:off x="9596994" y="1866785"/>
            <a:ext cx="1953108" cy="2956838"/>
          </a:xfrm>
          <a:prstGeom prst="rect">
            <a:avLst/>
          </a:prstGeom>
        </p:spPr>
      </p:pic>
      <p:pic>
        <p:nvPicPr>
          <p:cNvPr id="6" name="Picture 5">
            <a:extLst>
              <a:ext uri="{FF2B5EF4-FFF2-40B4-BE49-F238E27FC236}">
                <a16:creationId xmlns:a16="http://schemas.microsoft.com/office/drawing/2014/main" id="{16024045-5ACB-473B-88FC-7FA319C8A89E}"/>
              </a:ext>
            </a:extLst>
          </p:cNvPr>
          <p:cNvPicPr>
            <a:picLocks noChangeAspect="1"/>
          </p:cNvPicPr>
          <p:nvPr/>
        </p:nvPicPr>
        <p:blipFill rotWithShape="1">
          <a:blip r:embed="rId5"/>
          <a:srcRect l="27601" r="26432"/>
          <a:stretch/>
        </p:blipFill>
        <p:spPr>
          <a:xfrm>
            <a:off x="9869610" y="5013321"/>
            <a:ext cx="1404204" cy="1475401"/>
          </a:xfrm>
          <a:prstGeom prst="rect">
            <a:avLst/>
          </a:prstGeom>
        </p:spPr>
      </p:pic>
    </p:spTree>
    <p:extLst>
      <p:ext uri="{BB962C8B-B14F-4D97-AF65-F5344CB8AC3E}">
        <p14:creationId xmlns:p14="http://schemas.microsoft.com/office/powerpoint/2010/main" val="3296700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ime to vote">
            <a:extLst>
              <a:ext uri="{FF2B5EF4-FFF2-40B4-BE49-F238E27FC236}">
                <a16:creationId xmlns:a16="http://schemas.microsoft.com/office/drawing/2014/main" id="{ACA07758-7594-47C5-964E-CCC253039C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919" y="332510"/>
            <a:ext cx="8419263" cy="36188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060D411-5AB4-4CC7-91C5-7EDD22F3F0F2}"/>
              </a:ext>
            </a:extLst>
          </p:cNvPr>
          <p:cNvSpPr txBox="1"/>
          <p:nvPr/>
        </p:nvSpPr>
        <p:spPr>
          <a:xfrm>
            <a:off x="434919" y="4361411"/>
            <a:ext cx="5165071" cy="1200329"/>
          </a:xfrm>
          <a:prstGeom prst="rect">
            <a:avLst/>
          </a:prstGeom>
          <a:noFill/>
        </p:spPr>
        <p:txBody>
          <a:bodyPr wrap="square" rtlCol="0">
            <a:spAutoFit/>
          </a:bodyPr>
          <a:lstStyle/>
          <a:p>
            <a:r>
              <a:rPr lang="en-US" sz="2400" dirty="0"/>
              <a:t>Now it’s your turn!</a:t>
            </a:r>
          </a:p>
          <a:p>
            <a:pPr marL="285750" indent="-285750">
              <a:buFont typeface="Arial" panose="020B0604020202020204" pitchFamily="34" charset="0"/>
              <a:buChar char="•"/>
            </a:pPr>
            <a:r>
              <a:rPr lang="en-US" sz="2400" dirty="0"/>
              <a:t>Go to registertovote.ca.gov</a:t>
            </a:r>
          </a:p>
          <a:p>
            <a:pPr marL="285750" indent="-285750">
              <a:buFont typeface="Arial" panose="020B0604020202020204" pitchFamily="34" charset="0"/>
              <a:buChar char="•"/>
            </a:pPr>
            <a:endParaRPr lang="en-US" sz="2400" dirty="0"/>
          </a:p>
        </p:txBody>
      </p:sp>
      <p:sp>
        <p:nvSpPr>
          <p:cNvPr id="3" name="TextBox 2">
            <a:extLst>
              <a:ext uri="{FF2B5EF4-FFF2-40B4-BE49-F238E27FC236}">
                <a16:creationId xmlns:a16="http://schemas.microsoft.com/office/drawing/2014/main" id="{9BC928C5-EE50-468C-91E9-FE0E30258810}"/>
              </a:ext>
            </a:extLst>
          </p:cNvPr>
          <p:cNvSpPr txBox="1"/>
          <p:nvPr/>
        </p:nvSpPr>
        <p:spPr>
          <a:xfrm>
            <a:off x="6236094" y="4361411"/>
            <a:ext cx="4742385" cy="1938992"/>
          </a:xfrm>
          <a:prstGeom prst="rect">
            <a:avLst/>
          </a:prstGeom>
          <a:noFill/>
        </p:spPr>
        <p:txBody>
          <a:bodyPr wrap="square" rtlCol="0">
            <a:spAutoFit/>
          </a:bodyPr>
          <a:lstStyle/>
          <a:p>
            <a:r>
              <a:rPr lang="en-US" sz="2400" dirty="0"/>
              <a:t>Do you have your..?</a:t>
            </a:r>
          </a:p>
          <a:p>
            <a:pPr marL="285750" indent="-285750">
              <a:buFont typeface="Arial" panose="020B0604020202020204" pitchFamily="34" charset="0"/>
              <a:buChar char="•"/>
            </a:pPr>
            <a:r>
              <a:rPr lang="en-US" sz="2400" dirty="0"/>
              <a:t>Date of Birth?</a:t>
            </a:r>
          </a:p>
          <a:p>
            <a:pPr marL="285750" indent="-285750">
              <a:buFont typeface="Arial" panose="020B0604020202020204" pitchFamily="34" charset="0"/>
              <a:buChar char="•"/>
            </a:pPr>
            <a:r>
              <a:rPr lang="en-US" sz="2400" dirty="0"/>
              <a:t>Address?</a:t>
            </a:r>
          </a:p>
          <a:p>
            <a:pPr marL="285750" indent="-285750">
              <a:buFont typeface="Arial" panose="020B0604020202020204" pitchFamily="34" charset="0"/>
              <a:buChar char="•"/>
            </a:pPr>
            <a:r>
              <a:rPr lang="en-US" sz="2400" dirty="0"/>
              <a:t>Social Security Number?</a:t>
            </a:r>
          </a:p>
          <a:p>
            <a:pPr marL="285750" indent="-285750">
              <a:buFont typeface="Arial" panose="020B0604020202020204" pitchFamily="34" charset="0"/>
              <a:buChar char="•"/>
            </a:pPr>
            <a:r>
              <a:rPr lang="en-US" sz="2400" dirty="0"/>
              <a:t>Driver’s License or CA ID?</a:t>
            </a:r>
          </a:p>
        </p:txBody>
      </p:sp>
    </p:spTree>
    <p:extLst>
      <p:ext uri="{BB962C8B-B14F-4D97-AF65-F5344CB8AC3E}">
        <p14:creationId xmlns:p14="http://schemas.microsoft.com/office/powerpoint/2010/main" val="2851064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36D54-2645-4003-BB7B-026C57FD39F1}"/>
              </a:ext>
            </a:extLst>
          </p:cNvPr>
          <p:cNvSpPr>
            <a:spLocks noGrp="1"/>
          </p:cNvSpPr>
          <p:nvPr>
            <p:ph type="title"/>
          </p:nvPr>
        </p:nvSpPr>
        <p:spPr/>
        <p:txBody>
          <a:bodyPr/>
          <a:lstStyle/>
          <a:p>
            <a:r>
              <a:rPr lang="en-US" dirty="0"/>
              <a:t>Section 3- Money and Elections</a:t>
            </a:r>
          </a:p>
        </p:txBody>
      </p:sp>
      <p:sp>
        <p:nvSpPr>
          <p:cNvPr id="3" name="Content Placeholder 2">
            <a:extLst>
              <a:ext uri="{FF2B5EF4-FFF2-40B4-BE49-F238E27FC236}">
                <a16:creationId xmlns:a16="http://schemas.microsoft.com/office/drawing/2014/main" id="{2C3DC412-9F18-430D-AE53-F8634086701E}"/>
              </a:ext>
            </a:extLst>
          </p:cNvPr>
          <p:cNvSpPr>
            <a:spLocks noGrp="1"/>
          </p:cNvSpPr>
          <p:nvPr>
            <p:ph idx="1"/>
          </p:nvPr>
        </p:nvSpPr>
        <p:spPr>
          <a:xfrm>
            <a:off x="646111" y="1249355"/>
            <a:ext cx="8946541" cy="5007358"/>
          </a:xfrm>
        </p:spPr>
        <p:txBody>
          <a:bodyPr>
            <a:noAutofit/>
          </a:bodyPr>
          <a:lstStyle/>
          <a:p>
            <a:r>
              <a:rPr lang="en-US" sz="2400" dirty="0"/>
              <a:t>Campaign Spending</a:t>
            </a:r>
          </a:p>
          <a:p>
            <a:pPr lvl="1"/>
            <a:r>
              <a:rPr lang="en-US" sz="2400" dirty="0"/>
              <a:t>There is no sure number for how much is spent on elections</a:t>
            </a:r>
          </a:p>
          <a:p>
            <a:pPr lvl="1"/>
            <a:r>
              <a:rPr lang="en-US" sz="2400" dirty="0"/>
              <a:t>The most is spent by the presidential elections</a:t>
            </a:r>
          </a:p>
          <a:p>
            <a:pPr lvl="1"/>
            <a:r>
              <a:rPr lang="en-US" sz="2400" dirty="0"/>
              <a:t>Spending for Congress campaigns has been increasing too</a:t>
            </a:r>
          </a:p>
          <a:p>
            <a:pPr lvl="1"/>
            <a:r>
              <a:rPr lang="en-US" sz="2400" dirty="0"/>
              <a:t>Money is spent on radio and television time, campaign managers, advertisements, pamphlets, office rent, and much more! </a:t>
            </a:r>
          </a:p>
          <a:p>
            <a:pPr lvl="1"/>
            <a:r>
              <a:rPr lang="en-US" sz="2400" dirty="0"/>
              <a:t>The amount of money depends on the position (the “higher” the position, the more money spent!)</a:t>
            </a:r>
          </a:p>
        </p:txBody>
      </p:sp>
    </p:spTree>
    <p:extLst>
      <p:ext uri="{BB962C8B-B14F-4D97-AF65-F5344CB8AC3E}">
        <p14:creationId xmlns:p14="http://schemas.microsoft.com/office/powerpoint/2010/main" val="1950091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EAA17-B923-4666-ADE1-CF674794AA00}"/>
              </a:ext>
            </a:extLst>
          </p:cNvPr>
          <p:cNvSpPr>
            <a:spLocks noGrp="1"/>
          </p:cNvSpPr>
          <p:nvPr>
            <p:ph type="title"/>
          </p:nvPr>
        </p:nvSpPr>
        <p:spPr>
          <a:xfrm>
            <a:off x="241558" y="70332"/>
            <a:ext cx="9404723" cy="877318"/>
          </a:xfrm>
        </p:spPr>
        <p:txBody>
          <a:bodyPr/>
          <a:lstStyle/>
          <a:p>
            <a:r>
              <a:rPr lang="en-US" dirty="0"/>
              <a:t>Sources of Funding</a:t>
            </a:r>
          </a:p>
        </p:txBody>
      </p:sp>
      <p:sp>
        <p:nvSpPr>
          <p:cNvPr id="3" name="Content Placeholder 2">
            <a:extLst>
              <a:ext uri="{FF2B5EF4-FFF2-40B4-BE49-F238E27FC236}">
                <a16:creationId xmlns:a16="http://schemas.microsoft.com/office/drawing/2014/main" id="{519A0E0E-4A9C-47DA-BB4C-88A8522D6B56}"/>
              </a:ext>
            </a:extLst>
          </p:cNvPr>
          <p:cNvSpPr>
            <a:spLocks noGrp="1"/>
          </p:cNvSpPr>
          <p:nvPr>
            <p:ph idx="1"/>
          </p:nvPr>
        </p:nvSpPr>
        <p:spPr>
          <a:xfrm>
            <a:off x="339287" y="887913"/>
            <a:ext cx="9857658" cy="5529512"/>
          </a:xfrm>
        </p:spPr>
        <p:txBody>
          <a:bodyPr>
            <a:normAutofit/>
          </a:bodyPr>
          <a:lstStyle/>
          <a:p>
            <a:r>
              <a:rPr lang="en-US" sz="2400" dirty="0"/>
              <a:t>Private contributors</a:t>
            </a:r>
          </a:p>
          <a:p>
            <a:pPr lvl="1"/>
            <a:r>
              <a:rPr lang="en-US" sz="2400" dirty="0"/>
              <a:t>Make up the most of campaign funds</a:t>
            </a:r>
          </a:p>
          <a:p>
            <a:pPr lvl="1"/>
            <a:r>
              <a:rPr lang="en-US" sz="2400" dirty="0"/>
              <a:t>Small contributors (about 10% of voters)</a:t>
            </a:r>
          </a:p>
          <a:p>
            <a:pPr lvl="1"/>
            <a:r>
              <a:rPr lang="en-US" sz="2400" dirty="0"/>
              <a:t>Wealthy contributors </a:t>
            </a:r>
          </a:p>
          <a:p>
            <a:pPr lvl="1"/>
            <a:r>
              <a:rPr lang="en-US" sz="2400" dirty="0"/>
              <a:t>Candidates (for themselves or by their families)</a:t>
            </a:r>
          </a:p>
          <a:p>
            <a:pPr lvl="1"/>
            <a:r>
              <a:rPr lang="en-US" sz="2400" dirty="0"/>
              <a:t>Political Action Committees (PACs)</a:t>
            </a:r>
          </a:p>
          <a:p>
            <a:pPr lvl="1"/>
            <a:r>
              <a:rPr lang="en-US" sz="2400" dirty="0"/>
              <a:t>Temporary organizations</a:t>
            </a:r>
          </a:p>
          <a:p>
            <a:r>
              <a:rPr lang="en-US" sz="2400" dirty="0"/>
              <a:t>Public treasury</a:t>
            </a:r>
          </a:p>
          <a:p>
            <a:pPr lvl="1"/>
            <a:r>
              <a:rPr lang="en-US" sz="2400" dirty="0"/>
              <a:t>Federal and state treasuries that give subsidies</a:t>
            </a:r>
          </a:p>
        </p:txBody>
      </p:sp>
    </p:spTree>
    <p:extLst>
      <p:ext uri="{BB962C8B-B14F-4D97-AF65-F5344CB8AC3E}">
        <p14:creationId xmlns:p14="http://schemas.microsoft.com/office/powerpoint/2010/main" val="2367453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5C11F-E087-4983-A585-8CE74D286B46}"/>
              </a:ext>
            </a:extLst>
          </p:cNvPr>
          <p:cNvSpPr>
            <a:spLocks noGrp="1"/>
          </p:cNvSpPr>
          <p:nvPr>
            <p:ph type="title"/>
          </p:nvPr>
        </p:nvSpPr>
        <p:spPr>
          <a:xfrm>
            <a:off x="646111" y="452718"/>
            <a:ext cx="9404723" cy="988155"/>
          </a:xfrm>
        </p:spPr>
        <p:txBody>
          <a:bodyPr/>
          <a:lstStyle/>
          <a:p>
            <a:r>
              <a:rPr lang="en-US" dirty="0"/>
              <a:t>Why Do People Give Money?</a:t>
            </a:r>
          </a:p>
        </p:txBody>
      </p:sp>
      <p:sp>
        <p:nvSpPr>
          <p:cNvPr id="3" name="Content Placeholder 2">
            <a:extLst>
              <a:ext uri="{FF2B5EF4-FFF2-40B4-BE49-F238E27FC236}">
                <a16:creationId xmlns:a16="http://schemas.microsoft.com/office/drawing/2014/main" id="{D46AD1FD-579C-44D9-9C6F-D5303081437A}"/>
              </a:ext>
            </a:extLst>
          </p:cNvPr>
          <p:cNvSpPr>
            <a:spLocks noGrp="1"/>
          </p:cNvSpPr>
          <p:nvPr>
            <p:ph idx="1"/>
          </p:nvPr>
        </p:nvSpPr>
        <p:spPr>
          <a:xfrm>
            <a:off x="308061" y="1541848"/>
            <a:ext cx="7982499" cy="4195481"/>
          </a:xfrm>
        </p:spPr>
        <p:txBody>
          <a:bodyPr>
            <a:normAutofit/>
          </a:bodyPr>
          <a:lstStyle/>
          <a:p>
            <a:r>
              <a:rPr lang="en-US" sz="2400" dirty="0"/>
              <a:t>People give money as a way to participate in politics</a:t>
            </a:r>
          </a:p>
          <a:p>
            <a:pPr lvl="1"/>
            <a:r>
              <a:rPr lang="en-US" sz="2400" dirty="0"/>
              <a:t>They may support a party or a candidate</a:t>
            </a:r>
          </a:p>
          <a:p>
            <a:pPr lvl="1"/>
            <a:r>
              <a:rPr lang="en-US" sz="2400" dirty="0"/>
              <a:t>They want to have a say in elections and politics</a:t>
            </a:r>
          </a:p>
          <a:p>
            <a:pPr lvl="1"/>
            <a:r>
              <a:rPr lang="en-US" sz="2400" dirty="0"/>
              <a:t>Those who donate a lot of money may want future positions in government</a:t>
            </a:r>
          </a:p>
          <a:p>
            <a:pPr lvl="1"/>
            <a:r>
              <a:rPr lang="en-US" sz="2400" dirty="0"/>
              <a:t>Businesses and other groups want to influence policy</a:t>
            </a:r>
          </a:p>
          <a:p>
            <a:endParaRPr lang="en-US" sz="2400" dirty="0"/>
          </a:p>
        </p:txBody>
      </p:sp>
      <p:pic>
        <p:nvPicPr>
          <p:cNvPr id="4" name="Picture 3">
            <a:extLst>
              <a:ext uri="{FF2B5EF4-FFF2-40B4-BE49-F238E27FC236}">
                <a16:creationId xmlns:a16="http://schemas.microsoft.com/office/drawing/2014/main" id="{54F88671-6C3C-4138-8FF6-BD214C56A944}"/>
              </a:ext>
            </a:extLst>
          </p:cNvPr>
          <p:cNvPicPr>
            <a:picLocks noChangeAspect="1"/>
          </p:cNvPicPr>
          <p:nvPr/>
        </p:nvPicPr>
        <p:blipFill>
          <a:blip r:embed="rId2"/>
          <a:stretch>
            <a:fillRect/>
          </a:stretch>
        </p:blipFill>
        <p:spPr>
          <a:xfrm>
            <a:off x="8368145" y="4130522"/>
            <a:ext cx="3241531" cy="2274759"/>
          </a:xfrm>
          <a:prstGeom prst="rect">
            <a:avLst/>
          </a:prstGeom>
        </p:spPr>
      </p:pic>
    </p:spTree>
    <p:extLst>
      <p:ext uri="{BB962C8B-B14F-4D97-AF65-F5344CB8AC3E}">
        <p14:creationId xmlns:p14="http://schemas.microsoft.com/office/powerpoint/2010/main" val="3147801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ABB71-80DA-4729-8A73-D1F7F2A8B6E4}"/>
              </a:ext>
            </a:extLst>
          </p:cNvPr>
          <p:cNvSpPr>
            <a:spLocks noGrp="1"/>
          </p:cNvSpPr>
          <p:nvPr>
            <p:ph type="title"/>
          </p:nvPr>
        </p:nvSpPr>
        <p:spPr/>
        <p:txBody>
          <a:bodyPr/>
          <a:lstStyle/>
          <a:p>
            <a:r>
              <a:rPr lang="en-US" dirty="0"/>
              <a:t>Regulating Campaign Finance</a:t>
            </a:r>
          </a:p>
        </p:txBody>
      </p:sp>
      <p:sp>
        <p:nvSpPr>
          <p:cNvPr id="3" name="Content Placeholder 2">
            <a:extLst>
              <a:ext uri="{FF2B5EF4-FFF2-40B4-BE49-F238E27FC236}">
                <a16:creationId xmlns:a16="http://schemas.microsoft.com/office/drawing/2014/main" id="{2D5B494C-0B49-4A09-BEC1-8956E36E29F1}"/>
              </a:ext>
            </a:extLst>
          </p:cNvPr>
          <p:cNvSpPr>
            <a:spLocks noGrp="1"/>
          </p:cNvSpPr>
          <p:nvPr>
            <p:ph idx="1"/>
          </p:nvPr>
        </p:nvSpPr>
        <p:spPr>
          <a:xfrm>
            <a:off x="524564" y="2041834"/>
            <a:ext cx="9647815" cy="4195481"/>
          </a:xfrm>
        </p:spPr>
        <p:txBody>
          <a:bodyPr>
            <a:normAutofit/>
          </a:bodyPr>
          <a:lstStyle/>
          <a:p>
            <a:r>
              <a:rPr lang="en-US" sz="2400" dirty="0"/>
              <a:t>Since 1907, no corporation or bank can provide money in an election</a:t>
            </a:r>
          </a:p>
          <a:p>
            <a:r>
              <a:rPr lang="en-US" sz="2400" dirty="0"/>
              <a:t>Reforms have been established in the Federal Election Campaign Act of 1971, the Amendments of 1974 and 1976, and the Bipartisan Campaign Reform Act of 2002 </a:t>
            </a:r>
          </a:p>
          <a:p>
            <a:r>
              <a:rPr lang="en-US" sz="2400" dirty="0"/>
              <a:t>Congress cannot regulate the money used in State and local elections</a:t>
            </a:r>
          </a:p>
        </p:txBody>
      </p:sp>
    </p:spTree>
    <p:extLst>
      <p:ext uri="{BB962C8B-B14F-4D97-AF65-F5344CB8AC3E}">
        <p14:creationId xmlns:p14="http://schemas.microsoft.com/office/powerpoint/2010/main" val="654865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3AD81-C7BB-44DA-B734-A498E4D45C49}"/>
              </a:ext>
            </a:extLst>
          </p:cNvPr>
          <p:cNvSpPr>
            <a:spLocks noGrp="1"/>
          </p:cNvSpPr>
          <p:nvPr>
            <p:ph type="title"/>
          </p:nvPr>
        </p:nvSpPr>
        <p:spPr/>
        <p:txBody>
          <a:bodyPr/>
          <a:lstStyle/>
          <a:p>
            <a:r>
              <a:rPr lang="en-US" dirty="0"/>
              <a:t>The Federal Election Commission</a:t>
            </a:r>
          </a:p>
        </p:txBody>
      </p:sp>
      <p:sp>
        <p:nvSpPr>
          <p:cNvPr id="3" name="Content Placeholder 2">
            <a:extLst>
              <a:ext uri="{FF2B5EF4-FFF2-40B4-BE49-F238E27FC236}">
                <a16:creationId xmlns:a16="http://schemas.microsoft.com/office/drawing/2014/main" id="{D3EB2C6F-7B03-4ED3-976D-26BAB9A180E5}"/>
              </a:ext>
            </a:extLst>
          </p:cNvPr>
          <p:cNvSpPr>
            <a:spLocks noGrp="1"/>
          </p:cNvSpPr>
          <p:nvPr>
            <p:ph idx="1"/>
          </p:nvPr>
        </p:nvSpPr>
        <p:spPr/>
        <p:txBody>
          <a:bodyPr>
            <a:normAutofit/>
          </a:bodyPr>
          <a:lstStyle/>
          <a:p>
            <a:r>
              <a:rPr lang="en-US" sz="2400" dirty="0"/>
              <a:t>Handles all laws relating to campaign finance</a:t>
            </a:r>
          </a:p>
          <a:p>
            <a:r>
              <a:rPr lang="en-US" sz="2400" dirty="0"/>
              <a:t>Six members appointed by the President</a:t>
            </a:r>
          </a:p>
          <a:p>
            <a:r>
              <a:rPr lang="en-US" sz="2400" dirty="0"/>
              <a:t>Information about campaign finance needs to be reported to Congress</a:t>
            </a:r>
          </a:p>
          <a:p>
            <a:r>
              <a:rPr lang="en-US" sz="2400" dirty="0"/>
              <a:t>There are limits on financial contributions for an election</a:t>
            </a:r>
          </a:p>
          <a:p>
            <a:r>
              <a:rPr lang="en-US" sz="2400" dirty="0"/>
              <a:t>Corporations can only contribute money through PACs</a:t>
            </a:r>
          </a:p>
        </p:txBody>
      </p:sp>
    </p:spTree>
    <p:extLst>
      <p:ext uri="{BB962C8B-B14F-4D97-AF65-F5344CB8AC3E}">
        <p14:creationId xmlns:p14="http://schemas.microsoft.com/office/powerpoint/2010/main" val="3777529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altLang="en-US" sz="3600" dirty="0"/>
              <a:t>Money and Campaigning</a:t>
            </a:r>
          </a:p>
        </p:txBody>
      </p:sp>
      <p:sp>
        <p:nvSpPr>
          <p:cNvPr id="55299" name="Rectangle 3"/>
          <p:cNvSpPr>
            <a:spLocks noGrp="1" noChangeArrowheads="1"/>
          </p:cNvSpPr>
          <p:nvPr>
            <p:ph type="body" idx="1"/>
          </p:nvPr>
        </p:nvSpPr>
        <p:spPr/>
        <p:txBody>
          <a:bodyPr>
            <a:normAutofit fontScale="92500" lnSpcReduction="10000"/>
          </a:bodyPr>
          <a:lstStyle/>
          <a:p>
            <a:pPr lvl="1" eaLnBrk="1" hangingPunct="1"/>
            <a:r>
              <a:rPr lang="en-US" altLang="en-US" sz="3200" dirty="0"/>
              <a:t>Soft Money</a:t>
            </a:r>
          </a:p>
          <a:p>
            <a:pPr lvl="2" eaLnBrk="1" hangingPunct="1"/>
            <a:r>
              <a:rPr lang="en-US" altLang="en-US" sz="3200" dirty="0"/>
              <a:t>Contributions (with no limits) used for party-building expenses or generic party advertising</a:t>
            </a:r>
          </a:p>
          <a:p>
            <a:pPr lvl="1" eaLnBrk="1" hangingPunct="1"/>
            <a:r>
              <a:rPr lang="en-US" altLang="en-US" sz="3200" dirty="0"/>
              <a:t>McCain-Feingold Act  (BCRA)(2002) banned soft money, increased amount individuals can contribute, and limited “issue ads.”  Helped create the “ I approve of this message” ads.</a:t>
            </a:r>
          </a:p>
          <a:p>
            <a:pPr eaLnBrk="1" hangingPunct="1">
              <a:buFont typeface="Wingdings" panose="05000000000000000000" pitchFamily="2" charset="2"/>
              <a:buNone/>
            </a:pPr>
            <a:endParaRPr lang="en-US" altLang="en-US" dirty="0"/>
          </a:p>
        </p:txBody>
      </p:sp>
    </p:spTree>
    <p:extLst>
      <p:ext uri="{BB962C8B-B14F-4D97-AF65-F5344CB8AC3E}">
        <p14:creationId xmlns:p14="http://schemas.microsoft.com/office/powerpoint/2010/main" val="88767026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9E703-7213-489C-8BE8-8A00F64C4243}"/>
              </a:ext>
            </a:extLst>
          </p:cNvPr>
          <p:cNvSpPr>
            <a:spLocks noGrp="1"/>
          </p:cNvSpPr>
          <p:nvPr>
            <p:ph type="title"/>
          </p:nvPr>
        </p:nvSpPr>
        <p:spPr/>
        <p:txBody>
          <a:bodyPr/>
          <a:lstStyle/>
          <a:p>
            <a:r>
              <a:rPr lang="en-US" dirty="0"/>
              <a:t>Section 1-The Nominating Process</a:t>
            </a:r>
          </a:p>
        </p:txBody>
      </p:sp>
      <p:sp>
        <p:nvSpPr>
          <p:cNvPr id="3" name="Content Placeholder 2">
            <a:extLst>
              <a:ext uri="{FF2B5EF4-FFF2-40B4-BE49-F238E27FC236}">
                <a16:creationId xmlns:a16="http://schemas.microsoft.com/office/drawing/2014/main" id="{40AC4DA0-65E6-45AE-B14F-885C8BEAFDDD}"/>
              </a:ext>
            </a:extLst>
          </p:cNvPr>
          <p:cNvSpPr>
            <a:spLocks noGrp="1"/>
          </p:cNvSpPr>
          <p:nvPr>
            <p:ph idx="1"/>
          </p:nvPr>
        </p:nvSpPr>
        <p:spPr>
          <a:xfrm>
            <a:off x="477086" y="1958708"/>
            <a:ext cx="9182303" cy="3921162"/>
          </a:xfrm>
        </p:spPr>
        <p:txBody>
          <a:bodyPr>
            <a:normAutofit/>
          </a:bodyPr>
          <a:lstStyle/>
          <a:p>
            <a:r>
              <a:rPr lang="en-US" sz="2400" dirty="0"/>
              <a:t>Getting a nomination is the first step in the election process</a:t>
            </a:r>
          </a:p>
          <a:p>
            <a:pPr lvl="1"/>
            <a:r>
              <a:rPr lang="en-US" sz="2400" dirty="0"/>
              <a:t>Nominations are one of the main reasons for political parties</a:t>
            </a:r>
          </a:p>
          <a:p>
            <a:pPr lvl="1"/>
            <a:r>
              <a:rPr lang="en-US" sz="2400" dirty="0"/>
              <a:t>Nominations help “ensure” the two-party system in our nation</a:t>
            </a:r>
          </a:p>
          <a:p>
            <a:pPr lvl="0">
              <a:buClr>
                <a:srgbClr val="1E5155">
                  <a:lumMod val="40000"/>
                  <a:lumOff val="60000"/>
                </a:srgbClr>
              </a:buClr>
            </a:pPr>
            <a:r>
              <a:rPr lang="en-US" sz="2400" dirty="0">
                <a:solidFill>
                  <a:prstClr val="white"/>
                </a:solidFill>
              </a:rPr>
              <a:t>There are several ways that people can be nominated in the U.S.</a:t>
            </a:r>
          </a:p>
          <a:p>
            <a:pPr marL="457200" lvl="1" indent="0">
              <a:buNone/>
            </a:pPr>
            <a:endParaRPr lang="en-US" sz="2400" dirty="0"/>
          </a:p>
          <a:p>
            <a:pPr marL="457200" lvl="1" indent="0">
              <a:buNone/>
            </a:pPr>
            <a:endParaRPr lang="en-US" sz="2400" dirty="0"/>
          </a:p>
        </p:txBody>
      </p:sp>
      <p:sp>
        <p:nvSpPr>
          <p:cNvPr id="4" name="TextBox 3">
            <a:extLst>
              <a:ext uri="{FF2B5EF4-FFF2-40B4-BE49-F238E27FC236}">
                <a16:creationId xmlns:a16="http://schemas.microsoft.com/office/drawing/2014/main" id="{62701D3E-53D7-4FC5-AEAB-87F171419254}"/>
              </a:ext>
            </a:extLst>
          </p:cNvPr>
          <p:cNvSpPr txBox="1"/>
          <p:nvPr/>
        </p:nvSpPr>
        <p:spPr>
          <a:xfrm>
            <a:off x="9592652" y="1310150"/>
            <a:ext cx="2022999" cy="1200329"/>
          </a:xfrm>
          <a:prstGeom prst="rect">
            <a:avLst/>
          </a:prstGeom>
          <a:noFill/>
        </p:spPr>
        <p:txBody>
          <a:bodyPr wrap="square" rtlCol="0">
            <a:spAutoFit/>
          </a:bodyPr>
          <a:lstStyle/>
          <a:p>
            <a:r>
              <a:rPr lang="en-US" dirty="0"/>
              <a:t>Nomination—deciding and naming who will run for office</a:t>
            </a:r>
          </a:p>
        </p:txBody>
      </p:sp>
    </p:spTree>
    <p:extLst>
      <p:ext uri="{BB962C8B-B14F-4D97-AF65-F5344CB8AC3E}">
        <p14:creationId xmlns:p14="http://schemas.microsoft.com/office/powerpoint/2010/main" val="1078968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Citizens United v. Federal election commission (2010)</a:t>
            </a:r>
          </a:p>
        </p:txBody>
      </p:sp>
      <p:sp>
        <p:nvSpPr>
          <p:cNvPr id="3" name="Content Placeholder 2"/>
          <p:cNvSpPr>
            <a:spLocks noGrp="1"/>
          </p:cNvSpPr>
          <p:nvPr>
            <p:ph idx="1"/>
          </p:nvPr>
        </p:nvSpPr>
        <p:spPr/>
        <p:txBody>
          <a:bodyPr>
            <a:normAutofit lnSpcReduction="10000"/>
          </a:bodyPr>
          <a:lstStyle/>
          <a:p>
            <a:r>
              <a:rPr lang="en-US" sz="2800" dirty="0"/>
              <a:t>A case challenging the Federal Election Commission's ruling that the documentary film entitled Hilary produced by a non profit corporation and funded by for-profit corporations constituted a violation of the ban on corporate contributions to federal campaigns. The Supreme Court ruled that corporate funding of independent political ads in candidate elections cannot be limited under the first amendment</a:t>
            </a:r>
          </a:p>
        </p:txBody>
      </p:sp>
    </p:spTree>
    <p:extLst>
      <p:ext uri="{BB962C8B-B14F-4D97-AF65-F5344CB8AC3E}">
        <p14:creationId xmlns:p14="http://schemas.microsoft.com/office/powerpoint/2010/main" val="1072134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Citizens United v. Federal election commission (2010)</a:t>
            </a:r>
          </a:p>
        </p:txBody>
      </p:sp>
      <p:sp>
        <p:nvSpPr>
          <p:cNvPr id="3" name="Content Placeholder 2"/>
          <p:cNvSpPr>
            <a:spLocks noGrp="1"/>
          </p:cNvSpPr>
          <p:nvPr>
            <p:ph idx="1"/>
          </p:nvPr>
        </p:nvSpPr>
        <p:spPr/>
        <p:txBody>
          <a:bodyPr>
            <a:normAutofit/>
          </a:bodyPr>
          <a:lstStyle/>
          <a:p>
            <a:r>
              <a:rPr lang="en-US" sz="2800" dirty="0"/>
              <a:t>U.S. Supreme Court on January 21, 2010, ruled (5–4) that laws preventing corporations and unions from using general treasury funds for independent electioneering communications violate the First Amendment’s guarantee of freedom of speech. In so doing the court invalidated Section 203 of the federal Bipartisan Campaign Reform Act of 2002 (BCRA)—also known as the McCain-Feingold Act </a:t>
            </a:r>
          </a:p>
        </p:txBody>
      </p:sp>
    </p:spTree>
    <p:extLst>
      <p:ext uri="{BB962C8B-B14F-4D97-AF65-F5344CB8AC3E}">
        <p14:creationId xmlns:p14="http://schemas.microsoft.com/office/powerpoint/2010/main" val="381730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Bundling (Bush)</a:t>
            </a:r>
          </a:p>
        </p:txBody>
      </p:sp>
      <p:sp>
        <p:nvSpPr>
          <p:cNvPr id="3" name="Content Placeholder 2"/>
          <p:cNvSpPr>
            <a:spLocks noGrp="1"/>
          </p:cNvSpPr>
          <p:nvPr>
            <p:ph idx="1"/>
          </p:nvPr>
        </p:nvSpPr>
        <p:spPr/>
        <p:txBody>
          <a:bodyPr>
            <a:normAutofit/>
          </a:bodyPr>
          <a:lstStyle/>
          <a:p>
            <a:r>
              <a:rPr lang="en-US" u="sng" dirty="0">
                <a:solidFill>
                  <a:schemeClr val="accent1"/>
                </a:solidFill>
              </a:rPr>
              <a:t>Bundling: </a:t>
            </a:r>
            <a:r>
              <a:rPr lang="en-US" dirty="0"/>
              <a:t>Large donors tap their friends for maximum individual donations</a:t>
            </a:r>
          </a:p>
          <a:p>
            <a:pPr marL="0" indent="0">
              <a:buNone/>
            </a:pPr>
            <a:r>
              <a:rPr lang="en-US" dirty="0"/>
              <a:t>then give in a ‘bundle’ to the candidate committee.</a:t>
            </a:r>
          </a:p>
          <a:p>
            <a:pPr marL="0" indent="0">
              <a:buNone/>
            </a:pPr>
            <a:r>
              <a:rPr lang="en-US" dirty="0"/>
              <a:t>	$500K bundles used to support Bush’s primary campaign</a:t>
            </a:r>
          </a:p>
          <a:p>
            <a:pPr marL="0" indent="0">
              <a:buNone/>
            </a:pPr>
            <a:r>
              <a:rPr lang="en-US" dirty="0"/>
              <a:t>Also practiced by Unions to donate money to campaigns.</a:t>
            </a:r>
          </a:p>
          <a:p>
            <a:pPr marL="0" indent="0">
              <a:buNone/>
            </a:pPr>
            <a:endParaRPr lang="en-US" dirty="0"/>
          </a:p>
          <a:p>
            <a:pPr marL="0" indent="0">
              <a:buNone/>
            </a:pPr>
            <a:r>
              <a:rPr lang="en-US" dirty="0"/>
              <a:t>While there are disclosure requirements for bundling, they only go into effect when a bundler personally hands over checks. Most campaigns get around the disclosure provision by not having the bundler ever touch the checks</a:t>
            </a:r>
          </a:p>
        </p:txBody>
      </p:sp>
    </p:spTree>
    <p:extLst>
      <p:ext uri="{BB962C8B-B14F-4D97-AF65-F5344CB8AC3E}">
        <p14:creationId xmlns:p14="http://schemas.microsoft.com/office/powerpoint/2010/main" val="1853413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altLang="en-US" sz="3200" dirty="0"/>
              <a:t>Money and Campaigning</a:t>
            </a:r>
          </a:p>
        </p:txBody>
      </p:sp>
      <p:sp>
        <p:nvSpPr>
          <p:cNvPr id="17411" name="Rectangle 3"/>
          <p:cNvSpPr>
            <a:spLocks noGrp="1" noChangeArrowheads="1"/>
          </p:cNvSpPr>
          <p:nvPr>
            <p:ph type="body" idx="1"/>
          </p:nvPr>
        </p:nvSpPr>
        <p:spPr/>
        <p:txBody>
          <a:bodyPr/>
          <a:lstStyle/>
          <a:p>
            <a:pPr eaLnBrk="1" hangingPunct="1"/>
            <a:r>
              <a:rPr lang="en-US" altLang="en-US" sz="2800"/>
              <a:t>Are Campaigns Too Expensive?</a:t>
            </a:r>
          </a:p>
          <a:p>
            <a:pPr lvl="1" eaLnBrk="1" hangingPunct="1"/>
            <a:r>
              <a:rPr lang="en-US" altLang="en-US" sz="2800"/>
              <a:t>Fund raising takes up lots of time.</a:t>
            </a:r>
          </a:p>
          <a:p>
            <a:pPr lvl="1" eaLnBrk="1" hangingPunct="1"/>
            <a:r>
              <a:rPr lang="en-US" altLang="en-US" sz="2800"/>
              <a:t>Incumbents do worse when they spend more money because they need it when they face tough challengers.</a:t>
            </a:r>
          </a:p>
          <a:p>
            <a:pPr lvl="1" eaLnBrk="1" hangingPunct="1"/>
            <a:r>
              <a:rPr lang="en-US" altLang="en-US" sz="2800"/>
              <a:t>The doctrine of sufficiency suggests that candidates need just “enough” money to win, not necessarily “more.”</a:t>
            </a:r>
          </a:p>
        </p:txBody>
      </p:sp>
    </p:spTree>
    <p:extLst>
      <p:ext uri="{BB962C8B-B14F-4D97-AF65-F5344CB8AC3E}">
        <p14:creationId xmlns:p14="http://schemas.microsoft.com/office/powerpoint/2010/main" val="316893260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altLang="en-US" sz="3600" dirty="0"/>
              <a:t>Money and Campaigning</a:t>
            </a:r>
          </a:p>
        </p:txBody>
      </p:sp>
      <p:sp>
        <p:nvSpPr>
          <p:cNvPr id="56323" name="Rectangle 3"/>
          <p:cNvSpPr>
            <a:spLocks noGrp="1" noChangeArrowheads="1"/>
          </p:cNvSpPr>
          <p:nvPr>
            <p:ph type="body" idx="1"/>
          </p:nvPr>
        </p:nvSpPr>
        <p:spPr>
          <a:xfrm>
            <a:off x="1711037" y="2057401"/>
            <a:ext cx="7521575" cy="3579813"/>
          </a:xfrm>
        </p:spPr>
        <p:txBody>
          <a:bodyPr>
            <a:normAutofit fontScale="92500" lnSpcReduction="10000"/>
          </a:bodyPr>
          <a:lstStyle/>
          <a:p>
            <a:pPr eaLnBrk="1" hangingPunct="1">
              <a:buFont typeface="Wingdings" panose="05000000000000000000" pitchFamily="2" charset="2"/>
              <a:buNone/>
            </a:pPr>
            <a:r>
              <a:rPr lang="en-US" altLang="en-US" sz="2400" dirty="0">
                <a:solidFill>
                  <a:srgbClr val="FF0000"/>
                </a:solidFill>
              </a:rPr>
              <a:t>527 Groups:  </a:t>
            </a:r>
            <a:r>
              <a:rPr lang="en-US" altLang="en-US" sz="2400" dirty="0"/>
              <a:t>A 527 group is created primarily to influence the selection, nomination, election, appointment or defeat of candidates to federal, state or local public office.  They are not subject to contribution restrictions because they do not directly seek the election of a particular candidates.</a:t>
            </a:r>
          </a:p>
          <a:p>
            <a:pPr eaLnBrk="1" hangingPunct="1">
              <a:buFont typeface="Wingdings" panose="05000000000000000000" pitchFamily="2" charset="2"/>
              <a:buNone/>
            </a:pPr>
            <a:r>
              <a:rPr lang="en-US" altLang="en-US" sz="2400" dirty="0">
                <a:solidFill>
                  <a:srgbClr val="FF0000"/>
                </a:solidFill>
              </a:rPr>
              <a:t>501 (c) groups:  </a:t>
            </a:r>
            <a:r>
              <a:rPr lang="en-US" altLang="en-US" sz="2400" dirty="0"/>
              <a:t>groups that can not spend more than half of their funds on political activities.  These groups have no actual limits on how much money that is.  (not in your book)</a:t>
            </a:r>
          </a:p>
        </p:txBody>
      </p:sp>
    </p:spTree>
    <p:extLst>
      <p:ext uri="{BB962C8B-B14F-4D97-AF65-F5344CB8AC3E}">
        <p14:creationId xmlns:p14="http://schemas.microsoft.com/office/powerpoint/2010/main" val="1175419918"/>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has money impacted our electoral process?</a:t>
            </a:r>
          </a:p>
        </p:txBody>
      </p:sp>
      <p:sp>
        <p:nvSpPr>
          <p:cNvPr id="3" name="Content Placeholder 2"/>
          <p:cNvSpPr>
            <a:spLocks noGrp="1"/>
          </p:cNvSpPr>
          <p:nvPr>
            <p:ph idx="1"/>
          </p:nvPr>
        </p:nvSpPr>
        <p:spPr/>
        <p:txBody>
          <a:bodyPr>
            <a:normAutofit/>
          </a:bodyPr>
          <a:lstStyle/>
          <a:p>
            <a:r>
              <a:rPr lang="en-US" dirty="0"/>
              <a:t>It gives wealthy people and groups an unfair advantage in influencing the</a:t>
            </a:r>
          </a:p>
          <a:p>
            <a:pPr marL="0" indent="0">
              <a:buNone/>
            </a:pPr>
            <a:r>
              <a:rPr lang="en-US" dirty="0"/>
              <a:t>election outcomes</a:t>
            </a:r>
          </a:p>
          <a:p>
            <a:r>
              <a:rPr lang="en-US" dirty="0"/>
              <a:t>It affects who votes and how they vote;</a:t>
            </a:r>
          </a:p>
          <a:p>
            <a:r>
              <a:rPr lang="en-US" dirty="0"/>
              <a:t>It becomes a condition for who runs for office and who does not;</a:t>
            </a:r>
          </a:p>
          <a:p>
            <a:r>
              <a:rPr lang="en-US" dirty="0"/>
              <a:t>It affects information that the electorate receives about the candidates and their issue positions;</a:t>
            </a:r>
          </a:p>
          <a:p>
            <a:r>
              <a:rPr lang="en-US" dirty="0"/>
              <a:t>It affects public perceptions of how the system is working and whether it is fair and for the people.</a:t>
            </a:r>
          </a:p>
          <a:p>
            <a:endParaRPr lang="en-US" dirty="0"/>
          </a:p>
        </p:txBody>
      </p:sp>
    </p:spTree>
    <p:extLst>
      <p:ext uri="{BB962C8B-B14F-4D97-AF65-F5344CB8AC3E}">
        <p14:creationId xmlns:p14="http://schemas.microsoft.com/office/powerpoint/2010/main" val="1367227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5AF0B8-AEF5-4766-927B-55E99CC99089}"/>
              </a:ext>
            </a:extLst>
          </p:cNvPr>
          <p:cNvGraphicFramePr/>
          <p:nvPr>
            <p:extLst>
              <p:ext uri="{D42A27DB-BD31-4B8C-83A1-F6EECF244321}">
                <p14:modId xmlns:p14="http://schemas.microsoft.com/office/powerpoint/2010/main" val="3300426601"/>
              </p:ext>
            </p:extLst>
          </p:nvPr>
        </p:nvGraphicFramePr>
        <p:xfrm>
          <a:off x="2032000" y="90608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077CF834-584A-4C52-98A6-96E9EFC9269D}"/>
              </a:ext>
            </a:extLst>
          </p:cNvPr>
          <p:cNvSpPr txBox="1"/>
          <p:nvPr/>
        </p:nvSpPr>
        <p:spPr>
          <a:xfrm>
            <a:off x="326967" y="130128"/>
            <a:ext cx="5015345" cy="584775"/>
          </a:xfrm>
          <a:prstGeom prst="rect">
            <a:avLst/>
          </a:prstGeom>
          <a:noFill/>
        </p:spPr>
        <p:txBody>
          <a:bodyPr wrap="square" rtlCol="0">
            <a:spAutoFit/>
          </a:bodyPr>
          <a:lstStyle/>
          <a:p>
            <a:r>
              <a:rPr lang="en-US" sz="3200" dirty="0"/>
              <a:t>How to Get Nominated!</a:t>
            </a:r>
          </a:p>
        </p:txBody>
      </p:sp>
      <p:cxnSp>
        <p:nvCxnSpPr>
          <p:cNvPr id="5" name="Straight Arrow Connector 4">
            <a:extLst>
              <a:ext uri="{FF2B5EF4-FFF2-40B4-BE49-F238E27FC236}">
                <a16:creationId xmlns:a16="http://schemas.microsoft.com/office/drawing/2014/main" id="{97182151-D628-402B-B722-D97F1AEE79B3}"/>
              </a:ext>
            </a:extLst>
          </p:cNvPr>
          <p:cNvCxnSpPr/>
          <p:nvPr/>
        </p:nvCxnSpPr>
        <p:spPr>
          <a:xfrm flipH="1">
            <a:off x="2032000" y="1989513"/>
            <a:ext cx="1132378" cy="448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1514D09-512A-43E0-B468-704653ECFE96}"/>
              </a:ext>
            </a:extLst>
          </p:cNvPr>
          <p:cNvCxnSpPr/>
          <p:nvPr/>
        </p:nvCxnSpPr>
        <p:spPr>
          <a:xfrm flipH="1">
            <a:off x="2032000" y="3916679"/>
            <a:ext cx="1104669" cy="372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DC88A61-30CC-4E30-9B80-3C355ED52F3E}"/>
              </a:ext>
            </a:extLst>
          </p:cNvPr>
          <p:cNvCxnSpPr/>
          <p:nvPr/>
        </p:nvCxnSpPr>
        <p:spPr>
          <a:xfrm>
            <a:off x="9055331" y="1211938"/>
            <a:ext cx="1435331" cy="509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475871F-9F4B-44D2-A171-3BA9D62E1A73}"/>
              </a:ext>
            </a:extLst>
          </p:cNvPr>
          <p:cNvCxnSpPr/>
          <p:nvPr/>
        </p:nvCxnSpPr>
        <p:spPr>
          <a:xfrm>
            <a:off x="9055331" y="3216921"/>
            <a:ext cx="1579416" cy="6040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7D2DF42-E233-4233-96D3-9623A5ECD880}"/>
              </a:ext>
            </a:extLst>
          </p:cNvPr>
          <p:cNvCxnSpPr>
            <a:cxnSpLocks/>
          </p:cNvCxnSpPr>
          <p:nvPr/>
        </p:nvCxnSpPr>
        <p:spPr>
          <a:xfrm>
            <a:off x="6096000" y="4910053"/>
            <a:ext cx="1440873" cy="6816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E0BF484-7D3D-4456-BF0B-A4F51E5406B6}"/>
              </a:ext>
            </a:extLst>
          </p:cNvPr>
          <p:cNvSpPr txBox="1"/>
          <p:nvPr/>
        </p:nvSpPr>
        <p:spPr>
          <a:xfrm>
            <a:off x="326968" y="1738482"/>
            <a:ext cx="1657003" cy="1200329"/>
          </a:xfrm>
          <a:prstGeom prst="rect">
            <a:avLst/>
          </a:prstGeom>
          <a:noFill/>
        </p:spPr>
        <p:txBody>
          <a:bodyPr wrap="square" rtlCol="0">
            <a:spAutoFit/>
          </a:bodyPr>
          <a:lstStyle/>
          <a:p>
            <a:r>
              <a:rPr lang="en-US" dirty="0"/>
              <a:t>Simple statement by the candidate</a:t>
            </a:r>
          </a:p>
        </p:txBody>
      </p:sp>
      <p:sp>
        <p:nvSpPr>
          <p:cNvPr id="15" name="TextBox 14">
            <a:extLst>
              <a:ext uri="{FF2B5EF4-FFF2-40B4-BE49-F238E27FC236}">
                <a16:creationId xmlns:a16="http://schemas.microsoft.com/office/drawing/2014/main" id="{89009EBC-6DA9-46F5-A553-DE02A021F722}"/>
              </a:ext>
            </a:extLst>
          </p:cNvPr>
          <p:cNvSpPr txBox="1"/>
          <p:nvPr/>
        </p:nvSpPr>
        <p:spPr>
          <a:xfrm>
            <a:off x="350983" y="3916679"/>
            <a:ext cx="1599737" cy="2308324"/>
          </a:xfrm>
          <a:prstGeom prst="rect">
            <a:avLst/>
          </a:prstGeom>
          <a:noFill/>
        </p:spPr>
        <p:txBody>
          <a:bodyPr wrap="square" rtlCol="0">
            <a:spAutoFit/>
          </a:bodyPr>
          <a:lstStyle/>
          <a:p>
            <a:r>
              <a:rPr lang="en-US" dirty="0"/>
              <a:t>From caucus to county convention to State convention to National Convention</a:t>
            </a:r>
          </a:p>
        </p:txBody>
      </p:sp>
      <p:sp>
        <p:nvSpPr>
          <p:cNvPr id="17" name="TextBox 16">
            <a:extLst>
              <a:ext uri="{FF2B5EF4-FFF2-40B4-BE49-F238E27FC236}">
                <a16:creationId xmlns:a16="http://schemas.microsoft.com/office/drawing/2014/main" id="{627A8F75-E8EE-449F-89BD-F8BAD39200AA}"/>
              </a:ext>
            </a:extLst>
          </p:cNvPr>
          <p:cNvSpPr txBox="1"/>
          <p:nvPr/>
        </p:nvSpPr>
        <p:spPr>
          <a:xfrm>
            <a:off x="9772996" y="1837834"/>
            <a:ext cx="2152997" cy="1477328"/>
          </a:xfrm>
          <a:prstGeom prst="rect">
            <a:avLst/>
          </a:prstGeom>
          <a:noFill/>
        </p:spPr>
        <p:txBody>
          <a:bodyPr wrap="square" rtlCol="0">
            <a:spAutoFit/>
          </a:bodyPr>
          <a:lstStyle/>
          <a:p>
            <a:r>
              <a:rPr lang="en-US" dirty="0"/>
              <a:t>Group of people who select candidates based on similar preferences</a:t>
            </a:r>
          </a:p>
        </p:txBody>
      </p:sp>
      <p:sp>
        <p:nvSpPr>
          <p:cNvPr id="18" name="TextBox 17">
            <a:extLst>
              <a:ext uri="{FF2B5EF4-FFF2-40B4-BE49-F238E27FC236}">
                <a16:creationId xmlns:a16="http://schemas.microsoft.com/office/drawing/2014/main" id="{B95746C0-46C1-457E-8030-49D2F6D6CCB0}"/>
              </a:ext>
            </a:extLst>
          </p:cNvPr>
          <p:cNvSpPr txBox="1"/>
          <p:nvPr/>
        </p:nvSpPr>
        <p:spPr>
          <a:xfrm>
            <a:off x="9620597" y="3986723"/>
            <a:ext cx="2152997" cy="923330"/>
          </a:xfrm>
          <a:prstGeom prst="rect">
            <a:avLst/>
          </a:prstGeom>
          <a:noFill/>
        </p:spPr>
        <p:txBody>
          <a:bodyPr wrap="square" rtlCol="0">
            <a:spAutoFit/>
          </a:bodyPr>
          <a:lstStyle/>
          <a:p>
            <a:r>
              <a:rPr lang="en-US" dirty="0"/>
              <a:t>An election within a party to pick candidate(s)</a:t>
            </a:r>
          </a:p>
        </p:txBody>
      </p:sp>
      <p:sp>
        <p:nvSpPr>
          <p:cNvPr id="21" name="TextBox 20">
            <a:extLst>
              <a:ext uri="{FF2B5EF4-FFF2-40B4-BE49-F238E27FC236}">
                <a16:creationId xmlns:a16="http://schemas.microsoft.com/office/drawing/2014/main" id="{3EB98ABA-0197-400E-AFFF-087657737E22}"/>
              </a:ext>
            </a:extLst>
          </p:cNvPr>
          <p:cNvSpPr txBox="1"/>
          <p:nvPr/>
        </p:nvSpPr>
        <p:spPr>
          <a:xfrm>
            <a:off x="7974676" y="5430982"/>
            <a:ext cx="3402677" cy="646331"/>
          </a:xfrm>
          <a:prstGeom prst="rect">
            <a:avLst/>
          </a:prstGeom>
          <a:noFill/>
        </p:spPr>
        <p:txBody>
          <a:bodyPr wrap="square" rtlCol="0">
            <a:spAutoFit/>
          </a:bodyPr>
          <a:lstStyle/>
          <a:p>
            <a:r>
              <a:rPr lang="en-US" dirty="0"/>
              <a:t>Qualified voters signing in their choice for candidate</a:t>
            </a:r>
          </a:p>
        </p:txBody>
      </p:sp>
    </p:spTree>
    <p:extLst>
      <p:ext uri="{BB962C8B-B14F-4D97-AF65-F5344CB8AC3E}">
        <p14:creationId xmlns:p14="http://schemas.microsoft.com/office/powerpoint/2010/main" val="2124914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4E7BF-BDE4-4112-86C6-75E2C05D9D32}"/>
              </a:ext>
            </a:extLst>
          </p:cNvPr>
          <p:cNvSpPr>
            <a:spLocks noGrp="1"/>
          </p:cNvSpPr>
          <p:nvPr>
            <p:ph type="title"/>
          </p:nvPr>
        </p:nvSpPr>
        <p:spPr/>
        <p:txBody>
          <a:bodyPr/>
          <a:lstStyle/>
          <a:p>
            <a:r>
              <a:rPr lang="en-US" dirty="0"/>
              <a:t>Primaries (continued)</a:t>
            </a:r>
          </a:p>
        </p:txBody>
      </p:sp>
      <p:sp>
        <p:nvSpPr>
          <p:cNvPr id="3" name="Text Placeholder 2">
            <a:extLst>
              <a:ext uri="{FF2B5EF4-FFF2-40B4-BE49-F238E27FC236}">
                <a16:creationId xmlns:a16="http://schemas.microsoft.com/office/drawing/2014/main" id="{DC8B3CC6-BAB5-400C-9652-340C6CCA42B7}"/>
              </a:ext>
            </a:extLst>
          </p:cNvPr>
          <p:cNvSpPr>
            <a:spLocks noGrp="1"/>
          </p:cNvSpPr>
          <p:nvPr>
            <p:ph type="body" idx="1"/>
          </p:nvPr>
        </p:nvSpPr>
        <p:spPr>
          <a:xfrm>
            <a:off x="1103312" y="1294103"/>
            <a:ext cx="4396338" cy="576262"/>
          </a:xfrm>
        </p:spPr>
        <p:txBody>
          <a:bodyPr/>
          <a:lstStyle/>
          <a:p>
            <a:r>
              <a:rPr lang="en-US" dirty="0"/>
              <a:t>The Closed Primary</a:t>
            </a:r>
          </a:p>
        </p:txBody>
      </p:sp>
      <p:sp>
        <p:nvSpPr>
          <p:cNvPr id="4" name="Content Placeholder 3">
            <a:extLst>
              <a:ext uri="{FF2B5EF4-FFF2-40B4-BE49-F238E27FC236}">
                <a16:creationId xmlns:a16="http://schemas.microsoft.com/office/drawing/2014/main" id="{689307C9-C839-4C08-B039-62CBC30EF827}"/>
              </a:ext>
            </a:extLst>
          </p:cNvPr>
          <p:cNvSpPr>
            <a:spLocks noGrp="1"/>
          </p:cNvSpPr>
          <p:nvPr>
            <p:ph sz="half" idx="2"/>
          </p:nvPr>
        </p:nvSpPr>
        <p:spPr>
          <a:xfrm>
            <a:off x="1103312" y="1960418"/>
            <a:ext cx="4396339" cy="3741738"/>
          </a:xfrm>
        </p:spPr>
        <p:txBody>
          <a:bodyPr>
            <a:normAutofit/>
          </a:bodyPr>
          <a:lstStyle/>
          <a:p>
            <a:r>
              <a:rPr lang="en-US" dirty="0"/>
              <a:t>24 states use this</a:t>
            </a:r>
          </a:p>
          <a:p>
            <a:r>
              <a:rPr lang="en-US" dirty="0"/>
              <a:t>Only party members can vote (party established through registration)</a:t>
            </a:r>
          </a:p>
          <a:p>
            <a:r>
              <a:rPr lang="en-US" dirty="0"/>
              <a:t>Party can be changed on Election Day if needed</a:t>
            </a:r>
          </a:p>
          <a:p>
            <a:r>
              <a:rPr lang="en-US" dirty="0"/>
              <a:t>Keeps parties separate</a:t>
            </a:r>
          </a:p>
          <a:p>
            <a:r>
              <a:rPr lang="en-US" dirty="0"/>
              <a:t>Candidates are more responsive to their own members</a:t>
            </a:r>
          </a:p>
          <a:p>
            <a:r>
              <a:rPr lang="en-US" dirty="0"/>
              <a:t>Voters are more thoughtful</a:t>
            </a:r>
          </a:p>
        </p:txBody>
      </p:sp>
      <p:sp>
        <p:nvSpPr>
          <p:cNvPr id="5" name="Text Placeholder 4">
            <a:extLst>
              <a:ext uri="{FF2B5EF4-FFF2-40B4-BE49-F238E27FC236}">
                <a16:creationId xmlns:a16="http://schemas.microsoft.com/office/drawing/2014/main" id="{8243CB7C-E0EE-45C0-B3D3-1CB42AC22AAC}"/>
              </a:ext>
            </a:extLst>
          </p:cNvPr>
          <p:cNvSpPr>
            <a:spLocks noGrp="1"/>
          </p:cNvSpPr>
          <p:nvPr>
            <p:ph type="body" sz="quarter" idx="3"/>
          </p:nvPr>
        </p:nvSpPr>
        <p:spPr>
          <a:xfrm>
            <a:off x="5577072" y="1316761"/>
            <a:ext cx="4396339" cy="576262"/>
          </a:xfrm>
        </p:spPr>
        <p:txBody>
          <a:bodyPr/>
          <a:lstStyle/>
          <a:p>
            <a:r>
              <a:rPr lang="en-US" dirty="0"/>
              <a:t>The Open Primary</a:t>
            </a:r>
          </a:p>
        </p:txBody>
      </p:sp>
      <p:sp>
        <p:nvSpPr>
          <p:cNvPr id="6" name="Content Placeholder 5">
            <a:extLst>
              <a:ext uri="{FF2B5EF4-FFF2-40B4-BE49-F238E27FC236}">
                <a16:creationId xmlns:a16="http://schemas.microsoft.com/office/drawing/2014/main" id="{D0442D72-F4AC-4CD3-90C7-7391C6774BC6}"/>
              </a:ext>
            </a:extLst>
          </p:cNvPr>
          <p:cNvSpPr>
            <a:spLocks noGrp="1"/>
          </p:cNvSpPr>
          <p:nvPr>
            <p:ph sz="quarter" idx="4"/>
          </p:nvPr>
        </p:nvSpPr>
        <p:spPr>
          <a:xfrm>
            <a:off x="5577072" y="1960417"/>
            <a:ext cx="4863713" cy="4301837"/>
          </a:xfrm>
        </p:spPr>
        <p:txBody>
          <a:bodyPr>
            <a:normAutofit/>
          </a:bodyPr>
          <a:lstStyle/>
          <a:p>
            <a:r>
              <a:rPr lang="en-US" dirty="0"/>
              <a:t>26 states use this</a:t>
            </a:r>
          </a:p>
          <a:p>
            <a:r>
              <a:rPr lang="en-US" dirty="0"/>
              <a:t>Any voter can vote</a:t>
            </a:r>
          </a:p>
          <a:p>
            <a:r>
              <a:rPr lang="en-US" dirty="0"/>
              <a:t>Either public or private choice of party</a:t>
            </a:r>
          </a:p>
          <a:p>
            <a:r>
              <a:rPr lang="en-US" dirty="0"/>
              <a:t>Blanket primary (once used by Washington, Alaska, and California) means voting for anyone in any party </a:t>
            </a:r>
            <a:r>
              <a:rPr lang="en-US" dirty="0">
                <a:sym typeface="Wingdings" panose="05000000000000000000" pitchFamily="2" charset="2"/>
              </a:rPr>
              <a:t> deemed unconstitutional</a:t>
            </a:r>
          </a:p>
          <a:p>
            <a:r>
              <a:rPr lang="en-US" dirty="0">
                <a:sym typeface="Wingdings" panose="05000000000000000000" pitchFamily="2" charset="2"/>
              </a:rPr>
              <a:t>Open-election law used by Louisiana  primary and election combination</a:t>
            </a:r>
          </a:p>
          <a:p>
            <a:r>
              <a:rPr lang="en-US" dirty="0">
                <a:sym typeface="Wingdings" panose="05000000000000000000" pitchFamily="2" charset="2"/>
              </a:rPr>
              <a:t>Doesn’t exclude independents</a:t>
            </a:r>
          </a:p>
          <a:p>
            <a:r>
              <a:rPr lang="en-US" dirty="0">
                <a:sym typeface="Wingdings" panose="05000000000000000000" pitchFamily="2" charset="2"/>
              </a:rPr>
              <a:t>Party identification is often private</a:t>
            </a:r>
            <a:endParaRPr lang="en-US" dirty="0"/>
          </a:p>
        </p:txBody>
      </p:sp>
    </p:spTree>
    <p:extLst>
      <p:ext uri="{BB962C8B-B14F-4D97-AF65-F5344CB8AC3E}">
        <p14:creationId xmlns:p14="http://schemas.microsoft.com/office/powerpoint/2010/main" val="1883193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0D1FC-0CB4-4885-9F85-1B98B3E84131}"/>
              </a:ext>
            </a:extLst>
          </p:cNvPr>
          <p:cNvSpPr>
            <a:spLocks noGrp="1"/>
          </p:cNvSpPr>
          <p:nvPr>
            <p:ph type="title"/>
          </p:nvPr>
        </p:nvSpPr>
        <p:spPr>
          <a:xfrm>
            <a:off x="646111" y="164544"/>
            <a:ext cx="9404723" cy="899486"/>
          </a:xfrm>
        </p:spPr>
        <p:txBody>
          <a:bodyPr/>
          <a:lstStyle/>
          <a:p>
            <a:r>
              <a:rPr lang="en-US" dirty="0"/>
              <a:t>Primaries (continued)</a:t>
            </a:r>
          </a:p>
        </p:txBody>
      </p:sp>
      <p:sp>
        <p:nvSpPr>
          <p:cNvPr id="3" name="Content Placeholder 2">
            <a:extLst>
              <a:ext uri="{FF2B5EF4-FFF2-40B4-BE49-F238E27FC236}">
                <a16:creationId xmlns:a16="http://schemas.microsoft.com/office/drawing/2014/main" id="{762116A9-099F-4F0A-896D-83E3D9F86632}"/>
              </a:ext>
            </a:extLst>
          </p:cNvPr>
          <p:cNvSpPr>
            <a:spLocks noGrp="1"/>
          </p:cNvSpPr>
          <p:nvPr>
            <p:ph idx="1"/>
          </p:nvPr>
        </p:nvSpPr>
        <p:spPr>
          <a:xfrm>
            <a:off x="646111" y="1195972"/>
            <a:ext cx="10980624" cy="5497484"/>
          </a:xfrm>
        </p:spPr>
        <p:txBody>
          <a:bodyPr>
            <a:normAutofit/>
          </a:bodyPr>
          <a:lstStyle/>
          <a:p>
            <a:r>
              <a:rPr lang="en-US" sz="2600" dirty="0"/>
              <a:t>Runoff Primary</a:t>
            </a:r>
          </a:p>
          <a:p>
            <a:pPr lvl="1"/>
            <a:r>
              <a:rPr lang="en-US" sz="2600" dirty="0"/>
              <a:t>A “second” primary with top candidates</a:t>
            </a:r>
          </a:p>
          <a:p>
            <a:r>
              <a:rPr lang="en-US" sz="2600" dirty="0"/>
              <a:t>Nonpartisan Primary</a:t>
            </a:r>
          </a:p>
          <a:p>
            <a:pPr lvl="1"/>
            <a:r>
              <a:rPr lang="en-US" sz="2600" dirty="0"/>
              <a:t>Elections for school and city positions; no party labels</a:t>
            </a:r>
          </a:p>
          <a:p>
            <a:r>
              <a:rPr lang="en-US" sz="2600" dirty="0"/>
              <a:t>Presidential Primary</a:t>
            </a:r>
          </a:p>
          <a:p>
            <a:pPr lvl="1"/>
            <a:r>
              <a:rPr lang="en-US" sz="2600" dirty="0"/>
              <a:t>Either:</a:t>
            </a:r>
          </a:p>
          <a:p>
            <a:pPr lvl="2"/>
            <a:r>
              <a:rPr lang="en-US" sz="2600" dirty="0"/>
              <a:t>Voters elect party delegates to the national convention</a:t>
            </a:r>
          </a:p>
          <a:p>
            <a:pPr lvl="2"/>
            <a:r>
              <a:rPr lang="en-US" sz="2600" dirty="0"/>
              <a:t>Voters choose their preference for their party’s presidential nominee</a:t>
            </a:r>
          </a:p>
        </p:txBody>
      </p:sp>
    </p:spTree>
    <p:extLst>
      <p:ext uri="{BB962C8B-B14F-4D97-AF65-F5344CB8AC3E}">
        <p14:creationId xmlns:p14="http://schemas.microsoft.com/office/powerpoint/2010/main" val="3485268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AD7D-8F9A-4D67-B10D-95AD3D5A95FB}"/>
              </a:ext>
            </a:extLst>
          </p:cNvPr>
          <p:cNvSpPr>
            <a:spLocks noGrp="1"/>
          </p:cNvSpPr>
          <p:nvPr>
            <p:ph type="title"/>
          </p:nvPr>
        </p:nvSpPr>
        <p:spPr/>
        <p:txBody>
          <a:bodyPr/>
          <a:lstStyle/>
          <a:p>
            <a:r>
              <a:rPr lang="en-US" dirty="0"/>
              <a:t>Evaluating Primary Elections</a:t>
            </a:r>
          </a:p>
        </p:txBody>
      </p:sp>
      <p:sp>
        <p:nvSpPr>
          <p:cNvPr id="3" name="Content Placeholder 2">
            <a:extLst>
              <a:ext uri="{FF2B5EF4-FFF2-40B4-BE49-F238E27FC236}">
                <a16:creationId xmlns:a16="http://schemas.microsoft.com/office/drawing/2014/main" id="{F2B180DD-2E9E-4D79-B34C-D4BCEE4C5005}"/>
              </a:ext>
            </a:extLst>
          </p:cNvPr>
          <p:cNvSpPr>
            <a:spLocks noGrp="1"/>
          </p:cNvSpPr>
          <p:nvPr>
            <p:ph idx="1"/>
          </p:nvPr>
        </p:nvSpPr>
        <p:spPr>
          <a:xfrm>
            <a:off x="646111" y="1277063"/>
            <a:ext cx="8946541" cy="4195481"/>
          </a:xfrm>
        </p:spPr>
        <p:txBody>
          <a:bodyPr>
            <a:normAutofit/>
          </a:bodyPr>
          <a:lstStyle/>
          <a:p>
            <a:r>
              <a:rPr lang="en-US" sz="2400" dirty="0"/>
              <a:t>People have issues with all the forms of the primary </a:t>
            </a:r>
            <a:r>
              <a:rPr lang="en-US" sz="2400" dirty="0">
                <a:sym typeface="Wingdings" panose="05000000000000000000" pitchFamily="2" charset="2"/>
              </a:rPr>
              <a:t> voter turnout tends to be very low in primary elections (at least half)</a:t>
            </a:r>
          </a:p>
          <a:p>
            <a:r>
              <a:rPr lang="en-US" sz="2400" dirty="0">
                <a:sym typeface="Wingdings" panose="05000000000000000000" pitchFamily="2" charset="2"/>
              </a:rPr>
              <a:t>Campaigning for primaries can be expensive</a:t>
            </a:r>
          </a:p>
          <a:p>
            <a:r>
              <a:rPr lang="en-US" sz="2400" dirty="0">
                <a:sym typeface="Wingdings" panose="05000000000000000000" pitchFamily="2" charset="2"/>
              </a:rPr>
              <a:t>Primaries can cause fights within parties</a:t>
            </a:r>
          </a:p>
          <a:p>
            <a:r>
              <a:rPr lang="en-US" sz="2400" dirty="0">
                <a:sym typeface="Wingdings" panose="05000000000000000000" pitchFamily="2" charset="2"/>
              </a:rPr>
              <a:t>Name recognition is very important in primaries</a:t>
            </a:r>
          </a:p>
        </p:txBody>
      </p:sp>
      <p:pic>
        <p:nvPicPr>
          <p:cNvPr id="4" name="Picture 3">
            <a:extLst>
              <a:ext uri="{FF2B5EF4-FFF2-40B4-BE49-F238E27FC236}">
                <a16:creationId xmlns:a16="http://schemas.microsoft.com/office/drawing/2014/main" id="{93D7C370-9656-4C5D-8C87-71D7ABFAE11E}"/>
              </a:ext>
            </a:extLst>
          </p:cNvPr>
          <p:cNvPicPr>
            <a:picLocks noChangeAspect="1"/>
          </p:cNvPicPr>
          <p:nvPr/>
        </p:nvPicPr>
        <p:blipFill>
          <a:blip r:embed="rId2"/>
          <a:stretch>
            <a:fillRect/>
          </a:stretch>
        </p:blipFill>
        <p:spPr>
          <a:xfrm>
            <a:off x="4142735" y="4206240"/>
            <a:ext cx="3906530" cy="2293253"/>
          </a:xfrm>
          <a:prstGeom prst="rect">
            <a:avLst/>
          </a:prstGeom>
        </p:spPr>
      </p:pic>
    </p:spTree>
    <p:extLst>
      <p:ext uri="{BB962C8B-B14F-4D97-AF65-F5344CB8AC3E}">
        <p14:creationId xmlns:p14="http://schemas.microsoft.com/office/powerpoint/2010/main" val="761661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7C5D-209E-42BC-95D7-EB9E554B1B80}"/>
              </a:ext>
            </a:extLst>
          </p:cNvPr>
          <p:cNvSpPr>
            <a:spLocks noGrp="1"/>
          </p:cNvSpPr>
          <p:nvPr>
            <p:ph type="title"/>
          </p:nvPr>
        </p:nvSpPr>
        <p:spPr/>
        <p:txBody>
          <a:bodyPr/>
          <a:lstStyle/>
          <a:p>
            <a:r>
              <a:rPr lang="en-US" dirty="0"/>
              <a:t>Section 2- Elections</a:t>
            </a:r>
          </a:p>
        </p:txBody>
      </p:sp>
      <p:sp>
        <p:nvSpPr>
          <p:cNvPr id="3" name="Content Placeholder 2">
            <a:extLst>
              <a:ext uri="{FF2B5EF4-FFF2-40B4-BE49-F238E27FC236}">
                <a16:creationId xmlns:a16="http://schemas.microsoft.com/office/drawing/2014/main" id="{FD018EFD-105D-4E77-82BA-4040A18BC80D}"/>
              </a:ext>
            </a:extLst>
          </p:cNvPr>
          <p:cNvSpPr>
            <a:spLocks noGrp="1"/>
          </p:cNvSpPr>
          <p:nvPr>
            <p:ph idx="1"/>
          </p:nvPr>
        </p:nvSpPr>
        <p:spPr>
          <a:xfrm>
            <a:off x="194454" y="1476569"/>
            <a:ext cx="8946541" cy="4708100"/>
          </a:xfrm>
        </p:spPr>
        <p:txBody>
          <a:bodyPr>
            <a:noAutofit/>
          </a:bodyPr>
          <a:lstStyle/>
          <a:p>
            <a:r>
              <a:rPr lang="en-US" sz="2400" dirty="0"/>
              <a:t>Elections in a democracy must be free, honest, and accurate</a:t>
            </a:r>
          </a:p>
          <a:p>
            <a:pPr lvl="1"/>
            <a:r>
              <a:rPr lang="en-US" sz="2400" dirty="0"/>
              <a:t>The government plays a role in maintaining these qualities, at the state and national (federal) level</a:t>
            </a:r>
          </a:p>
          <a:p>
            <a:pPr lvl="1"/>
            <a:r>
              <a:rPr lang="en-US" sz="2400" dirty="0"/>
              <a:t>Congress has the power to fix “Times, Places, and Manner of holding Elections” </a:t>
            </a:r>
          </a:p>
          <a:p>
            <a:pPr lvl="2"/>
            <a:r>
              <a:rPr lang="en-US" sz="2400" dirty="0"/>
              <a:t>For members of Congress</a:t>
            </a:r>
          </a:p>
          <a:p>
            <a:pPr lvl="2"/>
            <a:r>
              <a:rPr lang="en-US" sz="2400" dirty="0"/>
              <a:t>For presidential electors, the date for electoral votes, and other aspects of the presidential progress</a:t>
            </a:r>
          </a:p>
        </p:txBody>
      </p:sp>
      <p:sp>
        <p:nvSpPr>
          <p:cNvPr id="4" name="TextBox 3">
            <a:extLst>
              <a:ext uri="{FF2B5EF4-FFF2-40B4-BE49-F238E27FC236}">
                <a16:creationId xmlns:a16="http://schemas.microsoft.com/office/drawing/2014/main" id="{A7175241-BDE4-4D87-B601-096489665B32}"/>
              </a:ext>
            </a:extLst>
          </p:cNvPr>
          <p:cNvSpPr txBox="1"/>
          <p:nvPr/>
        </p:nvSpPr>
        <p:spPr>
          <a:xfrm>
            <a:off x="9393382" y="3090003"/>
            <a:ext cx="2515985" cy="2031325"/>
          </a:xfrm>
          <a:prstGeom prst="rect">
            <a:avLst/>
          </a:prstGeom>
          <a:noFill/>
        </p:spPr>
        <p:txBody>
          <a:bodyPr wrap="square" rtlCol="0">
            <a:spAutoFit/>
          </a:bodyPr>
          <a:lstStyle/>
          <a:p>
            <a:r>
              <a:rPr lang="en-US" dirty="0"/>
              <a:t>Article 1, Section 4, Clause 1</a:t>
            </a:r>
          </a:p>
          <a:p>
            <a:r>
              <a:rPr lang="en-US" dirty="0"/>
              <a:t>17</a:t>
            </a:r>
            <a:r>
              <a:rPr lang="en-US" baseline="30000" dirty="0"/>
              <a:t>th</a:t>
            </a:r>
            <a:r>
              <a:rPr lang="en-US" dirty="0"/>
              <a:t> Amendment</a:t>
            </a:r>
          </a:p>
          <a:p>
            <a:endParaRPr lang="en-US" dirty="0"/>
          </a:p>
          <a:p>
            <a:r>
              <a:rPr lang="en-US" dirty="0"/>
              <a:t>Article 2, Section 1, Clause 4</a:t>
            </a:r>
          </a:p>
          <a:p>
            <a:r>
              <a:rPr lang="en-US" dirty="0"/>
              <a:t>12</a:t>
            </a:r>
            <a:r>
              <a:rPr lang="en-US" baseline="30000" dirty="0"/>
              <a:t>th</a:t>
            </a:r>
            <a:r>
              <a:rPr lang="en-US" dirty="0"/>
              <a:t> Amendment</a:t>
            </a:r>
          </a:p>
        </p:txBody>
      </p:sp>
      <p:cxnSp>
        <p:nvCxnSpPr>
          <p:cNvPr id="6" name="Straight Arrow Connector 5">
            <a:extLst>
              <a:ext uri="{FF2B5EF4-FFF2-40B4-BE49-F238E27FC236}">
                <a16:creationId xmlns:a16="http://schemas.microsoft.com/office/drawing/2014/main" id="{5BF97426-79D9-468B-AE97-60B23FC475C8}"/>
              </a:ext>
            </a:extLst>
          </p:cNvPr>
          <p:cNvCxnSpPr>
            <a:cxnSpLocks/>
          </p:cNvCxnSpPr>
          <p:nvPr/>
        </p:nvCxnSpPr>
        <p:spPr>
          <a:xfrm flipV="1">
            <a:off x="5580611" y="3541222"/>
            <a:ext cx="3560384" cy="7758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AADCB25F-0199-4C6C-8EA0-BF895A00D84B}"/>
              </a:ext>
            </a:extLst>
          </p:cNvPr>
          <p:cNvCxnSpPr/>
          <p:nvPr/>
        </p:nvCxnSpPr>
        <p:spPr>
          <a:xfrm flipV="1">
            <a:off x="8401396" y="4682836"/>
            <a:ext cx="803564" cy="2050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07780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0141B0-D533-410C-996A-4561B580BEF9}"/>
              </a:ext>
            </a:extLst>
          </p:cNvPr>
          <p:cNvPicPr>
            <a:picLocks noChangeAspect="1"/>
          </p:cNvPicPr>
          <p:nvPr/>
        </p:nvPicPr>
        <p:blipFill>
          <a:blip r:embed="rId2"/>
          <a:stretch>
            <a:fillRect/>
          </a:stretch>
        </p:blipFill>
        <p:spPr>
          <a:xfrm>
            <a:off x="251939" y="819226"/>
            <a:ext cx="4967175" cy="2781618"/>
          </a:xfrm>
          <a:prstGeom prst="rect">
            <a:avLst/>
          </a:prstGeom>
          <a:effectLst>
            <a:outerShdw blurRad="50800" dist="50800" dir="5400000" algn="ctr" rotWithShape="0">
              <a:srgbClr val="000000">
                <a:alpha val="0"/>
              </a:srgbClr>
            </a:outerShdw>
          </a:effectLst>
        </p:spPr>
      </p:pic>
      <p:sp>
        <p:nvSpPr>
          <p:cNvPr id="2" name="Title 1">
            <a:extLst>
              <a:ext uri="{FF2B5EF4-FFF2-40B4-BE49-F238E27FC236}">
                <a16:creationId xmlns:a16="http://schemas.microsoft.com/office/drawing/2014/main" id="{D79472F6-8138-4746-8BBF-C7ADCBEA9C6D}"/>
              </a:ext>
            </a:extLst>
          </p:cNvPr>
          <p:cNvSpPr>
            <a:spLocks noGrp="1"/>
          </p:cNvSpPr>
          <p:nvPr>
            <p:ph type="title"/>
          </p:nvPr>
        </p:nvSpPr>
        <p:spPr>
          <a:xfrm>
            <a:off x="0" y="0"/>
            <a:ext cx="10916529" cy="1400530"/>
          </a:xfrm>
        </p:spPr>
        <p:txBody>
          <a:bodyPr/>
          <a:lstStyle/>
          <a:p>
            <a:r>
              <a:rPr lang="en-US" sz="4000" dirty="0"/>
              <a:t>The Extent of Federal Control (continued)</a:t>
            </a:r>
          </a:p>
        </p:txBody>
      </p:sp>
      <p:sp>
        <p:nvSpPr>
          <p:cNvPr id="3" name="Content Placeholder 2">
            <a:extLst>
              <a:ext uri="{FF2B5EF4-FFF2-40B4-BE49-F238E27FC236}">
                <a16:creationId xmlns:a16="http://schemas.microsoft.com/office/drawing/2014/main" id="{BF6B7188-6F22-48E8-9C1B-42DE5BC1D90E}"/>
              </a:ext>
            </a:extLst>
          </p:cNvPr>
          <p:cNvSpPr>
            <a:spLocks noGrp="1"/>
          </p:cNvSpPr>
          <p:nvPr>
            <p:ph idx="1"/>
          </p:nvPr>
        </p:nvSpPr>
        <p:spPr>
          <a:xfrm>
            <a:off x="5289453" y="1718064"/>
            <a:ext cx="6765803" cy="4195481"/>
          </a:xfrm>
        </p:spPr>
        <p:txBody>
          <a:bodyPr>
            <a:normAutofit/>
          </a:bodyPr>
          <a:lstStyle/>
          <a:p>
            <a:r>
              <a:rPr lang="en-US" sz="2400" dirty="0"/>
              <a:t>Congress requires secret ballots</a:t>
            </a:r>
          </a:p>
          <a:p>
            <a:r>
              <a:rPr lang="en-US" sz="2400" dirty="0"/>
              <a:t>Congress has made efforts to protect the right to vote (Chapter 6)</a:t>
            </a:r>
          </a:p>
          <a:p>
            <a:r>
              <a:rPr lang="en-US" sz="2400" dirty="0"/>
              <a:t>Congress has removed corrupt officials and practices</a:t>
            </a:r>
          </a:p>
          <a:p>
            <a:r>
              <a:rPr lang="en-US" sz="2400" dirty="0"/>
              <a:t>Congress has regulated finances related to campaigns</a:t>
            </a:r>
          </a:p>
        </p:txBody>
      </p:sp>
    </p:spTree>
    <p:extLst>
      <p:ext uri="{BB962C8B-B14F-4D97-AF65-F5344CB8AC3E}">
        <p14:creationId xmlns:p14="http://schemas.microsoft.com/office/powerpoint/2010/main" val="421077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404A4-C8B4-45E3-859E-CB160C725071}"/>
              </a:ext>
            </a:extLst>
          </p:cNvPr>
          <p:cNvSpPr>
            <a:spLocks noGrp="1"/>
          </p:cNvSpPr>
          <p:nvPr>
            <p:ph idx="1"/>
          </p:nvPr>
        </p:nvSpPr>
        <p:spPr>
          <a:xfrm>
            <a:off x="488170" y="762000"/>
            <a:ext cx="9259888" cy="5644342"/>
          </a:xfrm>
        </p:spPr>
        <p:txBody>
          <a:bodyPr>
            <a:noAutofit/>
          </a:bodyPr>
          <a:lstStyle/>
          <a:p>
            <a:r>
              <a:rPr lang="en-US" sz="2400" dirty="0"/>
              <a:t>Most States align their elections with national elections</a:t>
            </a:r>
          </a:p>
          <a:p>
            <a:pPr lvl="1"/>
            <a:r>
              <a:rPr lang="en-US" sz="2400" dirty="0"/>
              <a:t>The “Tuesday-after-the-first-Monday” means elections are not on Sundays or on the first day of the month</a:t>
            </a:r>
          </a:p>
          <a:p>
            <a:pPr lvl="1"/>
            <a:r>
              <a:rPr lang="en-US" sz="2400" dirty="0"/>
              <a:t>Other elections may be held in the spring </a:t>
            </a:r>
          </a:p>
          <a:p>
            <a:pPr lvl="0">
              <a:buClr>
                <a:srgbClr val="1E5155">
                  <a:lumMod val="40000"/>
                  <a:lumOff val="60000"/>
                </a:srgbClr>
              </a:buClr>
            </a:pPr>
            <a:r>
              <a:rPr lang="en-US" sz="2400" dirty="0">
                <a:solidFill>
                  <a:prstClr val="white"/>
                </a:solidFill>
              </a:rPr>
              <a:t>Election dates vary by county and city as well</a:t>
            </a:r>
          </a:p>
          <a:p>
            <a:pPr lvl="0">
              <a:buClr>
                <a:srgbClr val="1E5155">
                  <a:lumMod val="40000"/>
                  <a:lumOff val="60000"/>
                </a:srgbClr>
              </a:buClr>
            </a:pPr>
            <a:r>
              <a:rPr lang="en-US" sz="2400" dirty="0">
                <a:solidFill>
                  <a:prstClr val="white"/>
                </a:solidFill>
              </a:rPr>
              <a:t>Absentee voting allows for people to vote days or even weeks ahead of time</a:t>
            </a:r>
          </a:p>
          <a:p>
            <a:pPr lvl="1">
              <a:buClr>
                <a:srgbClr val="1E5155">
                  <a:lumMod val="40000"/>
                  <a:lumOff val="60000"/>
                </a:srgbClr>
              </a:buClr>
            </a:pPr>
            <a:r>
              <a:rPr lang="en-US" sz="2400" dirty="0">
                <a:solidFill>
                  <a:prstClr val="white"/>
                </a:solidFill>
              </a:rPr>
              <a:t>Originally meant to help the ill or disabled </a:t>
            </a:r>
            <a:r>
              <a:rPr lang="en-US" sz="2400" dirty="0">
                <a:solidFill>
                  <a:prstClr val="white"/>
                </a:solidFill>
                <a:sym typeface="Wingdings" panose="05000000000000000000" pitchFamily="2" charset="2"/>
              </a:rPr>
              <a:t> almost anyone qualifies now</a:t>
            </a:r>
            <a:endParaRPr lang="en-US" sz="2400" dirty="0"/>
          </a:p>
          <a:p>
            <a:pPr lvl="0">
              <a:buClr>
                <a:srgbClr val="1E5155">
                  <a:lumMod val="40000"/>
                  <a:lumOff val="60000"/>
                </a:srgbClr>
              </a:buClr>
            </a:pPr>
            <a:r>
              <a:rPr lang="en-US" sz="2400" dirty="0">
                <a:solidFill>
                  <a:prstClr val="white"/>
                </a:solidFill>
              </a:rPr>
              <a:t>The “coattail effect” can happen when one important party member helps other members get elected just by being in the same party</a:t>
            </a:r>
          </a:p>
          <a:p>
            <a:pPr marL="457200" lvl="1" indent="0">
              <a:buNone/>
            </a:pPr>
            <a:endParaRPr lang="en-US" sz="2400" dirty="0"/>
          </a:p>
        </p:txBody>
      </p:sp>
      <p:pic>
        <p:nvPicPr>
          <p:cNvPr id="4" name="Picture 3">
            <a:extLst>
              <a:ext uri="{FF2B5EF4-FFF2-40B4-BE49-F238E27FC236}">
                <a16:creationId xmlns:a16="http://schemas.microsoft.com/office/drawing/2014/main" id="{172CACE7-F142-47FB-9B0C-B5D0874EEFDF}"/>
              </a:ext>
            </a:extLst>
          </p:cNvPr>
          <p:cNvPicPr>
            <a:picLocks noChangeAspect="1"/>
          </p:cNvPicPr>
          <p:nvPr/>
        </p:nvPicPr>
        <p:blipFill>
          <a:blip r:embed="rId2"/>
          <a:stretch>
            <a:fillRect/>
          </a:stretch>
        </p:blipFill>
        <p:spPr>
          <a:xfrm>
            <a:off x="9412345" y="4675195"/>
            <a:ext cx="2466975" cy="1847850"/>
          </a:xfrm>
          <a:prstGeom prst="rect">
            <a:avLst/>
          </a:prstGeom>
        </p:spPr>
      </p:pic>
    </p:spTree>
    <p:extLst>
      <p:ext uri="{BB962C8B-B14F-4D97-AF65-F5344CB8AC3E}">
        <p14:creationId xmlns:p14="http://schemas.microsoft.com/office/powerpoint/2010/main" val="8694337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927</TotalTime>
  <Words>1805</Words>
  <Application>Microsoft Office PowerPoint</Application>
  <PresentationFormat>Widescreen</PresentationFormat>
  <Paragraphs>188</Paragraphs>
  <Slides>25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Century Gothic</vt:lpstr>
      <vt:lpstr>Wingdings</vt:lpstr>
      <vt:lpstr>Wingdings 3</vt:lpstr>
      <vt:lpstr>Ion</vt:lpstr>
      <vt:lpstr>The Electoral Process Chapter 7</vt:lpstr>
      <vt:lpstr>Section 1-The Nominating Process</vt:lpstr>
      <vt:lpstr>PowerPoint Presentation</vt:lpstr>
      <vt:lpstr>Primaries (continued)</vt:lpstr>
      <vt:lpstr>Primaries (continued)</vt:lpstr>
      <vt:lpstr>Evaluating Primary Elections</vt:lpstr>
      <vt:lpstr>Section 2- Elections</vt:lpstr>
      <vt:lpstr>The Extent of Federal Control (continued)</vt:lpstr>
      <vt:lpstr>PowerPoint Presentation</vt:lpstr>
      <vt:lpstr>Precincts and Polling Places</vt:lpstr>
      <vt:lpstr>Casting the Ballot</vt:lpstr>
      <vt:lpstr>Automated Voting</vt:lpstr>
      <vt:lpstr>PowerPoint Presentation</vt:lpstr>
      <vt:lpstr>Section 3- Money and Elections</vt:lpstr>
      <vt:lpstr>Sources of Funding</vt:lpstr>
      <vt:lpstr>Why Do People Give Money?</vt:lpstr>
      <vt:lpstr>Regulating Campaign Finance</vt:lpstr>
      <vt:lpstr>The Federal Election Commission</vt:lpstr>
      <vt:lpstr>Money and Campaigning</vt:lpstr>
      <vt:lpstr>Citizens United v. Federal election commission (2010)</vt:lpstr>
      <vt:lpstr>Citizens United v. Federal election commission (2010)</vt:lpstr>
      <vt:lpstr>Bundling (Bush)</vt:lpstr>
      <vt:lpstr>Money and Campaigning</vt:lpstr>
      <vt:lpstr>Money and Campaigning</vt:lpstr>
      <vt:lpstr>How has money impacted our electoral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Electoral Process Chapter 7</dc:title>
  <dc:creator>Melissa Powell</dc:creator>
  <cp:lastModifiedBy>Michael Fluharty</cp:lastModifiedBy>
  <cp:revision>21</cp:revision>
  <dcterms:created xsi:type="dcterms:W3CDTF">2018-10-12T22:00:41Z</dcterms:created>
  <dcterms:modified xsi:type="dcterms:W3CDTF">2018-10-21T23:48:25Z</dcterms:modified>
</cp:coreProperties>
</file>