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sldIdLst>
    <p:sldId id="256" r:id="rId2"/>
    <p:sldId id="261" r:id="rId3"/>
    <p:sldId id="257" r:id="rId4"/>
    <p:sldId id="258" r:id="rId5"/>
    <p:sldId id="260" r:id="rId6"/>
    <p:sldId id="263" r:id="rId7"/>
    <p:sldId id="262" r:id="rId8"/>
    <p:sldId id="264" r:id="rId9"/>
    <p:sldId id="288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8" r:id="rId22"/>
    <p:sldId id="277" r:id="rId23"/>
    <p:sldId id="275" r:id="rId24"/>
    <p:sldId id="285" r:id="rId25"/>
    <p:sldId id="286" r:id="rId26"/>
    <p:sldId id="279" r:id="rId27"/>
    <p:sldId id="280" r:id="rId28"/>
    <p:sldId id="281" r:id="rId29"/>
    <p:sldId id="282" r:id="rId30"/>
    <p:sldId id="283" r:id="rId31"/>
    <p:sldId id="284" r:id="rId32"/>
    <p:sldId id="28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BA633-0217-4456-81F3-2C6F0F922B67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144C6-F359-4487-AEF4-37E12F01F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39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25F67A2-AA76-4B62-9CD1-66FEC6AB579A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1136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136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012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CCEFF9C-E5CD-4275-AE80-6DF92FD78930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618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BE4BE3D-F429-44B0-8EED-6C8F1C9690AE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374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91E5EF7-A142-4990-8C7C-0B2C978176BC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302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133141D-8A5D-4E05-8C58-8036CC1D802D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223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ED3BBF0-5CE9-4AB2-9907-D2B1AD49A422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864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3B5C021-AE7D-4AE4-97BD-BEC9F2A62040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182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307FA42-742B-4E2E-B324-ED951AD845DD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468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AABDAA2-AE7E-49C8-A41D-065B35F18436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532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218777E-52C8-49A3-A35A-148A877B7E68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1146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146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001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961DF3E-378C-4217-A512-BA156A644366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253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0BB23A8-7102-40B7-876C-AF8DFFBC8667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1351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870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CAC99FE-2E86-4557-869D-E9A5B4B8895A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7130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65329A4-6AB0-405C-970F-838D48040CFA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950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19BA0C8-EA4A-491E-A195-96AE29C1E98A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181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A07DC40-3702-4641-A3B5-DDE79C2E8369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141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B1A7BA0-A9D1-4406-8E7C-F988608B7983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13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723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2601" y="6460629"/>
            <a:ext cx="2845594" cy="168548"/>
          </a:xfrm>
          <a:prstGeom prst="rect">
            <a:avLst/>
          </a:prstGeom>
        </p:spPr>
        <p:txBody>
          <a:bodyPr lIns="130046" tIns="65023" rIns="130046" bIns="65023"/>
          <a:lstStyle>
            <a:lvl1pPr algn="ctr" eaLnBrk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700" y="6019726"/>
            <a:ext cx="2844105" cy="473273"/>
          </a:xfrm>
          <a:prstGeom prst="rect">
            <a:avLst/>
          </a:prstGeom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ctr" eaLnBrk="1">
              <a:defRPr/>
            </a:lvl1pPr>
          </a:lstStyle>
          <a:p>
            <a:pPr>
              <a:defRPr/>
            </a:pPr>
            <a:fld id="{9690313E-640C-4279-88F2-5C90C071A2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07137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70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x7OCgMPX2mE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Presidency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Textbook Chapter 13</a:t>
            </a:r>
          </a:p>
          <a:p>
            <a:r>
              <a:rPr lang="en-US" dirty="0" err="1"/>
              <a:t>Studyguide</a:t>
            </a:r>
            <a:r>
              <a:rPr lang="en-US" dirty="0"/>
              <a:t> Book Chapter 11</a:t>
            </a:r>
          </a:p>
          <a:p>
            <a:r>
              <a:rPr lang="en-US" dirty="0"/>
              <a:t>Coach Flu</a:t>
            </a:r>
          </a:p>
          <a:p>
            <a:r>
              <a:rPr lang="en-US" dirty="0"/>
              <a:t>Revised 2017-2018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188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20835" y="296780"/>
            <a:ext cx="9601196" cy="1303867"/>
          </a:xfrm>
        </p:spPr>
        <p:txBody>
          <a:bodyPr/>
          <a:lstStyle/>
          <a:p>
            <a:pPr eaLnBrk="1" hangingPunct="1"/>
            <a:r>
              <a:rPr lang="en-US" altLang="en-US" dirty="0"/>
              <a:t>Presidential Powers</a:t>
            </a:r>
          </a:p>
        </p:txBody>
      </p:sp>
      <p:pic>
        <p:nvPicPr>
          <p:cNvPr id="65539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9780" y="1376204"/>
            <a:ext cx="7314531" cy="4731619"/>
          </a:xfrm>
          <a:noFill/>
        </p:spPr>
      </p:pic>
    </p:spTree>
    <p:extLst>
      <p:ext uri="{BB962C8B-B14F-4D97-AF65-F5344CB8AC3E}">
        <p14:creationId xmlns:p14="http://schemas.microsoft.com/office/powerpoint/2010/main" val="98680990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8"/>
              <a:t>Running the Government:</a:t>
            </a:r>
            <a:br>
              <a:rPr lang="en-US" altLang="en-US" sz="4008"/>
            </a:br>
            <a:r>
              <a:rPr lang="en-US" altLang="en-US" sz="4008"/>
              <a:t>The Chief Executive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4223" y="2539344"/>
            <a:ext cx="7750969" cy="410765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As Chief Executive, the president presides over the administration of government.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/>
              <a:t>Constitution: “take care that the laws be faithfully executed”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/>
              <a:t>Today, federal bureaucracy spends $2.8 trillion a year and numbers more than 4 million employees.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/>
              <a:t>Presidents appoint 500 high-level positions and 2,500 lesser jobs.</a:t>
            </a:r>
          </a:p>
        </p:txBody>
      </p:sp>
    </p:spTree>
    <p:extLst>
      <p:ext uri="{BB962C8B-B14F-4D97-AF65-F5344CB8AC3E}">
        <p14:creationId xmlns:p14="http://schemas.microsoft.com/office/powerpoint/2010/main" val="4249569609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52687" y="214313"/>
            <a:ext cx="7358063" cy="1482328"/>
          </a:xfrm>
        </p:spPr>
        <p:txBody>
          <a:bodyPr/>
          <a:lstStyle/>
          <a:p>
            <a:pPr eaLnBrk="1" hangingPunct="1"/>
            <a:r>
              <a:rPr lang="en-US" altLang="en-US" sz="3797"/>
              <a:t>Running the Government:</a:t>
            </a:r>
            <a:br>
              <a:rPr lang="en-US" altLang="en-US" sz="3797"/>
            </a:br>
            <a:r>
              <a:rPr lang="en-US" altLang="en-US" sz="3797"/>
              <a:t>The Chief Executive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24063" y="1982391"/>
            <a:ext cx="8143875" cy="4107656"/>
          </a:xfrm>
        </p:spPr>
        <p:txBody>
          <a:bodyPr/>
          <a:lstStyle/>
          <a:p>
            <a:pPr eaLnBrk="1" hangingPunct="1"/>
            <a:r>
              <a:rPr lang="en-US" altLang="en-US" b="1"/>
              <a:t>The Vice President</a:t>
            </a:r>
          </a:p>
          <a:p>
            <a:pPr lvl="1" eaLnBrk="1" hangingPunct="1"/>
            <a:r>
              <a:rPr lang="en-US" altLang="en-US" b="1"/>
              <a:t>Basically just “waits” for things to do</a:t>
            </a:r>
          </a:p>
          <a:p>
            <a:pPr lvl="1" eaLnBrk="1" hangingPunct="1"/>
            <a:r>
              <a:rPr lang="en-US" altLang="en-US" b="1"/>
              <a:t>Power has grown over time, as recent presidents have given their VPs important jobs</a:t>
            </a:r>
          </a:p>
          <a:p>
            <a:pPr eaLnBrk="1" hangingPunct="1"/>
            <a:r>
              <a:rPr lang="en-US" altLang="en-US" b="1"/>
              <a:t>The Cabinet</a:t>
            </a:r>
          </a:p>
          <a:p>
            <a:pPr lvl="1" eaLnBrk="1" hangingPunct="1"/>
            <a:r>
              <a:rPr lang="en-US" altLang="en-US" b="1"/>
              <a:t>Presidential advisors, not in Constitution</a:t>
            </a:r>
          </a:p>
          <a:p>
            <a:pPr lvl="1" eaLnBrk="1" hangingPunct="1"/>
            <a:r>
              <a:rPr lang="en-US" altLang="en-US" b="1"/>
              <a:t>Made up of 14 cabinet secretaries and one Attorney General, confirmed by the Senate</a:t>
            </a:r>
          </a:p>
        </p:txBody>
      </p:sp>
    </p:spTree>
    <p:extLst>
      <p:ext uri="{BB962C8B-B14F-4D97-AF65-F5344CB8AC3E}">
        <p14:creationId xmlns:p14="http://schemas.microsoft.com/office/powerpoint/2010/main" val="37715663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37460" y="517789"/>
            <a:ext cx="9601196" cy="130386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8" dirty="0"/>
              <a:t>Running the Government: </a:t>
            </a:r>
            <a:br>
              <a:rPr lang="en-US" altLang="en-US" sz="4008" dirty="0"/>
            </a:br>
            <a:r>
              <a:rPr lang="en-US" altLang="en-US" sz="4008" dirty="0"/>
              <a:t>The Chief Executive</a:t>
            </a:r>
          </a:p>
        </p:txBody>
      </p:sp>
      <p:pic>
        <p:nvPicPr>
          <p:cNvPr id="69635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3776" y="1721903"/>
            <a:ext cx="7408564" cy="4508437"/>
          </a:xfrm>
          <a:noFill/>
        </p:spPr>
      </p:pic>
    </p:spTree>
    <p:extLst>
      <p:ext uri="{BB962C8B-B14F-4D97-AF65-F5344CB8AC3E}">
        <p14:creationId xmlns:p14="http://schemas.microsoft.com/office/powerpoint/2010/main" val="3235862907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0484" y="678657"/>
            <a:ext cx="822982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640" dirty="0"/>
              <a:t>Running the Government:</a:t>
            </a:r>
            <a:br>
              <a:rPr lang="en-US" altLang="en-US" sz="4640" dirty="0"/>
            </a:br>
            <a:r>
              <a:rPr lang="en-US" altLang="en-US" sz="4640" dirty="0"/>
              <a:t>The Chief Executive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70484" y="1821657"/>
            <a:ext cx="8229824" cy="1508001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altLang="en-US" sz="2812" b="1" dirty="0"/>
              <a:t>The Executive Office</a:t>
            </a:r>
          </a:p>
          <a:p>
            <a:pPr marL="321457" lvl="1" indent="0">
              <a:lnSpc>
                <a:spcPct val="90000"/>
              </a:lnSpc>
            </a:pPr>
            <a:r>
              <a:rPr lang="en-US" altLang="en-US" sz="2391" b="1" dirty="0"/>
              <a:t>Made up of policymaking and advisory bodies</a:t>
            </a:r>
          </a:p>
          <a:p>
            <a:pPr marL="321457" lvl="1" indent="0">
              <a:lnSpc>
                <a:spcPct val="90000"/>
              </a:lnSpc>
            </a:pPr>
            <a:r>
              <a:rPr lang="en-US" altLang="en-US" sz="2391" b="1" dirty="0"/>
              <a:t>Three principle groups: NSC, CEA, OMB</a:t>
            </a:r>
          </a:p>
        </p:txBody>
      </p:sp>
      <p:pic>
        <p:nvPicPr>
          <p:cNvPr id="70660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39926" y="3329658"/>
            <a:ext cx="5322901" cy="2898874"/>
          </a:xfrm>
          <a:noFill/>
        </p:spPr>
      </p:pic>
    </p:spTree>
    <p:extLst>
      <p:ext uri="{BB962C8B-B14F-4D97-AF65-F5344CB8AC3E}">
        <p14:creationId xmlns:p14="http://schemas.microsoft.com/office/powerpoint/2010/main" val="306023234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727" y="652549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Running the Government: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The Chief Executive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962996" y="2060171"/>
            <a:ext cx="4572000" cy="5029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>
                <a:ea typeface="+mn-ea"/>
                <a:cs typeface="+mn-cs"/>
              </a:rPr>
              <a:t>The White House Office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>
                <a:ea typeface="+mn-ea"/>
              </a:rPr>
              <a:t>The White House Staff are the chief aides and staff for the president.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>
                <a:ea typeface="+mn-ea"/>
              </a:rPr>
              <a:t>They are chosen on the basis of their loyalty to  the president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>
                <a:ea typeface="+mn-ea"/>
              </a:rPr>
              <a:t>Need not be confirmed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>
                <a:ea typeface="+mn-ea"/>
              </a:rPr>
              <a:t>The national security advisor is an example.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dirty="0">
              <a:ea typeface="+mn-ea"/>
            </a:endParaRPr>
          </a:p>
        </p:txBody>
      </p:sp>
      <p:pic>
        <p:nvPicPr>
          <p:cNvPr id="13316" name="Picture 4" descr="President_Obama_meeting_with_senior_White_House_sta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42368"/>
            <a:ext cx="411480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00476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5715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First Lady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295400"/>
            <a:ext cx="7772400" cy="4114800"/>
          </a:xfrm>
        </p:spPr>
        <p:txBody>
          <a:bodyPr/>
          <a:lstStyle/>
          <a:p>
            <a:pPr marL="457200" lvl="1" indent="0">
              <a:buNone/>
              <a:defRPr/>
            </a:pPr>
            <a:r>
              <a:rPr lang="en-US" dirty="0">
                <a:ea typeface="+mn-ea"/>
              </a:rPr>
              <a:t>No official government position, but many get involved politically</a:t>
            </a:r>
          </a:p>
          <a:p>
            <a:pPr marL="457200" lvl="1" indent="0">
              <a:buNone/>
              <a:defRPr/>
            </a:pPr>
            <a:r>
              <a:rPr lang="en-US" dirty="0">
                <a:ea typeface="+mn-ea"/>
              </a:rPr>
              <a:t>Recent ones focus on a single issue</a:t>
            </a:r>
          </a:p>
          <a:p>
            <a:pPr eaLnBrk="1" hangingPunct="1">
              <a:buFont typeface="Monotype Sorts" charset="0"/>
              <a:buChar char="h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074" name="Picture 2" descr="Image result for first la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233" y="2761423"/>
            <a:ext cx="4376362" cy="246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823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57400" y="782783"/>
            <a:ext cx="8162925" cy="10906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Presidential Leadership of Congress: The Politics of Shared Powers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289665" y="1989513"/>
            <a:ext cx="5334000" cy="4495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sz="2800" dirty="0"/>
              <a:t>Chief Legislator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Veto: Sending a bill back to Congress with the reasons for rejecting it. Can be overridden.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Pocket Veto: Letting a bill die by not signing it in 10 days when Congress is adjourned.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Line Item Veto: The ability to veto parts of a bill. Some state governors have it, but not the president. The president must sign or veto all of a bill.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sz="2400" dirty="0"/>
          </a:p>
        </p:txBody>
      </p:sp>
      <p:pic>
        <p:nvPicPr>
          <p:cNvPr id="15364" name="Picture 5" descr="Bill_law_ve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38401"/>
            <a:ext cx="27432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39916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Signing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n"/>
              <a:defRPr/>
            </a:pPr>
            <a:r>
              <a:rPr lang="en-US" dirty="0"/>
              <a:t>A signing statement is a written message issued by the president upon signing a bill into law that states objectives to some of the provisions in the bill.</a:t>
            </a:r>
          </a:p>
          <a:p>
            <a:pPr>
              <a:buFont typeface="Wingdings" charset="0"/>
              <a:buChar char="n"/>
              <a:defRPr/>
            </a:pPr>
            <a:r>
              <a:rPr lang="en-US" dirty="0"/>
              <a:t>They are not provided for in the Constitution.</a:t>
            </a:r>
          </a:p>
          <a:p>
            <a:pPr>
              <a:buFont typeface="Wingdings" charset="0"/>
              <a:buChar char="n"/>
              <a:defRPr/>
            </a:pPr>
            <a:r>
              <a:rPr lang="en-US" dirty="0"/>
              <a:t>George W. Bush increased their use, and Obama has continued this trend.</a:t>
            </a:r>
          </a:p>
        </p:txBody>
      </p:sp>
    </p:spTree>
    <p:extLst>
      <p:ext uri="{BB962C8B-B14F-4D97-AF65-F5344CB8AC3E}">
        <p14:creationId xmlns:p14="http://schemas.microsoft.com/office/powerpoint/2010/main" val="180385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5539" y="914401"/>
            <a:ext cx="8162925" cy="10906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Presidential Leadership of Congress: The Politics of Shared Powers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149927" y="2517371"/>
            <a:ext cx="4800600" cy="4114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dirty="0"/>
              <a:t>	</a:t>
            </a:r>
            <a:r>
              <a:rPr lang="en-US" dirty="0"/>
              <a:t>Mandates</a:t>
            </a:r>
          </a:p>
          <a:p>
            <a:pPr lvl="2" eaLnBrk="1" hangingPunct="1">
              <a:defRPr/>
            </a:pPr>
            <a:r>
              <a:rPr lang="en-US" sz="2000" dirty="0"/>
              <a:t>Perception that the voters strongly support the president</a:t>
            </a:r>
            <a:r>
              <a:rPr lang="en-US" altLang="en-US" sz="2000" dirty="0">
                <a:latin typeface="Arial" pitchFamily="34" charset="0"/>
              </a:rPr>
              <a:t>’</a:t>
            </a:r>
            <a:r>
              <a:rPr lang="en-US" altLang="ja-JP" sz="2000" dirty="0"/>
              <a:t>s leadership and policies</a:t>
            </a:r>
          </a:p>
          <a:p>
            <a:pPr lvl="2" eaLnBrk="1" hangingPunct="1">
              <a:defRPr/>
            </a:pPr>
            <a:r>
              <a:rPr lang="en-US" sz="2000" dirty="0"/>
              <a:t>Mandates are infrequent, but presidents may claim a mandate anyway</a:t>
            </a:r>
          </a:p>
        </p:txBody>
      </p:sp>
      <p:pic>
        <p:nvPicPr>
          <p:cNvPr id="17412" name="Picture 4" descr="obama_approval_index_october_21_2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2819401"/>
            <a:ext cx="3890963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27499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3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9109" y="375047"/>
            <a:ext cx="7358063" cy="1482328"/>
          </a:xfrm>
        </p:spPr>
        <p:txBody>
          <a:bodyPr/>
          <a:lstStyle/>
          <a:p>
            <a:pPr eaLnBrk="1" hangingPunct="1"/>
            <a:r>
              <a:rPr lang="en-US" altLang="en-US"/>
              <a:t>The Presidents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91043" y="1857375"/>
            <a:ext cx="7340203" cy="410765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/>
              <a:t>Great Expectations</a:t>
            </a:r>
          </a:p>
          <a:p>
            <a:pPr lvl="1" eaLnBrk="1" hangingPunct="1"/>
            <a:r>
              <a:rPr lang="en-US" altLang="en-US" sz="2800" b="1" dirty="0"/>
              <a:t>Americans want a president who is powerful and who can do good like Washington, Jefferson, Lincoln, Roosevelt, and Kennedy.</a:t>
            </a:r>
          </a:p>
          <a:p>
            <a:pPr lvl="1" eaLnBrk="1" hangingPunct="1"/>
            <a:r>
              <a:rPr lang="en-US" altLang="en-US" sz="2800" b="1" dirty="0"/>
              <a:t>Yet Americans do not like a concentration of power because they are individualistic and skeptical of authority.</a:t>
            </a:r>
          </a:p>
        </p:txBody>
      </p:sp>
    </p:spTree>
    <p:extLst>
      <p:ext uri="{BB962C8B-B14F-4D97-AF65-F5344CB8AC3E}">
        <p14:creationId xmlns:p14="http://schemas.microsoft.com/office/powerpoint/2010/main" val="38424041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2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1"/>
          <p:cNvSpPr>
            <a:spLocks noGrp="1"/>
          </p:cNvSpPr>
          <p:nvPr>
            <p:ph type="title" idx="4294967295"/>
          </p:nvPr>
        </p:nvSpPr>
        <p:spPr>
          <a:xfrm>
            <a:off x="2436496" y="870065"/>
            <a:ext cx="7134225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Approval Ratings</a:t>
            </a:r>
          </a:p>
        </p:txBody>
      </p:sp>
      <p:pic>
        <p:nvPicPr>
          <p:cNvPr id="136195" name="Content Placeholder 4" descr="President Chart.bmp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28028" y="1622622"/>
            <a:ext cx="5196961" cy="2369306"/>
          </a:xfrm>
        </p:spPr>
      </p:pic>
      <p:pic>
        <p:nvPicPr>
          <p:cNvPr id="30722" name="Picture 2" descr="Image result for Obamas average approval ratin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989" y="1645741"/>
            <a:ext cx="50768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F556A3-1A27-4634-9D83-28557E43A2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924" y="3931091"/>
            <a:ext cx="4636141" cy="239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0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975" y="456407"/>
            <a:ext cx="109728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Approval Ratings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1B1811-A1E3-470D-B75F-D8DE1E5F8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171" y="1686188"/>
            <a:ext cx="10035153" cy="364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96631"/>
      </p:ext>
    </p:extLst>
  </p:cSld>
  <p:clrMapOvr>
    <a:masterClrMapping/>
  </p:clrMapOvr>
  <p:transition spd="med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3469" y="781714"/>
            <a:ext cx="10972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Power from the People:</a:t>
            </a:r>
            <a:br>
              <a:rPr lang="en-US" dirty="0">
                <a:cs typeface="+mj-cs"/>
              </a:rPr>
            </a:br>
            <a:r>
              <a:rPr lang="en-US" dirty="0">
                <a:cs typeface="+mj-cs"/>
              </a:rPr>
              <a:t>The Public Presidency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0" y="2209800"/>
            <a:ext cx="7772400" cy="1905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dirty="0"/>
              <a:t>Presidential Approval</a:t>
            </a:r>
          </a:p>
          <a:p>
            <a:pPr lvl="1" eaLnBrk="1" hangingPunct="1">
              <a:defRPr/>
            </a:pPr>
            <a:r>
              <a:rPr lang="en-US" dirty="0"/>
              <a:t>Receives much effort by the White House</a:t>
            </a:r>
          </a:p>
          <a:p>
            <a:pPr lvl="1" eaLnBrk="1" hangingPunct="1">
              <a:defRPr/>
            </a:pPr>
            <a:r>
              <a:rPr lang="en-US" dirty="0"/>
              <a:t>Product of many factors: war, the economy, the </a:t>
            </a:r>
            <a:r>
              <a:rPr lang="ja-JP" altLang="en-US" dirty="0">
                <a:latin typeface="Arial" pitchFamily="34" charset="0"/>
              </a:rPr>
              <a:t>“</a:t>
            </a:r>
            <a:r>
              <a:rPr lang="en-US" altLang="ja-JP" dirty="0"/>
              <a:t>honeymoon” period</a:t>
            </a:r>
          </a:p>
          <a:p>
            <a:pPr lvl="1" eaLnBrk="1" hangingPunct="1">
              <a:defRPr/>
            </a:pPr>
            <a:r>
              <a:rPr lang="en-US" dirty="0"/>
              <a:t>Changes can highlight good / bad decisions</a:t>
            </a:r>
          </a:p>
        </p:txBody>
      </p:sp>
    </p:spTree>
    <p:extLst>
      <p:ext uri="{BB962C8B-B14F-4D97-AF65-F5344CB8AC3E}">
        <p14:creationId xmlns:p14="http://schemas.microsoft.com/office/powerpoint/2010/main" val="234144575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Power from the People: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The Public Presidency</a:t>
            </a:r>
          </a:p>
        </p:txBody>
      </p:sp>
      <p:sp>
        <p:nvSpPr>
          <p:cNvPr id="22531" name="Rectangle 1027"/>
          <p:cNvSpPr>
            <a:spLocks noGrp="1" noChangeArrowheads="1"/>
          </p:cNvSpPr>
          <p:nvPr>
            <p:ph idx="1"/>
          </p:nvPr>
        </p:nvSpPr>
        <p:spPr>
          <a:xfrm>
            <a:off x="4890654" y="2611264"/>
            <a:ext cx="5486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Going Public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i="1" dirty="0"/>
              <a:t>Public support is perhaps the greatest source of influence a president has.</a:t>
            </a: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Presidential appearances are staged to get the public</a:t>
            </a:r>
            <a:r>
              <a:rPr lang="en-US" altLang="en-US" dirty="0"/>
              <a:t>’</a:t>
            </a:r>
            <a:r>
              <a:rPr lang="en-US" altLang="ja-JP" dirty="0"/>
              <a:t>s attention.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As head of state, presidents often perform many ceremonial functions- which usually result in favorable press coverage.</a:t>
            </a:r>
            <a:endParaRPr lang="en-US" i="1" dirty="0"/>
          </a:p>
        </p:txBody>
      </p:sp>
      <p:pic>
        <p:nvPicPr>
          <p:cNvPr id="18437" name="Picture 1029" descr="obama_throws_ceremonial_pitch_at_mlb_all_star_g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792" y="982132"/>
            <a:ext cx="14493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 descr="Image result for presidential ceremoni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294" y="3826931"/>
            <a:ext cx="2817553" cy="152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12413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84634" y="886734"/>
            <a:ext cx="822982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640" dirty="0"/>
              <a:t>Power from the People:</a:t>
            </a:r>
            <a:br>
              <a:rPr lang="en-US" altLang="en-US" sz="4640" dirty="0"/>
            </a:br>
            <a:r>
              <a:rPr lang="en-US" altLang="en-US" sz="4640" dirty="0"/>
              <a:t>The Public Presidency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24062" y="2497780"/>
            <a:ext cx="7750969" cy="4107656"/>
          </a:xfrm>
        </p:spPr>
        <p:txBody>
          <a:bodyPr/>
          <a:lstStyle/>
          <a:p>
            <a:pPr eaLnBrk="1" hangingPunct="1"/>
            <a:r>
              <a:rPr lang="en-US" altLang="en-US" b="1" dirty="0"/>
              <a:t>Going Public</a:t>
            </a:r>
          </a:p>
          <a:p>
            <a:pPr lvl="1" eaLnBrk="1" hangingPunct="1"/>
            <a:r>
              <a:rPr lang="en-US" altLang="en-US" b="1" dirty="0"/>
              <a:t>Public support is perhaps the greatest source of influence a president has.</a:t>
            </a:r>
          </a:p>
          <a:p>
            <a:pPr lvl="1" eaLnBrk="1" hangingPunct="1"/>
            <a:r>
              <a:rPr lang="en-US" altLang="en-US" b="1" dirty="0"/>
              <a:t>Presidential appearances are staged to get the public’s attention.</a:t>
            </a:r>
          </a:p>
          <a:p>
            <a:pPr lvl="1" eaLnBrk="1" hangingPunct="1"/>
            <a:r>
              <a:rPr lang="en-US" altLang="en-US" b="1" dirty="0"/>
              <a:t>As head of state, presidents often perform many ceremonial functions, which usually result in favorable press coverage.</a:t>
            </a:r>
            <a:endParaRPr lang="en-US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19508867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xfrm>
            <a:off x="2399109" y="265658"/>
            <a:ext cx="7358063" cy="1482328"/>
          </a:xfrm>
        </p:spPr>
        <p:txBody>
          <a:bodyPr/>
          <a:lstStyle/>
          <a:p>
            <a:r>
              <a:rPr lang="en-US" altLang="en-US"/>
              <a:t>Bully Pulpit</a:t>
            </a:r>
          </a:p>
        </p:txBody>
      </p:sp>
      <p:pic>
        <p:nvPicPr>
          <p:cNvPr id="88067" name="Picture 2" descr="Image result for reagan speec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36851" y="1420762"/>
            <a:ext cx="3482578" cy="1869654"/>
          </a:xfrm>
          <a:noFill/>
        </p:spPr>
      </p:pic>
      <p:sp>
        <p:nvSpPr>
          <p:cNvPr id="88068" name="TextBox 3"/>
          <p:cNvSpPr txBox="1">
            <a:spLocks noChangeArrowheads="1"/>
          </p:cNvSpPr>
          <p:nvPr/>
        </p:nvSpPr>
        <p:spPr bwMode="auto">
          <a:xfrm>
            <a:off x="2306761" y="3290416"/>
            <a:ext cx="7340203" cy="359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19812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4384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28956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3528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>
              <a:buFont typeface="Arial" panose="020B0604020202020204" pitchFamily="34" charset="0"/>
              <a:buChar char="•"/>
            </a:pPr>
            <a:r>
              <a:rPr lang="en-US" altLang="en-US" sz="2531" dirty="0"/>
              <a:t>Manage a crisis</a:t>
            </a:r>
          </a:p>
          <a:p>
            <a:pPr algn="ctr" eaLnBrk="1">
              <a:buFont typeface="Arial" panose="020B0604020202020204" pitchFamily="34" charset="0"/>
              <a:buChar char="•"/>
            </a:pPr>
            <a:r>
              <a:rPr lang="en-US" altLang="en-US" sz="2531" dirty="0"/>
              <a:t>Demonstrate leadership</a:t>
            </a:r>
          </a:p>
          <a:p>
            <a:pPr algn="ctr" eaLnBrk="1">
              <a:buFont typeface="Arial" panose="020B0604020202020204" pitchFamily="34" charset="0"/>
              <a:buChar char="•"/>
            </a:pPr>
            <a:r>
              <a:rPr lang="en-US" altLang="en-US" sz="2531" dirty="0"/>
              <a:t>Announce appointment of cabinet members and Supreme Court Justices</a:t>
            </a:r>
          </a:p>
          <a:p>
            <a:pPr algn="ctr" eaLnBrk="1">
              <a:buFont typeface="Arial" panose="020B0604020202020204" pitchFamily="34" charset="0"/>
              <a:buChar char="•"/>
            </a:pPr>
            <a:r>
              <a:rPr lang="en-US" altLang="en-US" sz="2531" dirty="0"/>
              <a:t>Set and clarify the national agenda</a:t>
            </a:r>
          </a:p>
          <a:p>
            <a:pPr algn="ctr" eaLnBrk="1">
              <a:buFont typeface="Arial" panose="020B0604020202020204" pitchFamily="34" charset="0"/>
              <a:buChar char="•"/>
            </a:pPr>
            <a:r>
              <a:rPr lang="en-US" altLang="en-US" sz="2531" dirty="0"/>
              <a:t>Achieve a legislative agenda</a:t>
            </a:r>
          </a:p>
          <a:p>
            <a:pPr algn="ctr" eaLnBrk="1">
              <a:buFont typeface="Arial" panose="020B0604020202020204" pitchFamily="34" charset="0"/>
              <a:buChar char="•"/>
            </a:pPr>
            <a:r>
              <a:rPr lang="en-US" altLang="en-US" sz="2531" dirty="0"/>
              <a:t>Announce foreign policy initiatives</a:t>
            </a:r>
          </a:p>
          <a:p>
            <a:pPr algn="ctr" eaLnBrk="1">
              <a:buFont typeface="Arial" panose="020B0604020202020204" pitchFamily="34" charset="0"/>
              <a:buChar char="•"/>
            </a:pPr>
            <a:endParaRPr lang="en-US" altLang="en-US" sz="2531" dirty="0"/>
          </a:p>
          <a:p>
            <a:pPr algn="ctr" eaLnBrk="1">
              <a:buFont typeface="Arial" panose="020B0604020202020204" pitchFamily="34" charset="0"/>
              <a:buChar char="•"/>
            </a:pPr>
            <a:endParaRPr lang="en-US" altLang="en-US" sz="2531" dirty="0"/>
          </a:p>
        </p:txBody>
      </p:sp>
    </p:spTree>
    <p:extLst>
      <p:ext uri="{BB962C8B-B14F-4D97-AF65-F5344CB8AC3E}">
        <p14:creationId xmlns:p14="http://schemas.microsoft.com/office/powerpoint/2010/main" val="3432684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685800"/>
            <a:ext cx="65532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/>
              <a:t>Presidential Leadership of Congress: The Politics of Shared Powers</a:t>
            </a:r>
            <a:endParaRPr lang="en-US">
              <a:cs typeface="+mj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630488" y="1917470"/>
            <a:ext cx="5029200" cy="44196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/>
              <a:t>Legislative Skills</a:t>
            </a:r>
          </a:p>
          <a:p>
            <a:pPr lvl="1" eaLnBrk="1" hangingPunct="1">
              <a:defRPr/>
            </a:pPr>
            <a:r>
              <a:rPr lang="en-US" sz="2400" dirty="0"/>
              <a:t>Variety of forms: bargaining, making personal appeals, consulting with Congress, setting priorities in the State of the Union address.</a:t>
            </a:r>
          </a:p>
          <a:p>
            <a:pPr lvl="1" eaLnBrk="1" hangingPunct="1">
              <a:defRPr/>
            </a:pPr>
            <a:r>
              <a:rPr lang="en-US" sz="2400" dirty="0"/>
              <a:t>Most important is bargaining with Congress.</a:t>
            </a:r>
          </a:p>
          <a:p>
            <a:pPr lvl="1" eaLnBrk="1" hangingPunct="1">
              <a:defRPr/>
            </a:pPr>
            <a:r>
              <a:rPr lang="en-US" sz="2400" dirty="0"/>
              <a:t>Presidents should use their </a:t>
            </a:r>
            <a:r>
              <a:rPr lang="ja-JP" altLang="en-US" sz="2400" dirty="0">
                <a:latin typeface="Arial" pitchFamily="34" charset="0"/>
              </a:rPr>
              <a:t>“</a:t>
            </a:r>
            <a:r>
              <a:rPr lang="en-US" altLang="ja-JP" sz="2400" dirty="0"/>
              <a:t>honeymoon</a:t>
            </a:r>
            <a:r>
              <a:rPr lang="ja-JP" altLang="en-US" sz="2400" dirty="0">
                <a:latin typeface="Arial" pitchFamily="34" charset="0"/>
              </a:rPr>
              <a:t>”</a:t>
            </a:r>
            <a:r>
              <a:rPr lang="en-US" altLang="ja-JP" sz="2400" dirty="0"/>
              <a:t> period</a:t>
            </a:r>
          </a:p>
          <a:p>
            <a:pPr lvl="1" eaLnBrk="1" hangingPunct="1">
              <a:defRPr/>
            </a:pPr>
            <a:r>
              <a:rPr lang="en-US" sz="2400" dirty="0"/>
              <a:t>Nation</a:t>
            </a:r>
            <a:r>
              <a:rPr lang="en-US" altLang="en-US" sz="2400" dirty="0">
                <a:latin typeface="Arial" pitchFamily="34" charset="0"/>
              </a:rPr>
              <a:t>’</a:t>
            </a:r>
            <a:r>
              <a:rPr lang="en-US" altLang="ja-JP" sz="2400" dirty="0"/>
              <a:t>s key agenda builder</a:t>
            </a:r>
            <a:endParaRPr lang="en-US" sz="2400" dirty="0"/>
          </a:p>
        </p:txBody>
      </p:sp>
      <p:pic>
        <p:nvPicPr>
          <p:cNvPr id="22532" name="Picture 5" descr="Obama-Roots-for-U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353" y="2497137"/>
            <a:ext cx="42672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35384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20588" y="366990"/>
            <a:ext cx="9601196" cy="1303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The President and National Security Policy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744287" y="1914698"/>
            <a:ext cx="5334000" cy="4648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sz="2800" dirty="0"/>
              <a:t>Chief Diplomat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"/>
              <a:defRPr/>
            </a:pPr>
            <a:r>
              <a:rPr lang="en-US" sz="2400" dirty="0"/>
              <a:t>Negotiates treaties with other countries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"/>
              <a:defRPr/>
            </a:pPr>
            <a:r>
              <a:rPr lang="en-US" sz="2400" dirty="0"/>
              <a:t>Treaties must be ratified by the Senate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"/>
              <a:defRPr/>
            </a:pPr>
            <a:r>
              <a:rPr lang="en-US" sz="2400" dirty="0"/>
              <a:t>Signs executive agreements to take care of routine matters with other countries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"/>
              <a:defRPr/>
            </a:pPr>
            <a:r>
              <a:rPr lang="en-US" sz="2400" dirty="0"/>
              <a:t>May negotiate for peace between other countries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"/>
              <a:defRPr/>
            </a:pPr>
            <a:r>
              <a:rPr lang="en-US" sz="2400" dirty="0"/>
              <a:t>Leads U.S. allies in defense &amp; economic issues</a:t>
            </a:r>
          </a:p>
        </p:txBody>
      </p:sp>
      <p:pic>
        <p:nvPicPr>
          <p:cNvPr id="2050" name="Picture 2" descr="Obama Walks Tightrope With Dalai Lama Mee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287" y="2683942"/>
            <a:ext cx="367665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02696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  <a:cs typeface="+mj-cs"/>
              </a:rPr>
              <a:t>The President and National Security Policy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5715000" y="1981200"/>
            <a:ext cx="42672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dirty="0"/>
              <a:t>Commander in Chief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Writers of the Constitution wanted civilian control of the military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Presidents often make important military decisions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Presidents command a standing military and nuclear arsenal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Presidents can deploy troops without congressional consent.</a:t>
            </a:r>
          </a:p>
        </p:txBody>
      </p:sp>
      <p:pic>
        <p:nvPicPr>
          <p:cNvPr id="24580" name="Picture 4" descr="2003-05-01-jetbo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46" y="2493817"/>
            <a:ext cx="2665303" cy="366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34480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2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1490" y="415635"/>
            <a:ext cx="5433753" cy="18121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The President and National Security Policy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745778" y="667789"/>
            <a:ext cx="4495800" cy="5410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800" dirty="0">
                <a:ea typeface="MS PGothic" charset="0"/>
              </a:rPr>
              <a:t>War Powers Resolution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>
                <a:ea typeface="MS PGothic" charset="0"/>
              </a:rPr>
              <a:t>Constitution gives Congress the power to declare war, but presidents can commit troops and equipment in conflicts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>
                <a:ea typeface="MS PGothic" charset="0"/>
              </a:rPr>
              <a:t>War Powers Resolution requires the president to consult with Congress before sending troops, when possible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>
                <a:ea typeface="MS PGothic" charset="0"/>
              </a:rPr>
              <a:t>It requires that Congress approve of any troop commitment beyond 60 days</a:t>
            </a:r>
            <a:r>
              <a:rPr lang="en-US" sz="2400" dirty="0">
                <a:ea typeface="MS PGothic" charset="0"/>
              </a:rPr>
              <a:t>.  </a:t>
            </a:r>
            <a:r>
              <a:rPr lang="en-US" dirty="0">
                <a:ea typeface="MS PGothic" charset="0"/>
              </a:rPr>
              <a:t>(then 30 days to remove troops)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>
                <a:ea typeface="MS PGothic" charset="0"/>
              </a:rPr>
              <a:t>Most presidents have ignored it.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>
                <a:ea typeface="MS PGothic" charset="0"/>
              </a:rPr>
              <a:t>Supreme Court avoided it using the political questions doctrine</a:t>
            </a:r>
            <a:r>
              <a:rPr lang="en-US" sz="2400" dirty="0">
                <a:ea typeface="MS PGothic" charset="0"/>
              </a:rPr>
              <a:t>.</a:t>
            </a:r>
          </a:p>
        </p:txBody>
      </p:sp>
      <p:pic>
        <p:nvPicPr>
          <p:cNvPr id="25604" name="Picture 4" descr="w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527" y="2391295"/>
            <a:ext cx="46482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72625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2687623" y="320040"/>
            <a:ext cx="362743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The Presidents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>
          <a:xfrm>
            <a:off x="6741621" y="640080"/>
            <a:ext cx="3959629" cy="569976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Formal Requir</a:t>
            </a:r>
            <a:r>
              <a:rPr lang="en-US" dirty="0"/>
              <a:t>ements: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Must be 35 years old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Must have resided in U.S. for 14 years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Natural born citizen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Informal </a:t>
            </a:r>
            <a:r>
              <a:rPr lang="ja-JP" altLang="en-US" sz="2400" dirty="0"/>
              <a:t>“</a:t>
            </a:r>
            <a:r>
              <a:rPr lang="en-US" altLang="ja-JP" sz="2400" dirty="0"/>
              <a:t>Requirements</a:t>
            </a:r>
            <a:r>
              <a:rPr lang="ja-JP" altLang="en-US" sz="2400" dirty="0"/>
              <a:t>”</a:t>
            </a:r>
            <a:r>
              <a:rPr lang="en-US" altLang="ja-JP" sz="2400" dirty="0"/>
              <a:t>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White (except Barack Obama)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Male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Protestant (except one)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All manner of professions, but mostly political ones (former state governors, for example)</a:t>
            </a:r>
          </a:p>
        </p:txBody>
      </p:sp>
      <p:pic>
        <p:nvPicPr>
          <p:cNvPr id="5124" name="Picture 4" descr="burning-constitutio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27" y="1220065"/>
            <a:ext cx="3067945" cy="304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theodore-roosevelt-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9" y="4341018"/>
            <a:ext cx="1828800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john-f-kennedy1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342" y="2987040"/>
            <a:ext cx="1963738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52715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2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The President and National Security Policy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872942" y="2543693"/>
            <a:ext cx="5532120" cy="3366655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800" dirty="0"/>
              <a:t>Crisis Manager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/>
              <a:t>The role the president plays can help or hurt the presidential image.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/>
              <a:t>With current technology, the president can act much faster than Congress to resolve a crisis.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800" dirty="0"/>
              <a:t>Working with Congress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/>
              <a:t>President has lead role in foreign affairs.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/>
              <a:t>Presidents still have to work with Congress for support and funding of foreign policies.</a:t>
            </a:r>
          </a:p>
        </p:txBody>
      </p:sp>
      <p:pic>
        <p:nvPicPr>
          <p:cNvPr id="39938" name="Picture 2" descr="Image result for bush 911 ground ze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" y="2412868"/>
            <a:ext cx="4437745" cy="293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94907" y="5541016"/>
            <a:ext cx="3700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Link to Bullhorn Speech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89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2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cs typeface="+mj-cs"/>
              </a:rPr>
              <a:t>The President and the Press</a:t>
            </a:r>
            <a:endParaRPr lang="en-US" dirty="0">
              <a:cs typeface="+mj-cs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199804" y="2514600"/>
            <a:ext cx="5410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Presidents and media are often adversaries.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Many people in the White House deal with the media, but the press secretary is the main contact person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Media is often more interested in the person, not the policies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News coverage has become more negative</a:t>
            </a:r>
          </a:p>
        </p:txBody>
      </p:sp>
      <p:pic>
        <p:nvPicPr>
          <p:cNvPr id="27652" name="Picture 1" descr="cartoon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61" y="2514600"/>
            <a:ext cx="37242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69030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2300591" y="630858"/>
            <a:ext cx="7358063" cy="1482328"/>
          </a:xfrm>
        </p:spPr>
        <p:txBody>
          <a:bodyPr/>
          <a:lstStyle/>
          <a:p>
            <a:r>
              <a:rPr lang="en-US" altLang="en-US" sz="4640" dirty="0"/>
              <a:t>Important Court Cases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xfrm>
            <a:off x="2001333" y="2506093"/>
            <a:ext cx="7358063" cy="4107656"/>
          </a:xfrm>
        </p:spPr>
        <p:txBody>
          <a:bodyPr/>
          <a:lstStyle/>
          <a:p>
            <a:r>
              <a:rPr lang="en-US" altLang="en-US" dirty="0"/>
              <a:t>United States v. Nixon (1973) held that the presidential privilege does not cover all circumstances</a:t>
            </a:r>
          </a:p>
          <a:p>
            <a:r>
              <a:rPr lang="en-US" altLang="en-US" dirty="0"/>
              <a:t>Nixon v. Fitzgerald (1982) held that a president can not be sued for damages for the decisions they make as president.</a:t>
            </a:r>
          </a:p>
          <a:p>
            <a:r>
              <a:rPr lang="en-US" altLang="en-US" dirty="0"/>
              <a:t>Clinton v. Jones (1997) held that a civil lawsuit against the president are not a distraction keeping the president from doing their job.</a:t>
            </a:r>
          </a:p>
        </p:txBody>
      </p:sp>
    </p:spTree>
    <p:extLst>
      <p:ext uri="{BB962C8B-B14F-4D97-AF65-F5344CB8AC3E}">
        <p14:creationId xmlns:p14="http://schemas.microsoft.com/office/powerpoint/2010/main" val="3288728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53607" y="770312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The Presidents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723313" y="2639291"/>
            <a:ext cx="4419600" cy="3383703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Wingdings" charset="0"/>
              <a:buChar char="¤"/>
              <a:defRPr/>
            </a:pPr>
            <a:r>
              <a:rPr lang="en-US" sz="2400" dirty="0"/>
              <a:t>Elections: The Normal Road to the White House</a:t>
            </a:r>
          </a:p>
          <a:p>
            <a:pPr lvl="2" eaLnBrk="1" hangingPunct="1">
              <a:lnSpc>
                <a:spcPct val="90000"/>
              </a:lnSpc>
              <a:buFont typeface="Wingdings" charset="0"/>
              <a:buChar char="¥"/>
              <a:defRPr/>
            </a:pPr>
            <a:r>
              <a:rPr lang="en-US" dirty="0">
                <a:ea typeface="+mn-ea"/>
              </a:rPr>
              <a:t>Once elected, the president serves a term of four years.</a:t>
            </a:r>
          </a:p>
          <a:p>
            <a:pPr lvl="2" eaLnBrk="1" hangingPunct="1">
              <a:lnSpc>
                <a:spcPct val="90000"/>
              </a:lnSpc>
              <a:buFont typeface="Wingdings" charset="0"/>
              <a:buChar char="¥"/>
              <a:defRPr/>
            </a:pPr>
            <a:r>
              <a:rPr lang="en-US" dirty="0">
                <a:ea typeface="+mn-ea"/>
              </a:rPr>
              <a:t>In 1951, the 22</a:t>
            </a:r>
            <a:r>
              <a:rPr lang="en-US" baseline="30000" dirty="0">
                <a:ea typeface="+mn-ea"/>
              </a:rPr>
              <a:t>nd</a:t>
            </a:r>
            <a:r>
              <a:rPr lang="en-US" dirty="0">
                <a:ea typeface="+mn-ea"/>
              </a:rPr>
              <a:t> Amendment limited the number of terms to two.</a:t>
            </a:r>
          </a:p>
          <a:p>
            <a:pPr lvl="2" eaLnBrk="1" hangingPunct="1">
              <a:lnSpc>
                <a:spcPct val="90000"/>
              </a:lnSpc>
              <a:buFont typeface="Wingdings" charset="0"/>
              <a:buChar char="¥"/>
              <a:defRPr/>
            </a:pPr>
            <a:r>
              <a:rPr lang="en-US" dirty="0">
                <a:ea typeface="+mn-ea"/>
              </a:rPr>
              <a:t>Most Presidents have been elected to office.</a:t>
            </a:r>
          </a:p>
        </p:txBody>
      </p:sp>
      <p:pic>
        <p:nvPicPr>
          <p:cNvPr id="6148" name="Picture 4" descr="1208464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6"/>
          <a:stretch/>
        </p:blipFill>
        <p:spPr bwMode="auto">
          <a:xfrm>
            <a:off x="1752601" y="1600200"/>
            <a:ext cx="3402013" cy="391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69189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3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040" y="381221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The Presidents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806440" y="1944486"/>
            <a:ext cx="49530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sz="2800" dirty="0"/>
              <a:t>Secession and Impeachment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dirty="0"/>
              <a:t>The vice-President secedes if the president leaves office due to death or resignation or convicted of impeachment</a:t>
            </a:r>
          </a:p>
          <a:p>
            <a:pPr lvl="2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dirty="0"/>
              <a:t>Impeachment is investigated by the House, tried by the Senate with the Chief Justice presiding.</a:t>
            </a:r>
          </a:p>
          <a:p>
            <a:pPr lvl="2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dirty="0"/>
              <a:t>Only two presidents have been impeached: A. Johnson &amp; Clinton- neither was convicted</a:t>
            </a:r>
            <a:r>
              <a:rPr lang="en-US" sz="2000" dirty="0"/>
              <a:t>.</a:t>
            </a:r>
          </a:p>
        </p:txBody>
      </p:sp>
      <p:pic>
        <p:nvPicPr>
          <p:cNvPr id="7172" name="Picture 4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" y="763386"/>
            <a:ext cx="26336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29" y="3704706"/>
            <a:ext cx="18240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199" y="1411086"/>
            <a:ext cx="10302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023357" y="2449422"/>
            <a:ext cx="8819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Times New Roman" charset="0"/>
                <a:ea typeface="ＭＳ Ｐゴシック" charset="0"/>
              </a:rPr>
              <a:t>resigned</a:t>
            </a:r>
          </a:p>
        </p:txBody>
      </p:sp>
    </p:spTree>
    <p:extLst>
      <p:ext uri="{BB962C8B-B14F-4D97-AF65-F5344CB8AC3E}">
        <p14:creationId xmlns:p14="http://schemas.microsoft.com/office/powerpoint/2010/main" val="99455053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3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 idx="4294967295"/>
          </p:nvPr>
        </p:nvSpPr>
        <p:spPr>
          <a:xfrm>
            <a:off x="1752600" y="609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Incomplete Terms</a:t>
            </a:r>
          </a:p>
        </p:txBody>
      </p:sp>
      <p:graphicFrame>
        <p:nvGraphicFramePr>
          <p:cNvPr id="8195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40756731"/>
              </p:ext>
            </p:extLst>
          </p:nvPr>
        </p:nvGraphicFramePr>
        <p:xfrm>
          <a:off x="1524000" y="1752600"/>
          <a:ext cx="8229600" cy="433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hoto Editor Photo" r:id="rId4" imgW="9523810" imgH="5020376" progId="">
                  <p:embed/>
                </p:oleObj>
              </mc:Choice>
              <mc:Fallback>
                <p:oleObj name="Photo Editor Photo" r:id="rId4" imgW="9523810" imgH="5020376" progId="">
                  <p:embed/>
                  <p:pic>
                    <p:nvPicPr>
                      <p:cNvPr id="8195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752600"/>
                        <a:ext cx="8229600" cy="433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3987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5649" y="361520"/>
            <a:ext cx="9601196" cy="1303867"/>
          </a:xfrm>
        </p:spPr>
        <p:txBody>
          <a:bodyPr/>
          <a:lstStyle/>
          <a:p>
            <a:pPr eaLnBrk="1" hangingPunct="1"/>
            <a:r>
              <a:rPr lang="en-US" altLang="en-US" dirty="0"/>
              <a:t>The Presidents</a:t>
            </a:r>
          </a:p>
        </p:txBody>
      </p:sp>
      <p:pic>
        <p:nvPicPr>
          <p:cNvPr id="5939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068" y="1516374"/>
            <a:ext cx="8228707" cy="66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8068" y="2176061"/>
            <a:ext cx="3156645" cy="3992687"/>
          </a:xfrm>
          <a:noFill/>
        </p:spPr>
      </p:pic>
      <p:pic>
        <p:nvPicPr>
          <p:cNvPr id="59397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2"/>
          <a:stretch>
            <a:fillRect/>
          </a:stretch>
        </p:blipFill>
        <p:spPr bwMode="auto">
          <a:xfrm>
            <a:off x="4824153" y="2362462"/>
            <a:ext cx="3100834" cy="196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" t="12080" r="909" b="-17654"/>
          <a:stretch>
            <a:fillRect/>
          </a:stretch>
        </p:blipFill>
        <p:spPr bwMode="auto">
          <a:xfrm>
            <a:off x="4824153" y="2164613"/>
            <a:ext cx="3100834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2"/>
          <a:stretch>
            <a:fillRect/>
          </a:stretch>
        </p:blipFill>
        <p:spPr bwMode="auto">
          <a:xfrm>
            <a:off x="4824153" y="4345696"/>
            <a:ext cx="3100834" cy="11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2"/>
          <a:stretch>
            <a:fillRect/>
          </a:stretch>
        </p:blipFill>
        <p:spPr bwMode="auto">
          <a:xfrm>
            <a:off x="4824153" y="5524380"/>
            <a:ext cx="3100834" cy="67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11014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062"/>
              <a:t>United States President (45) </a:t>
            </a:r>
          </a:p>
        </p:txBody>
      </p:sp>
      <p:pic>
        <p:nvPicPr>
          <p:cNvPr id="60419" name="Picture 2" descr="Image result for donald tru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6969" y="2878709"/>
            <a:ext cx="3482578" cy="2315021"/>
          </a:xfrm>
          <a:noFill/>
        </p:spPr>
      </p:pic>
      <p:sp>
        <p:nvSpPr>
          <p:cNvPr id="60420" name="TextBox 3"/>
          <p:cNvSpPr txBox="1">
            <a:spLocks noChangeArrowheads="1"/>
          </p:cNvSpPr>
          <p:nvPr/>
        </p:nvSpPr>
        <p:spPr bwMode="auto">
          <a:xfrm>
            <a:off x="6471047" y="3321844"/>
            <a:ext cx="2357438" cy="1260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19812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4384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28956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3528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/>
            <a:r>
              <a:rPr lang="en-US" altLang="en-US" sz="2531"/>
              <a:t>Donald Trump (R)</a:t>
            </a:r>
          </a:p>
          <a:p>
            <a:pPr algn="ctr" eaLnBrk="1"/>
            <a:endParaRPr lang="en-US" altLang="en-US" sz="2531"/>
          </a:p>
        </p:txBody>
      </p:sp>
    </p:spTree>
    <p:extLst>
      <p:ext uri="{BB962C8B-B14F-4D97-AF65-F5344CB8AC3E}">
        <p14:creationId xmlns:p14="http://schemas.microsoft.com/office/powerpoint/2010/main" val="3478297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B96CE-8473-4574-810F-C14F0035E76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99416" y="1532869"/>
            <a:ext cx="10529288" cy="4517501"/>
          </a:xfrm>
        </p:spPr>
        <p:txBody>
          <a:bodyPr>
            <a:normAutofit/>
          </a:bodyPr>
          <a:lstStyle/>
          <a:p>
            <a:r>
              <a:rPr lang="en-US" dirty="0"/>
              <a:t>National Security Powers—commander in chief of armed forces, treaty-maker with other nations (with Senate confirmation), nomination of ambassadors, receiving ambassadors from other nations</a:t>
            </a:r>
          </a:p>
          <a:p>
            <a:r>
              <a:rPr lang="en-US" dirty="0"/>
              <a:t>Legislative Powers—presenting information in the State of the Union, recommending legislation to Congress, convene both houses of Congress, adjourn Congress, veto legislation</a:t>
            </a:r>
          </a:p>
          <a:p>
            <a:r>
              <a:rPr lang="en-US" dirty="0"/>
              <a:t>Administrative Powers— execute the laws, nominate certain government officials, request opinions of officials, fill administrative vacancies</a:t>
            </a:r>
          </a:p>
          <a:p>
            <a:r>
              <a:rPr lang="en-US" dirty="0"/>
              <a:t>Judicial Powers—grant reprieves and pardons for federal offences, nominate federal judges (with Senate confirmation)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6CFF5F-ED31-4D3F-8A93-9AAF2DC89C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5400" y="604838"/>
            <a:ext cx="9601200" cy="873125"/>
          </a:xfrm>
        </p:spPr>
        <p:txBody>
          <a:bodyPr/>
          <a:lstStyle/>
          <a:p>
            <a:r>
              <a:rPr lang="en-US" dirty="0"/>
              <a:t>Constitutional Powers of the President</a:t>
            </a:r>
          </a:p>
        </p:txBody>
      </p:sp>
    </p:spTree>
    <p:extLst>
      <p:ext uri="{BB962C8B-B14F-4D97-AF65-F5344CB8AC3E}">
        <p14:creationId xmlns:p14="http://schemas.microsoft.com/office/powerpoint/2010/main" val="29267659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96</TotalTime>
  <Words>1292</Words>
  <Application>Microsoft Office PowerPoint</Application>
  <PresentationFormat>Widescreen</PresentationFormat>
  <Paragraphs>163</Paragraphs>
  <Slides>32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MS PGothic</vt:lpstr>
      <vt:lpstr>MS PGothic</vt:lpstr>
      <vt:lpstr>ＭＳ Ｐ明朝</vt:lpstr>
      <vt:lpstr>Arial</vt:lpstr>
      <vt:lpstr>Calibri</vt:lpstr>
      <vt:lpstr>Garamond</vt:lpstr>
      <vt:lpstr>Monotype Sorts</vt:lpstr>
      <vt:lpstr>Papyrus</vt:lpstr>
      <vt:lpstr>Times New Roman</vt:lpstr>
      <vt:lpstr>Wingdings</vt:lpstr>
      <vt:lpstr>Organic</vt:lpstr>
      <vt:lpstr>Photo Editor Photo</vt:lpstr>
      <vt:lpstr>The Presidency </vt:lpstr>
      <vt:lpstr>The Presidents</vt:lpstr>
      <vt:lpstr>The Presidents</vt:lpstr>
      <vt:lpstr>The Presidents</vt:lpstr>
      <vt:lpstr>The Presidents</vt:lpstr>
      <vt:lpstr>Incomplete Terms</vt:lpstr>
      <vt:lpstr>The Presidents</vt:lpstr>
      <vt:lpstr>United States President (45) </vt:lpstr>
      <vt:lpstr>Constitutional Powers of the President</vt:lpstr>
      <vt:lpstr>Presidential Powers</vt:lpstr>
      <vt:lpstr>Running the Government: The Chief Executive</vt:lpstr>
      <vt:lpstr>Running the Government: The Chief Executive</vt:lpstr>
      <vt:lpstr>Running the Government:  The Chief Executive</vt:lpstr>
      <vt:lpstr>Running the Government: The Chief Executive</vt:lpstr>
      <vt:lpstr>Running the Government: The Chief Executive</vt:lpstr>
      <vt:lpstr>First Lady</vt:lpstr>
      <vt:lpstr>Presidential Leadership of Congress: The Politics of Shared Powers</vt:lpstr>
      <vt:lpstr>Signing Statements</vt:lpstr>
      <vt:lpstr>Presidential Leadership of Congress: The Politics of Shared Powers</vt:lpstr>
      <vt:lpstr>Approval Ratings</vt:lpstr>
      <vt:lpstr>Approval Ratings</vt:lpstr>
      <vt:lpstr>Power from the People: The Public Presidency</vt:lpstr>
      <vt:lpstr>Power from the People: The Public Presidency</vt:lpstr>
      <vt:lpstr>Power from the People: The Public Presidency</vt:lpstr>
      <vt:lpstr>Bully Pulpit</vt:lpstr>
      <vt:lpstr>Presidential Leadership of Congress: The Politics of Shared Powers</vt:lpstr>
      <vt:lpstr>The President and National Security Policy</vt:lpstr>
      <vt:lpstr>The President and National Security Policy</vt:lpstr>
      <vt:lpstr>The President and National Security Policy</vt:lpstr>
      <vt:lpstr>The President and National Security Policy</vt:lpstr>
      <vt:lpstr>The President and the Press</vt:lpstr>
      <vt:lpstr>Important Court Cases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Presidency</dc:title>
  <dc:creator>Windows User</dc:creator>
  <cp:lastModifiedBy>Michael Fluharty</cp:lastModifiedBy>
  <cp:revision>10</cp:revision>
  <dcterms:created xsi:type="dcterms:W3CDTF">2017-05-23T14:25:41Z</dcterms:created>
  <dcterms:modified xsi:type="dcterms:W3CDTF">2018-10-22T01:29:11Z</dcterms:modified>
</cp:coreProperties>
</file>