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sldIdLst>
    <p:sldId id="257" r:id="rId2"/>
    <p:sldId id="302" r:id="rId3"/>
    <p:sldId id="270" r:id="rId4"/>
    <p:sldId id="276" r:id="rId5"/>
    <p:sldId id="265" r:id="rId6"/>
    <p:sldId id="267" r:id="rId7"/>
    <p:sldId id="271" r:id="rId8"/>
    <p:sldId id="277" r:id="rId9"/>
    <p:sldId id="268" r:id="rId10"/>
    <p:sldId id="269" r:id="rId11"/>
    <p:sldId id="273" r:id="rId12"/>
    <p:sldId id="274" r:id="rId13"/>
    <p:sldId id="272" r:id="rId14"/>
    <p:sldId id="262" r:id="rId15"/>
    <p:sldId id="263" r:id="rId16"/>
    <p:sldId id="264" r:id="rId17"/>
    <p:sldId id="260" r:id="rId18"/>
    <p:sldId id="258" r:id="rId19"/>
    <p:sldId id="259" r:id="rId20"/>
    <p:sldId id="261" r:id="rId21"/>
    <p:sldId id="275" r:id="rId22"/>
    <p:sldId id="299" r:id="rId23"/>
    <p:sldId id="294" r:id="rId24"/>
    <p:sldId id="296" r:id="rId25"/>
    <p:sldId id="266" r:id="rId26"/>
    <p:sldId id="300" r:id="rId27"/>
    <p:sldId id="295" r:id="rId28"/>
    <p:sldId id="278" r:id="rId29"/>
    <p:sldId id="297" r:id="rId30"/>
    <p:sldId id="298" r:id="rId31"/>
    <p:sldId id="279" r:id="rId32"/>
    <p:sldId id="280" r:id="rId33"/>
    <p:sldId id="281" r:id="rId34"/>
    <p:sldId id="282" r:id="rId35"/>
    <p:sldId id="283" r:id="rId36"/>
    <p:sldId id="284" r:id="rId37"/>
    <p:sldId id="286" r:id="rId38"/>
    <p:sldId id="301" r:id="rId39"/>
    <p:sldId id="287" r:id="rId40"/>
    <p:sldId id="288" r:id="rId41"/>
    <p:sldId id="289" r:id="rId42"/>
    <p:sldId id="290" r:id="rId43"/>
    <p:sldId id="291" r:id="rId44"/>
    <p:sldId id="292" r:id="rId45"/>
    <p:sldId id="293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A04C8-50EA-4F4A-A21A-7B234E7BA7AD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94BCD-37AE-43BA-8C20-A7AFF04E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https://ballotpedia.org/115th_United_States_Congress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4BCD-37AE-43BA-8C20-A7AFF04EF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3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88B73D6-2282-4E8B-BE94-FBB5B0CE0563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1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D432FE-44E6-4549-92AF-FD40D0B90A15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6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80F4FB1-01A7-47A7-B90E-E6E21160E0DC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4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55C416-FE6A-4389-B1E3-CEA7F0E929A9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36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1AE4C7-61CA-4B5A-B2A6-9E984B33FD05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5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57B45-6955-4289-A554-957FE0D07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016542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7.wmf"/><Relationship Id="rId18" Type="http://schemas.openxmlformats.org/officeDocument/2006/relationships/image" Target="../media/image62.png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12" Type="http://schemas.openxmlformats.org/officeDocument/2006/relationships/image" Target="../media/image56.wmf"/><Relationship Id="rId17" Type="http://schemas.openxmlformats.org/officeDocument/2006/relationships/image" Target="../media/image61.png"/><Relationship Id="rId2" Type="http://schemas.openxmlformats.org/officeDocument/2006/relationships/image" Target="../media/image46.wmf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11" Type="http://schemas.openxmlformats.org/officeDocument/2006/relationships/image" Target="../media/image55.png"/><Relationship Id="rId5" Type="http://schemas.openxmlformats.org/officeDocument/2006/relationships/image" Target="../media/image49.wmf"/><Relationship Id="rId15" Type="http://schemas.openxmlformats.org/officeDocument/2006/relationships/image" Target="../media/image59.wmf"/><Relationship Id="rId10" Type="http://schemas.openxmlformats.org/officeDocument/2006/relationships/image" Target="../media/image54.wmf"/><Relationship Id="rId19" Type="http://schemas.openxmlformats.org/officeDocument/2006/relationships/image" Target="../media/image63.wmf"/><Relationship Id="rId4" Type="http://schemas.openxmlformats.org/officeDocument/2006/relationships/image" Target="../media/image48.wmf"/><Relationship Id="rId9" Type="http://schemas.openxmlformats.org/officeDocument/2006/relationships/image" Target="../media/image53.png"/><Relationship Id="rId14" Type="http://schemas.openxmlformats.org/officeDocument/2006/relationships/image" Target="../media/image58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856694"/>
          </a:xfrm>
        </p:spPr>
        <p:txBody>
          <a:bodyPr/>
          <a:lstStyle/>
          <a:p>
            <a:pPr eaLnBrk="1"/>
            <a:r>
              <a:rPr lang="en-US" altLang="en-US" sz="2800" dirty="0"/>
              <a:t>Congress (115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)</a:t>
            </a:r>
            <a:br>
              <a:rPr lang="en-US" altLang="en-US" sz="2800" dirty="0"/>
            </a:br>
            <a:r>
              <a:rPr lang="en-US" altLang="en-US" sz="2800" dirty="0"/>
              <a:t>Textbook Chapter 12</a:t>
            </a:r>
            <a:br>
              <a:rPr lang="en-US" altLang="en-US" sz="2800" dirty="0"/>
            </a:br>
            <a:r>
              <a:rPr lang="en-US" altLang="en-US" sz="2800" dirty="0"/>
              <a:t>Study Guide book Chapter 6</a:t>
            </a:r>
            <a:br>
              <a:rPr lang="en-US" altLang="en-US" sz="2800" dirty="0"/>
            </a:br>
            <a:r>
              <a:rPr lang="en-US" altLang="en-US" sz="2800" dirty="0"/>
              <a:t>A.P. Government</a:t>
            </a: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81" y="2309412"/>
            <a:ext cx="6696150" cy="432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53970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27484" y="156828"/>
            <a:ext cx="8941667" cy="1482328"/>
          </a:xfrm>
        </p:spPr>
        <p:txBody>
          <a:bodyPr/>
          <a:lstStyle/>
          <a:p>
            <a:r>
              <a:rPr lang="en-US" altLang="en-US" sz="5062" dirty="0"/>
              <a:t>Other Senate Leadership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224365" y="1296033"/>
            <a:ext cx="4601240" cy="554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Majority Leader      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Mitch McConnell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Minority Leader</a:t>
            </a:r>
          </a:p>
          <a:p>
            <a:pPr algn="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Charles E. Schumer (D)                                   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Majority Whip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John </a:t>
            </a:r>
            <a:r>
              <a:rPr lang="en-US" altLang="en-US" sz="2531" dirty="0" err="1">
                <a:latin typeface="+mn-lt"/>
              </a:rPr>
              <a:t>Comyn</a:t>
            </a:r>
            <a:r>
              <a:rPr lang="en-US" altLang="en-US" sz="2531" dirty="0">
                <a:latin typeface="+mn-lt"/>
              </a:rPr>
              <a:t> (R)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	Minority Whip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              Richard Durbin (D)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pic>
        <p:nvPicPr>
          <p:cNvPr id="15365" name="Picture 3" descr="parchment_tex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13" y="1329851"/>
            <a:ext cx="1205508" cy="15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5366" name="Picture 4" descr="parchment_tex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70" y="4184731"/>
            <a:ext cx="1205508" cy="15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5367" name="Picture 5" descr="parchment_textur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13" y="3486577"/>
            <a:ext cx="1205508" cy="15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026" name="Picture 2" descr="Image result for charles schum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279" y="2296810"/>
            <a:ext cx="2249714" cy="13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2CEB24-796D-4762-99BB-5112FE40235F}"/>
              </a:ext>
            </a:extLst>
          </p:cNvPr>
          <p:cNvSpPr txBox="1"/>
          <p:nvPr/>
        </p:nvSpPr>
        <p:spPr>
          <a:xfrm>
            <a:off x="1731034" y="5848709"/>
            <a:ext cx="679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 changes from 114</a:t>
            </a:r>
            <a:r>
              <a:rPr lang="en-US" baseline="30000" dirty="0"/>
              <a:t>th</a:t>
            </a:r>
            <a:r>
              <a:rPr lang="en-US" dirty="0"/>
              <a:t> Congress to 115</a:t>
            </a:r>
            <a:r>
              <a:rPr lang="en-US" baseline="30000" dirty="0"/>
              <a:t>th</a:t>
            </a:r>
            <a:r>
              <a:rPr lang="en-US" dirty="0"/>
              <a:t> Congress</a:t>
            </a:r>
          </a:p>
        </p:txBody>
      </p:sp>
    </p:spTree>
    <p:extLst>
      <p:ext uri="{BB962C8B-B14F-4D97-AF65-F5344CB8AC3E}">
        <p14:creationId xmlns:p14="http://schemas.microsoft.com/office/powerpoint/2010/main" val="83690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14952" y="344180"/>
            <a:ext cx="7824248" cy="1482328"/>
          </a:xfrm>
        </p:spPr>
        <p:txBody>
          <a:bodyPr/>
          <a:lstStyle/>
          <a:p>
            <a:r>
              <a:rPr lang="en-US" altLang="en-US" sz="4219" dirty="0"/>
              <a:t>115</a:t>
            </a:r>
            <a:r>
              <a:rPr lang="en-US" altLang="en-US" sz="4219" baseline="30000" dirty="0"/>
              <a:t>th</a:t>
            </a:r>
            <a:r>
              <a:rPr lang="en-US" altLang="en-US" sz="4219" dirty="0"/>
              <a:t> Congressional Make up</a:t>
            </a:r>
            <a:endParaRPr lang="en-US" altLang="en-US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131219" y="1553766"/>
            <a:ext cx="8036719" cy="515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u="sng" dirty="0">
                <a:solidFill>
                  <a:schemeClr val="tx1"/>
                </a:solidFill>
                <a:latin typeface="+mn-lt"/>
              </a:rPr>
              <a:t>House Of Representatives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236 GOP and 193 Dems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4 Independents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6 Vacancies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u="sng" dirty="0">
                <a:solidFill>
                  <a:schemeClr val="tx1"/>
                </a:solidFill>
                <a:latin typeface="+mn-lt"/>
              </a:rPr>
              <a:t>Senate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47 Dems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2 Independents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51 GOP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837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85027" y="109268"/>
            <a:ext cx="7934729" cy="1058174"/>
          </a:xfrm>
        </p:spPr>
        <p:txBody>
          <a:bodyPr/>
          <a:lstStyle/>
          <a:p>
            <a:r>
              <a:rPr lang="en-US" altLang="en-US" sz="4219" dirty="0"/>
              <a:t>115</a:t>
            </a:r>
            <a:r>
              <a:rPr lang="en-US" altLang="en-US" sz="4219" baseline="30000" dirty="0"/>
              <a:t>th</a:t>
            </a:r>
            <a:r>
              <a:rPr lang="en-US" altLang="en-US" sz="4219" dirty="0"/>
              <a:t> Congressional Make up</a:t>
            </a:r>
            <a:endParaRPr lang="en-US" altLang="en-US" dirty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78278" y="1393032"/>
            <a:ext cx="11599653" cy="593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marL="457200" indent="-457200" algn="ctr"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Record-breakers:</a:t>
            </a:r>
          </a:p>
          <a:p>
            <a:pPr marL="457200" indent="-457200" algn="ctr"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31" b="1" dirty="0">
                <a:solidFill>
                  <a:schemeClr val="tx1"/>
                </a:solidFill>
                <a:latin typeface="+mn-lt"/>
              </a:rPr>
              <a:t>112</a:t>
            </a: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 women, 89 in the House and 23 in the Senate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 (21% of the total membership) </a:t>
            </a:r>
          </a:p>
          <a:p>
            <a:pPr marL="457200" indent="-457200" algn="ctr"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31" b="1" dirty="0">
                <a:solidFill>
                  <a:schemeClr val="tx1"/>
                </a:solidFill>
                <a:latin typeface="+mn-lt"/>
              </a:rPr>
              <a:t>51</a:t>
            </a: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 African American members, 48 in the House and 3 in the Senate 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(9.5% of the total membership)</a:t>
            </a:r>
          </a:p>
          <a:p>
            <a:pPr marL="457200" indent="-457200" algn="ctr"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31" b="1" dirty="0">
                <a:solidFill>
                  <a:schemeClr val="tx1"/>
                </a:solidFill>
                <a:latin typeface="+mn-lt"/>
              </a:rPr>
              <a:t>46</a:t>
            </a: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 Hispanic or Latino members, 41 in the House, 5 in the Senate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 (8.5 % of the total membership)</a:t>
            </a:r>
          </a:p>
          <a:p>
            <a:pPr marL="457200" indent="-457200" algn="ctr"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31" b="1" dirty="0">
                <a:solidFill>
                  <a:schemeClr val="tx1"/>
                </a:solidFill>
                <a:latin typeface="+mn-lt"/>
              </a:rPr>
              <a:t>2 </a:t>
            </a: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American Indian (Native American), both of whom are Republican Members of the House</a:t>
            </a:r>
          </a:p>
          <a:p>
            <a:pPr marL="457200" indent="-457200" algn="ctr" eaLnBrk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531" b="1" dirty="0">
                <a:solidFill>
                  <a:schemeClr val="tx1"/>
                </a:solidFill>
                <a:latin typeface="+mn-lt"/>
              </a:rPr>
              <a:t>98%</a:t>
            </a: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 of the members of the 115th Congress are reported to be affiliated with a specific religion.  Of the 98%, the vast majority (92%) are Christian.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18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Characteristics of members</a:t>
            </a: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626" y="1982391"/>
            <a:ext cx="6504093" cy="4107656"/>
          </a:xfrm>
        </p:spPr>
        <p:txBody>
          <a:bodyPr>
            <a:normAutofit/>
          </a:bodyPr>
          <a:lstStyle/>
          <a:p>
            <a:pPr marL="0" indent="0">
              <a:spcBef>
                <a:spcPts val="1969"/>
              </a:spcBef>
              <a:buSzPct val="30000"/>
              <a:buNone/>
            </a:pPr>
            <a:endParaRPr lang="en-US" altLang="en-US" sz="2250" dirty="0"/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2250" dirty="0"/>
              <a:t>Members are not able to claim </a:t>
            </a:r>
            <a:r>
              <a:rPr lang="en-US" altLang="en-US" sz="2250" i="1" dirty="0"/>
              <a:t>descriptive representation</a:t>
            </a:r>
            <a:r>
              <a:rPr lang="en-US" altLang="en-US" sz="2250" dirty="0"/>
              <a:t>. Meaning they do not look like the USA in a snapshot.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2250" dirty="0"/>
              <a:t>They do, however, engage in </a:t>
            </a:r>
            <a:r>
              <a:rPr lang="en-US" altLang="en-US" sz="2250" i="1" dirty="0"/>
              <a:t>substantive representation</a:t>
            </a:r>
            <a:r>
              <a:rPr lang="en-US" altLang="en-US" sz="2250" dirty="0"/>
              <a:t>. Meaning they fight for certain groups, so that all groups have a voice.</a:t>
            </a:r>
            <a:endParaRPr lang="en-US" altLang="en-US" sz="2812" dirty="0"/>
          </a:p>
        </p:txBody>
      </p:sp>
      <p:pic>
        <p:nvPicPr>
          <p:cNvPr id="18436" name="Picture 6" descr="http://upload.wikimedia.org/wikipedia/commons/thumb/1/1a/Seal_of_the_United_States_House_of_Representatives.svg/170px-Seal_of_the_United_States_House_of_Representativ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64" y="1761381"/>
            <a:ext cx="1667619" cy="16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969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03" y="1708595"/>
            <a:ext cx="3062883" cy="398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Being a Congressmen</a:t>
            </a:r>
            <a:endParaRPr lang="en-US" altLang="en-US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540" y="1474237"/>
            <a:ext cx="5952929" cy="5243803"/>
          </a:xfrm>
        </p:spPr>
        <p:txBody>
          <a:bodyPr>
            <a:normAutofit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The average salary of a congressmen is approx. $189.000 per year.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Some leadership positions like the Speaker of the House makes $223,500 a year.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Great benefits including retirement for all members who serve. 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58% of all members are millionaires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908772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Being a Congressmen</a:t>
            </a:r>
            <a:endParaRPr lang="en-US" alt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440" y="1371382"/>
            <a:ext cx="5961103" cy="4393406"/>
          </a:xfrm>
        </p:spPr>
        <p:txBody>
          <a:bodyPr>
            <a:noAutofit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Main job is to serve their Constituents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Office space in Washington as well as in the community or state the serve.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Travel allowances and the use of "junkets".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Franking privileges (free use of the federal mail system)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Free flowers from National Botanical Gardens.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Research services from Library of Congress.</a:t>
            </a:r>
          </a:p>
          <a:p>
            <a:pPr marL="0" indent="0">
              <a:spcBef>
                <a:spcPts val="1969"/>
              </a:spcBef>
              <a:buSzPct val="30000"/>
              <a:defRPr/>
            </a:pPr>
            <a:r>
              <a:rPr lang="en-US" sz="2800" dirty="0"/>
              <a:t>			</a:t>
            </a:r>
            <a:r>
              <a:rPr lang="en-US" sz="1600" dirty="0"/>
              <a:t>	Rep.	Steve Knight</a:t>
            </a:r>
            <a:endParaRPr lang="en-US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4445478" y="5382882"/>
            <a:ext cx="2541917" cy="575093"/>
          </a:xfrm>
          <a:prstGeom prst="line">
            <a:avLst/>
          </a:prstGeom>
          <a:noFill/>
          <a:ln w="38100">
            <a:solidFill>
              <a:srgbClr val="2F1A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66"/>
          </a:p>
        </p:txBody>
      </p:sp>
      <p:pic>
        <p:nvPicPr>
          <p:cNvPr id="9221" name="Picture 6" descr="parchment_tex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97" y="2281536"/>
            <a:ext cx="2210098" cy="31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1548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345531" y="267891"/>
            <a:ext cx="7358063" cy="1482328"/>
          </a:xfrm>
        </p:spPr>
        <p:txBody>
          <a:bodyPr/>
          <a:lstStyle/>
          <a:p>
            <a:r>
              <a:rPr lang="en-US" altLang="en-US" sz="5625"/>
              <a:t>Serving Constituents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1970484" y="1446610"/>
            <a:ext cx="8228707" cy="45251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sz="2531" b="1" dirty="0"/>
              <a:t>Party Views.  </a:t>
            </a:r>
            <a:r>
              <a:rPr lang="en-US" altLang="en-US" sz="2531" dirty="0"/>
              <a:t>Congress is organized primarily along party lines, so party membership is an important determinant of a member’s vote.</a:t>
            </a:r>
            <a:endParaRPr lang="en-US" altLang="en-US" sz="2531" b="1" dirty="0"/>
          </a:p>
          <a:p>
            <a:r>
              <a:rPr lang="en-US" altLang="en-US" sz="2531" b="1" dirty="0"/>
              <a:t>Delegate –</a:t>
            </a:r>
            <a:r>
              <a:rPr lang="en-US" altLang="en-US" sz="2531" dirty="0"/>
              <a:t> An official who is expected to represent the views of his or her constituents even when personally holding different views; one interpretation of the role of legislator.</a:t>
            </a:r>
          </a:p>
          <a:p>
            <a:r>
              <a:rPr lang="en-US" altLang="en-US" sz="2531" b="1" dirty="0"/>
              <a:t>Trustee –</a:t>
            </a:r>
            <a:r>
              <a:rPr lang="en-US" altLang="en-US" sz="2531" dirty="0"/>
              <a:t> An official who is expected to vote independently based on his or her judgment of the circumstances; one interpretation of the role of the legislator.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903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Incumbency in the House and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The House (90% approx.) has a higher rate of incumbency reelection than the Senate (80% approx.)</a:t>
            </a:r>
          </a:p>
          <a:p>
            <a:pPr lvl="1"/>
            <a:r>
              <a:rPr lang="en-US" altLang="en-US" sz="2400" dirty="0"/>
              <a:t>House members serve in small, often safe districts</a:t>
            </a:r>
          </a:p>
          <a:p>
            <a:pPr lvl="1"/>
            <a:r>
              <a:rPr lang="en-US" altLang="en-US" sz="2400" dirty="0"/>
              <a:t>House members serve two year terms.</a:t>
            </a:r>
          </a:p>
          <a:p>
            <a:pPr lvl="1"/>
            <a:r>
              <a:rPr lang="en-US" altLang="en-US" sz="2400" dirty="0"/>
              <a:t>House members run for reelection almost all of the time.</a:t>
            </a:r>
          </a:p>
        </p:txBody>
      </p:sp>
    </p:spTree>
    <p:extLst>
      <p:ext uri="{BB962C8B-B14F-4D97-AF65-F5344CB8AC3E}">
        <p14:creationId xmlns:p14="http://schemas.microsoft.com/office/powerpoint/2010/main" val="1421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Incumbency Advantage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0" y="1219200"/>
            <a:ext cx="4572000" cy="52578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Advertising: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The goal is to be visible to voters.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Frequent trips home &amp; newsletters are used.</a:t>
            </a:r>
          </a:p>
          <a:p>
            <a:pPr lvl="1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Credit Claiming: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Casework: providing help to individual constituents.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Pork Barrel: federal projects and grants that benefit a congressional district or state.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Earmark: a provision in a bill that benefits a particular group.</a:t>
            </a:r>
          </a:p>
        </p:txBody>
      </p:sp>
      <p:pic>
        <p:nvPicPr>
          <p:cNvPr id="5124" name="Picture 5" descr="constitue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1"/>
            <a:ext cx="28194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pork-barrel-spen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276601"/>
            <a:ext cx="3586163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1888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Incumbency Advantage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172200" y="1219200"/>
            <a:ext cx="4191000" cy="4953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Position Taking: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Portray themselves as hard working, dedicated individuals.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Occasionally take a partisan stand on an issue.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Weak Opponents: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Most opponents are inexperienced in politics.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Most opponents are unorganized and underfunded.</a:t>
            </a:r>
          </a:p>
        </p:txBody>
      </p:sp>
      <p:pic>
        <p:nvPicPr>
          <p:cNvPr id="6148" name="Picture 6" descr="harry_reid_senate_fl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9717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F89C-AFA1-495E-8D56-F4044343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Congress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23C150-4DB0-4B2B-A2B3-D37056A0D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320495"/>
            <a:ext cx="6166323" cy="46270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063576-156D-417F-A9B1-43920A10B52A}"/>
              </a:ext>
            </a:extLst>
          </p:cNvPr>
          <p:cNvSpPr/>
          <p:nvPr/>
        </p:nvSpPr>
        <p:spPr>
          <a:xfrm>
            <a:off x="558800" y="6107227"/>
            <a:ext cx="1107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http://bkushistory.pbworks.com/w/page/109255357/The%20Great%20Compromise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DA923-973E-46DC-AB6B-57CF4050D003}"/>
              </a:ext>
            </a:extLst>
          </p:cNvPr>
          <p:cNvSpPr txBox="1"/>
          <p:nvPr/>
        </p:nvSpPr>
        <p:spPr>
          <a:xfrm>
            <a:off x="7293429" y="1853248"/>
            <a:ext cx="4158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Apportionment: a census done every ten years to determine the number of representatives for each state based on population </a:t>
            </a:r>
          </a:p>
        </p:txBody>
      </p:sp>
    </p:spTree>
    <p:extLst>
      <p:ext uri="{BB962C8B-B14F-4D97-AF65-F5344CB8AC3E}">
        <p14:creationId xmlns:p14="http://schemas.microsoft.com/office/powerpoint/2010/main" val="2098265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Incumbents Sometimes Lose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Incumbents may become involved in a scandal.</a:t>
            </a:r>
          </a:p>
          <a:p>
            <a:r>
              <a:rPr lang="en-US" altLang="en-US" sz="2800" dirty="0"/>
              <a:t>Incumbents may be redistricted out of their seat and may face another incumbent in their new district.</a:t>
            </a:r>
          </a:p>
          <a:p>
            <a:r>
              <a:rPr lang="en-US" altLang="en-US" sz="2800" dirty="0"/>
              <a:t>Redistricting may cause a seat to become competitive.</a:t>
            </a:r>
          </a:p>
          <a:p>
            <a:r>
              <a:rPr lang="en-US" altLang="en-US" sz="2800" dirty="0"/>
              <a:t>There might be a “throw the bums out” sentiment.</a:t>
            </a:r>
          </a:p>
        </p:txBody>
      </p:sp>
    </p:spTree>
    <p:extLst>
      <p:ext uri="{BB962C8B-B14F-4D97-AF65-F5344CB8AC3E}">
        <p14:creationId xmlns:p14="http://schemas.microsoft.com/office/powerpoint/2010/main" val="1081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Role of Party Identification</a:t>
            </a: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1" y="2196703"/>
            <a:ext cx="5128420" cy="4107656"/>
          </a:xfrm>
        </p:spPr>
        <p:txBody>
          <a:bodyPr>
            <a:normAutofit lnSpcReduction="1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Most members of Congress come from a district that is a majority of the party that they represent.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Malapportionment: When districts in a state are unequal in size and population.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Promotes the concept of </a:t>
            </a:r>
            <a:r>
              <a:rPr lang="en-US" altLang="en-US" sz="1969" i="1" dirty="0"/>
              <a:t>gerrymandering</a:t>
            </a:r>
            <a:r>
              <a:rPr lang="en-US" altLang="en-US" sz="1969" dirty="0"/>
              <a:t>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Districts can change over time as people move in or out and also as the community ages.</a:t>
            </a:r>
            <a:endParaRPr lang="en-US" altLang="en-US" sz="2531" dirty="0"/>
          </a:p>
        </p:txBody>
      </p:sp>
      <p:pic>
        <p:nvPicPr>
          <p:cNvPr id="25604" name="Picture 6" descr="http://extend.schoolwires.com/clipartgallery/images/325042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10" y="297081"/>
            <a:ext cx="3482578" cy="115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6604288" y="2562786"/>
            <a:ext cx="4857341" cy="216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r>
              <a:rPr lang="en-US" altLang="en-US" sz="2531" dirty="0">
                <a:latin typeface="+mn-lt"/>
              </a:rPr>
              <a:t>Key Cases:</a:t>
            </a:r>
          </a:p>
          <a:p>
            <a:pPr algn="ctr" eaLnBrk="1"/>
            <a:r>
              <a:rPr lang="en-US" altLang="en-US" sz="1687" dirty="0">
                <a:latin typeface="+mn-lt"/>
              </a:rPr>
              <a:t>Baker v. </a:t>
            </a:r>
            <a:r>
              <a:rPr lang="en-US" altLang="en-US" sz="1687" dirty="0" err="1">
                <a:latin typeface="+mn-lt"/>
              </a:rPr>
              <a:t>Carr</a:t>
            </a:r>
            <a:r>
              <a:rPr lang="en-US" altLang="en-US" sz="1687" dirty="0">
                <a:latin typeface="+mn-lt"/>
              </a:rPr>
              <a:t> (malapportionment) </a:t>
            </a:r>
          </a:p>
          <a:p>
            <a:pPr algn="ctr" eaLnBrk="1"/>
            <a:r>
              <a:rPr lang="en-US" altLang="en-US" sz="1687" dirty="0" err="1">
                <a:latin typeface="+mn-lt"/>
              </a:rPr>
              <a:t>Wesberry</a:t>
            </a:r>
            <a:r>
              <a:rPr lang="en-US" altLang="en-US" sz="1687" dirty="0">
                <a:latin typeface="+mn-lt"/>
              </a:rPr>
              <a:t> v. Sanders (districts of different size)</a:t>
            </a:r>
          </a:p>
          <a:p>
            <a:pPr algn="ctr" eaLnBrk="1"/>
            <a:r>
              <a:rPr lang="en-US" altLang="en-US" sz="1687" dirty="0">
                <a:latin typeface="+mn-lt"/>
              </a:rPr>
              <a:t>League of United Latin American Citizens (LULAC) v. Perry (gerrymandering) </a:t>
            </a:r>
          </a:p>
          <a:p>
            <a:pPr algn="ctr" eaLnBrk="1"/>
            <a:r>
              <a:rPr lang="en-US" altLang="en-US" sz="1687" dirty="0">
                <a:latin typeface="+mn-lt"/>
              </a:rPr>
              <a:t>Governor of Texas</a:t>
            </a:r>
          </a:p>
          <a:p>
            <a:pPr algn="ctr" eaLnBrk="1"/>
            <a:endParaRPr lang="en-US" altLang="en-US" sz="253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76508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Spending in Congressional Elections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/>
              <a:t>Open seats are expensive.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PACs contribute directly to candidates.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527s and 501(c)(3)s spend independently.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Spending lots of money does not guarantee a win.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28676" name="Picture 5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1222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1026"/>
          <p:cNvSpPr>
            <a:spLocks noChangeArrowheads="1"/>
          </p:cNvSpPr>
          <p:nvPr/>
        </p:nvSpPr>
        <p:spPr bwMode="auto">
          <a:xfrm>
            <a:off x="4419600" y="2789238"/>
            <a:ext cx="3225800" cy="1630362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Book Antiqua" panose="02040602050305030304" pitchFamily="18" charset="0"/>
              </a:rPr>
              <a:t>Representative</a:t>
            </a:r>
          </a:p>
        </p:txBody>
      </p:sp>
      <p:sp>
        <p:nvSpPr>
          <p:cNvPr id="28675" name="AutoShape 1027"/>
          <p:cNvSpPr>
            <a:spLocks noChangeArrowheads="1"/>
          </p:cNvSpPr>
          <p:nvPr/>
        </p:nvSpPr>
        <p:spPr bwMode="auto">
          <a:xfrm>
            <a:off x="7013576" y="1293814"/>
            <a:ext cx="2511425" cy="915987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Colleagues</a:t>
            </a:r>
          </a:p>
        </p:txBody>
      </p:sp>
      <p:sp>
        <p:nvSpPr>
          <p:cNvPr id="28676" name="AutoShape 1028"/>
          <p:cNvSpPr>
            <a:spLocks noChangeArrowheads="1"/>
          </p:cNvSpPr>
          <p:nvPr/>
        </p:nvSpPr>
        <p:spPr bwMode="auto">
          <a:xfrm>
            <a:off x="1600200" y="4191001"/>
            <a:ext cx="2819400" cy="1154113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Constituents</a:t>
            </a:r>
            <a:endParaRPr lang="en-US" altLang="en-US" sz="4000"/>
          </a:p>
        </p:txBody>
      </p:sp>
      <p:sp>
        <p:nvSpPr>
          <p:cNvPr id="28677" name="AutoShape 1029"/>
          <p:cNvSpPr>
            <a:spLocks noChangeArrowheads="1"/>
          </p:cNvSpPr>
          <p:nvPr/>
        </p:nvSpPr>
        <p:spPr bwMode="auto">
          <a:xfrm>
            <a:off x="7543801" y="4191000"/>
            <a:ext cx="2201863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Staff</a:t>
            </a:r>
            <a:endParaRPr lang="en-US" altLang="en-US" sz="4000"/>
          </a:p>
        </p:txBody>
      </p:sp>
      <p:sp>
        <p:nvSpPr>
          <p:cNvPr id="28678" name="AutoShape 1030"/>
          <p:cNvSpPr>
            <a:spLocks noChangeArrowheads="1"/>
          </p:cNvSpPr>
          <p:nvPr/>
        </p:nvSpPr>
        <p:spPr bwMode="auto">
          <a:xfrm>
            <a:off x="1219201" y="1905001"/>
            <a:ext cx="2930525" cy="1273175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Caucuses</a:t>
            </a:r>
          </a:p>
        </p:txBody>
      </p:sp>
      <p:sp>
        <p:nvSpPr>
          <p:cNvPr id="28679" name="AutoShape 1031"/>
          <p:cNvSpPr>
            <a:spLocks noChangeArrowheads="1"/>
          </p:cNvSpPr>
          <p:nvPr/>
        </p:nvSpPr>
        <p:spPr bwMode="auto">
          <a:xfrm>
            <a:off x="8229600" y="2438400"/>
            <a:ext cx="1987550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Part</a:t>
            </a:r>
            <a:r>
              <a:rPr lang="en-US" altLang="en-US" sz="4000"/>
              <a:t>y &amp;</a:t>
            </a:r>
          </a:p>
          <a:p>
            <a:r>
              <a:rPr lang="en-US" altLang="en-US" sz="4000"/>
              <a:t> President</a:t>
            </a:r>
          </a:p>
        </p:txBody>
      </p:sp>
      <p:sp>
        <p:nvSpPr>
          <p:cNvPr id="28680" name="AutoShape 1032"/>
          <p:cNvSpPr>
            <a:spLocks noChangeArrowheads="1"/>
          </p:cNvSpPr>
          <p:nvPr/>
        </p:nvSpPr>
        <p:spPr bwMode="auto">
          <a:xfrm>
            <a:off x="2895600" y="1041400"/>
            <a:ext cx="3733800" cy="116840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Interest Groups</a:t>
            </a:r>
          </a:p>
        </p:txBody>
      </p:sp>
      <p:sp>
        <p:nvSpPr>
          <p:cNvPr id="11273" name="AutoShape 1038"/>
          <p:cNvSpPr>
            <a:spLocks noChangeArrowheads="1"/>
          </p:cNvSpPr>
          <p:nvPr/>
        </p:nvSpPr>
        <p:spPr bwMode="auto">
          <a:xfrm rot="9807834">
            <a:off x="7635876" y="30480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Rectangle 1040"/>
          <p:cNvSpPr>
            <a:spLocks noChangeArrowheads="1"/>
          </p:cNvSpPr>
          <p:nvPr/>
        </p:nvSpPr>
        <p:spPr bwMode="auto">
          <a:xfrm>
            <a:off x="3505200" y="4800601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89" name="Oval 1041"/>
          <p:cNvSpPr>
            <a:spLocks noChangeArrowheads="1"/>
          </p:cNvSpPr>
          <p:nvPr/>
        </p:nvSpPr>
        <p:spPr bwMode="auto">
          <a:xfrm>
            <a:off x="2438400" y="5334000"/>
            <a:ext cx="777240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/>
              <a:t>Political Action Committee</a:t>
            </a:r>
            <a:r>
              <a:rPr lang="en-US" altLang="en-US" sz="4000"/>
              <a:t>s</a:t>
            </a:r>
          </a:p>
        </p:txBody>
      </p:sp>
      <p:sp>
        <p:nvSpPr>
          <p:cNvPr id="11276" name="Text Box 1042"/>
          <p:cNvSpPr txBox="1">
            <a:spLocks noChangeArrowheads="1"/>
          </p:cNvSpPr>
          <p:nvPr/>
        </p:nvSpPr>
        <p:spPr bwMode="auto">
          <a:xfrm>
            <a:off x="2057400" y="2286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/>
              <a:t>How Members Make Decisions</a:t>
            </a:r>
          </a:p>
        </p:txBody>
      </p:sp>
      <p:sp>
        <p:nvSpPr>
          <p:cNvPr id="11277" name="AutoShape 1043"/>
          <p:cNvSpPr>
            <a:spLocks noChangeArrowheads="1"/>
          </p:cNvSpPr>
          <p:nvPr/>
        </p:nvSpPr>
        <p:spPr bwMode="auto">
          <a:xfrm rot="13256334">
            <a:off x="7331076" y="4179888"/>
            <a:ext cx="898525" cy="392112"/>
          </a:xfrm>
          <a:prstGeom prst="rightArrow">
            <a:avLst>
              <a:gd name="adj1" fmla="val 50000"/>
              <a:gd name="adj2" fmla="val 1145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AutoShape 1044"/>
          <p:cNvSpPr>
            <a:spLocks noChangeArrowheads="1"/>
          </p:cNvSpPr>
          <p:nvPr/>
        </p:nvSpPr>
        <p:spPr bwMode="auto">
          <a:xfrm rot="6844348">
            <a:off x="6528595" y="2234407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9" name="AutoShape 1045"/>
          <p:cNvSpPr>
            <a:spLocks noChangeArrowheads="1"/>
          </p:cNvSpPr>
          <p:nvPr/>
        </p:nvSpPr>
        <p:spPr bwMode="auto">
          <a:xfrm rot="4653011">
            <a:off x="4952207" y="2134395"/>
            <a:ext cx="898525" cy="392112"/>
          </a:xfrm>
          <a:prstGeom prst="rightArrow">
            <a:avLst>
              <a:gd name="adj1" fmla="val 50000"/>
              <a:gd name="adj2" fmla="val 1145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0" name="AutoShape 1046"/>
          <p:cNvSpPr>
            <a:spLocks noChangeArrowheads="1"/>
          </p:cNvSpPr>
          <p:nvPr/>
        </p:nvSpPr>
        <p:spPr bwMode="auto">
          <a:xfrm rot="1921198">
            <a:off x="3657601" y="28194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1" name="AutoShape 1047"/>
          <p:cNvSpPr>
            <a:spLocks noChangeArrowheads="1"/>
          </p:cNvSpPr>
          <p:nvPr/>
        </p:nvSpPr>
        <p:spPr bwMode="auto">
          <a:xfrm rot="16081146">
            <a:off x="5614195" y="4825207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2" name="AutoShape 1048"/>
          <p:cNvSpPr>
            <a:spLocks noChangeArrowheads="1"/>
          </p:cNvSpPr>
          <p:nvPr/>
        </p:nvSpPr>
        <p:spPr bwMode="auto">
          <a:xfrm rot="18966427">
            <a:off x="3810001" y="41148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686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 autoUpdateAnimBg="0"/>
      <p:bldP spid="28675" grpId="0" autoUpdateAnimBg="0"/>
      <p:bldP spid="28676" grpId="0" autoUpdateAnimBg="0"/>
      <p:bldP spid="28677" grpId="0" autoUpdateAnimBg="0"/>
      <p:bldP spid="28678" grpId="0" autoUpdateAnimBg="0"/>
      <p:bldP spid="28679" grpId="0" autoUpdateAnimBg="0"/>
      <p:bldP spid="28680" grpId="0" autoUpdateAnimBg="0"/>
      <p:bldP spid="2868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51140" y="4419600"/>
            <a:ext cx="9435860" cy="18288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0C3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-108" charset="0"/>
              </a:rPr>
              <a:t>“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Congress in session is Congress on public exhibition, whilst Congress in its committee-rooms is Congress at work.</a:t>
            </a:r>
            <a:r>
              <a:rPr lang="ja-JP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” </a:t>
            </a:r>
            <a:r>
              <a:rPr lang="en-US" altLang="ja-JP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–Woodrow Wilson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skerville Old Face" pitchFamily="-108" charset="0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4267200" y="6019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imes" pitchFamily="-10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5638800" cy="37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51540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Powers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Lawmaking</a:t>
            </a:r>
          </a:p>
          <a:p>
            <a:r>
              <a:rPr lang="en-US" altLang="en-US" sz="2800" dirty="0"/>
              <a:t>Lay and collect taxes</a:t>
            </a:r>
          </a:p>
          <a:p>
            <a:r>
              <a:rPr lang="en-US" altLang="en-US" sz="2800" dirty="0"/>
              <a:t>Spend Money</a:t>
            </a:r>
          </a:p>
          <a:p>
            <a:r>
              <a:rPr lang="en-US" altLang="en-US" sz="2800" dirty="0"/>
              <a:t>Regulate commerce</a:t>
            </a:r>
          </a:p>
          <a:p>
            <a:r>
              <a:rPr lang="en-US" altLang="en-US" sz="2800" dirty="0"/>
              <a:t>Declare war</a:t>
            </a:r>
          </a:p>
          <a:p>
            <a:r>
              <a:rPr lang="en-US" altLang="en-US" sz="2800" dirty="0"/>
              <a:t>Create courts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57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Congressional Process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78160" y="1370045"/>
            <a:ext cx="4419600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Lobbyists and Interest 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There are over 26 lobbyists for every member of Congress- the bigger the issue, the more lobbyists will be working on it.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Lobbyists can be ignored, shunned and even regulated by Congress.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Ultimately, it is a combination of lobbyists and others that influence members of Congress.</a:t>
            </a:r>
          </a:p>
        </p:txBody>
      </p:sp>
      <p:pic>
        <p:nvPicPr>
          <p:cNvPr id="38916" name="Picture 4" descr="lobbyist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4572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7227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Logrolling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Logrolling means exchanging votes for favors.</a:t>
            </a:r>
          </a:p>
          <a:p>
            <a:r>
              <a:rPr lang="en-US" altLang="en-US" sz="2800" dirty="0"/>
              <a:t>“I’ll vote for your bill if you vote for my bill.”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3073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24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647" y="152921"/>
            <a:ext cx="8228707" cy="1143000"/>
          </a:xfrm>
        </p:spPr>
        <p:txBody>
          <a:bodyPr/>
          <a:lstStyle/>
          <a:p>
            <a:pPr eaLnBrk="1"/>
            <a:r>
              <a:rPr lang="en-US" altLang="en-US" sz="3797"/>
              <a:t>How Congress is Organized </a:t>
            </a:r>
            <a:br>
              <a:rPr lang="en-US" altLang="en-US" sz="3797"/>
            </a:br>
            <a:r>
              <a:rPr lang="en-US" altLang="en-US" sz="3797"/>
              <a:t>to Make Policy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9422" y="1733745"/>
            <a:ext cx="7072313" cy="4643438"/>
          </a:xfrm>
        </p:spPr>
        <p:txBody>
          <a:bodyPr/>
          <a:lstStyle/>
          <a:p>
            <a:pPr marL="0" indent="0"/>
            <a:r>
              <a:rPr lang="en-US" altLang="en-US" sz="2531" dirty="0"/>
              <a:t>Committees and Subcommittees</a:t>
            </a:r>
          </a:p>
          <a:p>
            <a:pPr marL="0" lvl="1" indent="0"/>
            <a:r>
              <a:rPr lang="en-US" altLang="en-US" sz="2250" u="sng" dirty="0"/>
              <a:t>Standing committees: </a:t>
            </a:r>
            <a:r>
              <a:rPr lang="en-US" altLang="en-US" sz="2250" dirty="0"/>
              <a:t>subject matter committees that handle bills in different policy areas</a:t>
            </a:r>
          </a:p>
          <a:p>
            <a:pPr marL="0" lvl="1" indent="0"/>
            <a:r>
              <a:rPr lang="en-US" altLang="en-US" sz="2250" u="sng" dirty="0"/>
              <a:t>Joint committees</a:t>
            </a:r>
            <a:r>
              <a:rPr lang="en-US" altLang="en-US" sz="2250" dirty="0"/>
              <a:t>: a few subject-matter areas—membership drawn from House and Senate (example: Printing and Taxation </a:t>
            </a:r>
            <a:r>
              <a:rPr lang="en-US" altLang="en-US" sz="2250" dirty="0" err="1"/>
              <a:t>committiees</a:t>
            </a:r>
            <a:r>
              <a:rPr lang="en-US" altLang="en-US" sz="2250" dirty="0"/>
              <a:t>.</a:t>
            </a:r>
          </a:p>
          <a:p>
            <a:pPr marL="0" lvl="1" indent="0"/>
            <a:r>
              <a:rPr lang="en-US" altLang="en-US" sz="2250" u="sng" dirty="0"/>
              <a:t>Conference committees</a:t>
            </a:r>
            <a:r>
              <a:rPr lang="en-US" altLang="en-US" sz="2250" dirty="0"/>
              <a:t>: resolve differences in House and Senate bills</a:t>
            </a:r>
          </a:p>
          <a:p>
            <a:pPr marL="0" lvl="1" indent="0"/>
            <a:r>
              <a:rPr lang="en-US" altLang="en-US" sz="2250" u="sng" dirty="0"/>
              <a:t>Select committees</a:t>
            </a:r>
            <a:r>
              <a:rPr lang="en-US" altLang="en-US" sz="2250" dirty="0"/>
              <a:t>: created for a specific purpose, such as the Watergate investigation</a:t>
            </a:r>
          </a:p>
        </p:txBody>
      </p:sp>
    </p:spTree>
    <p:extLst>
      <p:ext uri="{BB962C8B-B14F-4D97-AF65-F5344CB8AC3E}">
        <p14:creationId xmlns:p14="http://schemas.microsoft.com/office/powerpoint/2010/main" val="4261578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Why is it important?  </a:t>
            </a:r>
          </a:p>
          <a:p>
            <a:pPr lvl="1"/>
            <a:r>
              <a:rPr lang="en-US" altLang="en-US" sz="2800" dirty="0"/>
              <a:t>The rules committee is like the “traffic cop”</a:t>
            </a:r>
          </a:p>
        </p:txBody>
      </p:sp>
      <p:pic>
        <p:nvPicPr>
          <p:cNvPr id="16386" name="Picture 2" descr="Image result for traffic c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05" y="3415478"/>
            <a:ext cx="4249381" cy="28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6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House of Representatives </a:t>
            </a:r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be 25 years or older.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American citizen for seven years.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live or at least own a home in the district they represent.  </a:t>
            </a:r>
            <a:endParaRPr lang="en-US" altLang="en-US" sz="3375"/>
          </a:p>
        </p:txBody>
      </p:sp>
    </p:spTree>
    <p:extLst>
      <p:ext uri="{BB962C8B-B14F-4D97-AF65-F5344CB8AC3E}">
        <p14:creationId xmlns:p14="http://schemas.microsoft.com/office/powerpoint/2010/main" val="135051263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other important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House Appropriations Committee: sets funds for specific projects and programs.</a:t>
            </a:r>
          </a:p>
          <a:p>
            <a:r>
              <a:rPr lang="en-US" altLang="en-US" sz="2800" dirty="0"/>
              <a:t>House Ways and Means Committee: considers tax bills</a:t>
            </a:r>
          </a:p>
          <a:p>
            <a:r>
              <a:rPr lang="en-US" altLang="en-US" sz="2800" dirty="0"/>
              <a:t>Senate Finance Committee: considers tax bills</a:t>
            </a:r>
          </a:p>
        </p:txBody>
      </p:sp>
    </p:spTree>
    <p:extLst>
      <p:ext uri="{BB962C8B-B14F-4D97-AF65-F5344CB8AC3E}">
        <p14:creationId xmlns:p14="http://schemas.microsoft.com/office/powerpoint/2010/main" val="7298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4123" y="267891"/>
            <a:ext cx="8229824" cy="1143000"/>
          </a:xfrm>
        </p:spPr>
        <p:txBody>
          <a:bodyPr/>
          <a:lstStyle/>
          <a:p>
            <a:pPr eaLnBrk="1"/>
            <a:r>
              <a:rPr lang="en-US" altLang="en-US" sz="3797"/>
              <a:t>How Congress is Organized </a:t>
            </a:r>
            <a:br>
              <a:rPr lang="en-US" altLang="en-US" sz="3797"/>
            </a:br>
            <a:r>
              <a:rPr lang="en-US" altLang="en-US" sz="3797"/>
              <a:t>to Make Policy</a:t>
            </a:r>
          </a:p>
        </p:txBody>
      </p:sp>
      <p:grpSp>
        <p:nvGrpSpPr>
          <p:cNvPr id="34819" name="Group 25"/>
          <p:cNvGrpSpPr>
            <a:grpSpLocks/>
          </p:cNvGrpSpPr>
          <p:nvPr/>
        </p:nvGrpSpPr>
        <p:grpSpPr bwMode="auto">
          <a:xfrm>
            <a:off x="2238375" y="1505769"/>
            <a:ext cx="8109273" cy="4935885"/>
            <a:chOff x="288" y="960"/>
            <a:chExt cx="5108" cy="3109"/>
          </a:xfrm>
        </p:grpSpPr>
        <p:sp>
          <p:nvSpPr>
            <p:cNvPr id="34820" name="Rectangle 23"/>
            <p:cNvSpPr>
              <a:spLocks noChangeArrowheads="1"/>
            </p:cNvSpPr>
            <p:nvPr/>
          </p:nvSpPr>
          <p:spPr bwMode="auto">
            <a:xfrm>
              <a:off x="288" y="960"/>
              <a:ext cx="4848" cy="3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1pPr>
              <a:lvl2pPr marL="742950" indent="-28575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2pPr>
              <a:lvl3pPr marL="11430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3pPr>
              <a:lvl4pPr marL="16002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4pPr>
              <a:lvl5pPr marL="20574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5pPr>
              <a:lvl6pPr marL="25146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6pPr>
              <a:lvl7pPr marL="29718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7pPr>
              <a:lvl8pPr marL="34290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8pPr>
              <a:lvl9pPr marL="38862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9pPr>
            </a:lstStyle>
            <a:p>
              <a:pPr algn="ctr" eaLnBrk="1">
                <a:spcBef>
                  <a:spcPct val="0"/>
                </a:spcBef>
              </a:pPr>
              <a:endParaRPr lang="en-US" altLang="en-US" sz="2531"/>
            </a:p>
          </p:txBody>
        </p:sp>
        <p:grpSp>
          <p:nvGrpSpPr>
            <p:cNvPr id="34821" name="Group 22"/>
            <p:cNvGrpSpPr>
              <a:grpSpLocks/>
            </p:cNvGrpSpPr>
            <p:nvPr/>
          </p:nvGrpSpPr>
          <p:grpSpPr bwMode="auto">
            <a:xfrm>
              <a:off x="288" y="960"/>
              <a:ext cx="5108" cy="3109"/>
              <a:chOff x="288" y="960"/>
              <a:chExt cx="5108" cy="3109"/>
            </a:xfrm>
          </p:grpSpPr>
          <p:pic>
            <p:nvPicPr>
              <p:cNvPr id="34822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960"/>
                <a:ext cx="4848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4823" name="Group 21"/>
              <p:cNvGrpSpPr>
                <a:grpSpLocks/>
              </p:cNvGrpSpPr>
              <p:nvPr/>
            </p:nvGrpSpPr>
            <p:grpSpPr bwMode="auto">
              <a:xfrm>
                <a:off x="288" y="1536"/>
                <a:ext cx="5108" cy="2533"/>
                <a:chOff x="288" y="1536"/>
                <a:chExt cx="5108" cy="2533"/>
              </a:xfrm>
            </p:grpSpPr>
            <p:pic>
              <p:nvPicPr>
                <p:cNvPr id="34824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0"/>
                <a:stretch>
                  <a:fillRect/>
                </a:stretch>
              </p:blipFill>
              <p:spPr bwMode="auto">
                <a:xfrm>
                  <a:off x="288" y="1536"/>
                  <a:ext cx="1750" cy="1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5" name="Picture 1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9" y="1695"/>
                  <a:ext cx="1722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6" name="Picture 1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7654"/>
                <a:stretch>
                  <a:fillRect/>
                </a:stretch>
              </p:blipFill>
              <p:spPr bwMode="auto">
                <a:xfrm>
                  <a:off x="3411" y="1694"/>
                  <a:ext cx="1725" cy="1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827" name="Rectangle 16"/>
                <p:cNvSpPr>
                  <a:spLocks noChangeArrowheads="1"/>
                </p:cNvSpPr>
                <p:nvPr/>
              </p:nvSpPr>
              <p:spPr bwMode="auto">
                <a:xfrm>
                  <a:off x="288" y="1662"/>
                  <a:ext cx="5098" cy="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1pPr>
                  <a:lvl2pPr marL="742950" indent="-28575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2pPr>
                  <a:lvl3pPr marL="11430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3pPr>
                  <a:lvl4pPr marL="16002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4pPr>
                  <a:lvl5pPr marL="20574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5pPr>
                  <a:lvl6pPr marL="25146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6pPr>
                  <a:lvl7pPr marL="29718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7pPr>
                  <a:lvl8pPr marL="34290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8pPr>
                  <a:lvl9pPr marL="38862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9pPr>
                </a:lstStyle>
                <a:p>
                  <a:pPr algn="ctr" eaLnBrk="1">
                    <a:spcBef>
                      <a:spcPct val="0"/>
                    </a:spcBef>
                  </a:pPr>
                  <a:endParaRPr lang="en-US" altLang="en-US" sz="2531"/>
                </a:p>
              </p:txBody>
            </p:sp>
            <p:pic>
              <p:nvPicPr>
                <p:cNvPr id="34828" name="Picture 1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26"/>
                <a:stretch>
                  <a:fillRect/>
                </a:stretch>
              </p:blipFill>
              <p:spPr bwMode="auto">
                <a:xfrm>
                  <a:off x="2987" y="2836"/>
                  <a:ext cx="2149" cy="1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9" name="Picture 20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26"/>
                <a:stretch>
                  <a:fillRect/>
                </a:stretch>
              </p:blipFill>
              <p:spPr bwMode="auto">
                <a:xfrm>
                  <a:off x="3364" y="2889"/>
                  <a:ext cx="1474" cy="1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30" name="Picture 18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837"/>
                <a:stretch>
                  <a:fillRect/>
                </a:stretch>
              </p:blipFill>
              <p:spPr bwMode="auto">
                <a:xfrm>
                  <a:off x="1683" y="2831"/>
                  <a:ext cx="1552" cy="1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831" name="Rectangle 15"/>
                <p:cNvSpPr>
                  <a:spLocks noChangeArrowheads="1"/>
                </p:cNvSpPr>
                <p:nvPr/>
              </p:nvSpPr>
              <p:spPr bwMode="auto">
                <a:xfrm>
                  <a:off x="298" y="2691"/>
                  <a:ext cx="5098" cy="1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1pPr>
                  <a:lvl2pPr marL="742950" indent="-28575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2pPr>
                  <a:lvl3pPr marL="11430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3pPr>
                  <a:lvl4pPr marL="16002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4pPr>
                  <a:lvl5pPr marL="20574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5pPr>
                  <a:lvl6pPr marL="25146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6pPr>
                  <a:lvl7pPr marL="29718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7pPr>
                  <a:lvl8pPr marL="34290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8pPr>
                  <a:lvl9pPr marL="38862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9pPr>
                </a:lstStyle>
                <a:p>
                  <a:pPr algn="ctr" eaLnBrk="1">
                    <a:spcBef>
                      <a:spcPct val="0"/>
                    </a:spcBef>
                  </a:pPr>
                  <a:endParaRPr lang="en-US" altLang="en-US" sz="2531"/>
                </a:p>
              </p:txBody>
            </p:sp>
            <p:pic>
              <p:nvPicPr>
                <p:cNvPr id="34832" name="Picture 1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640"/>
                <a:stretch>
                  <a:fillRect/>
                </a:stretch>
              </p:blipFill>
              <p:spPr bwMode="auto">
                <a:xfrm>
                  <a:off x="289" y="2708"/>
                  <a:ext cx="1480" cy="13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92714034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265" y="107156"/>
            <a:ext cx="11457992" cy="1482328"/>
          </a:xfrm>
        </p:spPr>
        <p:txBody>
          <a:bodyPr/>
          <a:lstStyle/>
          <a:p>
            <a:pPr eaLnBrk="1"/>
            <a:r>
              <a:rPr lang="en-US" altLang="en-US" sz="1969" dirty="0"/>
              <a:t>The </a:t>
            </a:r>
            <a:r>
              <a:rPr lang="en-US" altLang="en-US" sz="2250" dirty="0"/>
              <a:t>Committees at Work: Legislation and Oversight</a:t>
            </a:r>
            <a:br>
              <a:rPr lang="en-US" altLang="en-US" sz="2250" dirty="0"/>
            </a:br>
            <a:r>
              <a:rPr lang="en-US" altLang="en-US" sz="2250" dirty="0"/>
              <a:t>How Congress is Organized to Make Policy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7749" y="879592"/>
            <a:ext cx="7483078" cy="4446984"/>
          </a:xfrm>
        </p:spPr>
        <p:txBody>
          <a:bodyPr>
            <a:noAutofit/>
          </a:bodyPr>
          <a:lstStyle/>
          <a:p>
            <a:pPr marL="0" lvl="1" indent="0"/>
            <a:r>
              <a:rPr lang="en-US" altLang="en-US" sz="2800" dirty="0"/>
              <a:t>Legislation</a:t>
            </a:r>
          </a:p>
          <a:p>
            <a:pPr lvl="2" indent="0"/>
            <a:r>
              <a:rPr lang="en-US" altLang="en-US" sz="2000" dirty="0"/>
              <a:t>Committees work on the 11,000 bills every session</a:t>
            </a:r>
          </a:p>
          <a:p>
            <a:pPr lvl="2" indent="0"/>
            <a:r>
              <a:rPr lang="en-US" altLang="en-US" sz="2000" dirty="0"/>
              <a:t>Some hold hearings and “mark up” meetings</a:t>
            </a:r>
          </a:p>
          <a:p>
            <a:pPr lvl="2" indent="0"/>
            <a:r>
              <a:rPr lang="en-US" altLang="en-US" sz="2000" dirty="0"/>
              <a:t>Pigeonholed:  when a bill is forgotten, delayed or dead in committee.</a:t>
            </a:r>
          </a:p>
          <a:p>
            <a:pPr marL="0" lvl="1" indent="0"/>
            <a:r>
              <a:rPr lang="en-US" altLang="en-US" sz="2800" dirty="0"/>
              <a:t>Legislative oversight</a:t>
            </a:r>
          </a:p>
          <a:p>
            <a:pPr lvl="2" indent="0"/>
            <a:r>
              <a:rPr lang="en-US" altLang="en-US" sz="2000" dirty="0"/>
              <a:t>Monitoring of the bureaucracy and its administration of policy through committee hearings</a:t>
            </a:r>
          </a:p>
          <a:p>
            <a:pPr lvl="2" indent="0"/>
            <a:r>
              <a:rPr lang="en-US" altLang="en-US" sz="2000" dirty="0"/>
              <a:t>As publicity value of receiving credit for controlling spending has increase, so too has oversight grown</a:t>
            </a:r>
          </a:p>
          <a:p>
            <a:pPr lvl="2" indent="0"/>
            <a:r>
              <a:rPr lang="en-US" altLang="en-US" sz="2000" dirty="0"/>
              <a:t>Oversight usually takes place after a catastrophe</a:t>
            </a:r>
          </a:p>
        </p:txBody>
      </p:sp>
    </p:spTree>
    <p:extLst>
      <p:ext uri="{BB962C8B-B14F-4D97-AF65-F5344CB8AC3E}">
        <p14:creationId xmlns:p14="http://schemas.microsoft.com/office/powerpoint/2010/main" val="1452795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109" y="321469"/>
            <a:ext cx="7358063" cy="1482328"/>
          </a:xfrm>
        </p:spPr>
        <p:txBody>
          <a:bodyPr/>
          <a:lstStyle/>
          <a:p>
            <a:pPr eaLnBrk="1"/>
            <a:r>
              <a:rPr lang="en-US" altLang="en-US" sz="3797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647" y="1600647"/>
            <a:ext cx="8228707" cy="4799707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en-US" sz="2531" dirty="0"/>
              <a:t>Getting Ahead on the Committee</a:t>
            </a:r>
          </a:p>
          <a:p>
            <a:pPr marL="0" lvl="1" indent="0">
              <a:lnSpc>
                <a:spcPct val="90000"/>
              </a:lnSpc>
            </a:pPr>
            <a:r>
              <a:rPr lang="en-US" altLang="en-US" sz="2531" dirty="0"/>
              <a:t>Committee chair: the most important influencer of congressional agenda</a:t>
            </a:r>
          </a:p>
          <a:p>
            <a:pPr lvl="2" indent="0">
              <a:lnSpc>
                <a:spcPct val="90000"/>
              </a:lnSpc>
            </a:pPr>
            <a:r>
              <a:rPr lang="en-US" altLang="en-US" sz="2531" dirty="0"/>
              <a:t>Dominant role in scheduling hearings, hiring staff, appointing subcommittees, and managing committee bills when they are brought before the full house</a:t>
            </a:r>
          </a:p>
          <a:p>
            <a:pPr marL="0" lvl="1" indent="0">
              <a:lnSpc>
                <a:spcPct val="90000"/>
              </a:lnSpc>
            </a:pPr>
            <a:r>
              <a:rPr lang="en-US" altLang="en-US" sz="2531" dirty="0"/>
              <a:t>Most chairs selected according to seniority system.</a:t>
            </a:r>
          </a:p>
          <a:p>
            <a:pPr lvl="2" indent="0">
              <a:lnSpc>
                <a:spcPct val="90000"/>
              </a:lnSpc>
            </a:pPr>
            <a:r>
              <a:rPr lang="en-US" altLang="en-US" sz="2531" dirty="0"/>
              <a:t>Members who have served on the committee the longest and whose party controlled Congress become chair</a:t>
            </a:r>
          </a:p>
        </p:txBody>
      </p:sp>
    </p:spTree>
    <p:extLst>
      <p:ext uri="{BB962C8B-B14F-4D97-AF65-F5344CB8AC3E}">
        <p14:creationId xmlns:p14="http://schemas.microsoft.com/office/powerpoint/2010/main" val="18174664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219" dirty="0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1953" y="1982391"/>
            <a:ext cx="7661672" cy="4107656"/>
          </a:xfrm>
        </p:spPr>
        <p:txBody>
          <a:bodyPr>
            <a:normAutofit/>
          </a:bodyPr>
          <a:lstStyle/>
          <a:p>
            <a:pPr marL="0" indent="0"/>
            <a:r>
              <a:rPr lang="en-US" altLang="en-US" sz="2800" dirty="0"/>
              <a:t>Caucuses: The Informal Organization of Congress</a:t>
            </a:r>
          </a:p>
          <a:p>
            <a:pPr marL="0" lvl="1" indent="0"/>
            <a:r>
              <a:rPr lang="en-US" altLang="en-US" sz="2400" dirty="0"/>
              <a:t>Caucus: a group of members of Congress sharing some interest or characteristic</a:t>
            </a:r>
          </a:p>
          <a:p>
            <a:pPr marL="0" lvl="1" indent="0"/>
            <a:r>
              <a:rPr lang="en-US" altLang="en-US" sz="2400" dirty="0"/>
              <a:t>About 300 caucuses</a:t>
            </a:r>
          </a:p>
          <a:p>
            <a:pPr marL="0" lvl="1" indent="0"/>
            <a:r>
              <a:rPr lang="en-US" altLang="en-US" sz="2400" dirty="0"/>
              <a:t>Caucuses pressure for committee meetings and hearings and for votes on bills.</a:t>
            </a:r>
          </a:p>
          <a:p>
            <a:pPr marL="0" lvl="1" indent="0"/>
            <a:r>
              <a:rPr lang="en-US" altLang="en-US" sz="2400" dirty="0"/>
              <a:t>Caucuses can be more effective than lobbyists.</a:t>
            </a:r>
          </a:p>
        </p:txBody>
      </p:sp>
    </p:spTree>
    <p:extLst>
      <p:ext uri="{BB962C8B-B14F-4D97-AF65-F5344CB8AC3E}">
        <p14:creationId xmlns:p14="http://schemas.microsoft.com/office/powerpoint/2010/main" val="2603265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3797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6969" y="1982391"/>
            <a:ext cx="7590234" cy="4107656"/>
          </a:xfrm>
        </p:spPr>
        <p:txBody>
          <a:bodyPr>
            <a:normAutofit/>
          </a:bodyPr>
          <a:lstStyle/>
          <a:p>
            <a:pPr marL="0" indent="0"/>
            <a:r>
              <a:rPr lang="en-US" altLang="en-US" sz="2800" dirty="0"/>
              <a:t>Congressional Staff</a:t>
            </a:r>
          </a:p>
          <a:p>
            <a:pPr marL="0" lvl="1" indent="0"/>
            <a:r>
              <a:rPr lang="en-US" altLang="en-US" sz="2400" dirty="0"/>
              <a:t>Personal staff: They work for the member, mainly providing constituent service, but help with legislation too.</a:t>
            </a:r>
          </a:p>
          <a:p>
            <a:pPr marL="0" lvl="1" indent="0"/>
            <a:r>
              <a:rPr lang="en-US" altLang="en-US" sz="2400" dirty="0"/>
              <a:t>Committee staff: organize hearings, research and write legislation, target of lobbyists</a:t>
            </a:r>
          </a:p>
          <a:p>
            <a:pPr marL="0" lvl="1" indent="0"/>
            <a:r>
              <a:rPr lang="en-US" altLang="en-US" sz="2400" dirty="0"/>
              <a:t>Staff Agencies: CRS, GAO, CBO provide specific information to Congress</a:t>
            </a:r>
          </a:p>
        </p:txBody>
      </p:sp>
    </p:spTree>
    <p:extLst>
      <p:ext uri="{BB962C8B-B14F-4D97-AF65-F5344CB8AC3E}">
        <p14:creationId xmlns:p14="http://schemas.microsoft.com/office/powerpoint/2010/main" val="18488475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109" y="160734"/>
            <a:ext cx="7358063" cy="1482328"/>
          </a:xfrm>
        </p:spPr>
        <p:txBody>
          <a:bodyPr/>
          <a:lstStyle/>
          <a:p>
            <a:pPr eaLnBrk="1"/>
            <a:r>
              <a:rPr lang="en-US" altLang="en-US" sz="3797" dirty="0"/>
              <a:t>The Congressional Process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9109" y="1875235"/>
            <a:ext cx="7375922" cy="4107656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sz="2800" dirty="0"/>
              <a:t>Legislation:</a:t>
            </a:r>
          </a:p>
          <a:p>
            <a:pPr marL="0" lvl="1" indent="0"/>
            <a:r>
              <a:rPr lang="en-US" altLang="en-US" sz="2400" dirty="0"/>
              <a:t>Bill: a proposed law</a:t>
            </a:r>
          </a:p>
          <a:p>
            <a:pPr marL="0" lvl="1" indent="0"/>
            <a:r>
              <a:rPr lang="en-US" altLang="en-US" sz="2400" dirty="0"/>
              <a:t>Anyone can draft a bill, but only members of Congress can introduce them.</a:t>
            </a:r>
          </a:p>
          <a:p>
            <a:pPr marL="0" lvl="1" indent="0"/>
            <a:r>
              <a:rPr lang="en-US" altLang="en-US" sz="2400" dirty="0"/>
              <a:t>More rules in the House than in the Senate</a:t>
            </a:r>
          </a:p>
          <a:p>
            <a:pPr marL="0" lvl="1" indent="0"/>
            <a:r>
              <a:rPr lang="en-US" altLang="en-US" sz="2400" dirty="0"/>
              <a:t>Party leaders play a vital role in steering bills through both houses, but less in the Senate</a:t>
            </a:r>
          </a:p>
          <a:p>
            <a:pPr marL="0" lvl="1" indent="0"/>
            <a:r>
              <a:rPr lang="en-US" altLang="en-US" sz="2400" dirty="0"/>
              <a:t>Countless influences on the legislative process</a:t>
            </a:r>
          </a:p>
        </p:txBody>
      </p:sp>
    </p:spTree>
    <p:extLst>
      <p:ext uri="{BB962C8B-B14F-4D97-AF65-F5344CB8AC3E}">
        <p14:creationId xmlns:p14="http://schemas.microsoft.com/office/powerpoint/2010/main" val="241972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3094"/>
              <a:t>The Congressional </a:t>
            </a:r>
            <a:r>
              <a:rPr lang="en-US" altLang="en-US" sz="3375"/>
              <a:t>Process</a:t>
            </a:r>
            <a:endParaRPr lang="en-US" altLang="en-US"/>
          </a:p>
        </p:txBody>
      </p:sp>
      <p:sp>
        <p:nvSpPr>
          <p:cNvPr id="41987" name="Rectangle 47"/>
          <p:cNvSpPr>
            <a:spLocks noChangeArrowheads="1"/>
          </p:cNvSpPr>
          <p:nvPr/>
        </p:nvSpPr>
        <p:spPr bwMode="auto">
          <a:xfrm>
            <a:off x="2276326" y="1493490"/>
            <a:ext cx="7635999" cy="47706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 anchor="ctr"/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endParaRPr lang="en-US" altLang="en-US" sz="2531"/>
          </a:p>
        </p:txBody>
      </p:sp>
      <p:pic>
        <p:nvPicPr>
          <p:cNvPr id="41988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"/>
          <a:stretch>
            <a:fillRect/>
          </a:stretch>
        </p:blipFill>
        <p:spPr bwMode="auto">
          <a:xfrm>
            <a:off x="3371330" y="3713634"/>
            <a:ext cx="1935510" cy="31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6326" y="1493491"/>
            <a:ext cx="7639348" cy="529084"/>
          </a:xfrm>
          <a:noFill/>
        </p:spPr>
      </p:pic>
      <p:pic>
        <p:nvPicPr>
          <p:cNvPr id="4199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1"/>
          <a:stretch>
            <a:fillRect/>
          </a:stretch>
        </p:blipFill>
        <p:spPr bwMode="auto">
          <a:xfrm>
            <a:off x="2391296" y="2033737"/>
            <a:ext cx="2923356" cy="101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"/>
          <a:stretch>
            <a:fillRect/>
          </a:stretch>
        </p:blipFill>
        <p:spPr bwMode="auto">
          <a:xfrm>
            <a:off x="2481709" y="3103067"/>
            <a:ext cx="2825130" cy="46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"/>
          <a:stretch>
            <a:fillRect/>
          </a:stretch>
        </p:blipFill>
        <p:spPr bwMode="auto">
          <a:xfrm>
            <a:off x="3371330" y="3408908"/>
            <a:ext cx="1935510" cy="31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"/>
          <a:stretch>
            <a:fillRect/>
          </a:stretch>
        </p:blipFill>
        <p:spPr bwMode="auto">
          <a:xfrm>
            <a:off x="3371330" y="3770560"/>
            <a:ext cx="1935510" cy="31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5"/>
          <a:stretch>
            <a:fillRect/>
          </a:stretch>
        </p:blipFill>
        <p:spPr bwMode="auto">
          <a:xfrm>
            <a:off x="2731741" y="4174629"/>
            <a:ext cx="2582912" cy="46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"/>
          <a:stretch>
            <a:fillRect/>
          </a:stretch>
        </p:blipFill>
        <p:spPr bwMode="auto">
          <a:xfrm>
            <a:off x="3376910" y="4512841"/>
            <a:ext cx="1937742" cy="1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75" y="2135312"/>
            <a:ext cx="1924348" cy="9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"/>
          <a:stretch>
            <a:fillRect/>
          </a:stretch>
        </p:blipFill>
        <p:spPr bwMode="auto">
          <a:xfrm>
            <a:off x="7505775" y="3046140"/>
            <a:ext cx="1929928" cy="36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"/>
          <a:stretch>
            <a:fillRect/>
          </a:stretch>
        </p:blipFill>
        <p:spPr bwMode="auto">
          <a:xfrm>
            <a:off x="7505775" y="3394398"/>
            <a:ext cx="1929928" cy="31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r="645"/>
          <a:stretch>
            <a:fillRect/>
          </a:stretch>
        </p:blipFill>
        <p:spPr bwMode="auto">
          <a:xfrm>
            <a:off x="7505775" y="3708053"/>
            <a:ext cx="1933277" cy="3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/>
          <a:stretch>
            <a:fillRect/>
          </a:stretch>
        </p:blipFill>
        <p:spPr bwMode="auto">
          <a:xfrm>
            <a:off x="7505775" y="4161234"/>
            <a:ext cx="1958950" cy="37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001" name="Group 43"/>
          <p:cNvGrpSpPr>
            <a:grpSpLocks/>
          </p:cNvGrpSpPr>
          <p:nvPr/>
        </p:nvGrpSpPr>
        <p:grpSpPr bwMode="auto">
          <a:xfrm>
            <a:off x="5396136" y="4627811"/>
            <a:ext cx="2067223" cy="304726"/>
            <a:chOff x="2253" y="2871"/>
            <a:chExt cx="1302" cy="192"/>
          </a:xfrm>
        </p:grpSpPr>
        <p:pic>
          <p:nvPicPr>
            <p:cNvPr id="42016" name="Picture 2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9" t="3355" r="25661" b="-4027"/>
            <a:stretch>
              <a:fillRect/>
            </a:stretch>
          </p:blipFill>
          <p:spPr bwMode="auto">
            <a:xfrm rot="10800000">
              <a:off x="2256" y="2913"/>
              <a:ext cx="12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7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28" r="25349" b="-4698"/>
            <a:stretch>
              <a:fillRect/>
            </a:stretch>
          </p:blipFill>
          <p:spPr bwMode="auto">
            <a:xfrm>
              <a:off x="2253" y="2871"/>
              <a:ext cx="130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002" name="Picture 2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52" y="4493865"/>
            <a:ext cx="394023" cy="1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52" y="4493865"/>
            <a:ext cx="394023" cy="1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46814" y="4752826"/>
            <a:ext cx="394022" cy="1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3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9592" y="4752826"/>
            <a:ext cx="394022" cy="1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03" y="4837658"/>
            <a:ext cx="1968996" cy="24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7" name="Picture 3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75" y="4837658"/>
            <a:ext cx="1924348" cy="23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8" name="Picture 3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75" y="5084341"/>
            <a:ext cx="394022" cy="1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9" name="Picture 3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76" y="5084341"/>
            <a:ext cx="394023" cy="1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0" name="Picture 3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5" b="-4546"/>
          <a:stretch>
            <a:fillRect/>
          </a:stretch>
        </p:blipFill>
        <p:spPr bwMode="auto">
          <a:xfrm>
            <a:off x="4350247" y="5327675"/>
            <a:ext cx="4145607" cy="7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1" name="Picture 3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88" y="3181201"/>
            <a:ext cx="123899" cy="89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2" name="Picture 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15" y="3046140"/>
            <a:ext cx="394022" cy="1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3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"/>
          <a:stretch>
            <a:fillRect/>
          </a:stretch>
        </p:blipFill>
        <p:spPr bwMode="auto">
          <a:xfrm>
            <a:off x="7505775" y="4518422"/>
            <a:ext cx="1937742" cy="1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4" name="Rectangle 40"/>
          <p:cNvSpPr>
            <a:spLocks noChangeArrowheads="1"/>
          </p:cNvSpPr>
          <p:nvPr/>
        </p:nvSpPr>
        <p:spPr bwMode="auto">
          <a:xfrm>
            <a:off x="9420076" y="2127498"/>
            <a:ext cx="128365" cy="25148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 anchor="ctr"/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endParaRPr lang="en-US" altLang="en-US" sz="2531"/>
          </a:p>
        </p:txBody>
      </p:sp>
      <p:pic>
        <p:nvPicPr>
          <p:cNvPr id="42015" name="Picture 4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53" y="5504037"/>
            <a:ext cx="844971" cy="4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698821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Committee of the Whole: 100 members needed to have a quorum where the bill would be discussed on the floor.  The bill then goes onto the full floor.</a:t>
            </a:r>
          </a:p>
          <a:p>
            <a:r>
              <a:rPr lang="en-US" dirty="0"/>
              <a:t>Germane: means that a amendment to the bill must be relevant to the bill being considered.</a:t>
            </a:r>
          </a:p>
          <a:p>
            <a:r>
              <a:rPr lang="en-US" dirty="0"/>
              <a:t>Super majority when one party holds 60 votes in the Senate.</a:t>
            </a:r>
          </a:p>
          <a:p>
            <a:r>
              <a:rPr lang="en-US" dirty="0" err="1"/>
              <a:t>Rider:In</a:t>
            </a:r>
            <a:r>
              <a:rPr lang="en-US" dirty="0"/>
              <a:t> legislative procedure, a </a:t>
            </a:r>
            <a:r>
              <a:rPr lang="en-US" b="1" dirty="0"/>
              <a:t>rider</a:t>
            </a:r>
            <a:r>
              <a:rPr lang="en-US" dirty="0"/>
              <a:t> is an additional provision added to a </a:t>
            </a:r>
            <a:r>
              <a:rPr lang="en-US" b="1" dirty="0"/>
              <a:t>bill</a:t>
            </a:r>
            <a:r>
              <a:rPr lang="en-US" dirty="0"/>
              <a:t> or other measure under the consideration by a legislature, having little connection with the subject matter of the </a:t>
            </a:r>
            <a:r>
              <a:rPr lang="en-US" b="1" dirty="0"/>
              <a:t>bill</a:t>
            </a:r>
            <a:r>
              <a:rPr lang="en-US" dirty="0"/>
              <a:t>. </a:t>
            </a:r>
            <a:r>
              <a:rPr lang="en-US" b="1" dirty="0"/>
              <a:t>Riders</a:t>
            </a:r>
            <a:r>
              <a:rPr lang="en-US" dirty="0"/>
              <a:t> are usually created as a tactic to pass a controversial provision that would not pass as its own</a:t>
            </a:r>
          </a:p>
          <a:p>
            <a:r>
              <a:rPr lang="en-US" dirty="0"/>
              <a:t>Christmas-tree bill: A bill with many riders.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24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797"/>
              <a:t>Types of Resolutions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943914" y="1593858"/>
            <a:ext cx="7483078" cy="1696641"/>
          </a:xfrm>
        </p:spPr>
        <p:txBody>
          <a:bodyPr>
            <a:noAutofit/>
          </a:bodyPr>
          <a:lstStyle/>
          <a:p>
            <a:r>
              <a:rPr lang="en-US" altLang="en-US" sz="2400" b="1" dirty="0"/>
              <a:t>Simple Resolution</a:t>
            </a:r>
            <a:r>
              <a:rPr lang="en-US" altLang="en-US" sz="2400" dirty="0"/>
              <a:t>: if passed establishes rules, regulations or practices that do not have the force of law.</a:t>
            </a:r>
          </a:p>
          <a:p>
            <a:r>
              <a:rPr lang="en-US" altLang="en-US" sz="2400" b="1" dirty="0"/>
              <a:t>Concurrent resolution</a:t>
            </a:r>
            <a:r>
              <a:rPr lang="en-US" altLang="en-US" sz="2400" dirty="0"/>
              <a:t>: comes from both houses, and often settles housekeeping and procedural matters that affect both chambers of Congress.</a:t>
            </a:r>
          </a:p>
          <a:p>
            <a:r>
              <a:rPr lang="en-US" altLang="en-US" sz="2400" b="1" dirty="0"/>
              <a:t>Joint Resolution</a:t>
            </a:r>
            <a:r>
              <a:rPr lang="en-US" altLang="en-US" sz="2400" dirty="0"/>
              <a:t>: requires approval of both chambers and the signature of the president.  (Law)</a:t>
            </a:r>
          </a:p>
        </p:txBody>
      </p:sp>
    </p:spTree>
    <p:extLst>
      <p:ext uri="{BB962C8B-B14F-4D97-AF65-F5344CB8AC3E}">
        <p14:creationId xmlns:p14="http://schemas.microsoft.com/office/powerpoint/2010/main" val="77927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House Of Rep's</a:t>
            </a: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435 Members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2 years per term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institutionalized (lots of rules and procedures)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party loyalty is King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 Led by the House Rules Committee  (Traffic Cop)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Daily procedures led by the speaker of the house.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Focus on domestic issues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“Power of the Purse”</a:t>
            </a:r>
          </a:p>
        </p:txBody>
      </p:sp>
      <p:pic>
        <p:nvPicPr>
          <p:cNvPr id="29700" name="Picture 6" descr="http://static.guim.co.uk/sys-images/Guardian/Pix/pictures/2013/1/3/1357240829639/0c6c7fa2-037c-481d-afa8-26cef06fc6ef-28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28" y="2227392"/>
            <a:ext cx="2250281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5842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2184797" y="375047"/>
            <a:ext cx="7773293" cy="1470050"/>
          </a:xfrm>
        </p:spPr>
        <p:txBody>
          <a:bodyPr/>
          <a:lstStyle/>
          <a:p>
            <a:r>
              <a:rPr lang="en-US" altLang="en-US" sz="4640"/>
              <a:t>Congressional Procedure Terms</a:t>
            </a:r>
          </a:p>
        </p:txBody>
      </p:sp>
      <p:sp>
        <p:nvSpPr>
          <p:cNvPr id="44035" name="Subtitle 2"/>
          <p:cNvSpPr>
            <a:spLocks noGrp="1"/>
          </p:cNvSpPr>
          <p:nvPr>
            <p:ph type="subTitle" idx="1"/>
          </p:nvPr>
        </p:nvSpPr>
        <p:spPr>
          <a:xfrm>
            <a:off x="2006081" y="1975725"/>
            <a:ext cx="7415545" cy="4611687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900" b="1" dirty="0">
                <a:solidFill>
                  <a:schemeClr val="tx1"/>
                </a:solidFill>
              </a:rPr>
              <a:t>Closed rule –</a:t>
            </a:r>
            <a:r>
              <a:rPr lang="en-US" altLang="en-US" sz="2900" dirty="0">
                <a:solidFill>
                  <a:schemeClr val="tx1"/>
                </a:solidFill>
              </a:rPr>
              <a:t> A procedural rule in the House of Representatives that prohibits any amendments to bills or provides that only members of the committee reporting the bill may offer amendments.</a:t>
            </a:r>
          </a:p>
          <a:p>
            <a:r>
              <a:rPr lang="en-US" altLang="en-US" sz="2900" b="1" dirty="0">
                <a:solidFill>
                  <a:schemeClr val="tx1"/>
                </a:solidFill>
              </a:rPr>
              <a:t>Open rule –</a:t>
            </a:r>
            <a:r>
              <a:rPr lang="en-US" altLang="en-US" sz="2900" dirty="0">
                <a:solidFill>
                  <a:schemeClr val="tx1"/>
                </a:solidFill>
              </a:rPr>
              <a:t> A procedural rule in the House of Representatives that permits floor amendments within the overall time allocated to the bill. </a:t>
            </a:r>
            <a:r>
              <a:rPr lang="en-US" altLang="en-US" sz="3300" dirty="0">
                <a:solidFill>
                  <a:schemeClr val="tx1"/>
                </a:solidFill>
              </a:rPr>
              <a:t>(bills must be germane which means they must have to deal with the subject of the bill)</a:t>
            </a:r>
          </a:p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2766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637793" y="0"/>
            <a:ext cx="9380351" cy="1470050"/>
          </a:xfrm>
        </p:spPr>
        <p:txBody>
          <a:bodyPr/>
          <a:lstStyle/>
          <a:p>
            <a:r>
              <a:rPr lang="en-US" altLang="en-US" sz="4640" dirty="0"/>
              <a:t>Congressional Procedure Terms</a:t>
            </a:r>
          </a:p>
        </p:txBody>
      </p:sp>
      <p:sp>
        <p:nvSpPr>
          <p:cNvPr id="45059" name="Subtitle 2"/>
          <p:cNvSpPr>
            <a:spLocks noGrp="1"/>
          </p:cNvSpPr>
          <p:nvPr>
            <p:ph type="subTitle" idx="1"/>
          </p:nvPr>
        </p:nvSpPr>
        <p:spPr>
          <a:xfrm>
            <a:off x="2188145" y="1752061"/>
            <a:ext cx="7150447" cy="4538514"/>
          </a:xfrm>
        </p:spPr>
        <p:txBody>
          <a:bodyPr>
            <a:normAutofit fontScale="92500"/>
          </a:bodyPr>
          <a:lstStyle/>
          <a:p>
            <a:r>
              <a:rPr lang="en-US" altLang="en-US" sz="2531" b="1" dirty="0">
                <a:solidFill>
                  <a:schemeClr val="tx1"/>
                </a:solidFill>
              </a:rPr>
              <a:t>Hold –</a:t>
            </a:r>
            <a:r>
              <a:rPr lang="en-US" altLang="en-US" sz="2531" dirty="0">
                <a:solidFill>
                  <a:schemeClr val="tx1"/>
                </a:solidFill>
              </a:rPr>
              <a:t> A procedural practice in the Senate whereby a senator temporarily blocks the consideration of the bill or nomination. (sometimes called Pigeon Hold)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Filibuster –</a:t>
            </a:r>
            <a:r>
              <a:rPr lang="en-US" altLang="en-US" sz="2531" dirty="0">
                <a:solidFill>
                  <a:schemeClr val="tx1"/>
                </a:solidFill>
              </a:rPr>
              <a:t> A procedural practice in the Senate whereby a senator refuses to relinquish the floor and thereby delays proceedings and prevents a vote on a controversial issue.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Cloture –</a:t>
            </a:r>
            <a:r>
              <a:rPr lang="en-US" altLang="en-US" sz="2531" dirty="0">
                <a:solidFill>
                  <a:schemeClr val="tx1"/>
                </a:solidFill>
              </a:rPr>
              <a:t> A procedure for terminating debate, especially filibusters, in the Senate.</a:t>
            </a:r>
          </a:p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748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306714" y="0"/>
            <a:ext cx="9452637" cy="1470050"/>
          </a:xfrm>
        </p:spPr>
        <p:txBody>
          <a:bodyPr/>
          <a:lstStyle/>
          <a:p>
            <a:r>
              <a:rPr lang="en-US" altLang="en-US" sz="4640" dirty="0"/>
              <a:t>Congressional Procedure Terms</a:t>
            </a:r>
          </a:p>
        </p:txBody>
      </p:sp>
      <p:sp>
        <p:nvSpPr>
          <p:cNvPr id="46083" name="Subtitle 2"/>
          <p:cNvSpPr>
            <a:spLocks noGrp="1"/>
          </p:cNvSpPr>
          <p:nvPr>
            <p:ph type="subTitle" idx="1"/>
          </p:nvPr>
        </p:nvSpPr>
        <p:spPr>
          <a:xfrm>
            <a:off x="1267733" y="1912968"/>
            <a:ext cx="8709802" cy="4538514"/>
          </a:xfrm>
        </p:spPr>
        <p:txBody>
          <a:bodyPr>
            <a:normAutofit/>
          </a:bodyPr>
          <a:lstStyle/>
          <a:p>
            <a:r>
              <a:rPr lang="en-US" altLang="en-US" sz="1687" b="1" dirty="0">
                <a:solidFill>
                  <a:schemeClr val="tx1"/>
                </a:solidFill>
              </a:rPr>
              <a:t>Earmarks –</a:t>
            </a:r>
            <a:r>
              <a:rPr lang="en-US" altLang="en-US" sz="1687" dirty="0">
                <a:solidFill>
                  <a:schemeClr val="tx1"/>
                </a:solidFill>
              </a:rPr>
              <a:t> Special spending projects that are set aside on behalf of individual members of Congress for their constituents.</a:t>
            </a:r>
          </a:p>
          <a:p>
            <a:r>
              <a:rPr lang="en-US" altLang="en-US" sz="1800" b="1" dirty="0">
                <a:solidFill>
                  <a:schemeClr val="tx1"/>
                </a:solidFill>
              </a:rPr>
              <a:t>Pork Barrel</a:t>
            </a:r>
            <a:r>
              <a:rPr lang="en-US" altLang="en-US" sz="1800" dirty="0">
                <a:solidFill>
                  <a:schemeClr val="tx1"/>
                </a:solidFill>
              </a:rPr>
              <a:t>:  </a:t>
            </a:r>
            <a:r>
              <a:rPr lang="en-US" dirty="0">
                <a:solidFill>
                  <a:schemeClr val="tx1"/>
                </a:solidFill>
              </a:rPr>
              <a:t>the use of government funds for projects designed to please voters or legislators and win votes.</a:t>
            </a:r>
            <a:endParaRPr lang="en-US" altLang="en-US" sz="1687" dirty="0">
              <a:solidFill>
                <a:schemeClr val="tx1"/>
              </a:solidFill>
            </a:endParaRPr>
          </a:p>
          <a:p>
            <a:r>
              <a:rPr lang="en-US" altLang="en-US" sz="1687" dirty="0">
                <a:solidFill>
                  <a:schemeClr val="tx1"/>
                </a:solidFill>
              </a:rPr>
              <a:t>Example: Bridge to Nowhere:  </a:t>
            </a:r>
          </a:p>
          <a:p>
            <a:r>
              <a:rPr lang="en-US" altLang="en-US" sz="1687" b="1" dirty="0">
                <a:solidFill>
                  <a:schemeClr val="tx1"/>
                </a:solidFill>
              </a:rPr>
              <a:t>Hidden Earmarks- </a:t>
            </a:r>
            <a:r>
              <a:rPr lang="en-US" altLang="en-US" sz="1687" dirty="0">
                <a:solidFill>
                  <a:schemeClr val="tx1"/>
                </a:solidFill>
              </a:rPr>
              <a:t>Are Earmarks that are placed in bills that are not seen by Congress as a whole so they are not actually voted on.</a:t>
            </a:r>
          </a:p>
          <a:p>
            <a:r>
              <a:rPr lang="en-US" altLang="en-US" sz="1687" b="1" dirty="0">
                <a:solidFill>
                  <a:schemeClr val="tx1"/>
                </a:solidFill>
              </a:rPr>
              <a:t>Seniority rule –</a:t>
            </a:r>
            <a:r>
              <a:rPr lang="en-US" altLang="en-US" sz="1687" dirty="0">
                <a:solidFill>
                  <a:schemeClr val="tx1"/>
                </a:solidFill>
              </a:rPr>
              <a:t> A legislative practice that assigns the chair of the committee or subcommittee to the member of the majority party with the longest continuous service on the committee.</a:t>
            </a:r>
          </a:p>
          <a:p>
            <a:pPr algn="l"/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3890913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>
          <a:xfrm>
            <a:off x="626584" y="63205"/>
            <a:ext cx="8484303" cy="1470050"/>
          </a:xfrm>
        </p:spPr>
        <p:txBody>
          <a:bodyPr/>
          <a:lstStyle/>
          <a:p>
            <a:r>
              <a:rPr lang="en-US" altLang="en-US" sz="4000" dirty="0"/>
              <a:t>How Voting Occurs in Congress</a:t>
            </a:r>
          </a:p>
        </p:txBody>
      </p:sp>
      <p:sp>
        <p:nvSpPr>
          <p:cNvPr id="47107" name="Subtitle 2"/>
          <p:cNvSpPr>
            <a:spLocks noGrp="1"/>
          </p:cNvSpPr>
          <p:nvPr>
            <p:ph type="subTitle" idx="1"/>
          </p:nvPr>
        </p:nvSpPr>
        <p:spPr>
          <a:xfrm>
            <a:off x="2710533" y="1884785"/>
            <a:ext cx="6400354" cy="451601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531" b="1" dirty="0">
                <a:solidFill>
                  <a:schemeClr val="tx1"/>
                </a:solidFill>
              </a:rPr>
              <a:t>Teller Vote</a:t>
            </a:r>
            <a:r>
              <a:rPr lang="en-US" altLang="en-US" sz="2531" dirty="0">
                <a:solidFill>
                  <a:schemeClr val="tx1"/>
                </a:solidFill>
              </a:rPr>
              <a:t>: in which members file past the clerk stating their “yeas” and “nays”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Voice Vote</a:t>
            </a:r>
            <a:r>
              <a:rPr lang="en-US" altLang="en-US" sz="2531" dirty="0">
                <a:solidFill>
                  <a:schemeClr val="tx1"/>
                </a:solidFill>
              </a:rPr>
              <a:t>: members shout “yea” or “nay”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Division Vote</a:t>
            </a:r>
            <a:r>
              <a:rPr lang="en-US" altLang="en-US" sz="2531" dirty="0">
                <a:solidFill>
                  <a:schemeClr val="tx1"/>
                </a:solidFill>
              </a:rPr>
              <a:t>: members stand to be counted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Roll Call Vote</a:t>
            </a:r>
            <a:r>
              <a:rPr lang="en-US" altLang="en-US" sz="2531" dirty="0">
                <a:solidFill>
                  <a:schemeClr val="tx1"/>
                </a:solidFill>
              </a:rPr>
              <a:t>:  Members answer “yea” and “nay” when name is called.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Electronic Voting</a:t>
            </a:r>
            <a:r>
              <a:rPr lang="en-US" altLang="en-US" sz="2531" dirty="0">
                <a:solidFill>
                  <a:schemeClr val="tx1"/>
                </a:solidFill>
              </a:rPr>
              <a:t>: using a plastic card in a machine to place vote:  (like in the movie)</a:t>
            </a:r>
          </a:p>
        </p:txBody>
      </p:sp>
    </p:spTree>
    <p:extLst>
      <p:ext uri="{BB962C8B-B14F-4D97-AF65-F5344CB8AC3E}">
        <p14:creationId xmlns:p14="http://schemas.microsoft.com/office/powerpoint/2010/main" val="2905874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640"/>
              <a:t>The Congressional Process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6969" y="1982391"/>
            <a:ext cx="7375922" cy="4107656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 sz="2812"/>
              <a:t>Presidents and Congress: Partners and Protagonists</a:t>
            </a:r>
          </a:p>
          <a:p>
            <a:pPr marL="0" lvl="1" indent="0"/>
            <a:r>
              <a:rPr lang="en-US" altLang="en-US" sz="2391"/>
              <a:t>Presidents attempt to persuade Congress that what they want is what Congress wants.</a:t>
            </a:r>
          </a:p>
          <a:p>
            <a:pPr marL="0" lvl="1" indent="0"/>
            <a:r>
              <a:rPr lang="en-US" altLang="en-US" sz="2391"/>
              <a:t>Presidents have many resources to influence Congress. </a:t>
            </a:r>
          </a:p>
          <a:p>
            <a:pPr marL="0" lvl="1" indent="0"/>
            <a:r>
              <a:rPr lang="en-US" altLang="en-US" sz="2391"/>
              <a:t>But to succeed, the president must win at least 10 times. </a:t>
            </a:r>
          </a:p>
          <a:p>
            <a:pPr marL="0" lvl="1" indent="0"/>
            <a:r>
              <a:rPr lang="en-US" altLang="en-US" sz="2391"/>
              <a:t>Ultimately, residential leadership of Congress is at the margins.</a:t>
            </a:r>
          </a:p>
        </p:txBody>
      </p:sp>
    </p:spTree>
    <p:extLst>
      <p:ext uri="{BB962C8B-B14F-4D97-AF65-F5344CB8AC3E}">
        <p14:creationId xmlns:p14="http://schemas.microsoft.com/office/powerpoint/2010/main" val="2507391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896" y="358732"/>
            <a:ext cx="8254122" cy="975487"/>
          </a:xfrm>
        </p:spPr>
        <p:txBody>
          <a:bodyPr/>
          <a:lstStyle/>
          <a:p>
            <a:pPr eaLnBrk="1"/>
            <a:r>
              <a:rPr lang="en-US" altLang="en-US" sz="5062" dirty="0"/>
              <a:t>Understanding Congress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354" y="1393031"/>
            <a:ext cx="7773293" cy="4505027"/>
          </a:xfrm>
        </p:spPr>
        <p:txBody>
          <a:bodyPr>
            <a:normAutofit lnSpcReduction="10000"/>
          </a:bodyPr>
          <a:lstStyle/>
          <a:p>
            <a:pPr marL="0" indent="0"/>
            <a:endParaRPr lang="en-US" altLang="en-US" sz="1687" dirty="0"/>
          </a:p>
          <a:p>
            <a:pPr marL="0" indent="0"/>
            <a:r>
              <a:rPr lang="en-US" altLang="en-US" sz="1687" dirty="0"/>
              <a:t>Congress and Democracy        </a:t>
            </a:r>
          </a:p>
          <a:p>
            <a:pPr marL="0" indent="0"/>
            <a:r>
              <a:rPr lang="en-US" altLang="en-US" sz="1687" dirty="0"/>
              <a:t>  </a:t>
            </a:r>
            <a:r>
              <a:rPr lang="en-US" altLang="en-US" sz="1969" dirty="0"/>
              <a:t>Representation versus Effectiveness</a:t>
            </a:r>
          </a:p>
          <a:p>
            <a:pPr marL="0" lvl="1" indent="0"/>
            <a:r>
              <a:rPr lang="en-US" altLang="en-US" sz="1969" u="sng" dirty="0"/>
              <a:t>Supporters claim that Congress is:</a:t>
            </a:r>
          </a:p>
          <a:p>
            <a:pPr marL="0" lvl="1" indent="0"/>
            <a:r>
              <a:rPr lang="en-US" altLang="en-US" sz="1969" dirty="0"/>
              <a:t> a forum in which many interests compete for policy</a:t>
            </a:r>
          </a:p>
          <a:p>
            <a:pPr marL="0" lvl="1" indent="0"/>
            <a:r>
              <a:rPr lang="en-US" altLang="en-US" sz="1969" dirty="0"/>
              <a:t>is decentralized, so there is no oligarchy to prevent comprehensive action</a:t>
            </a:r>
          </a:p>
          <a:p>
            <a:pPr marL="0" lvl="1" indent="0"/>
            <a:r>
              <a:rPr lang="en-US" altLang="en-US" sz="1969" u="sng" dirty="0"/>
              <a:t>Critics argue that Congress</a:t>
            </a:r>
            <a:r>
              <a:rPr lang="en-US" altLang="en-US" sz="1969" dirty="0"/>
              <a:t>: </a:t>
            </a:r>
          </a:p>
          <a:p>
            <a:pPr marL="0" lvl="1" indent="0"/>
            <a:r>
              <a:rPr lang="en-US" altLang="en-US" sz="1969" dirty="0"/>
              <a:t>is responsive to so many interests that policy is uncoordinated, fragmented, and decentralized</a:t>
            </a:r>
          </a:p>
          <a:p>
            <a:pPr marL="0" lvl="1" indent="0"/>
            <a:r>
              <a:rPr lang="en-US" altLang="en-US" sz="1969" dirty="0"/>
              <a:t>is so representative that it is incapable of taking decisive action to deal with difficult problems</a:t>
            </a:r>
          </a:p>
        </p:txBody>
      </p:sp>
    </p:spTree>
    <p:extLst>
      <p:ext uri="{BB962C8B-B14F-4D97-AF65-F5344CB8AC3E}">
        <p14:creationId xmlns:p14="http://schemas.microsoft.com/office/powerpoint/2010/main" val="27610815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make up of Congress</a:t>
            </a: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5026" y="1777042"/>
            <a:ext cx="4196661" cy="4066323"/>
          </a:xfrm>
        </p:spPr>
        <p:txBody>
          <a:bodyPr>
            <a:normAutofit lnSpcReduction="1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Senate President: Mike Pence  (R)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Senate President Pro-Tempore:  Orrin Hatch  (R)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House Speaker: Paul Ryan (R)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Total members:  535+ 6 non members.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100 senators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435 members of the House of the Representatives.  </a:t>
            </a:r>
            <a:endParaRPr lang="en-US" altLang="en-US" sz="2531" dirty="0"/>
          </a:p>
        </p:txBody>
      </p:sp>
      <p:pic>
        <p:nvPicPr>
          <p:cNvPr id="12292" name="Picture 6" descr="https://scontent.xx.fbcdn.net/v/t31.0-0/p600x600/15025314_1169610143087510_3411601228167481157_o.jpg?oh=aff6575e362fedd431f224b0f341b067&amp;oe=58E38F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27" y="3804047"/>
            <a:ext cx="3456905" cy="267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Mike P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97" y="1821656"/>
            <a:ext cx="1151930" cy="17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5131594" y="2035969"/>
            <a:ext cx="1875234" cy="375047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2F1A14"/>
            </a:solidFill>
            <a:prstDash val="solid"/>
            <a:miter lim="0"/>
            <a:headEnd type="none" w="med" len="med"/>
            <a:tailEnd type="triangle"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5720953" y="3804047"/>
            <a:ext cx="428625" cy="214313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2F1A14"/>
            </a:solidFill>
            <a:prstDash val="solid"/>
            <a:miter lim="0"/>
            <a:headEnd type="none" w="med" len="med"/>
            <a:tailEnd type="triangle"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3978753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062"/>
              <a:t>Other House Leadership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559844" y="1875235"/>
            <a:ext cx="3857625" cy="411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Majority Leader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Kevin McCarthy (R)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Majority Whip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Steve Scalise (R)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Republican Conference Chair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Cathy Rodgers 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Republican Policy Committee Chair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Luke Messer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pic>
        <p:nvPicPr>
          <p:cNvPr id="13316" name="Picture 4" descr="parchment_tex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91" y="3696891"/>
            <a:ext cx="692051" cy="6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3317" name="Picture 5" descr="parchment_textur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04" y="4759523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6149578" y="2041550"/>
            <a:ext cx="3589734" cy="403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Democratic Leader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(Minority </a:t>
            </a:r>
            <a:r>
              <a:rPr lang="en-US" altLang="en-US" sz="1969" dirty="0" err="1">
                <a:latin typeface="+mn-lt"/>
              </a:rPr>
              <a:t>Leadrer</a:t>
            </a:r>
            <a:r>
              <a:rPr lang="en-US" altLang="en-US" sz="1969" dirty="0">
                <a:latin typeface="+mn-lt"/>
              </a:rPr>
              <a:t>)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Nancy Pelosi (D)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Democratic (Minority) Whip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Steny Hoyer (D)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Assistant Democratic Leader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 James Clyburn (D)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Democratic Caucus Chair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Xavier Becerra (D)</a:t>
            </a:r>
          </a:p>
        </p:txBody>
      </p:sp>
      <p:pic>
        <p:nvPicPr>
          <p:cNvPr id="13319" name="Picture 6" descr="parchment_textur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109" y="2041550"/>
            <a:ext cx="683121" cy="68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3320" name="Picture 7" descr="parchment_textur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865" y="2990329"/>
            <a:ext cx="666378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3321" name="Picture 8" descr="parchment_textur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037" y="3895576"/>
            <a:ext cx="648519" cy="64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3322" name="Picture 9" descr="parchment_textur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51" y="4710410"/>
            <a:ext cx="629543" cy="6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1277" name="Picture 13" descr="parchment_texture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77839" y="1875234"/>
            <a:ext cx="696516" cy="696516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  <a:extLst/>
        </p:spPr>
      </p:pic>
      <p:pic>
        <p:nvPicPr>
          <p:cNvPr id="11278" name="Picture 14" descr="parchment_texture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33191" y="2813968"/>
            <a:ext cx="726653" cy="726653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  <a:ex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1847DC-90DD-4B0F-A42F-DD17EEB5666E}"/>
              </a:ext>
            </a:extLst>
          </p:cNvPr>
          <p:cNvSpPr txBox="1"/>
          <p:nvPr/>
        </p:nvSpPr>
        <p:spPr>
          <a:xfrm>
            <a:off x="1558506" y="5888966"/>
            <a:ext cx="725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 changes from 114</a:t>
            </a:r>
            <a:r>
              <a:rPr lang="en-US" baseline="30000" dirty="0"/>
              <a:t>th</a:t>
            </a:r>
            <a:r>
              <a:rPr lang="en-US" dirty="0"/>
              <a:t> Congress to 115</a:t>
            </a:r>
            <a:r>
              <a:rPr lang="en-US" baseline="30000" dirty="0"/>
              <a:t>th</a:t>
            </a:r>
            <a:r>
              <a:rPr lang="en-US" dirty="0"/>
              <a:t> Congress</a:t>
            </a:r>
          </a:p>
        </p:txBody>
      </p:sp>
    </p:spTree>
    <p:extLst>
      <p:ext uri="{BB962C8B-B14F-4D97-AF65-F5344CB8AC3E}">
        <p14:creationId xmlns:p14="http://schemas.microsoft.com/office/powerpoint/2010/main" val="114461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Senate </a:t>
            </a: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be 30 years of age.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Citizen of the United States for at least 9 years.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live in the state in which they serve.</a:t>
            </a:r>
            <a:endParaRPr lang="en-US" altLang="en-US" sz="3375"/>
          </a:p>
        </p:txBody>
      </p:sp>
    </p:spTree>
    <p:extLst>
      <p:ext uri="{BB962C8B-B14F-4D97-AF65-F5344CB8AC3E}">
        <p14:creationId xmlns:p14="http://schemas.microsoft.com/office/powerpoint/2010/main" val="4987045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/>
              <a:t>The Senate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368861" y="1620903"/>
            <a:ext cx="923708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100 Members (2 per state)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6 year terms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Meant to protect the elites interests and play the role of watchdog of the House and of the Presidency.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Gives “advice &amp; consent”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Very influential on foreign affairs.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Unlimited debate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Filibuster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Cloture</a:t>
            </a:r>
          </a:p>
        </p:txBody>
      </p:sp>
    </p:spTree>
    <p:extLst>
      <p:ext uri="{BB962C8B-B14F-4D97-AF65-F5344CB8AC3E}">
        <p14:creationId xmlns:p14="http://schemas.microsoft.com/office/powerpoint/2010/main" val="278215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6234" y="367234"/>
            <a:ext cx="7358063" cy="1482328"/>
          </a:xfrm>
        </p:spPr>
        <p:txBody>
          <a:bodyPr/>
          <a:lstStyle/>
          <a:p>
            <a:r>
              <a:rPr lang="en-US" altLang="en-US" sz="5062"/>
              <a:t>Senate Leadership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720578" y="1714500"/>
            <a:ext cx="7072313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Constitutionally Mandated Officers</a:t>
            </a:r>
          </a:p>
        </p:txBody>
      </p:sp>
      <p:pic>
        <p:nvPicPr>
          <p:cNvPr id="12297" name="Picture 9" descr="parchment_textur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4813" y="4205883"/>
            <a:ext cx="1312664" cy="1640830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  <a:extLst/>
        </p:spPr>
      </p:pic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4488656" y="2518172"/>
            <a:ext cx="4192488" cy="8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Vice President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Mike Pence (R)</a:t>
            </a: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3845719" y="4446984"/>
            <a:ext cx="3536156" cy="165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President Pro Tempore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Orrin Hatch (R)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7971234" y="1768078"/>
            <a:ext cx="1803797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endParaRPr lang="en-US" altLang="en-US" sz="2531"/>
          </a:p>
        </p:txBody>
      </p:sp>
      <p:pic>
        <p:nvPicPr>
          <p:cNvPr id="14344" name="Picture 9" descr="Mike P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8" y="2222377"/>
            <a:ext cx="1151930" cy="170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713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225</TotalTime>
  <Words>1838</Words>
  <Application>Microsoft Office PowerPoint</Application>
  <PresentationFormat>Widescreen</PresentationFormat>
  <Paragraphs>297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MS PGothic</vt:lpstr>
      <vt:lpstr>MS PGothic</vt:lpstr>
      <vt:lpstr>Arial</vt:lpstr>
      <vt:lpstr>Baskerville Old Face</vt:lpstr>
      <vt:lpstr>Book Antiqua</vt:lpstr>
      <vt:lpstr>Calibri</vt:lpstr>
      <vt:lpstr>Century Gothic</vt:lpstr>
      <vt:lpstr>メイリオ</vt:lpstr>
      <vt:lpstr>Papyrus</vt:lpstr>
      <vt:lpstr>Times</vt:lpstr>
      <vt:lpstr>Times New Roman</vt:lpstr>
      <vt:lpstr>Wingdings</vt:lpstr>
      <vt:lpstr>Wingdings 3</vt:lpstr>
      <vt:lpstr>Ion</vt:lpstr>
      <vt:lpstr>Congress (115th ) Textbook Chapter 12 Study Guide book Chapter 6 A.P. Government</vt:lpstr>
      <vt:lpstr>Origins of Congress</vt:lpstr>
      <vt:lpstr>House of Representatives </vt:lpstr>
      <vt:lpstr>The House Of Rep's</vt:lpstr>
      <vt:lpstr>The make up of Congress</vt:lpstr>
      <vt:lpstr>Other House Leadership</vt:lpstr>
      <vt:lpstr>Senate </vt:lpstr>
      <vt:lpstr>The Senate</vt:lpstr>
      <vt:lpstr>Senate Leadership</vt:lpstr>
      <vt:lpstr>Other Senate Leadership</vt:lpstr>
      <vt:lpstr>115th Congressional Make up</vt:lpstr>
      <vt:lpstr>115th Congressional Make up</vt:lpstr>
      <vt:lpstr>Characteristics of members</vt:lpstr>
      <vt:lpstr>Being a Congressmen</vt:lpstr>
      <vt:lpstr>Being a Congressmen</vt:lpstr>
      <vt:lpstr>Serving Constituents</vt:lpstr>
      <vt:lpstr>Incumbency in the House and Senate</vt:lpstr>
      <vt:lpstr>The Incumbency Advantage</vt:lpstr>
      <vt:lpstr>The Incumbency Advantage</vt:lpstr>
      <vt:lpstr>Why Incumbents Sometimes Lose</vt:lpstr>
      <vt:lpstr>The Role of Party Identification</vt:lpstr>
      <vt:lpstr>Spending in Congressional Elections</vt:lpstr>
      <vt:lpstr>PowerPoint Presentation</vt:lpstr>
      <vt:lpstr>“Congress in session is Congress on public exhibition, whilst Congress in its committee-rooms is Congress at work.” –Woodrow Wilson </vt:lpstr>
      <vt:lpstr>Powers of Congress</vt:lpstr>
      <vt:lpstr>The Congressional Process</vt:lpstr>
      <vt:lpstr>Logrolling</vt:lpstr>
      <vt:lpstr>How Congress is Organized  to Make Policy</vt:lpstr>
      <vt:lpstr>Rules Committee</vt:lpstr>
      <vt:lpstr>Some other important Committees</vt:lpstr>
      <vt:lpstr>How Congress is Organized  to Make Policy</vt:lpstr>
      <vt:lpstr>The Committees at Work: Legislation and Oversight How Congress is Organized to Make Policy</vt:lpstr>
      <vt:lpstr>How Congress is Organized to Make Policy</vt:lpstr>
      <vt:lpstr>How Congress is Organized to Make Policy</vt:lpstr>
      <vt:lpstr>How Congress is Organized to Make Policy</vt:lpstr>
      <vt:lpstr>The Congressional Process</vt:lpstr>
      <vt:lpstr>The Congressional Process</vt:lpstr>
      <vt:lpstr>Some key Terms</vt:lpstr>
      <vt:lpstr>Types of Resolutions</vt:lpstr>
      <vt:lpstr>Congressional Procedure Terms</vt:lpstr>
      <vt:lpstr>Congressional Procedure Terms</vt:lpstr>
      <vt:lpstr>Congressional Procedure Terms</vt:lpstr>
      <vt:lpstr>How Voting Occurs in Congress</vt:lpstr>
      <vt:lpstr>The Congressional Process</vt:lpstr>
      <vt:lpstr>Understanding Congress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(114th ) Textbook Chapter 12 Studyguide book Chapter 10 A.P. Government</dc:title>
  <dc:creator>Windows User</dc:creator>
  <cp:lastModifiedBy>Michael Fluharty</cp:lastModifiedBy>
  <cp:revision>19</cp:revision>
  <dcterms:created xsi:type="dcterms:W3CDTF">2017-05-22T18:58:55Z</dcterms:created>
  <dcterms:modified xsi:type="dcterms:W3CDTF">2018-11-02T15:29:30Z</dcterms:modified>
</cp:coreProperties>
</file>