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83" r:id="rId12"/>
    <p:sldId id="267" r:id="rId13"/>
    <p:sldId id="268" r:id="rId14"/>
    <p:sldId id="270" r:id="rId15"/>
    <p:sldId id="282" r:id="rId16"/>
    <p:sldId id="271" r:id="rId17"/>
    <p:sldId id="272" r:id="rId18"/>
    <p:sldId id="273" r:id="rId19"/>
    <p:sldId id="274" r:id="rId20"/>
    <p:sldId id="281" r:id="rId21"/>
    <p:sldId id="280" r:id="rId22"/>
    <p:sldId id="279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CF38-5474-4A51-A456-2535990C948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333EC-FCF0-4BFE-83C3-382C7E089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C5CB5-A2F0-45C5-93E8-5509A845875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17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B7F548-3EB0-44A5-8FB2-13016E0BE20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31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82D24-4640-4E1A-A86F-CE7ECE760CDE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3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F8880-E2A7-4D38-A87A-3ED00BC1D18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06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2AE131-2291-44AE-8FE3-74D70722C95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2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6D0F3F-C097-4367-A2BC-7C55470B64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87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B96C66-078A-44A3-AC96-2E7C07F9A41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43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7B1840-7B8E-4A16-8668-A09B4EC97D0B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92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6224F-8F25-4C0A-ABE0-FAA8DD5F8DE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5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F2085-7148-4F38-9EE3-53A74A296B96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89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8FFB68-EDC7-4372-9482-745C9CA87724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52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AA303D-9F52-4875-9944-24C0E401A61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78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1DBDC-02F5-4163-B642-63BA734E388F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951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1D00E1-E498-46EB-AA0F-57C84ACDFE63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081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FB4D8-8A86-4FDA-BE90-26525B7F5CED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C7A10D-AC0D-4BFC-A2D7-08929C7C027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0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F31407-EF97-45D6-A3D1-88F0AEF83BCA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04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E46574-F06E-445D-985E-3FFB1DE5A735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2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2DB01C-895E-4DF9-A09D-591F04D564C1}" type="slidenum">
              <a:rPr lang="en-US" altLang="en-US" baseline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35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AEA9-B803-4EDF-BC9B-04AB21B0C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6714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5F0B-5EA2-404E-AED8-5BB8708B418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3F1B-CE62-4721-959A-DC094A895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Federal Court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</a:p>
          <a:p>
            <a:r>
              <a:rPr lang="en-US" dirty="0" err="1" smtClean="0"/>
              <a:t>Fluharty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7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133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8229600" cy="45354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Supreme Court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Ideology </a:t>
            </a:r>
          </a:p>
          <a:p>
            <a:r>
              <a:rPr lang="en-US" dirty="0" smtClean="0"/>
              <a:t>Party and personal loyalties</a:t>
            </a:r>
          </a:p>
          <a:p>
            <a:r>
              <a:rPr lang="en-US" dirty="0" smtClean="0"/>
              <a:t>Judicial Experience</a:t>
            </a:r>
          </a:p>
          <a:p>
            <a:r>
              <a:rPr lang="en-US" dirty="0" smtClean="0"/>
              <a:t> Race and Gender</a:t>
            </a:r>
          </a:p>
          <a:p>
            <a:r>
              <a:rPr lang="en-US" dirty="0" smtClean="0"/>
              <a:t>“Litmus Test”  example:  Stance on abortion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3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Presidents appoint members of the federal courts with “advice and consent” of the Senate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appointment of federal justices has as much to do with partisanship as ideology.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dirty="0"/>
              <a:t>The Lower Courts</a:t>
            </a:r>
          </a:p>
          <a:p>
            <a:pPr lvl="1" eaLnBrk="1" hangingPunct="1"/>
            <a:r>
              <a:rPr lang="en-US" altLang="en-US" dirty="0"/>
              <a:t>Appointments handled through Senatorial Courtesy:</a:t>
            </a:r>
          </a:p>
          <a:p>
            <a:pPr lvl="2" eaLnBrk="1" hangingPunct="1"/>
            <a:r>
              <a:rPr lang="en-US" altLang="en-US" dirty="0"/>
              <a:t>Unwritten tradition where a judge is not confirmed if a senator of the president’s party from the state where the nominee will serve opposes the nomination</a:t>
            </a:r>
          </a:p>
          <a:p>
            <a:pPr lvl="2" eaLnBrk="1" hangingPunct="1"/>
            <a:r>
              <a:rPr lang="en-US" altLang="en-US" dirty="0"/>
              <a:t>Has the effect of the president approving the Senate’s choice</a:t>
            </a:r>
          </a:p>
          <a:p>
            <a:pPr lvl="1" eaLnBrk="1" hangingPunct="1"/>
            <a:r>
              <a:rPr lang="en-US" altLang="en-US" dirty="0"/>
              <a:t>President has more influence on appellate level</a:t>
            </a:r>
          </a:p>
        </p:txBody>
      </p:sp>
    </p:spTree>
    <p:extLst>
      <p:ext uri="{BB962C8B-B14F-4D97-AF65-F5344CB8AC3E}">
        <p14:creationId xmlns:p14="http://schemas.microsoft.com/office/powerpoint/2010/main" val="6921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Politics of Judicial Selection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Fewer constraints on president to nominate persons to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 relies on attorney general and DOJ to screen candidates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1 out of 5 nominees will not make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Presidents with minority party support in the Senate will have more difficulty.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Chief Justice can be chosen from a sitting justice, or as a new member to the Court</a:t>
            </a:r>
          </a:p>
        </p:txBody>
      </p:sp>
    </p:spTree>
    <p:extLst>
      <p:ext uri="{BB962C8B-B14F-4D97-AF65-F5344CB8AC3E}">
        <p14:creationId xmlns:p14="http://schemas.microsoft.com/office/powerpoint/2010/main" val="28024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Backgrounds of Judges and Justices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1981200" y="1524000"/>
            <a:ext cx="8229600" cy="4648200"/>
            <a:chOff x="288" y="960"/>
            <a:chExt cx="5184" cy="2928"/>
          </a:xfrm>
        </p:grpSpPr>
        <p:pic>
          <p:nvPicPr>
            <p:cNvPr id="184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77"/>
            <a:stretch>
              <a:fillRect/>
            </a:stretch>
          </p:blipFill>
          <p:spPr bwMode="auto">
            <a:xfrm rot="5400000">
              <a:off x="2136" y="-888"/>
              <a:ext cx="1488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2" r="6468"/>
            <a:stretch>
              <a:fillRect/>
            </a:stretch>
          </p:blipFill>
          <p:spPr bwMode="auto">
            <a:xfrm rot="5400000">
              <a:off x="2400" y="336"/>
              <a:ext cx="96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7" r="33577"/>
            <a:stretch>
              <a:fillRect/>
            </a:stretch>
          </p:blipFill>
          <p:spPr bwMode="auto">
            <a:xfrm rot="5400000">
              <a:off x="2640" y="1056"/>
              <a:ext cx="480" cy="5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5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249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U.S. Supreme Court</a:t>
            </a:r>
            <a:endParaRPr lang="en-US" dirty="0"/>
          </a:p>
        </p:txBody>
      </p:sp>
      <p:pic>
        <p:nvPicPr>
          <p:cNvPr id="10242" name="Picture 2" descr="John G. Roberts, Chief Justice of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37" y="3718441"/>
            <a:ext cx="1227372" cy="14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5779" y="2618353"/>
            <a:ext cx="373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Justice John G. Roberts Jr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5589" y="6467786"/>
            <a:ext cx="58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 Justices</a:t>
            </a:r>
            <a:endParaRPr lang="en-US" dirty="0"/>
          </a:p>
        </p:txBody>
      </p:sp>
      <p:pic>
        <p:nvPicPr>
          <p:cNvPr id="10246" name="Picture 6" descr="Clarence Thomas, Associate 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70" y="3648222"/>
            <a:ext cx="1280930" cy="1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uth Bader Ginsburg, Associate Jus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5" y="3830658"/>
            <a:ext cx="1248150" cy="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tephen G. Breyer, Associate Jus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11" y="3796149"/>
            <a:ext cx="1277766" cy="14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amuel Anthony Alito, Jr., Associate Jus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1" y="3716841"/>
            <a:ext cx="1220738" cy="13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onia Sotomayor, Associate Just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" y="3830658"/>
            <a:ext cx="1291368" cy="14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Elena Kagan, Associate Just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8" y="3806925"/>
            <a:ext cx="1276879" cy="14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55266" y="5124636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Kavanaugh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2333" y="5186720"/>
            <a:ext cx="137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Clarence Thomas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2420" y="5322423"/>
            <a:ext cx="12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Ruth Bader Ginsburg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0465" y="5246257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G. Breyer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5591" y="5260658"/>
            <a:ext cx="14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Samuel Anthony Alito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177" y="5278032"/>
            <a:ext cx="13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Sonia Sotomayor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2770" y="52698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Elena Kagan</a:t>
            </a:r>
            <a:endParaRPr lang="en-US" dirty="0"/>
          </a:p>
        </p:txBody>
      </p:sp>
      <p:pic>
        <p:nvPicPr>
          <p:cNvPr id="1026" name="Picture 2" descr="Image result for Neil M. Gorsuch, Associate Justice,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98" y="3676991"/>
            <a:ext cx="1141612" cy="1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8555" y="526167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Gorsuch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266" y="3716841"/>
            <a:ext cx="909894" cy="138214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464615" y="3135073"/>
            <a:ext cx="39465" cy="3748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00039" y="1580606"/>
            <a:ext cx="292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Conservative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34623" y="3043101"/>
            <a:ext cx="379686" cy="50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3358" y="1580606"/>
            <a:ext cx="13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Liberal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29600" cy="2179638"/>
          </a:xfrm>
        </p:spPr>
        <p:txBody>
          <a:bodyPr/>
          <a:lstStyle/>
          <a:p>
            <a:pPr eaLnBrk="1" hangingPunct="1"/>
            <a:r>
              <a:rPr lang="en-US" altLang="en-US"/>
              <a:t>Accepting Cases</a:t>
            </a:r>
          </a:p>
          <a:p>
            <a:pPr lvl="1" eaLnBrk="1" hangingPunct="1"/>
            <a:r>
              <a:rPr lang="en-US" altLang="en-US"/>
              <a:t>Use the “rule of four” to choose cases</a:t>
            </a:r>
          </a:p>
          <a:p>
            <a:pPr lvl="1" eaLnBrk="1" hangingPunct="1"/>
            <a:r>
              <a:rPr lang="en-US" altLang="en-US"/>
              <a:t>Issues a </a:t>
            </a:r>
            <a:r>
              <a:rPr lang="en-US" altLang="en-US" i="1"/>
              <a:t>writ of certiorari</a:t>
            </a:r>
            <a:r>
              <a:rPr lang="en-US" altLang="en-US"/>
              <a:t> to call up the case</a:t>
            </a:r>
          </a:p>
          <a:p>
            <a:pPr lvl="1" eaLnBrk="1" hangingPunct="1"/>
            <a:r>
              <a:rPr lang="en-US" altLang="en-US"/>
              <a:t>Supreme Court accepts few cases each year</a:t>
            </a:r>
          </a:p>
        </p:txBody>
      </p:sp>
      <p:pic>
        <p:nvPicPr>
          <p:cNvPr id="204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429001"/>
            <a:ext cx="7162800" cy="29940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4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Accepting Cases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Solicitor General: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 presidential appointee and third-ranking office in the Department of Justice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is in charge of appellate court litigation of the federal government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Four key functions: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Decide whether to appeal cases the government lost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Review and modify briefs presented in appeals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Represent the government before the Supreme Court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Submit a brief on behalf of a litigant in a case in which the government is not directly involved</a:t>
            </a:r>
          </a:p>
        </p:txBody>
      </p:sp>
    </p:spTree>
    <p:extLst>
      <p:ext uri="{BB962C8B-B14F-4D97-AF65-F5344CB8AC3E}">
        <p14:creationId xmlns:p14="http://schemas.microsoft.com/office/powerpoint/2010/main" val="15102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Oral arguments heard by the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Justices discuss the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justice will write the majority opinion (statement of legal reasoning behind  a judicial decision) on the case</a:t>
            </a:r>
          </a:p>
        </p:txBody>
      </p:sp>
      <p:pic>
        <p:nvPicPr>
          <p:cNvPr id="225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038600"/>
            <a:ext cx="8153400" cy="18478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1280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Making Decisions (continued)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Dissenting opinions </a:t>
            </a:r>
            <a:r>
              <a:rPr lang="en-US" altLang="en-US" dirty="0"/>
              <a:t>are written by justices who oppose the majority.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Concurring opinions </a:t>
            </a:r>
            <a:r>
              <a:rPr lang="en-US" altLang="en-US" dirty="0"/>
              <a:t>are written in support of the majority but stress a different legal basis.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u="sng" dirty="0"/>
              <a:t>Stare decisis</a:t>
            </a:r>
            <a:r>
              <a:rPr lang="en-US" altLang="en-US" b="1" u="sng" dirty="0"/>
              <a:t>: </a:t>
            </a:r>
            <a:r>
              <a:rPr lang="en-US" altLang="en-US" dirty="0"/>
              <a:t>let previous decision stand unchanged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Precedent</a:t>
            </a:r>
            <a:r>
              <a:rPr lang="en-US" altLang="en-US" b="1" u="sng" dirty="0" smtClean="0"/>
              <a:t>: (precedence) </a:t>
            </a:r>
            <a:r>
              <a:rPr lang="en-US" altLang="en-US" dirty="0"/>
              <a:t>how similar past cases were decided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May be overruled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u="sng" dirty="0"/>
              <a:t>Original Intent: </a:t>
            </a:r>
            <a:r>
              <a:rPr lang="en-US" altLang="en-US" dirty="0"/>
              <a:t>the idea that the Constitution should be viewed according to the original intent of the framers</a:t>
            </a:r>
          </a:p>
        </p:txBody>
      </p:sp>
    </p:spTree>
    <p:extLst>
      <p:ext uri="{BB962C8B-B14F-4D97-AF65-F5344CB8AC3E}">
        <p14:creationId xmlns:p14="http://schemas.microsoft.com/office/powerpoint/2010/main" val="10605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Nature of the Judicial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Introduction: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T</a:t>
            </a:r>
            <a:r>
              <a:rPr lang="en-US" altLang="en-US" sz="2800" b="1" dirty="0" smtClean="0"/>
              <a:t>ypes of cases: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Criminal Law: </a:t>
            </a:r>
            <a:r>
              <a:rPr lang="en-US" altLang="en-US" sz="2400" dirty="0" smtClean="0"/>
              <a:t>The government charges an individual with violating one or more specific laws.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Civil Law: </a:t>
            </a:r>
            <a:r>
              <a:rPr lang="en-US" altLang="en-US" sz="2400" dirty="0" smtClean="0"/>
              <a:t>The court resolves a dispute between two parties and defines the relationship between them.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/>
              <a:t>Common Law</a:t>
            </a:r>
            <a:r>
              <a:rPr lang="en-US" altLang="en-US" sz="2400" dirty="0" smtClean="0"/>
              <a:t>: a collection of (judge-made) laws that developed over centuries is based on decisions made by judges.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Most cases are tried and resolved in state, not federal courts.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Cases of burglary or divorce are examples.</a:t>
            </a:r>
          </a:p>
        </p:txBody>
      </p:sp>
    </p:spTree>
    <p:extLst>
      <p:ext uri="{BB962C8B-B14F-4D97-AF65-F5344CB8AC3E}">
        <p14:creationId xmlns:p14="http://schemas.microsoft.com/office/powerpoint/2010/main" val="4035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Rational Basis Review</a:t>
            </a:r>
          </a:p>
          <a:p>
            <a:r>
              <a:rPr lang="en-US" dirty="0"/>
              <a:t>This is the lowest level of scrutiny applied to challenged laws, and it has historically required very little for a law to pass as constitutional.</a:t>
            </a:r>
          </a:p>
          <a:p>
            <a:r>
              <a:rPr lang="en-US" dirty="0"/>
              <a:t>Under the rational basis test, the person </a:t>
            </a:r>
            <a:r>
              <a:rPr lang="en-US" i="1" dirty="0"/>
              <a:t>challenging the law</a:t>
            </a:r>
            <a:r>
              <a:rPr lang="en-US" dirty="0"/>
              <a:t> (not the government) must prove either:</a:t>
            </a:r>
          </a:p>
          <a:p>
            <a:r>
              <a:rPr lang="en-US" dirty="0"/>
              <a:t>The government has </a:t>
            </a:r>
            <a:r>
              <a:rPr lang="en-US" i="1" dirty="0"/>
              <a:t>no legitimate interest </a:t>
            </a:r>
            <a:r>
              <a:rPr lang="en-US" dirty="0"/>
              <a:t>in the law or policy; or</a:t>
            </a:r>
          </a:p>
          <a:p>
            <a:r>
              <a:rPr lang="en-US" dirty="0"/>
              <a:t>There is </a:t>
            </a:r>
            <a:r>
              <a:rPr lang="en-US" i="1" dirty="0"/>
              <a:t>no reasonable, rational link </a:t>
            </a:r>
            <a:r>
              <a:rPr lang="en-US" dirty="0"/>
              <a:t>between that interest and the challenged law</a:t>
            </a:r>
            <a:r>
              <a:rPr lang="en-US" dirty="0" smtClean="0"/>
              <a:t>.</a:t>
            </a:r>
          </a:p>
          <a:p>
            <a:r>
              <a:rPr lang="en-US" dirty="0"/>
              <a:t>This test typically applies to all laws or regulations which are challenged as irrational or arbitrary as well as discrimination based on age, disability, wealth, or felony status. </a:t>
            </a:r>
          </a:p>
        </p:txBody>
      </p:sp>
    </p:spTree>
    <p:extLst>
      <p:ext uri="{BB962C8B-B14F-4D97-AF65-F5344CB8AC3E}">
        <p14:creationId xmlns:p14="http://schemas.microsoft.com/office/powerpoint/2010/main" val="241546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Intermediate Scrutiny</a:t>
            </a:r>
          </a:p>
          <a:p>
            <a:r>
              <a:rPr lang="en-US" dirty="0" smtClean="0"/>
              <a:t>A level </a:t>
            </a:r>
            <a:r>
              <a:rPr lang="en-US" dirty="0"/>
              <a:t>of judicial focus on challenged laws is less demanding than strict scrutiny. </a:t>
            </a:r>
            <a:endParaRPr lang="en-US" dirty="0" smtClean="0"/>
          </a:p>
          <a:p>
            <a:r>
              <a:rPr lang="en-US" dirty="0"/>
              <a:t>This test was first accepted by the U.S. Supreme Court in 1976 to be used whenever a law discriminates based on gender or sex. Some federal appellate courts and state supreme courts have also applied this level of scrutiny to cases involving sexual orientation.</a:t>
            </a:r>
          </a:p>
          <a:p>
            <a:r>
              <a:rPr lang="en-US" dirty="0"/>
              <a:t>As with strict scrutiny, intermediate scrutiny also places the burden of proof on the government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order for a law to pass intermediate scrutiny, it must: </a:t>
            </a:r>
            <a:endParaRPr lang="en-US" dirty="0" smtClean="0"/>
          </a:p>
          <a:p>
            <a:pPr lvl="1"/>
            <a:r>
              <a:rPr lang="en-US" dirty="0" smtClean="0"/>
              <a:t>Serve </a:t>
            </a:r>
            <a:r>
              <a:rPr lang="en-US" dirty="0"/>
              <a:t>an important government </a:t>
            </a:r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substantially related to achieving the objective. </a:t>
            </a:r>
          </a:p>
        </p:txBody>
      </p:sp>
    </p:spTree>
    <p:extLst>
      <p:ext uri="{BB962C8B-B14F-4D97-AF65-F5344CB8AC3E}">
        <p14:creationId xmlns:p14="http://schemas.microsoft.com/office/powerpoint/2010/main" val="334343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Levels of Scrutiny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Strict Scrutiny</a:t>
            </a:r>
            <a:endParaRPr lang="en-US" dirty="0"/>
          </a:p>
          <a:p>
            <a:r>
              <a:rPr lang="en-US" dirty="0"/>
              <a:t>This is the highest level of </a:t>
            </a:r>
            <a:r>
              <a:rPr lang="en-US" dirty="0" smtClean="0"/>
              <a:t>scrutiny</a:t>
            </a:r>
            <a:r>
              <a:rPr lang="en-US" dirty="0"/>
              <a:t> applied by courts to government actions or laws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Strict scrutiny requires the government to prove that: </a:t>
            </a:r>
            <a:endParaRPr lang="en-US" b="1" dirty="0" smtClean="0"/>
          </a:p>
          <a:p>
            <a:pPr lvl="1"/>
            <a:r>
              <a:rPr lang="en-US" b="1" dirty="0" smtClean="0"/>
              <a:t>There </a:t>
            </a:r>
            <a:r>
              <a:rPr lang="en-US" b="1" dirty="0"/>
              <a:t>is a compelling state interest behind the challenged </a:t>
            </a:r>
            <a:r>
              <a:rPr lang="en-US" b="1" dirty="0" smtClean="0"/>
              <a:t>policy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law or regulation is narrowly tailored to achieve its result. </a:t>
            </a:r>
            <a:endParaRPr lang="en-US" b="1" dirty="0" smtClean="0"/>
          </a:p>
          <a:p>
            <a:r>
              <a:rPr lang="en-US" dirty="0"/>
              <a:t>The U.S. Supreme Court has determined that legislation or government actions which discriminate on the basis of race, national origin</a:t>
            </a:r>
            <a:r>
              <a:rPr lang="en-US" dirty="0" smtClean="0"/>
              <a:t>, and religion </a:t>
            </a:r>
            <a:r>
              <a:rPr lang="en-US" dirty="0"/>
              <a:t>must pass this level of scrutiny to survive a challenge that the policy violates constitutional equal protection.</a:t>
            </a:r>
          </a:p>
          <a:p>
            <a:r>
              <a:rPr lang="en-US" dirty="0"/>
              <a:t>This high level of scrutiny is also applied whenever a "fundamental right" is being threatened by a law, like the right to marriage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4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as Policymakers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Judicial implementation</a:t>
            </a:r>
          </a:p>
          <a:p>
            <a:pPr lvl="1" eaLnBrk="1" hangingPunct="1"/>
            <a:r>
              <a:rPr lang="en-US" altLang="en-US" sz="2800" dirty="0" smtClean="0"/>
              <a:t>How and whether court decisions are translated into actual policy, thereby affecting the behavior of others</a:t>
            </a:r>
          </a:p>
          <a:p>
            <a:pPr lvl="1" eaLnBrk="1" hangingPunct="1"/>
            <a:r>
              <a:rPr lang="en-US" altLang="en-US" sz="2800" dirty="0" smtClean="0"/>
              <a:t>Must rely on others to carry out decisions</a:t>
            </a:r>
          </a:p>
          <a:p>
            <a:pPr lvl="2" eaLnBrk="1" hangingPunct="1"/>
            <a:r>
              <a:rPr lang="en-US" altLang="en-US" sz="2400" dirty="0" smtClean="0"/>
              <a:t>Interpreting population: understand the decision</a:t>
            </a:r>
          </a:p>
          <a:p>
            <a:pPr lvl="2" eaLnBrk="1" hangingPunct="1"/>
            <a:r>
              <a:rPr lang="en-US" altLang="en-US" sz="2400" dirty="0" smtClean="0"/>
              <a:t>Implementing population: the people who need to carry out the decision–may be disagreement</a:t>
            </a:r>
          </a:p>
          <a:p>
            <a:pPr lvl="2" eaLnBrk="1" hangingPunct="1"/>
            <a:r>
              <a:rPr lang="en-US" altLang="en-US" sz="2400" dirty="0" smtClean="0"/>
              <a:t>Consumer population: the people who are affected (or could be) by the decision</a:t>
            </a:r>
          </a:p>
        </p:txBody>
      </p:sp>
    </p:spTree>
    <p:extLst>
      <p:ext uri="{BB962C8B-B14F-4D97-AF65-F5344CB8AC3E}">
        <p14:creationId xmlns:p14="http://schemas.microsoft.com/office/powerpoint/2010/main" val="28329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Courts and the Policy Agenda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 A Historical Review</a:t>
            </a:r>
          </a:p>
          <a:p>
            <a:pPr lvl="1" eaLnBrk="1" hangingPunct="1"/>
            <a:r>
              <a:rPr lang="en-US" altLang="en-US" dirty="0"/>
              <a:t>John Marshall and the Growth of Judicial Review</a:t>
            </a:r>
          </a:p>
          <a:p>
            <a:pPr lvl="2" eaLnBrk="1" hangingPunct="1"/>
            <a:r>
              <a:rPr lang="en-US" altLang="en-US" i="1" dirty="0"/>
              <a:t>Marbury v. Madison</a:t>
            </a:r>
            <a:r>
              <a:rPr lang="en-US" altLang="en-US" dirty="0"/>
              <a:t> (1803) established judicial review—courts determine constitutionality of acts of Congress</a:t>
            </a:r>
          </a:p>
          <a:p>
            <a:pPr lvl="1" eaLnBrk="1" hangingPunct="1"/>
            <a:r>
              <a:rPr lang="en-US" altLang="en-US" dirty="0"/>
              <a:t>The “Nine Old Men</a:t>
            </a:r>
            <a:r>
              <a:rPr lang="en-US" altLang="en-US" dirty="0" smtClean="0"/>
              <a:t>” (known for their conflict with FDR over the </a:t>
            </a:r>
            <a:r>
              <a:rPr lang="en-US" altLang="en-US" dirty="0" err="1" smtClean="0"/>
              <a:t>The</a:t>
            </a:r>
            <a:r>
              <a:rPr lang="en-US" altLang="en-US" dirty="0" smtClean="0"/>
              <a:t> New Deal Policies during the Great Depression)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Warren </a:t>
            </a:r>
            <a:r>
              <a:rPr lang="en-US" altLang="en-US" dirty="0" smtClean="0"/>
              <a:t>Court (Liberal Majority that expanded Civil Rights, Civil Liberties, Judicial Powers as well as Federal powers)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Burger </a:t>
            </a:r>
            <a:r>
              <a:rPr lang="en-US" altLang="en-US" dirty="0" smtClean="0"/>
              <a:t>Court (Conservative Majority that delivered liberal decisions in cases about abortion, capital punishment, religious establishment and school desegregation of schools with bussing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The Rehnquist </a:t>
            </a:r>
            <a:r>
              <a:rPr lang="en-US" altLang="en-US" dirty="0" smtClean="0"/>
              <a:t>Court (Conservative Majority that pushed state rights and New Federalism)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5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Understanding the Courts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Courts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Courts are not very democratic.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Not 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Difficult to remove judges and justices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 courts often reflect popular majorities.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Groups are likely to use the courts when other methods fail, which promotes pluralism.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There are still conflicting rulings leading to deadlock and inconsistency.</a:t>
            </a:r>
          </a:p>
        </p:txBody>
      </p:sp>
    </p:spTree>
    <p:extLst>
      <p:ext uri="{BB962C8B-B14F-4D97-AF65-F5344CB8AC3E}">
        <p14:creationId xmlns:p14="http://schemas.microsoft.com/office/powerpoint/2010/main" val="35154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Understanding the Courts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What Courts Should Do: The Scope of Judicial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restraint: </a:t>
            </a:r>
            <a:r>
              <a:rPr lang="en-US" altLang="en-US" sz="2800" dirty="0"/>
              <a:t>judges should play a minimal policymaking 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Judicial activism: </a:t>
            </a:r>
            <a:r>
              <a:rPr lang="en-US" altLang="en-US" sz="2800" dirty="0"/>
              <a:t>judges should make bold policy decisions and even chart new constitutional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Political questions: </a:t>
            </a:r>
            <a:r>
              <a:rPr lang="en-US" altLang="en-US" sz="2800" dirty="0"/>
              <a:t>means of the federal courts to avoid deciding some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/>
              <a:t>Statutory construction: </a:t>
            </a:r>
            <a:r>
              <a:rPr lang="en-US" altLang="en-US" sz="2800" dirty="0"/>
              <a:t>the judicial interpretation of an act of </a:t>
            </a:r>
            <a:r>
              <a:rPr lang="en-US" altLang="en-US" sz="2800" dirty="0" smtClean="0"/>
              <a:t>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Strict Constructionism</a:t>
            </a:r>
            <a:r>
              <a:rPr lang="en-US" altLang="en-US" sz="2800" dirty="0" smtClean="0"/>
              <a:t>:  Narrow view of the document meaning only what was intended from our founding fathers.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Living Document or Loose Constructionist</a:t>
            </a:r>
            <a:r>
              <a:rPr lang="en-US" altLang="en-US" sz="2800" dirty="0" smtClean="0"/>
              <a:t>:  The document can be interrupted differently by each generation.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8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Participants in the Judicial System</a:t>
            </a:r>
          </a:p>
          <a:p>
            <a:pPr lvl="1" eaLnBrk="1" hangingPunct="1"/>
            <a:r>
              <a:rPr lang="en-US" altLang="en-US" sz="2800" dirty="0"/>
              <a:t>Litigants</a:t>
            </a:r>
          </a:p>
          <a:p>
            <a:pPr lvl="2" eaLnBrk="1" hangingPunct="1"/>
            <a:r>
              <a:rPr lang="en-US" altLang="en-US" sz="2400" b="1" dirty="0"/>
              <a:t>Plaintiff</a:t>
            </a:r>
            <a:r>
              <a:rPr lang="en-US" altLang="en-US" sz="2400" dirty="0"/>
              <a:t>—the party bringing the charge</a:t>
            </a:r>
          </a:p>
          <a:p>
            <a:pPr lvl="2" eaLnBrk="1" hangingPunct="1"/>
            <a:r>
              <a:rPr lang="en-US" altLang="en-US" sz="2400" b="1" dirty="0"/>
              <a:t>Defendant</a:t>
            </a:r>
            <a:r>
              <a:rPr lang="en-US" altLang="en-US" sz="2400" dirty="0"/>
              <a:t>—the party being charged</a:t>
            </a:r>
          </a:p>
          <a:p>
            <a:pPr lvl="2" eaLnBrk="1" hangingPunct="1"/>
            <a:r>
              <a:rPr lang="en-US" altLang="en-US" sz="2400" b="1" dirty="0"/>
              <a:t>Jury</a:t>
            </a:r>
            <a:r>
              <a:rPr lang="en-US" altLang="en-US" sz="2400" dirty="0"/>
              <a:t>—the people (normally 12) who often decide the outcome of a case</a:t>
            </a:r>
          </a:p>
          <a:p>
            <a:pPr lvl="2" eaLnBrk="1" hangingPunct="1"/>
            <a:r>
              <a:rPr lang="en-US" altLang="en-US" sz="2400" b="1" dirty="0"/>
              <a:t>Standing to sue: </a:t>
            </a:r>
            <a:r>
              <a:rPr lang="en-US" altLang="en-US" sz="2400" dirty="0"/>
              <a:t>plaintiffs have a serious interest in the case; have sustained or likely to sustain a direct injury from the government</a:t>
            </a:r>
          </a:p>
          <a:p>
            <a:pPr lvl="2" eaLnBrk="1" hangingPunct="1"/>
            <a:r>
              <a:rPr lang="en-US" altLang="en-US" sz="2400" b="1" dirty="0"/>
              <a:t>Justiciable disputes: </a:t>
            </a:r>
            <a:r>
              <a:rPr lang="en-US" altLang="en-US" sz="2400" dirty="0"/>
              <a:t>a case must be capable of being settled as a matter of law.</a:t>
            </a:r>
          </a:p>
        </p:txBody>
      </p:sp>
    </p:spTree>
    <p:extLst>
      <p:ext uri="{BB962C8B-B14F-4D97-AF65-F5344CB8AC3E}">
        <p14:creationId xmlns:p14="http://schemas.microsoft.com/office/powerpoint/2010/main" val="26847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the Judicial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Participants in the Judicial System</a:t>
            </a:r>
          </a:p>
          <a:p>
            <a:pPr lvl="1" eaLnBrk="1" hangingPunct="1"/>
            <a:r>
              <a:rPr lang="en-US" altLang="en-US" dirty="0" smtClean="0"/>
              <a:t>Groups (NAACP &amp; Public Interest Groups are examples)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Use the courts to try to change policies</a:t>
            </a:r>
          </a:p>
          <a:p>
            <a:pPr lvl="2" eaLnBrk="1" hangingPunct="1"/>
            <a:r>
              <a:rPr lang="en-US" altLang="en-US" i="1" dirty="0"/>
              <a:t>Amicus Curiae</a:t>
            </a:r>
            <a:r>
              <a:rPr lang="en-US" altLang="en-US" dirty="0"/>
              <a:t> briefs used to influence the courts</a:t>
            </a:r>
          </a:p>
          <a:p>
            <a:pPr lvl="3" eaLnBrk="1" hangingPunct="1"/>
            <a:r>
              <a:rPr lang="en-US" altLang="en-US" dirty="0"/>
              <a:t>“friend of the court” briefs used to raise additional points of view and information not contained in briefs of formal parties</a:t>
            </a:r>
          </a:p>
          <a:p>
            <a:pPr lvl="1" eaLnBrk="1" hangingPunct="1"/>
            <a:r>
              <a:rPr lang="en-US" altLang="en-US" dirty="0"/>
              <a:t>Attorneys</a:t>
            </a:r>
          </a:p>
          <a:p>
            <a:pPr lvl="2" eaLnBrk="1" hangingPunct="1"/>
            <a:r>
              <a:rPr lang="en-US" altLang="en-US" dirty="0"/>
              <a:t>800,000 lawyers in United States today</a:t>
            </a:r>
          </a:p>
          <a:p>
            <a:pPr lvl="2" eaLnBrk="1" hangingPunct="1"/>
            <a:r>
              <a:rPr lang="en-US" altLang="en-US" dirty="0"/>
              <a:t>Legal Services Corporation: lawyers to assist the poor</a:t>
            </a:r>
          </a:p>
          <a:p>
            <a:pPr lvl="2" eaLnBrk="1" hangingPunct="1"/>
            <a:r>
              <a:rPr lang="en-US" altLang="en-US" dirty="0"/>
              <a:t>Access to quality lawyers is not equal</a:t>
            </a:r>
            <a:r>
              <a:rPr lang="en-US" altLang="en-US" dirty="0" smtClean="0"/>
              <a:t>.  (The more money someone has the better lawyer they can afford to pay for)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2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Dual Court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dual system of the United States Court System reflects the shared power of the National and state governments.</a:t>
            </a:r>
          </a:p>
          <a:p>
            <a:r>
              <a:rPr lang="en-US" dirty="0" smtClean="0"/>
              <a:t>States:</a:t>
            </a:r>
          </a:p>
          <a:p>
            <a:pPr lvl="1"/>
            <a:r>
              <a:rPr lang="en-US" dirty="0" smtClean="0"/>
              <a:t>Allows states to develop their own Criminal code and courts to enforce the codes.</a:t>
            </a:r>
          </a:p>
          <a:p>
            <a:pPr lvl="1"/>
            <a:r>
              <a:rPr lang="en-US" dirty="0" smtClean="0"/>
              <a:t>Can appeal in the state to appeals courts and also appeal to the Federal courts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pic>
        <p:nvPicPr>
          <p:cNvPr id="3074" name="Picture 2" descr="Image result for the structure of the Federal court syst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113"/>
            <a:ext cx="7445183" cy="55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927" y="1403927"/>
            <a:ext cx="3879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Constitutional Power: Article III of the U.S. Constitution</a:t>
            </a:r>
          </a:p>
          <a:p>
            <a:endParaRPr lang="en-US" sz="2800" dirty="0"/>
          </a:p>
          <a:p>
            <a:r>
              <a:rPr lang="en-US" sz="2800" dirty="0" smtClean="0"/>
              <a:t>Power granted to Congress to create “Inferior” Courts to the United States Supreme Court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District Courts (</a:t>
            </a:r>
            <a:r>
              <a:rPr lang="en-US" altLang="en-US" dirty="0" smtClean="0"/>
              <a:t>94 </a:t>
            </a:r>
            <a:r>
              <a:rPr lang="en-US" altLang="en-US" dirty="0"/>
              <a:t>F</a:t>
            </a:r>
            <a:r>
              <a:rPr lang="en-US" altLang="en-US" dirty="0" smtClean="0"/>
              <a:t>ederal Courts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Original Jurisdiction: courts that hear the case first and determine the facts - the trial court</a:t>
            </a:r>
          </a:p>
          <a:p>
            <a:pPr lvl="1" eaLnBrk="1" hangingPunct="1"/>
            <a:r>
              <a:rPr lang="en-US" altLang="en-US" dirty="0"/>
              <a:t>Deals with the following types of cases:</a:t>
            </a:r>
          </a:p>
          <a:p>
            <a:pPr lvl="2" eaLnBrk="1" hangingPunct="1"/>
            <a:r>
              <a:rPr lang="en-US" altLang="en-US" dirty="0"/>
              <a:t>Federal crimes</a:t>
            </a:r>
          </a:p>
          <a:p>
            <a:pPr lvl="2" eaLnBrk="1" hangingPunct="1"/>
            <a:r>
              <a:rPr lang="en-US" altLang="en-US" dirty="0"/>
              <a:t>Civil suits under federal law and across state lines</a:t>
            </a:r>
          </a:p>
          <a:p>
            <a:pPr lvl="2" eaLnBrk="1" hangingPunct="1"/>
            <a:r>
              <a:rPr lang="en-US" altLang="en-US" dirty="0"/>
              <a:t>Supervise bankruptcy and naturalization</a:t>
            </a:r>
          </a:p>
          <a:p>
            <a:pPr lvl="2" eaLnBrk="1" hangingPunct="1"/>
            <a:r>
              <a:rPr lang="en-US" altLang="en-US" dirty="0"/>
              <a:t>Review some federal agencies</a:t>
            </a:r>
          </a:p>
          <a:p>
            <a:pPr lvl="2" eaLnBrk="1" hangingPunct="1"/>
            <a:r>
              <a:rPr lang="en-US" altLang="en-US" dirty="0"/>
              <a:t>Admiralty and maritime law cases</a:t>
            </a:r>
          </a:p>
          <a:p>
            <a:pPr lvl="2" eaLnBrk="1" hangingPunct="1"/>
            <a:r>
              <a:rPr lang="en-US" altLang="en-US" dirty="0"/>
              <a:t>Supervision of naturalization of aliens</a:t>
            </a:r>
          </a:p>
        </p:txBody>
      </p:sp>
    </p:spTree>
    <p:extLst>
      <p:ext uri="{BB962C8B-B14F-4D97-AF65-F5344CB8AC3E}">
        <p14:creationId xmlns:p14="http://schemas.microsoft.com/office/powerpoint/2010/main" val="12976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Courts of Appeal</a:t>
            </a:r>
          </a:p>
          <a:p>
            <a:pPr lvl="1" eaLnBrk="1" hangingPunct="1"/>
            <a:r>
              <a:rPr lang="en-US" altLang="en-US" smtClean="0"/>
              <a:t>Appellate Jurisdiction: reviews the legal issues in cases brought from lower courts</a:t>
            </a:r>
          </a:p>
          <a:p>
            <a:pPr lvl="1" eaLnBrk="1" hangingPunct="1"/>
            <a:r>
              <a:rPr lang="en-US" altLang="en-US" smtClean="0"/>
              <a:t>Hold no trials and hear no testimony</a:t>
            </a:r>
          </a:p>
          <a:p>
            <a:pPr lvl="1" eaLnBrk="1" hangingPunct="1"/>
            <a:r>
              <a:rPr lang="en-US" altLang="en-US" smtClean="0"/>
              <a:t>12 circuit courts</a:t>
            </a:r>
          </a:p>
          <a:p>
            <a:pPr lvl="1" eaLnBrk="1" hangingPunct="1"/>
            <a:r>
              <a:rPr lang="en-US" altLang="en-US" smtClean="0"/>
              <a:t>U.S. Court of Appeals for the Federal Circuit – specialized cases</a:t>
            </a:r>
          </a:p>
          <a:p>
            <a:pPr lvl="1" eaLnBrk="1" hangingPunct="1"/>
            <a:r>
              <a:rPr lang="en-US" altLang="en-US" smtClean="0"/>
              <a:t>Focus on errors of procedure and law</a:t>
            </a:r>
          </a:p>
        </p:txBody>
      </p:sp>
    </p:spTree>
    <p:extLst>
      <p:ext uri="{BB962C8B-B14F-4D97-AF65-F5344CB8AC3E}">
        <p14:creationId xmlns:p14="http://schemas.microsoft.com/office/powerpoint/2010/main" val="23388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Structure of the Federal Judicial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Supreme Court</a:t>
            </a:r>
          </a:p>
          <a:p>
            <a:pPr lvl="1" eaLnBrk="1" hangingPunct="1"/>
            <a:r>
              <a:rPr lang="en-US" altLang="en-US"/>
              <a:t>Ensures uniformity in interpreting national laws, resolves conflicts among states and maintains national supremacy in law</a:t>
            </a:r>
          </a:p>
          <a:p>
            <a:pPr lvl="2" eaLnBrk="1" hangingPunct="1"/>
            <a:r>
              <a:rPr lang="en-US" altLang="en-US"/>
              <a:t>9 justices – 1 Chief Justice, 8 Associate Justices</a:t>
            </a:r>
          </a:p>
          <a:p>
            <a:pPr lvl="2" eaLnBrk="1" hangingPunct="1"/>
            <a:r>
              <a:rPr lang="en-US" altLang="en-US"/>
              <a:t>Supreme Court decides which cases it will hear—controls its own agenda</a:t>
            </a:r>
          </a:p>
          <a:p>
            <a:pPr lvl="2" eaLnBrk="1" hangingPunct="1"/>
            <a:r>
              <a:rPr lang="en-US" altLang="en-US"/>
              <a:t>Some original jurisdiction, but mostly appellate jurisdiction</a:t>
            </a:r>
          </a:p>
          <a:p>
            <a:pPr lvl="2" eaLnBrk="1" hangingPunct="1"/>
            <a:r>
              <a:rPr lang="en-US" altLang="en-US"/>
              <a:t>Most cases come from the federal courts</a:t>
            </a:r>
          </a:p>
          <a:p>
            <a:pPr lvl="2" eaLnBrk="1" hangingPunct="1"/>
            <a:r>
              <a:rPr lang="en-US" altLang="en-US"/>
              <a:t>Most are civil cases</a:t>
            </a:r>
          </a:p>
        </p:txBody>
      </p:sp>
    </p:spTree>
    <p:extLst>
      <p:ext uri="{BB962C8B-B14F-4D97-AF65-F5344CB8AC3E}">
        <p14:creationId xmlns:p14="http://schemas.microsoft.com/office/powerpoint/2010/main" val="4075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1441</Words>
  <Application>Microsoft Office PowerPoint</Application>
  <PresentationFormat>Widescreen</PresentationFormat>
  <Paragraphs>202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United States Federal Court System</vt:lpstr>
      <vt:lpstr>The Nature of the Judicial System</vt:lpstr>
      <vt:lpstr>The Nature of the Judicial System</vt:lpstr>
      <vt:lpstr>The Nature of the Judicial System</vt:lpstr>
      <vt:lpstr>Dual Court System</vt:lpstr>
      <vt:lpstr>The Structure of the Federal Judicial System</vt:lpstr>
      <vt:lpstr>The Structure of the Federal Judicial System</vt:lpstr>
      <vt:lpstr>The Structure of the Federal Judicial System</vt:lpstr>
      <vt:lpstr>The Structure of the Federal Judicial System</vt:lpstr>
      <vt:lpstr>The Structure of the Federal Judicial System</vt:lpstr>
      <vt:lpstr>U.S. Supreme Court Selection Criteria</vt:lpstr>
      <vt:lpstr>The Politics of Judicial Selection</vt:lpstr>
      <vt:lpstr>The Politics of Judicial Selection</vt:lpstr>
      <vt:lpstr>The Backgrounds of Judges and Justices</vt:lpstr>
      <vt:lpstr>U.S. Supreme Court</vt:lpstr>
      <vt:lpstr>The Courts as Policymakers</vt:lpstr>
      <vt:lpstr>The Courts as Policymakers</vt:lpstr>
      <vt:lpstr>The Courts as Policymakers</vt:lpstr>
      <vt:lpstr>The Courts as Policymakers</vt:lpstr>
      <vt:lpstr>3 Levels of Scrutiny</vt:lpstr>
      <vt:lpstr>3 Levels of Scrutiny</vt:lpstr>
      <vt:lpstr>3 Levels of Scrutiny</vt:lpstr>
      <vt:lpstr>The Courts as Policymakers</vt:lpstr>
      <vt:lpstr>The Courts and the Policy Agenda</vt:lpstr>
      <vt:lpstr>Understanding the Courts</vt:lpstr>
      <vt:lpstr>Understanding the Courts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Federal Court System</dc:title>
  <dc:creator>Windows User</dc:creator>
  <cp:lastModifiedBy>Michael Fluharty</cp:lastModifiedBy>
  <cp:revision>22</cp:revision>
  <dcterms:created xsi:type="dcterms:W3CDTF">2016-12-15T16:41:53Z</dcterms:created>
  <dcterms:modified xsi:type="dcterms:W3CDTF">2018-11-02T15:49:23Z</dcterms:modified>
</cp:coreProperties>
</file>