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57" r:id="rId6"/>
    <p:sldId id="261" r:id="rId7"/>
    <p:sldId id="266" r:id="rId8"/>
    <p:sldId id="283" r:id="rId9"/>
    <p:sldId id="268" r:id="rId10"/>
    <p:sldId id="282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4CF38-5474-4A51-A456-2535990C948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333EC-FCF0-4BFE-83C3-382C7E08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4C5CB5-A2F0-45C5-93E8-5509A845875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717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AA303D-9F52-4875-9944-24C0E401A61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78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81DBDC-02F5-4163-B642-63BA734E388F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51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1D00E1-E498-46EB-AA0F-57C84ACDFE6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081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E46574-F06E-445D-985E-3FFB1DE5A735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2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B7F548-3EB0-44A5-8FB2-13016E0BE20E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631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F8880-E2A7-4D38-A87A-3ED00BC1D18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06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6D0F3F-C097-4367-A2BC-7C55470B640B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87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7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AEA9-B803-4EDF-BC9B-04AB21B0C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6714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5F0B-5EA2-404E-AED8-5BB8708B418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Federal Court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</a:p>
          <a:p>
            <a:r>
              <a:rPr lang="en-US" dirty="0" err="1" smtClean="0"/>
              <a:t>Fluharty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12498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U.S. Supreme Court</a:t>
            </a:r>
            <a:endParaRPr lang="en-US" dirty="0"/>
          </a:p>
        </p:txBody>
      </p:sp>
      <p:pic>
        <p:nvPicPr>
          <p:cNvPr id="10242" name="Picture 2" descr="John G. Roberts, Chief Justice of the United St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37" y="3718441"/>
            <a:ext cx="1227372" cy="14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5779" y="2618353"/>
            <a:ext cx="373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Justice John G. Roberts Jr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5589" y="6467786"/>
            <a:ext cx="580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Associate Justices</a:t>
            </a:r>
            <a:endParaRPr lang="en-US" dirty="0"/>
          </a:p>
        </p:txBody>
      </p:sp>
      <p:pic>
        <p:nvPicPr>
          <p:cNvPr id="10246" name="Picture 6" descr="Clarence Thomas, Associate 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70" y="3648222"/>
            <a:ext cx="1280930" cy="14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uth Bader Ginsburg, Associate Jus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15" y="3830658"/>
            <a:ext cx="1248150" cy="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tephen G. Breyer, Associate Just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11" y="3796149"/>
            <a:ext cx="1277766" cy="14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amuel Anthony Alito, Jr., Associate Just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1" y="3716841"/>
            <a:ext cx="1220738" cy="13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onia Sotomayor, Associate Just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" y="3830658"/>
            <a:ext cx="1291368" cy="14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Elena Kagan, Associate Just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78" y="3806925"/>
            <a:ext cx="1276879" cy="14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55266" y="5124636"/>
            <a:ext cx="128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Brett </a:t>
            </a:r>
            <a:r>
              <a:rPr lang="en-US" dirty="0" err="1" smtClean="0"/>
              <a:t>Kavanaugh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52333" y="5186720"/>
            <a:ext cx="137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Clarence Thomas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2420" y="5322423"/>
            <a:ext cx="120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Ruth Bader Ginsburg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0465" y="5246257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G. Breyer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5591" y="5260658"/>
            <a:ext cx="140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Samuel Anthony Alito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77" y="5278032"/>
            <a:ext cx="131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Sonia Sotomayor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2770" y="52698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Elena Kagan</a:t>
            </a:r>
            <a:endParaRPr lang="en-US" dirty="0"/>
          </a:p>
        </p:txBody>
      </p:sp>
      <p:pic>
        <p:nvPicPr>
          <p:cNvPr id="1026" name="Picture 2" descr="Image result for Neil M. Gorsuch, Associate Justice,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98" y="3676991"/>
            <a:ext cx="1141612" cy="15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28555" y="5261670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Neil Gorsuch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266" y="3716841"/>
            <a:ext cx="909894" cy="138214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5464615" y="3135073"/>
            <a:ext cx="39465" cy="37480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00039" y="1580606"/>
            <a:ext cx="292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Conservative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34623" y="3043101"/>
            <a:ext cx="379686" cy="50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3358" y="1580606"/>
            <a:ext cx="131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Liberal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4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229600" cy="2179638"/>
          </a:xfrm>
        </p:spPr>
        <p:txBody>
          <a:bodyPr/>
          <a:lstStyle/>
          <a:p>
            <a:pPr eaLnBrk="1" hangingPunct="1"/>
            <a:r>
              <a:rPr lang="en-US" altLang="en-US"/>
              <a:t>Accepting Cases</a:t>
            </a:r>
          </a:p>
          <a:p>
            <a:pPr lvl="1" eaLnBrk="1" hangingPunct="1"/>
            <a:r>
              <a:rPr lang="en-US" altLang="en-US"/>
              <a:t>Use the “rule of four” to choose cases</a:t>
            </a:r>
          </a:p>
          <a:p>
            <a:pPr lvl="1" eaLnBrk="1" hangingPunct="1"/>
            <a:r>
              <a:rPr lang="en-US" altLang="en-US"/>
              <a:t>Issues a </a:t>
            </a:r>
            <a:r>
              <a:rPr lang="en-US" altLang="en-US" i="1"/>
              <a:t>writ of certiorari</a:t>
            </a:r>
            <a:r>
              <a:rPr lang="en-US" altLang="en-US"/>
              <a:t> to call up the case</a:t>
            </a:r>
          </a:p>
          <a:p>
            <a:pPr lvl="1" eaLnBrk="1" hangingPunct="1"/>
            <a:r>
              <a:rPr lang="en-US" altLang="en-US"/>
              <a:t>Supreme Court accepts few cases each year</a:t>
            </a:r>
          </a:p>
        </p:txBody>
      </p:sp>
      <p:pic>
        <p:nvPicPr>
          <p:cNvPr id="204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429001"/>
            <a:ext cx="7162800" cy="29940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44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229600" cy="276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Making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Oral arguments heard by the justices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Justices discuss the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justice will write the majority opinion (statement of legal reasoning behind  a judicial decision) on the case</a:t>
            </a:r>
          </a:p>
        </p:txBody>
      </p:sp>
      <p:pic>
        <p:nvPicPr>
          <p:cNvPr id="2253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038600"/>
            <a:ext cx="8153400" cy="18478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280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Nature of the Judicial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Introduction: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T</a:t>
            </a:r>
            <a:r>
              <a:rPr lang="en-US" altLang="en-US" sz="2800" b="1" dirty="0" smtClean="0"/>
              <a:t>ypes of cases: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Criminal Law: </a:t>
            </a:r>
            <a:r>
              <a:rPr lang="en-US" altLang="en-US" sz="2400" dirty="0" smtClean="0"/>
              <a:t>The government charges an individual with violating one or more specific laws.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Civil Law: </a:t>
            </a:r>
            <a:r>
              <a:rPr lang="en-US" altLang="en-US" sz="2400" dirty="0" smtClean="0"/>
              <a:t>The court resolves a dispute between two parties and defines the relationship between them.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Common Law</a:t>
            </a:r>
            <a:r>
              <a:rPr lang="en-US" altLang="en-US" sz="2400" dirty="0" smtClean="0"/>
              <a:t>: a collection of (judge-made) laws that developed over centuries is based on decisions made by judges.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Most cases are tried and resolved in state, not federal courts.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Cases of burglary or divorce are examples.</a:t>
            </a:r>
          </a:p>
        </p:txBody>
      </p:sp>
    </p:spTree>
    <p:extLst>
      <p:ext uri="{BB962C8B-B14F-4D97-AF65-F5344CB8AC3E}">
        <p14:creationId xmlns:p14="http://schemas.microsoft.com/office/powerpoint/2010/main" val="40350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the Judicial System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Participants in the Judicial System</a:t>
            </a:r>
          </a:p>
          <a:p>
            <a:pPr lvl="1" eaLnBrk="1" hangingPunct="1"/>
            <a:r>
              <a:rPr lang="en-US" altLang="en-US" sz="2800" dirty="0"/>
              <a:t>Litigants</a:t>
            </a:r>
          </a:p>
          <a:p>
            <a:pPr lvl="2" eaLnBrk="1" hangingPunct="1"/>
            <a:r>
              <a:rPr lang="en-US" altLang="en-US" sz="2400" b="1" dirty="0"/>
              <a:t>Plaintiff</a:t>
            </a:r>
            <a:r>
              <a:rPr lang="en-US" altLang="en-US" sz="2400" dirty="0"/>
              <a:t>—the party bringing the charge</a:t>
            </a:r>
          </a:p>
          <a:p>
            <a:pPr lvl="2" eaLnBrk="1" hangingPunct="1"/>
            <a:r>
              <a:rPr lang="en-US" altLang="en-US" sz="2400" b="1" dirty="0"/>
              <a:t>Defendant</a:t>
            </a:r>
            <a:r>
              <a:rPr lang="en-US" altLang="en-US" sz="2400" dirty="0"/>
              <a:t>—the party being charged</a:t>
            </a:r>
          </a:p>
          <a:p>
            <a:pPr lvl="2" eaLnBrk="1" hangingPunct="1"/>
            <a:r>
              <a:rPr lang="en-US" altLang="en-US" sz="2400" b="1" dirty="0"/>
              <a:t>Jury</a:t>
            </a:r>
            <a:r>
              <a:rPr lang="en-US" altLang="en-US" sz="2400" dirty="0"/>
              <a:t>—the people (normally 12) who often decide the outcome of a case</a:t>
            </a:r>
          </a:p>
          <a:p>
            <a:pPr lvl="2" eaLnBrk="1" hangingPunct="1"/>
            <a:r>
              <a:rPr lang="en-US" altLang="en-US" sz="2400" b="1" dirty="0"/>
              <a:t>Standing to sue: </a:t>
            </a:r>
            <a:r>
              <a:rPr lang="en-US" altLang="en-US" sz="2400" dirty="0"/>
              <a:t>plaintiffs have a serious interest in the case; have sustained or likely to sustain a direct injury from the government</a:t>
            </a:r>
          </a:p>
          <a:p>
            <a:pPr lvl="2" eaLnBrk="1" hangingPunct="1"/>
            <a:r>
              <a:rPr lang="en-US" altLang="en-US" sz="2400" b="1" dirty="0"/>
              <a:t>Justiciable disputes: </a:t>
            </a:r>
            <a:r>
              <a:rPr lang="en-US" altLang="en-US" sz="2400" dirty="0"/>
              <a:t>a case must be capable of being settled as a matter of law.</a:t>
            </a:r>
          </a:p>
        </p:txBody>
      </p:sp>
    </p:spTree>
    <p:extLst>
      <p:ext uri="{BB962C8B-B14F-4D97-AF65-F5344CB8AC3E}">
        <p14:creationId xmlns:p14="http://schemas.microsoft.com/office/powerpoint/2010/main" val="26847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the Judicial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Participants in the Judicial System</a:t>
            </a:r>
          </a:p>
          <a:p>
            <a:pPr lvl="1" eaLnBrk="1" hangingPunct="1"/>
            <a:r>
              <a:rPr lang="en-US" altLang="en-US" dirty="0" smtClean="0"/>
              <a:t>Groups (NAACP &amp; Public Interest Groups are examples)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Use the courts to try to change policies</a:t>
            </a:r>
          </a:p>
          <a:p>
            <a:pPr lvl="2" eaLnBrk="1" hangingPunct="1"/>
            <a:r>
              <a:rPr lang="en-US" altLang="en-US" i="1" dirty="0"/>
              <a:t>Amicus Curiae</a:t>
            </a:r>
            <a:r>
              <a:rPr lang="en-US" altLang="en-US" dirty="0"/>
              <a:t> briefs used to influence the courts</a:t>
            </a:r>
          </a:p>
          <a:p>
            <a:pPr lvl="3" eaLnBrk="1" hangingPunct="1"/>
            <a:r>
              <a:rPr lang="en-US" altLang="en-US" dirty="0"/>
              <a:t>“friend of the court” briefs used to raise additional points of view and information not contained in briefs of formal parties</a:t>
            </a:r>
          </a:p>
          <a:p>
            <a:pPr lvl="1" eaLnBrk="1" hangingPunct="1"/>
            <a:r>
              <a:rPr lang="en-US" altLang="en-US" dirty="0"/>
              <a:t>Attorneys</a:t>
            </a:r>
          </a:p>
          <a:p>
            <a:pPr lvl="2" eaLnBrk="1" hangingPunct="1"/>
            <a:r>
              <a:rPr lang="en-US" altLang="en-US" dirty="0"/>
              <a:t>800,000 lawyers in United States today</a:t>
            </a:r>
          </a:p>
          <a:p>
            <a:pPr lvl="2" eaLnBrk="1" hangingPunct="1"/>
            <a:r>
              <a:rPr lang="en-US" altLang="en-US" dirty="0"/>
              <a:t>Legal Services Corporation: lawyers to assist the poor</a:t>
            </a:r>
          </a:p>
          <a:p>
            <a:pPr lvl="2" eaLnBrk="1" hangingPunct="1"/>
            <a:r>
              <a:rPr lang="en-US" altLang="en-US" dirty="0"/>
              <a:t>Access to quality lawyers is not equal</a:t>
            </a:r>
            <a:r>
              <a:rPr lang="en-US" altLang="en-US" dirty="0" smtClean="0"/>
              <a:t>.  (The more money someone has the better lawyer they can afford to pay for)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2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Dual Court System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dual system of the United States Court System reflects the shared power of the National and state governments.</a:t>
            </a:r>
          </a:p>
          <a:p>
            <a:r>
              <a:rPr lang="en-US" dirty="0" smtClean="0"/>
              <a:t>States:</a:t>
            </a:r>
          </a:p>
          <a:p>
            <a:pPr lvl="1"/>
            <a:r>
              <a:rPr lang="en-US" dirty="0" smtClean="0"/>
              <a:t>Allows states to develop their own Criminal code and courts to enforce the codes.</a:t>
            </a:r>
          </a:p>
          <a:p>
            <a:pPr lvl="1"/>
            <a:r>
              <a:rPr lang="en-US" dirty="0" smtClean="0"/>
              <a:t>Can appeal in the state to appeals courts and also appeal to the Federal courts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pic>
        <p:nvPicPr>
          <p:cNvPr id="3074" name="Picture 2" descr="Image result for the structure of the Federal court syst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113"/>
            <a:ext cx="7445183" cy="558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927" y="1403927"/>
            <a:ext cx="3879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Constitutional Power: Article III of the U.S. Constitution</a:t>
            </a:r>
          </a:p>
          <a:p>
            <a:endParaRPr lang="en-US" sz="2800" dirty="0"/>
          </a:p>
          <a:p>
            <a:r>
              <a:rPr lang="en-US" sz="2800" dirty="0" smtClean="0"/>
              <a:t>Power granted to Congress to create “Inferior” Courts to the United States Supreme Court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pic>
        <p:nvPicPr>
          <p:cNvPr id="1331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8229600" cy="453548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8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Supreme Court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Ideology </a:t>
            </a:r>
          </a:p>
          <a:p>
            <a:r>
              <a:rPr lang="en-US" dirty="0" smtClean="0"/>
              <a:t>Party and personal loyalties</a:t>
            </a:r>
          </a:p>
          <a:p>
            <a:r>
              <a:rPr lang="en-US" dirty="0" smtClean="0"/>
              <a:t>Judicial Experience</a:t>
            </a:r>
          </a:p>
          <a:p>
            <a:r>
              <a:rPr lang="en-US" dirty="0" smtClean="0"/>
              <a:t> Race and Gender</a:t>
            </a:r>
          </a:p>
          <a:p>
            <a:r>
              <a:rPr lang="en-US" dirty="0" smtClean="0"/>
              <a:t>“Litmus Test”  example:  Stance on abortion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3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Politics of Judicial Selection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Fewer constraints on president to nominate persons to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President relies on attorney general and DOJ to screen candidates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 out of 5 nominees will not make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Presidents with minority party support in the Senate will have more difficulty.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Chief Justice can be chosen from a sitting justice, or as a new member to the Court</a:t>
            </a:r>
          </a:p>
        </p:txBody>
      </p:sp>
    </p:spTree>
    <p:extLst>
      <p:ext uri="{BB962C8B-B14F-4D97-AF65-F5344CB8AC3E}">
        <p14:creationId xmlns:p14="http://schemas.microsoft.com/office/powerpoint/2010/main" val="28024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577</Words>
  <Application>Microsoft Office PowerPoint</Application>
  <PresentationFormat>Widescreen</PresentationFormat>
  <Paragraphs>84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United States Federal Court System</vt:lpstr>
      <vt:lpstr>The Nature of the Judicial System</vt:lpstr>
      <vt:lpstr>The Nature of the Judicial System</vt:lpstr>
      <vt:lpstr>The Nature of the Judicial System</vt:lpstr>
      <vt:lpstr>Dual Court System</vt:lpstr>
      <vt:lpstr>The Structure of the Federal Judicial System</vt:lpstr>
      <vt:lpstr>The Structure of the Federal Judicial System</vt:lpstr>
      <vt:lpstr>U.S. Supreme Court Selection Criteria</vt:lpstr>
      <vt:lpstr>The Politics of Judicial Selection</vt:lpstr>
      <vt:lpstr>U.S. Supreme Court</vt:lpstr>
      <vt:lpstr>The Courts as Policymakers</vt:lpstr>
      <vt:lpstr>The Courts as Policymakers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Federal Court System</dc:title>
  <dc:creator>Windows User</dc:creator>
  <cp:lastModifiedBy>Michael Fluharty</cp:lastModifiedBy>
  <cp:revision>23</cp:revision>
  <dcterms:created xsi:type="dcterms:W3CDTF">2016-12-15T16:41:53Z</dcterms:created>
  <dcterms:modified xsi:type="dcterms:W3CDTF">2018-12-11T17:45:06Z</dcterms:modified>
</cp:coreProperties>
</file>