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86" r:id="rId3"/>
    <p:sldId id="258" r:id="rId4"/>
    <p:sldId id="259" r:id="rId5"/>
    <p:sldId id="262" r:id="rId6"/>
    <p:sldId id="260" r:id="rId7"/>
    <p:sldId id="275" r:id="rId8"/>
    <p:sldId id="261" r:id="rId9"/>
    <p:sldId id="265" r:id="rId10"/>
    <p:sldId id="267" r:id="rId11"/>
    <p:sldId id="266" r:id="rId12"/>
    <p:sldId id="268" r:id="rId13"/>
    <p:sldId id="269" r:id="rId14"/>
    <p:sldId id="270" r:id="rId15"/>
    <p:sldId id="271" r:id="rId16"/>
    <p:sldId id="277" r:id="rId17"/>
    <p:sldId id="274" r:id="rId18"/>
    <p:sldId id="276" r:id="rId19"/>
    <p:sldId id="285" r:id="rId20"/>
    <p:sldId id="278" r:id="rId21"/>
    <p:sldId id="279" r:id="rId22"/>
    <p:sldId id="280" r:id="rId23"/>
    <p:sldId id="281" r:id="rId24"/>
    <p:sldId id="283" r:id="rId25"/>
    <p:sldId id="313" r:id="rId26"/>
    <p:sldId id="282" r:id="rId27"/>
    <p:sldId id="321" r:id="rId28"/>
    <p:sldId id="322"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3" autoAdjust="0"/>
    <p:restoredTop sz="94660"/>
  </p:normalViewPr>
  <p:slideViewPr>
    <p:cSldViewPr snapToGrid="0">
      <p:cViewPr varScale="1">
        <p:scale>
          <a:sx n="111" d="100"/>
          <a:sy n="111" d="100"/>
        </p:scale>
        <p:origin x="183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B70CAA-072B-417D-86B4-5FC320FE5B6F}"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C102CD-EAB6-4DCC-B69A-5E89A3C3E21D}" type="slidenum">
              <a:rPr lang="en-US" smtClean="0"/>
              <a:t>‹#›</a:t>
            </a:fld>
            <a:endParaRPr lang="en-US"/>
          </a:p>
        </p:txBody>
      </p:sp>
    </p:spTree>
    <p:extLst>
      <p:ext uri="{BB962C8B-B14F-4D97-AF65-F5344CB8AC3E}">
        <p14:creationId xmlns:p14="http://schemas.microsoft.com/office/powerpoint/2010/main" val="4160839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6E0589C-32F7-4035-9103-EE25124E7C3B}" type="slidenum">
              <a:rPr lang="en-US" altLang="en-US">
                <a:latin typeface="Arial" panose="020B0604020202020204" pitchFamily="34" charset="0"/>
                <a:cs typeface="Arial" panose="020B0604020202020204" pitchFamily="34" charset="0"/>
              </a:rPr>
              <a:pPr eaLnBrk="1" hangingPunct="1">
                <a:spcBef>
                  <a:spcPct val="0"/>
                </a:spcBef>
              </a:pPr>
              <a:t>24</a:t>
            </a:fld>
            <a:endParaRPr lang="en-US" altLang="en-US">
              <a:latin typeface="Arial" panose="020B0604020202020204" pitchFamily="34" charset="0"/>
              <a:cs typeface="Arial" panose="020B0604020202020204" pitchFamily="34" charset="0"/>
            </a:endParaRPr>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Tree>
    <p:extLst>
      <p:ext uri="{BB962C8B-B14F-4D97-AF65-F5344CB8AC3E}">
        <p14:creationId xmlns:p14="http://schemas.microsoft.com/office/powerpoint/2010/main" val="2167911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632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ea typeface="MS PGothic" charset="0"/>
              </a:rPr>
              <a:t>Table 3.1</a:t>
            </a:r>
          </a:p>
          <a:p>
            <a:r>
              <a:rPr lang="en-US" sz="1200" b="0" i="0" u="none" strike="noStrike" kern="1200" baseline="0" dirty="0">
                <a:solidFill>
                  <a:schemeClr val="tx1"/>
                </a:solidFill>
                <a:latin typeface="+mn-lt"/>
                <a:ea typeface="MS PGothic" pitchFamily="34" charset="-128"/>
                <a:cs typeface="MS PGothic" charset="0"/>
              </a:rPr>
              <a:t>Source: Office of Management and Budget, FY2016 Budget,</a:t>
            </a:r>
          </a:p>
          <a:p>
            <a:r>
              <a:rPr lang="en-US" sz="1200" b="0" i="0" u="none" strike="noStrike" kern="1200" baseline="0" dirty="0">
                <a:solidFill>
                  <a:schemeClr val="tx1"/>
                </a:solidFill>
                <a:latin typeface="+mn-lt"/>
                <a:ea typeface="MS PGothic" pitchFamily="34" charset="-128"/>
                <a:cs typeface="MS PGothic" charset="0"/>
              </a:rPr>
              <a:t>Table 15-1, “Trends in Federal Grants to State and Local</a:t>
            </a:r>
          </a:p>
          <a:p>
            <a:r>
              <a:rPr lang="en-US" sz="1200" b="0" i="0" u="none" strike="noStrike" kern="1200" baseline="0" dirty="0">
                <a:solidFill>
                  <a:schemeClr val="tx1"/>
                </a:solidFill>
                <a:latin typeface="+mn-lt"/>
                <a:ea typeface="MS PGothic" pitchFamily="34" charset="-128"/>
                <a:cs typeface="MS PGothic" charset="0"/>
              </a:rPr>
              <a:t>Governments,”</a:t>
            </a:r>
          </a:p>
          <a:p>
            <a:r>
              <a:rPr lang="en-US" sz="1200" b="0" i="0" u="none" strike="noStrike" kern="1200" baseline="0" dirty="0">
                <a:solidFill>
                  <a:schemeClr val="tx1"/>
                </a:solidFill>
                <a:latin typeface="+mn-lt"/>
                <a:ea typeface="MS PGothic" pitchFamily="34" charset="-128"/>
                <a:cs typeface="MS PGothic" charset="0"/>
              </a:rPr>
              <a:t>p. 267.</a:t>
            </a:r>
            <a:endParaRPr lang="en-US" dirty="0">
              <a:latin typeface="Calibri" charset="0"/>
              <a:ea typeface="MS PGothic" charset="0"/>
            </a:endParaRPr>
          </a:p>
        </p:txBody>
      </p:sp>
      <p:sp>
        <p:nvSpPr>
          <p:cNvPr id="5632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ea typeface="MS PGothic" charset="0"/>
                <a:cs typeface="MS PGothic" charset="0"/>
              </a:defRPr>
            </a:lvl1pPr>
            <a:lvl2pPr marL="742950" indent="-285750">
              <a:defRPr>
                <a:solidFill>
                  <a:schemeClr val="tx1"/>
                </a:solidFill>
                <a:latin typeface="Verdana" charset="0"/>
                <a:ea typeface="MS PGothic" charset="0"/>
                <a:cs typeface="MS PGothic" charset="0"/>
              </a:defRPr>
            </a:lvl2pPr>
            <a:lvl3pPr marL="1143000" indent="-228600">
              <a:defRPr>
                <a:solidFill>
                  <a:schemeClr val="tx1"/>
                </a:solidFill>
                <a:latin typeface="Verdana" charset="0"/>
                <a:ea typeface="MS PGothic" charset="0"/>
                <a:cs typeface="MS PGothic" charset="0"/>
              </a:defRPr>
            </a:lvl3pPr>
            <a:lvl4pPr marL="1600200" indent="-228600">
              <a:defRPr>
                <a:solidFill>
                  <a:schemeClr val="tx1"/>
                </a:solidFill>
                <a:latin typeface="Verdana" charset="0"/>
                <a:ea typeface="MS PGothic" charset="0"/>
                <a:cs typeface="MS PGothic" charset="0"/>
              </a:defRPr>
            </a:lvl4pPr>
            <a:lvl5pPr marL="2057400" indent="-228600">
              <a:defRPr>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Verdana" charset="0"/>
                <a:ea typeface="MS PGothic" charset="0"/>
                <a:cs typeface="MS PGothic" charset="0"/>
              </a:defRPr>
            </a:lvl9pPr>
          </a:lstStyle>
          <a:p>
            <a:fld id="{8E5CEF28-6BB7-A542-8024-BF46BD4732FD}" type="slidenum">
              <a:rPr lang="en-US"/>
              <a:pPr/>
              <a:t>25</a:t>
            </a:fld>
            <a:endParaRPr lang="en-US" dirty="0"/>
          </a:p>
        </p:txBody>
      </p:sp>
    </p:spTree>
    <p:extLst>
      <p:ext uri="{BB962C8B-B14F-4D97-AF65-F5344CB8AC3E}">
        <p14:creationId xmlns:p14="http://schemas.microsoft.com/office/powerpoint/2010/main" val="3025129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270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a typeface="MS PGothic" charset="0"/>
            </a:endParaRPr>
          </a:p>
        </p:txBody>
      </p:sp>
      <p:sp>
        <p:nvSpPr>
          <p:cNvPr id="7270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ea typeface="MS PGothic" charset="0"/>
                <a:cs typeface="MS PGothic" charset="0"/>
              </a:defRPr>
            </a:lvl1pPr>
            <a:lvl2pPr marL="742950" indent="-285750">
              <a:defRPr>
                <a:solidFill>
                  <a:schemeClr val="tx1"/>
                </a:solidFill>
                <a:latin typeface="Verdana" charset="0"/>
                <a:ea typeface="MS PGothic" charset="0"/>
                <a:cs typeface="MS PGothic" charset="0"/>
              </a:defRPr>
            </a:lvl2pPr>
            <a:lvl3pPr marL="1143000" indent="-228600">
              <a:defRPr>
                <a:solidFill>
                  <a:schemeClr val="tx1"/>
                </a:solidFill>
                <a:latin typeface="Verdana" charset="0"/>
                <a:ea typeface="MS PGothic" charset="0"/>
                <a:cs typeface="MS PGothic" charset="0"/>
              </a:defRPr>
            </a:lvl3pPr>
            <a:lvl4pPr marL="1600200" indent="-228600">
              <a:defRPr>
                <a:solidFill>
                  <a:schemeClr val="tx1"/>
                </a:solidFill>
                <a:latin typeface="Verdana" charset="0"/>
                <a:ea typeface="MS PGothic" charset="0"/>
                <a:cs typeface="MS PGothic" charset="0"/>
              </a:defRPr>
            </a:lvl4pPr>
            <a:lvl5pPr marL="2057400" indent="-228600">
              <a:defRPr>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Verdana" charset="0"/>
                <a:ea typeface="MS PGothic" charset="0"/>
                <a:cs typeface="MS PGothic" charset="0"/>
              </a:defRPr>
            </a:lvl9pPr>
          </a:lstStyle>
          <a:p>
            <a:fld id="{B5F98F45-9E93-E949-8EF2-4EC525429344}" type="slidenum">
              <a:rPr lang="en-US">
                <a:solidFill>
                  <a:srgbClr val="000000"/>
                </a:solidFill>
              </a:rPr>
              <a:pPr/>
              <a:t>27</a:t>
            </a:fld>
            <a:endParaRPr lang="en-US" dirty="0">
              <a:solidFill>
                <a:srgbClr val="000000"/>
              </a:solidFill>
            </a:endParaRPr>
          </a:p>
        </p:txBody>
      </p:sp>
    </p:spTree>
    <p:extLst>
      <p:ext uri="{BB962C8B-B14F-4D97-AF65-F5344CB8AC3E}">
        <p14:creationId xmlns:p14="http://schemas.microsoft.com/office/powerpoint/2010/main" val="2483290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270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a typeface="MS PGothic" charset="0"/>
            </a:endParaRPr>
          </a:p>
        </p:txBody>
      </p:sp>
      <p:sp>
        <p:nvSpPr>
          <p:cNvPr id="7270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Verdana" charset="0"/>
                <a:ea typeface="MS PGothic" charset="0"/>
                <a:cs typeface="MS PGothic" charset="0"/>
              </a:defRPr>
            </a:lvl1pPr>
            <a:lvl2pPr marL="742950" indent="-285750">
              <a:defRPr>
                <a:solidFill>
                  <a:schemeClr val="tx1"/>
                </a:solidFill>
                <a:latin typeface="Verdana" charset="0"/>
                <a:ea typeface="MS PGothic" charset="0"/>
                <a:cs typeface="MS PGothic" charset="0"/>
              </a:defRPr>
            </a:lvl2pPr>
            <a:lvl3pPr marL="1143000" indent="-228600">
              <a:defRPr>
                <a:solidFill>
                  <a:schemeClr val="tx1"/>
                </a:solidFill>
                <a:latin typeface="Verdana" charset="0"/>
                <a:ea typeface="MS PGothic" charset="0"/>
                <a:cs typeface="MS PGothic" charset="0"/>
              </a:defRPr>
            </a:lvl3pPr>
            <a:lvl4pPr marL="1600200" indent="-228600">
              <a:defRPr>
                <a:solidFill>
                  <a:schemeClr val="tx1"/>
                </a:solidFill>
                <a:latin typeface="Verdana" charset="0"/>
                <a:ea typeface="MS PGothic" charset="0"/>
                <a:cs typeface="MS PGothic" charset="0"/>
              </a:defRPr>
            </a:lvl4pPr>
            <a:lvl5pPr marL="2057400" indent="-228600">
              <a:defRPr>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Verdana" charset="0"/>
                <a:ea typeface="MS PGothic" charset="0"/>
                <a:cs typeface="MS PGothic" charset="0"/>
              </a:defRPr>
            </a:lvl9pPr>
          </a:lstStyle>
          <a:p>
            <a:fld id="{B5F98F45-9E93-E949-8EF2-4EC525429344}" type="slidenum">
              <a:rPr lang="en-US">
                <a:solidFill>
                  <a:srgbClr val="000000"/>
                </a:solidFill>
              </a:rPr>
              <a:pPr/>
              <a:t>28</a:t>
            </a:fld>
            <a:endParaRPr lang="en-US" dirty="0">
              <a:solidFill>
                <a:srgbClr val="000000"/>
              </a:solidFill>
            </a:endParaRPr>
          </a:p>
        </p:txBody>
      </p:sp>
    </p:spTree>
    <p:extLst>
      <p:ext uri="{BB962C8B-B14F-4D97-AF65-F5344CB8AC3E}">
        <p14:creationId xmlns:p14="http://schemas.microsoft.com/office/powerpoint/2010/main" val="2919488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01C9E1B-5C15-4BC8-B640-725E04D6E371}"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3839691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1C9E1B-5C15-4BC8-B640-725E04D6E371}"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3398169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1C9E1B-5C15-4BC8-B640-725E04D6E371}"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1660992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59200" y="274638"/>
            <a:ext cx="78232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25"/>
            <a:ext cx="2844800"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DD0F705A-F18E-448F-A45B-C689C13AD3FE}" type="slidenum">
              <a:rPr lang="en-US" altLang="en-US"/>
              <a:pPr/>
              <a:t>‹#›</a:t>
            </a:fld>
            <a:endParaRPr lang="en-US" altLang="en-US"/>
          </a:p>
        </p:txBody>
      </p:sp>
    </p:spTree>
    <p:extLst>
      <p:ext uri="{BB962C8B-B14F-4D97-AF65-F5344CB8AC3E}">
        <p14:creationId xmlns:p14="http://schemas.microsoft.com/office/powerpoint/2010/main" val="1560403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1C9E1B-5C15-4BC8-B640-725E04D6E371}"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253903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01C9E1B-5C15-4BC8-B640-725E04D6E371}"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3649149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1C9E1B-5C15-4BC8-B640-725E04D6E371}"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1036224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01C9E1B-5C15-4BC8-B640-725E04D6E371}"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2425320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1C9E1B-5C15-4BC8-B640-725E04D6E371}"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182370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1C9E1B-5C15-4BC8-B640-725E04D6E371}"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3855585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1C9E1B-5C15-4BC8-B640-725E04D6E371}"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2422991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1C9E1B-5C15-4BC8-B640-725E04D6E371}"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087F05-B02C-4D1D-8699-62547C58E113}" type="slidenum">
              <a:rPr lang="en-US" smtClean="0"/>
              <a:t>‹#›</a:t>
            </a:fld>
            <a:endParaRPr lang="en-US"/>
          </a:p>
        </p:txBody>
      </p:sp>
    </p:spTree>
    <p:extLst>
      <p:ext uri="{BB962C8B-B14F-4D97-AF65-F5344CB8AC3E}">
        <p14:creationId xmlns:p14="http://schemas.microsoft.com/office/powerpoint/2010/main" val="3042593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9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1C9E1B-5C15-4BC8-B640-725E04D6E371}" type="datetimeFigureOut">
              <a:rPr lang="en-US" smtClean="0"/>
              <a:t>8/4/2026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087F05-B02C-4D1D-8699-62547C58E113}" type="slidenum">
              <a:rPr lang="en-US" smtClean="0"/>
              <a:t>‹#›</a:t>
            </a:fld>
            <a:endParaRPr lang="en-US"/>
          </a:p>
        </p:txBody>
      </p:sp>
    </p:spTree>
    <p:extLst>
      <p:ext uri="{BB962C8B-B14F-4D97-AF65-F5344CB8AC3E}">
        <p14:creationId xmlns:p14="http://schemas.microsoft.com/office/powerpoint/2010/main" val="2020068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Federalism </a:t>
            </a:r>
          </a:p>
        </p:txBody>
      </p:sp>
      <p:sp>
        <p:nvSpPr>
          <p:cNvPr id="3" name="Subtitle 2"/>
          <p:cNvSpPr>
            <a:spLocks noGrp="1"/>
          </p:cNvSpPr>
          <p:nvPr>
            <p:ph type="subTitle" idx="1"/>
          </p:nvPr>
        </p:nvSpPr>
        <p:spPr/>
        <p:txBody>
          <a:bodyPr>
            <a:normAutofit/>
          </a:bodyPr>
          <a:lstStyle/>
          <a:p>
            <a:r>
              <a:rPr lang="en-US" dirty="0"/>
              <a:t>Unit One</a:t>
            </a:r>
          </a:p>
          <a:p>
            <a:r>
              <a:rPr lang="en-US" dirty="0"/>
              <a:t>Textbook Chapter 3</a:t>
            </a:r>
          </a:p>
          <a:p>
            <a:r>
              <a:rPr lang="en-US" dirty="0"/>
              <a:t>Coach Flu</a:t>
            </a:r>
          </a:p>
        </p:txBody>
      </p:sp>
    </p:spTree>
    <p:extLst>
      <p:ext uri="{BB962C8B-B14F-4D97-AF65-F5344CB8AC3E}">
        <p14:creationId xmlns:p14="http://schemas.microsoft.com/office/powerpoint/2010/main" val="2718695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r>
              <a:rPr lang="en-US">
                <a:ea typeface="+mj-ea"/>
              </a:rPr>
              <a:t>Federalism and the Constitution</a:t>
            </a:r>
          </a:p>
        </p:txBody>
      </p:sp>
      <p:sp>
        <p:nvSpPr>
          <p:cNvPr id="12291" name="Rectangle 3"/>
          <p:cNvSpPr>
            <a:spLocks noGrp="1" noChangeArrowheads="1"/>
          </p:cNvSpPr>
          <p:nvPr>
            <p:ph idx="1"/>
          </p:nvPr>
        </p:nvSpPr>
        <p:spPr/>
        <p:txBody>
          <a:bodyPr/>
          <a:lstStyle/>
          <a:p>
            <a:pPr eaLnBrk="1" hangingPunct="1"/>
            <a:r>
              <a:rPr lang="en-US" altLang="en-US"/>
              <a:t>The Tenth Amendment states that all power not delegated to the national government, nor prohibited to the states, is reserved to the states and the people</a:t>
            </a:r>
          </a:p>
          <a:p>
            <a:pPr eaLnBrk="1" hangingPunct="1"/>
            <a:r>
              <a:rPr lang="en-US" altLang="en-US"/>
              <a:t>But, Article I, Section 8, allows Congress to make all laws necessary and proper for carrying out its enumerated powers (the Elastic Clause).</a:t>
            </a:r>
          </a:p>
        </p:txBody>
      </p:sp>
    </p:spTree>
    <p:extLst>
      <p:ext uri="{BB962C8B-B14F-4D97-AF65-F5344CB8AC3E}">
        <p14:creationId xmlns:p14="http://schemas.microsoft.com/office/powerpoint/2010/main" val="3724361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defRPr/>
            </a:pPr>
            <a:r>
              <a:rPr lang="en-US" dirty="0">
                <a:solidFill>
                  <a:srgbClr val="FF0000"/>
                </a:solidFill>
              </a:rPr>
              <a:t>Elastic Clause</a:t>
            </a:r>
          </a:p>
        </p:txBody>
      </p:sp>
      <p:sp>
        <p:nvSpPr>
          <p:cNvPr id="50179" name="Rectangle 3"/>
          <p:cNvSpPr>
            <a:spLocks noGrp="1" noChangeArrowheads="1"/>
          </p:cNvSpPr>
          <p:nvPr>
            <p:ph type="body" idx="1"/>
          </p:nvPr>
        </p:nvSpPr>
        <p:spPr>
          <a:xfrm>
            <a:off x="1981200" y="1600200"/>
            <a:ext cx="8229600" cy="4648200"/>
          </a:xfrm>
        </p:spPr>
        <p:txBody>
          <a:bodyPr>
            <a:normAutofit lnSpcReduction="10000"/>
          </a:bodyPr>
          <a:lstStyle/>
          <a:p>
            <a:pPr>
              <a:lnSpc>
                <a:spcPct val="90000"/>
              </a:lnSpc>
            </a:pPr>
            <a:r>
              <a:rPr lang="en-US" altLang="en-US" dirty="0"/>
              <a:t>Aka – “</a:t>
            </a:r>
            <a:r>
              <a:rPr lang="en-US" altLang="en-US" dirty="0">
                <a:solidFill>
                  <a:srgbClr val="FF0000"/>
                </a:solidFill>
              </a:rPr>
              <a:t>Necessary and Proper Clause</a:t>
            </a:r>
            <a:r>
              <a:rPr lang="en-US" altLang="en-US" dirty="0"/>
              <a:t>”</a:t>
            </a:r>
          </a:p>
          <a:p>
            <a:pPr>
              <a:lnSpc>
                <a:spcPct val="90000"/>
              </a:lnSpc>
            </a:pPr>
            <a:r>
              <a:rPr lang="en-US" altLang="en-US" sz="2400" dirty="0"/>
              <a:t>Art. I, Sec. 8, Cl. 18 - "The Congress shall have Power - To make all Laws which shall be necessary and proper for carrying into Execution the foregoing Powers, and all other Powers vested by this Constitution in the Government of the United States, or in any Department or Officer thereof."</a:t>
            </a:r>
          </a:p>
          <a:p>
            <a:pPr>
              <a:lnSpc>
                <a:spcPct val="90000"/>
              </a:lnSpc>
            </a:pPr>
            <a:r>
              <a:rPr lang="en-US" altLang="en-US" dirty="0"/>
              <a:t>Impossible to predict all powers Congress will need to function, sometimes we might have to allow Congress extra powers to fulfill their delegated powers</a:t>
            </a:r>
          </a:p>
          <a:p>
            <a:pPr>
              <a:lnSpc>
                <a:spcPct val="90000"/>
              </a:lnSpc>
            </a:pPr>
            <a:r>
              <a:rPr lang="en-US" altLang="en-US" dirty="0"/>
              <a:t>The “Necessary and Proper Debate” is the debate between people who believe in </a:t>
            </a:r>
            <a:r>
              <a:rPr lang="en-US" altLang="en-US" dirty="0">
                <a:solidFill>
                  <a:srgbClr val="FF0000"/>
                </a:solidFill>
              </a:rPr>
              <a:t>Loose Construction </a:t>
            </a:r>
            <a:r>
              <a:rPr lang="en-US" altLang="en-US" dirty="0"/>
              <a:t>and </a:t>
            </a:r>
            <a:r>
              <a:rPr lang="en-US" altLang="en-US" dirty="0">
                <a:solidFill>
                  <a:srgbClr val="FF0000"/>
                </a:solidFill>
              </a:rPr>
              <a:t>Strict Construction</a:t>
            </a:r>
            <a:r>
              <a:rPr lang="en-US" altLang="en-US" dirty="0"/>
              <a:t>.  </a:t>
            </a:r>
          </a:p>
        </p:txBody>
      </p:sp>
    </p:spTree>
    <p:extLst>
      <p:ext uri="{BB962C8B-B14F-4D97-AF65-F5344CB8AC3E}">
        <p14:creationId xmlns:p14="http://schemas.microsoft.com/office/powerpoint/2010/main" val="2406235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defRPr/>
            </a:pPr>
            <a:r>
              <a:rPr lang="en-US" sz="4000"/>
              <a:t>McCulloch v. Maryland (1819)</a:t>
            </a:r>
          </a:p>
        </p:txBody>
      </p:sp>
      <p:sp>
        <p:nvSpPr>
          <p:cNvPr id="52227" name="Rectangle 3"/>
          <p:cNvSpPr>
            <a:spLocks noGrp="1" noChangeArrowheads="1"/>
          </p:cNvSpPr>
          <p:nvPr>
            <p:ph type="body" idx="1"/>
          </p:nvPr>
        </p:nvSpPr>
        <p:spPr/>
        <p:txBody>
          <a:bodyPr/>
          <a:lstStyle/>
          <a:p>
            <a:pPr>
              <a:buFontTx/>
              <a:buNone/>
            </a:pPr>
            <a:r>
              <a:rPr lang="en-US" altLang="en-US" u="sng"/>
              <a:t>Background</a:t>
            </a:r>
          </a:p>
          <a:p>
            <a:r>
              <a:rPr lang="en-US" altLang="en-US"/>
              <a:t>Bank of the US operated in Maryland</a:t>
            </a:r>
          </a:p>
          <a:p>
            <a:r>
              <a:rPr lang="en-US" altLang="en-US"/>
              <a:t>Maryland did not want BoUS to operate in state, competition unwanted, unfair</a:t>
            </a:r>
          </a:p>
          <a:p>
            <a:r>
              <a:rPr lang="en-US" altLang="en-US"/>
              <a:t>Maryland taxed the bank to put it out of business</a:t>
            </a:r>
          </a:p>
          <a:p>
            <a:r>
              <a:rPr lang="en-US" altLang="en-US"/>
              <a:t>McCulloch, Bank of US employee, refused to pay the state tax</a:t>
            </a:r>
          </a:p>
        </p:txBody>
      </p:sp>
    </p:spTree>
    <p:extLst>
      <p:ext uri="{BB962C8B-B14F-4D97-AF65-F5344CB8AC3E}">
        <p14:creationId xmlns:p14="http://schemas.microsoft.com/office/powerpoint/2010/main" val="3070647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defRPr/>
            </a:pPr>
            <a:r>
              <a:rPr lang="en-US" sz="4000"/>
              <a:t>McCulloch v. Maryland (1819)</a:t>
            </a:r>
          </a:p>
        </p:txBody>
      </p:sp>
      <p:sp>
        <p:nvSpPr>
          <p:cNvPr id="53251" name="Rectangle 3"/>
          <p:cNvSpPr>
            <a:spLocks noGrp="1" noChangeArrowheads="1"/>
          </p:cNvSpPr>
          <p:nvPr>
            <p:ph type="body" idx="1"/>
          </p:nvPr>
        </p:nvSpPr>
        <p:spPr/>
        <p:txBody>
          <a:bodyPr/>
          <a:lstStyle/>
          <a:p>
            <a:r>
              <a:rPr lang="en-US" altLang="en-US"/>
              <a:t>Is a Bank of the US Constitutional?</a:t>
            </a:r>
          </a:p>
          <a:p>
            <a:pPr>
              <a:buFontTx/>
              <a:buNone/>
            </a:pPr>
            <a:r>
              <a:rPr lang="en-US" altLang="en-US"/>
              <a:t>YES.  The national gov’t has certain implied powers that go beyond delegated powers. US needs a national bank for borrowing, lending, holding minted money, etc.  All of which are delegated powers.</a:t>
            </a:r>
          </a:p>
        </p:txBody>
      </p:sp>
    </p:spTree>
    <p:extLst>
      <p:ext uri="{BB962C8B-B14F-4D97-AF65-F5344CB8AC3E}">
        <p14:creationId xmlns:p14="http://schemas.microsoft.com/office/powerpoint/2010/main" val="666407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sz="4000"/>
              <a:t>McCulloch v. Maryland (1819)</a:t>
            </a:r>
          </a:p>
        </p:txBody>
      </p:sp>
      <p:sp>
        <p:nvSpPr>
          <p:cNvPr id="54275" name="Rectangle 3"/>
          <p:cNvSpPr>
            <a:spLocks noGrp="1" noChangeArrowheads="1"/>
          </p:cNvSpPr>
          <p:nvPr>
            <p:ph type="body" idx="1"/>
          </p:nvPr>
        </p:nvSpPr>
        <p:spPr>
          <a:xfrm>
            <a:off x="1981200" y="1600200"/>
            <a:ext cx="8229600" cy="4876800"/>
          </a:xfrm>
        </p:spPr>
        <p:txBody>
          <a:bodyPr/>
          <a:lstStyle/>
          <a:p>
            <a:pPr>
              <a:buFontTx/>
              <a:buNone/>
            </a:pPr>
            <a:r>
              <a:rPr lang="en-US" altLang="en-US"/>
              <a:t>Can a state tax the federal gov’t?</a:t>
            </a:r>
          </a:p>
          <a:p>
            <a:pPr>
              <a:buFontTx/>
              <a:buNone/>
            </a:pPr>
            <a:r>
              <a:rPr lang="en-US" altLang="en-US"/>
              <a:t>	-NO.  The federal gov’t is supreme.  Since the Bank of US is constitutional, only the feds may tax it.</a:t>
            </a:r>
          </a:p>
          <a:p>
            <a:pPr>
              <a:buFontTx/>
              <a:buNone/>
            </a:pPr>
            <a:endParaRPr lang="en-US" altLang="en-US"/>
          </a:p>
          <a:p>
            <a:pPr>
              <a:buFontTx/>
              <a:buNone/>
            </a:pPr>
            <a:r>
              <a:rPr lang="en-US" altLang="en-US"/>
              <a:t>-</a:t>
            </a:r>
            <a:r>
              <a:rPr lang="en-US" altLang="en-US" b="1"/>
              <a:t>John Marshall </a:t>
            </a:r>
            <a:r>
              <a:rPr lang="en-US" altLang="en-US" b="1" u="sng"/>
              <a:t>reaffirmed Supremacy Clause and Elastic Clause</a:t>
            </a:r>
            <a:r>
              <a:rPr lang="en-US" altLang="en-US" b="1"/>
              <a:t> </a:t>
            </a:r>
          </a:p>
          <a:p>
            <a:pPr>
              <a:buFontTx/>
              <a:buNone/>
            </a:pPr>
            <a:r>
              <a:rPr lang="en-US" altLang="en-US" b="1"/>
              <a:t>-National (Federal) Gov gets STRONGER</a:t>
            </a:r>
          </a:p>
        </p:txBody>
      </p:sp>
    </p:spTree>
    <p:extLst>
      <p:ext uri="{BB962C8B-B14F-4D97-AF65-F5344CB8AC3E}">
        <p14:creationId xmlns:p14="http://schemas.microsoft.com/office/powerpoint/2010/main" val="1417884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defRPr/>
            </a:pPr>
            <a:r>
              <a:rPr lang="en-US"/>
              <a:t>Commerce clause</a:t>
            </a:r>
          </a:p>
        </p:txBody>
      </p:sp>
      <p:sp>
        <p:nvSpPr>
          <p:cNvPr id="55299" name="Rectangle 3"/>
          <p:cNvSpPr>
            <a:spLocks noGrp="1" noChangeArrowheads="1"/>
          </p:cNvSpPr>
          <p:nvPr>
            <p:ph type="body" idx="1"/>
          </p:nvPr>
        </p:nvSpPr>
        <p:spPr>
          <a:xfrm>
            <a:off x="1981200" y="1600200"/>
            <a:ext cx="8229600" cy="4876800"/>
          </a:xfrm>
        </p:spPr>
        <p:txBody>
          <a:bodyPr/>
          <a:lstStyle/>
          <a:p>
            <a:pPr>
              <a:lnSpc>
                <a:spcPct val="90000"/>
              </a:lnSpc>
            </a:pPr>
            <a:r>
              <a:rPr lang="en-US" altLang="en-US"/>
              <a:t>Art. I, Sec. 8, Cl. 3 – ‘The Congress shall have power - To regulate commerce with foreign nations, and among the several states, and with the Indian tribes.”</a:t>
            </a:r>
          </a:p>
          <a:p>
            <a:pPr>
              <a:lnSpc>
                <a:spcPct val="90000"/>
              </a:lnSpc>
            </a:pPr>
            <a:r>
              <a:rPr lang="en-US" altLang="en-US"/>
              <a:t>Congress has used the elastic clause to stretch this power</a:t>
            </a:r>
          </a:p>
          <a:p>
            <a:pPr>
              <a:lnSpc>
                <a:spcPct val="90000"/>
              </a:lnSpc>
            </a:pPr>
            <a:r>
              <a:rPr lang="en-US" altLang="en-US"/>
              <a:t>What is commerce? “Buying and selling of goods and services.”</a:t>
            </a:r>
          </a:p>
          <a:p>
            <a:pPr>
              <a:lnSpc>
                <a:spcPct val="90000"/>
              </a:lnSpc>
            </a:pPr>
            <a:r>
              <a:rPr lang="en-US" altLang="en-US"/>
              <a:t>Congress given the power to regulate commerce between foreign countries and US as well as state to state… they control business law.</a:t>
            </a:r>
          </a:p>
        </p:txBody>
      </p:sp>
    </p:spTree>
    <p:extLst>
      <p:ext uri="{BB962C8B-B14F-4D97-AF65-F5344CB8AC3E}">
        <p14:creationId xmlns:p14="http://schemas.microsoft.com/office/powerpoint/2010/main" val="1459203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defRPr/>
            </a:pPr>
            <a:r>
              <a:rPr lang="en-US">
                <a:ea typeface="+mj-ea"/>
              </a:rPr>
              <a:t>Increasing National Power</a:t>
            </a:r>
          </a:p>
        </p:txBody>
      </p:sp>
      <p:sp>
        <p:nvSpPr>
          <p:cNvPr id="14339" name="Rectangle 3"/>
          <p:cNvSpPr>
            <a:spLocks noGrp="1" noChangeArrowheads="1"/>
          </p:cNvSpPr>
          <p:nvPr>
            <p:ph idx="1"/>
          </p:nvPr>
        </p:nvSpPr>
        <p:spPr/>
        <p:txBody>
          <a:bodyPr/>
          <a:lstStyle/>
          <a:p>
            <a:pPr eaLnBrk="1" hangingPunct="1"/>
            <a:r>
              <a:rPr lang="en-US" altLang="en-US"/>
              <a:t>In </a:t>
            </a:r>
            <a:r>
              <a:rPr lang="en-US" altLang="en-US" i="1"/>
              <a:t>Gibbons v. Ogden</a:t>
            </a:r>
            <a:r>
              <a:rPr lang="en-US" altLang="en-US"/>
              <a:t> (1824), the Court defined commerce broadly, to include all </a:t>
            </a:r>
            <a:r>
              <a:rPr lang="ja-JP" altLang="en-US">
                <a:latin typeface="Arial" panose="020B0604020202020204" pitchFamily="34" charset="0"/>
                <a:ea typeface="MS Mincho" pitchFamily="49" charset="-128"/>
              </a:rPr>
              <a:t>“</a:t>
            </a:r>
            <a:r>
              <a:rPr lang="en-US" altLang="ja-JP"/>
              <a:t>intercourse</a:t>
            </a:r>
            <a:r>
              <a:rPr lang="ja-JP" altLang="en-US">
                <a:latin typeface="Arial" panose="020B0604020202020204" pitchFamily="34" charset="0"/>
                <a:ea typeface="MS Mincho" pitchFamily="49" charset="-128"/>
              </a:rPr>
              <a:t>”</a:t>
            </a:r>
            <a:r>
              <a:rPr lang="en-US" altLang="ja-JP"/>
              <a:t> between states.</a:t>
            </a:r>
          </a:p>
          <a:p>
            <a:pPr eaLnBrk="1" hangingPunct="1"/>
            <a:r>
              <a:rPr lang="en-US" altLang="en-US"/>
              <a:t>In </a:t>
            </a:r>
            <a:r>
              <a:rPr lang="en-US" altLang="en-US" i="1"/>
              <a:t>Heart of Atlanta Motel v. US</a:t>
            </a:r>
            <a:r>
              <a:rPr lang="en-US" altLang="en-US"/>
              <a:t>, which is not technically a federalism case, the Court upheld the Civil Rights Act of 1964 using the Commerce Clause. This greatly expanded federal power.</a:t>
            </a:r>
          </a:p>
        </p:txBody>
      </p:sp>
      <p:pic>
        <p:nvPicPr>
          <p:cNvPr id="14340" name="Pictur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6337" y="4239491"/>
            <a:ext cx="1608936" cy="242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094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Munn v. Illinois   (1877)</a:t>
            </a:r>
          </a:p>
        </p:txBody>
      </p:sp>
      <p:sp>
        <p:nvSpPr>
          <p:cNvPr id="3" name="Content Placeholder 2"/>
          <p:cNvSpPr>
            <a:spLocks noGrp="1"/>
          </p:cNvSpPr>
          <p:nvPr>
            <p:ph idx="1"/>
          </p:nvPr>
        </p:nvSpPr>
        <p:spPr/>
        <p:txBody>
          <a:bodyPr>
            <a:normAutofit lnSpcReduction="10000"/>
          </a:bodyPr>
          <a:lstStyle/>
          <a:p>
            <a:pPr>
              <a:defRPr/>
            </a:pPr>
            <a:r>
              <a:rPr lang="en-US" sz="2400" dirty="0"/>
              <a:t>Important case in the struggle for </a:t>
            </a:r>
            <a:r>
              <a:rPr lang="en-US" sz="2400" b="1" u="sng" dirty="0"/>
              <a:t>public regulation of private enterprise</a:t>
            </a:r>
            <a:r>
              <a:rPr lang="en-US" sz="2400" dirty="0"/>
              <a:t> in post-Civil War America</a:t>
            </a:r>
          </a:p>
          <a:p>
            <a:pPr>
              <a:defRPr/>
            </a:pPr>
            <a:r>
              <a:rPr lang="en-US" sz="2400" dirty="0"/>
              <a:t>Opened the door for states to regulate certain businesses within their borders, including railroads</a:t>
            </a:r>
          </a:p>
          <a:p>
            <a:pPr>
              <a:defRPr/>
            </a:pPr>
            <a:r>
              <a:rPr lang="en-US" sz="2400" dirty="0"/>
              <a:t>Chief Justice Waite argued that the states may regulate the use of private property "when such regulation becomes necessary for the public good." Waite resurrected a </a:t>
            </a:r>
            <a:r>
              <a:rPr lang="en-US" sz="2400" dirty="0" err="1"/>
              <a:t>latin</a:t>
            </a:r>
            <a:r>
              <a:rPr lang="en-US" sz="2400" dirty="0"/>
              <a:t> legal doctrine to support his view: When property is affected with a public interest, it ceases to be juris </a:t>
            </a:r>
            <a:r>
              <a:rPr lang="en-US" sz="2400" dirty="0" err="1"/>
              <a:t>privati</a:t>
            </a:r>
            <a:r>
              <a:rPr lang="en-US" sz="2400" dirty="0"/>
              <a:t> only.</a:t>
            </a:r>
          </a:p>
          <a:p>
            <a:pPr>
              <a:defRPr/>
            </a:pPr>
            <a:r>
              <a:rPr lang="en-US" sz="2400" dirty="0"/>
              <a:t>Also impacts the concept of </a:t>
            </a:r>
            <a:r>
              <a:rPr lang="en-US" sz="2400" dirty="0">
                <a:solidFill>
                  <a:srgbClr val="FF0000"/>
                </a:solidFill>
              </a:rPr>
              <a:t>Eminent Domain</a:t>
            </a:r>
            <a:r>
              <a:rPr lang="en-US" sz="2400" dirty="0"/>
              <a:t>.</a:t>
            </a:r>
          </a:p>
          <a:p>
            <a:pPr>
              <a:defRPr/>
            </a:pPr>
            <a:endParaRPr lang="en-US" sz="2400" dirty="0"/>
          </a:p>
          <a:p>
            <a:pPr>
              <a:defRPr/>
            </a:pPr>
            <a:endParaRPr lang="en-US" sz="2400" dirty="0"/>
          </a:p>
          <a:p>
            <a:pPr marL="0" indent="0">
              <a:buNone/>
              <a:defRPr/>
            </a:pPr>
            <a:r>
              <a:rPr lang="en-US" sz="2000" dirty="0"/>
              <a:t>juris </a:t>
            </a:r>
            <a:r>
              <a:rPr lang="en-US" sz="2000" dirty="0" err="1"/>
              <a:t>privati</a:t>
            </a:r>
            <a:r>
              <a:rPr lang="en-US" sz="2000" dirty="0"/>
              <a:t> means "of private right; not clothed with a public interest”</a:t>
            </a:r>
          </a:p>
        </p:txBody>
      </p:sp>
    </p:spTree>
    <p:extLst>
      <p:ext uri="{BB962C8B-B14F-4D97-AF65-F5344CB8AC3E}">
        <p14:creationId xmlns:p14="http://schemas.microsoft.com/office/powerpoint/2010/main" val="4068766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defRPr/>
            </a:pPr>
            <a:r>
              <a:rPr lang="en-US" sz="4000"/>
              <a:t>United States v. Lopez (1995)</a:t>
            </a:r>
          </a:p>
        </p:txBody>
      </p:sp>
      <p:sp>
        <p:nvSpPr>
          <p:cNvPr id="60419" name="Rectangle 3"/>
          <p:cNvSpPr>
            <a:spLocks noGrp="1" noChangeArrowheads="1"/>
          </p:cNvSpPr>
          <p:nvPr>
            <p:ph type="body" idx="1"/>
          </p:nvPr>
        </p:nvSpPr>
        <p:spPr>
          <a:xfrm>
            <a:off x="1981200" y="1600200"/>
            <a:ext cx="8229600" cy="5029200"/>
          </a:xfrm>
        </p:spPr>
        <p:txBody>
          <a:bodyPr/>
          <a:lstStyle/>
          <a:p>
            <a:pPr>
              <a:lnSpc>
                <a:spcPct val="90000"/>
              </a:lnSpc>
            </a:pPr>
            <a:r>
              <a:rPr lang="en-US" altLang="en-US" dirty="0"/>
              <a:t>Commerce clause quiz!!!</a:t>
            </a:r>
          </a:p>
          <a:p>
            <a:pPr>
              <a:lnSpc>
                <a:spcPct val="90000"/>
              </a:lnSpc>
            </a:pPr>
            <a:r>
              <a:rPr lang="en-US" altLang="en-US" dirty="0"/>
              <a:t>1995 – “Gun Free School Zone” law banned possession of a firearm within 1000 feet of a school, 12 year old Lopez carried a gun on to the property</a:t>
            </a:r>
          </a:p>
          <a:p>
            <a:pPr>
              <a:lnSpc>
                <a:spcPct val="90000"/>
              </a:lnSpc>
            </a:pPr>
            <a:r>
              <a:rPr lang="en-US" altLang="en-US" dirty="0"/>
              <a:t>Declared law unconstitutional – “nothing to do with commerce” – carrying a weapon through a school zone is too much of a stretch for “commerce”</a:t>
            </a:r>
          </a:p>
          <a:p>
            <a:pPr>
              <a:lnSpc>
                <a:spcPct val="90000"/>
              </a:lnSpc>
            </a:pPr>
            <a:r>
              <a:rPr lang="en-US" altLang="en-US" dirty="0"/>
              <a:t>LIMITED National government power</a:t>
            </a:r>
          </a:p>
          <a:p>
            <a:pPr>
              <a:lnSpc>
                <a:spcPct val="90000"/>
              </a:lnSpc>
            </a:pPr>
            <a:r>
              <a:rPr lang="en-US" altLang="en-US" dirty="0"/>
              <a:t>Another example is the case United States v. Morrison (2000) which held that the 1994 Violence Against Women Act also overstepped the Constitution.</a:t>
            </a:r>
          </a:p>
        </p:txBody>
      </p:sp>
    </p:spTree>
    <p:extLst>
      <p:ext uri="{BB962C8B-B14F-4D97-AF65-F5344CB8AC3E}">
        <p14:creationId xmlns:p14="http://schemas.microsoft.com/office/powerpoint/2010/main" val="447367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Same Sex Marriage Debate</a:t>
            </a:r>
          </a:p>
        </p:txBody>
      </p:sp>
      <p:sp>
        <p:nvSpPr>
          <p:cNvPr id="3" name="Content Placeholder 2"/>
          <p:cNvSpPr>
            <a:spLocks noGrp="1"/>
          </p:cNvSpPr>
          <p:nvPr>
            <p:ph idx="1"/>
          </p:nvPr>
        </p:nvSpPr>
        <p:spPr/>
        <p:txBody>
          <a:bodyPr/>
          <a:lstStyle/>
          <a:p>
            <a:r>
              <a:rPr lang="en-US" dirty="0"/>
              <a:t>United States v. </a:t>
            </a:r>
            <a:r>
              <a:rPr lang="en-US" dirty="0" err="1"/>
              <a:t>Widsor</a:t>
            </a:r>
            <a:r>
              <a:rPr lang="en-US" dirty="0"/>
              <a:t> (2013) issued a decision that stated that DOMA (Defense of Marriage Act 1996) was in fact restricting gay couples’ access to federal benefits that are offered other married coupes.  </a:t>
            </a:r>
          </a:p>
          <a:p>
            <a:r>
              <a:rPr lang="en-US" dirty="0"/>
              <a:t>Obergefell v. Hodges (2015) issued a decision that the Constitution guarantees a right to same sex marriage.  (based on the Equal Protection Clause of the 14</a:t>
            </a:r>
            <a:r>
              <a:rPr lang="en-US" baseline="30000" dirty="0"/>
              <a:t>th</a:t>
            </a:r>
            <a:r>
              <a:rPr lang="en-US" dirty="0"/>
              <a:t> Amendment)</a:t>
            </a:r>
          </a:p>
        </p:txBody>
      </p:sp>
    </p:spTree>
    <p:extLst>
      <p:ext uri="{BB962C8B-B14F-4D97-AF65-F5344CB8AC3E}">
        <p14:creationId xmlns:p14="http://schemas.microsoft.com/office/powerpoint/2010/main" val="139757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Lines of Power in Three Systems of Government</a:t>
            </a:r>
          </a:p>
        </p:txBody>
      </p:sp>
      <p:pic>
        <p:nvPicPr>
          <p:cNvPr id="4" name="Content Placeholder 3" descr="This diagram illustrates the flow of power in a unitary system. Power flows from the central government (top, green) to the states (middle, blue), then from the states to the citizens (bottom, orange)." title="Unitary System">
            <a:extLst>
              <a:ext uri="{FF2B5EF4-FFF2-40B4-BE49-F238E27FC236}">
                <a16:creationId xmlns:a16="http://schemas.microsoft.com/office/drawing/2014/main" id="{65D82C4D-4C9A-484E-9FC5-9610B8B31369}"/>
              </a:ext>
            </a:extLst>
          </p:cNvPr>
          <p:cNvPicPr>
            <a:picLocks noGrp="1" noChangeAspect="1"/>
          </p:cNvPicPr>
          <p:nvPr>
            <p:ph idx="1"/>
          </p:nvPr>
        </p:nvPicPr>
        <p:blipFill>
          <a:blip r:embed="rId2"/>
          <a:stretch>
            <a:fillRect/>
          </a:stretch>
        </p:blipFill>
        <p:spPr>
          <a:xfrm>
            <a:off x="423496" y="2264080"/>
            <a:ext cx="4381500" cy="3333750"/>
          </a:xfrm>
          <a:prstGeom prst="rect">
            <a:avLst/>
          </a:prstGeom>
        </p:spPr>
      </p:pic>
      <p:pic>
        <p:nvPicPr>
          <p:cNvPr id="6" name="Picture 5" descr="This diagram illustrates the flow of power in a federal system. Power flows from both the central government (top, green) and the state/local governments (top, blue) to the citizens (bottom, orange)." title="Federal System">
            <a:extLst>
              <a:ext uri="{FF2B5EF4-FFF2-40B4-BE49-F238E27FC236}">
                <a16:creationId xmlns:a16="http://schemas.microsoft.com/office/drawing/2014/main" id="{E17CDFCB-5673-4A59-AA40-0B64C13C090D}"/>
              </a:ext>
            </a:extLst>
          </p:cNvPr>
          <p:cNvPicPr>
            <a:picLocks noChangeAspect="1"/>
          </p:cNvPicPr>
          <p:nvPr/>
        </p:nvPicPr>
        <p:blipFill>
          <a:blip r:embed="rId3"/>
          <a:stretch>
            <a:fillRect/>
          </a:stretch>
        </p:blipFill>
        <p:spPr>
          <a:xfrm>
            <a:off x="4907521" y="1485900"/>
            <a:ext cx="7005637" cy="4565317"/>
          </a:xfrm>
          <a:prstGeom prst="rect">
            <a:avLst/>
          </a:prstGeom>
        </p:spPr>
      </p:pic>
    </p:spTree>
    <p:extLst>
      <p:ext uri="{BB962C8B-B14F-4D97-AF65-F5344CB8AC3E}">
        <p14:creationId xmlns:p14="http://schemas.microsoft.com/office/powerpoint/2010/main" val="3800276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1"/>
          <p:cNvSpPr>
            <a:spLocks noGrp="1"/>
          </p:cNvSpPr>
          <p:nvPr>
            <p:ph idx="1"/>
          </p:nvPr>
        </p:nvSpPr>
        <p:spPr/>
        <p:txBody>
          <a:bodyPr/>
          <a:lstStyle/>
          <a:p>
            <a:r>
              <a:rPr lang="en-US" altLang="en-US" sz="2400"/>
              <a:t>Federal role limited to "enumerated" powers prescribed in Constitution; all other powers vest with the state</a:t>
            </a:r>
          </a:p>
          <a:p>
            <a:r>
              <a:rPr lang="en-US" altLang="en-US" sz="2400"/>
              <a:t>Also referred to as "layer cake" model, wherein each level of government (national/ state) is supreme within its domain of responsibility</a:t>
            </a:r>
          </a:p>
          <a:p>
            <a:r>
              <a:rPr lang="en-US" altLang="en-US" sz="2400"/>
              <a:t>Separation of powers between national and state governments; neither level interferes in the affairs of the other</a:t>
            </a:r>
          </a:p>
          <a:p>
            <a:r>
              <a:rPr lang="en-US" altLang="en-US" sz="2400"/>
              <a:t>Federal and state governments are competitive in their relationships</a:t>
            </a:r>
          </a:p>
          <a:p>
            <a:r>
              <a:rPr lang="en-US" altLang="en-US" sz="2400"/>
              <a:t>Overall, state centered form</a:t>
            </a:r>
          </a:p>
        </p:txBody>
      </p:sp>
      <p:sp>
        <p:nvSpPr>
          <p:cNvPr id="3" name="Title 2"/>
          <p:cNvSpPr>
            <a:spLocks noGrp="1"/>
          </p:cNvSpPr>
          <p:nvPr>
            <p:ph type="title"/>
          </p:nvPr>
        </p:nvSpPr>
        <p:spPr/>
        <p:txBody>
          <a:bodyPr/>
          <a:lstStyle/>
          <a:p>
            <a:pPr>
              <a:defRPr/>
            </a:pPr>
            <a:r>
              <a:rPr lang="en-US" dirty="0">
                <a:solidFill>
                  <a:srgbClr val="000000"/>
                </a:solidFill>
                <a:effectLst/>
                <a:latin typeface="Arial"/>
              </a:rPr>
              <a:t> 1789 -1933: Dual federalism:</a:t>
            </a:r>
            <a:endParaRPr lang="en-US" dirty="0"/>
          </a:p>
        </p:txBody>
      </p:sp>
      <p:pic>
        <p:nvPicPr>
          <p:cNvPr id="634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1" y="4800600"/>
            <a:ext cx="200501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7186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Content Placeholder 1"/>
          <p:cNvSpPr>
            <a:spLocks noGrp="1"/>
          </p:cNvSpPr>
          <p:nvPr>
            <p:ph idx="1"/>
          </p:nvPr>
        </p:nvSpPr>
        <p:spPr/>
        <p:txBody>
          <a:bodyPr/>
          <a:lstStyle/>
          <a:p>
            <a:r>
              <a:rPr lang="en-US" altLang="en-US" sz="2400"/>
              <a:t>Federal powers expanded to deal with the aftermath of Great Depression </a:t>
            </a:r>
            <a:r>
              <a:rPr lang="en-US" altLang="en-US" sz="1600"/>
              <a:t>(using the 14</a:t>
            </a:r>
            <a:r>
              <a:rPr lang="en-US" altLang="en-US" sz="1600" baseline="30000"/>
              <a:t>th</a:t>
            </a:r>
            <a:r>
              <a:rPr lang="en-US" altLang="en-US" sz="1600"/>
              <a:t> amendment)</a:t>
            </a:r>
          </a:p>
          <a:p>
            <a:r>
              <a:rPr lang="en-US" altLang="en-US" sz="2400"/>
              <a:t>Also referred to as "marble cake" model, where Federal role is to provide resources [for example, through the federally supported New Deal programs (e.g. social security, job welfare, infrastructure development) of Roosevelt]</a:t>
            </a:r>
          </a:p>
          <a:p>
            <a:r>
              <a:rPr lang="en-US" altLang="en-US" sz="2400"/>
              <a:t>Sharing of powers between the national and state governments</a:t>
            </a:r>
          </a:p>
          <a:p>
            <a:r>
              <a:rPr lang="en-US" altLang="en-US" sz="2400"/>
              <a:t>Federal and state governments are cooperative in their relationships</a:t>
            </a:r>
          </a:p>
          <a:p>
            <a:r>
              <a:rPr lang="en-US" altLang="en-US" sz="2400"/>
              <a:t>Overall, nation-centered form</a:t>
            </a:r>
          </a:p>
        </p:txBody>
      </p:sp>
      <p:sp>
        <p:nvSpPr>
          <p:cNvPr id="3" name="Title 2"/>
          <p:cNvSpPr>
            <a:spLocks noGrp="1"/>
          </p:cNvSpPr>
          <p:nvPr>
            <p:ph type="title"/>
          </p:nvPr>
        </p:nvSpPr>
        <p:spPr/>
        <p:txBody>
          <a:bodyPr>
            <a:noAutofit/>
          </a:bodyPr>
          <a:lstStyle/>
          <a:p>
            <a:pPr>
              <a:defRPr/>
            </a:pPr>
            <a:r>
              <a:rPr lang="en-US" sz="3200" dirty="0"/>
              <a:t>1933-1964: Cooperative Federalism</a:t>
            </a:r>
          </a:p>
        </p:txBody>
      </p:sp>
      <p:pic>
        <p:nvPicPr>
          <p:cNvPr id="645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5257801"/>
            <a:ext cx="2209800"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459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1"/>
          <p:cNvSpPr>
            <a:spLocks noGrp="1"/>
          </p:cNvSpPr>
          <p:nvPr>
            <p:ph idx="1"/>
          </p:nvPr>
        </p:nvSpPr>
        <p:spPr/>
        <p:txBody>
          <a:bodyPr/>
          <a:lstStyle/>
          <a:p>
            <a:r>
              <a:rPr lang="en-US" altLang="en-US" sz="2000"/>
              <a:t>Federal decision on policies curtailed by converting categorical grants (i.e. special purpose) to block grants (general, fairly open-ended grants) where states and local governments have more discretionary power to use the funds</a:t>
            </a:r>
          </a:p>
          <a:p>
            <a:r>
              <a:rPr lang="en-US" altLang="en-US" sz="2000"/>
              <a:t>Also referred to as the "pineapple upside down cake" model (frosting on the top), wherein federal government deals directly with local governments, but state and local governments have greater degree of discretion</a:t>
            </a:r>
          </a:p>
          <a:p>
            <a:r>
              <a:rPr lang="en-US" altLang="en-US" sz="2000"/>
              <a:t>"Competitive" due to competition between state/ local governments for jobs (i.e. businesses) and workers</a:t>
            </a:r>
          </a:p>
          <a:p>
            <a:r>
              <a:rPr lang="en-US" altLang="en-US" sz="2000"/>
              <a:t>Governments are competitive in their relationships</a:t>
            </a:r>
          </a:p>
          <a:p>
            <a:r>
              <a:rPr lang="en-US" altLang="en-US" sz="2000"/>
              <a:t>Overall, competitive governments</a:t>
            </a:r>
          </a:p>
        </p:txBody>
      </p:sp>
      <p:sp>
        <p:nvSpPr>
          <p:cNvPr id="3" name="Title 2"/>
          <p:cNvSpPr>
            <a:spLocks noGrp="1"/>
          </p:cNvSpPr>
          <p:nvPr>
            <p:ph type="title"/>
          </p:nvPr>
        </p:nvSpPr>
        <p:spPr/>
        <p:txBody>
          <a:bodyPr>
            <a:noAutofit/>
          </a:bodyPr>
          <a:lstStyle/>
          <a:p>
            <a:pPr>
              <a:defRPr/>
            </a:pPr>
            <a:r>
              <a:rPr lang="en-US" sz="3200" dirty="0"/>
              <a:t>1980-present (kind of): New Federalism (Competitive Federalism)</a:t>
            </a:r>
          </a:p>
        </p:txBody>
      </p:sp>
      <p:pic>
        <p:nvPicPr>
          <p:cNvPr id="655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6800" y="4876801"/>
            <a:ext cx="18288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120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1"/>
          <p:cNvSpPr>
            <a:spLocks noGrp="1"/>
          </p:cNvSpPr>
          <p:nvPr>
            <p:ph idx="1"/>
          </p:nvPr>
        </p:nvSpPr>
        <p:spPr>
          <a:xfrm>
            <a:off x="838200" y="1825625"/>
            <a:ext cx="10515600" cy="4932622"/>
          </a:xfrm>
        </p:spPr>
        <p:txBody>
          <a:bodyPr>
            <a:normAutofit/>
          </a:bodyPr>
          <a:lstStyle/>
          <a:p>
            <a:pPr eaLnBrk="1" hangingPunct="1"/>
            <a:r>
              <a:rPr lang="en-US" altLang="en-US" sz="3600" dirty="0">
                <a:latin typeface="Times New Roman" panose="02020603050405020304" pitchFamily="18" charset="0"/>
                <a:cs typeface="Times New Roman" panose="02020603050405020304" pitchFamily="18" charset="0"/>
              </a:rPr>
              <a:t>Fiscal Federalism</a:t>
            </a:r>
          </a:p>
          <a:p>
            <a:pPr eaLnBrk="1" hangingPunct="1"/>
            <a:r>
              <a:rPr lang="en-US" altLang="en-US" sz="2000" dirty="0">
                <a:latin typeface="Times New Roman" panose="02020603050405020304" pitchFamily="18" charset="0"/>
                <a:cs typeface="Times New Roman" panose="02020603050405020304" pitchFamily="18" charset="0"/>
              </a:rPr>
              <a:t>States often need funding from the federal government to implement projects and programs for citizens, but with federal funding comes the requirement of federal regulation. To use a common metaphor, the national government uses the need for fiscal assistance as both a </a:t>
            </a:r>
            <a:r>
              <a:rPr lang="en-US" altLang="en-US" sz="2000" dirty="0">
                <a:solidFill>
                  <a:srgbClr val="FF0000"/>
                </a:solidFill>
                <a:latin typeface="Times New Roman" panose="02020603050405020304" pitchFamily="18" charset="0"/>
                <a:cs typeface="Times New Roman" panose="02020603050405020304" pitchFamily="18" charset="0"/>
              </a:rPr>
              <a:t>carrot and a stick</a:t>
            </a:r>
            <a:r>
              <a:rPr lang="en-US" altLang="en-US" sz="2000" dirty="0">
                <a:latin typeface="Times New Roman" panose="02020603050405020304" pitchFamily="18" charset="0"/>
                <a:cs typeface="Times New Roman" panose="02020603050405020304" pitchFamily="18" charset="0"/>
              </a:rPr>
              <a:t>. The </a:t>
            </a:r>
            <a:r>
              <a:rPr lang="en-US" altLang="en-US" sz="2000" dirty="0">
                <a:solidFill>
                  <a:srgbClr val="FF0000"/>
                </a:solidFill>
                <a:latin typeface="Times New Roman" panose="02020603050405020304" pitchFamily="18" charset="0"/>
                <a:cs typeface="Times New Roman" panose="02020603050405020304" pitchFamily="18" charset="0"/>
              </a:rPr>
              <a:t>carrot is the federal dollars needed by the state</a:t>
            </a:r>
            <a:r>
              <a:rPr lang="en-US" altLang="en-US" sz="2000" dirty="0">
                <a:latin typeface="Times New Roman" panose="02020603050405020304" pitchFamily="18" charset="0"/>
                <a:cs typeface="Times New Roman" panose="02020603050405020304" pitchFamily="18" charset="0"/>
              </a:rPr>
              <a:t>, which come in the form of grants-in-aid. As citizens’ needs expand, the states look to the national government to assist in meeting the financial aspects of fulfilling those needs. The stick comes in the form of regulation and compliance with federal mandates to receive the money or to continue to obtain grants-in-aid. </a:t>
            </a:r>
            <a:r>
              <a:rPr lang="en-US" altLang="en-US" sz="2000" dirty="0">
                <a:solidFill>
                  <a:srgbClr val="FF0000"/>
                </a:solidFill>
                <a:latin typeface="Times New Roman" panose="02020603050405020304" pitchFamily="18" charset="0"/>
                <a:cs typeface="Times New Roman" panose="02020603050405020304" pitchFamily="18" charset="0"/>
              </a:rPr>
              <a:t>Regulations such as minimum wage, speed limits, and handicap accessibility are examples of “sticks,” or mandates, that states must comply with to receive the national funds. </a:t>
            </a:r>
          </a:p>
          <a:p>
            <a:pPr marL="342900" lvl="0" fontAlgn="base">
              <a:lnSpc>
                <a:spcPct val="100000"/>
              </a:lnSpc>
              <a:spcBef>
                <a:spcPct val="20000"/>
              </a:spcBef>
              <a:spcAft>
                <a:spcPct val="0"/>
              </a:spcAft>
              <a:buClr>
                <a:srgbClr val="A9A57C"/>
              </a:buClr>
            </a:pPr>
            <a:r>
              <a:rPr lang="en-US" altLang="en-US" sz="2200" dirty="0">
                <a:solidFill>
                  <a:srgbClr val="FF0000"/>
                </a:solidFill>
                <a:ea typeface="MS PGothic" pitchFamily="34" charset="-128"/>
              </a:rPr>
              <a:t>Mandates</a:t>
            </a:r>
            <a:r>
              <a:rPr lang="en-US" altLang="en-US" sz="2200" dirty="0">
                <a:solidFill>
                  <a:srgbClr val="2F2B20"/>
                </a:solidFill>
                <a:ea typeface="MS PGothic" pitchFamily="34" charset="-128"/>
              </a:rPr>
              <a:t>: federal rules that states or localities must obey, generally have little or nothing to do with federal aid</a:t>
            </a:r>
          </a:p>
          <a:p>
            <a:pPr marL="342900" lvl="0" fontAlgn="base">
              <a:lnSpc>
                <a:spcPct val="100000"/>
              </a:lnSpc>
              <a:spcBef>
                <a:spcPct val="20000"/>
              </a:spcBef>
              <a:spcAft>
                <a:spcPct val="0"/>
              </a:spcAft>
              <a:buClr>
                <a:srgbClr val="A9A57C"/>
              </a:buClr>
            </a:pPr>
            <a:r>
              <a:rPr lang="en-US" altLang="en-US" sz="2200" dirty="0">
                <a:solidFill>
                  <a:srgbClr val="2F2B20"/>
                </a:solidFill>
                <a:ea typeface="MS PGothic" pitchFamily="34" charset="-128"/>
              </a:rPr>
              <a:t>An </a:t>
            </a:r>
            <a:r>
              <a:rPr lang="en-US" altLang="en-US" sz="2200" dirty="0">
                <a:solidFill>
                  <a:srgbClr val="FF0000"/>
                </a:solidFill>
                <a:ea typeface="MS PGothic" pitchFamily="34" charset="-128"/>
              </a:rPr>
              <a:t>unfunded mandate </a:t>
            </a:r>
            <a:r>
              <a:rPr lang="en-US" altLang="en-US" sz="2200" dirty="0">
                <a:solidFill>
                  <a:srgbClr val="2F2B20"/>
                </a:solidFill>
                <a:ea typeface="MS PGothic" pitchFamily="34" charset="-128"/>
              </a:rPr>
              <a:t>occurs when states must comply with a federal law but are not provided with funds. (Americans With Disabilities Act).</a:t>
            </a:r>
          </a:p>
          <a:p>
            <a:pPr eaLnBrk="1" hangingPunct="1"/>
            <a:endParaRPr lang="en-US" altLang="en-US" sz="36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pPr>
              <a:defRPr/>
            </a:pPr>
            <a:r>
              <a:rPr lang="en-US" dirty="0">
                <a:latin typeface="Times New Roman" pitchFamily="18" charset="0"/>
                <a:cs typeface="Times New Roman" pitchFamily="18" charset="0"/>
              </a:rPr>
              <a:t>Fiscal Federalism</a:t>
            </a:r>
          </a:p>
        </p:txBody>
      </p:sp>
      <p:pic>
        <p:nvPicPr>
          <p:cNvPr id="675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76200"/>
            <a:ext cx="16462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5400" y="533400"/>
            <a:ext cx="152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9067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81200" y="152400"/>
            <a:ext cx="8229600" cy="1143000"/>
          </a:xfrm>
        </p:spPr>
        <p:txBody>
          <a:bodyPr>
            <a:normAutofit/>
          </a:bodyPr>
          <a:lstStyle/>
          <a:p>
            <a:pPr>
              <a:defRPr/>
            </a:pPr>
            <a:r>
              <a:rPr lang="en-US"/>
              <a:t>Intergovernmental Relations Today</a:t>
            </a:r>
          </a:p>
        </p:txBody>
      </p:sp>
      <p:pic>
        <p:nvPicPr>
          <p:cNvPr id="69635" name="Picture 2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791200" y="3048000"/>
            <a:ext cx="4216400" cy="3055938"/>
          </a:xfrm>
          <a:noFill/>
        </p:spPr>
      </p:pic>
      <p:sp>
        <p:nvSpPr>
          <p:cNvPr id="69636" name="Rectangle 3"/>
          <p:cNvSpPr>
            <a:spLocks noGrp="1" noChangeArrowheads="1"/>
          </p:cNvSpPr>
          <p:nvPr>
            <p:ph type="body" sz="half" idx="1"/>
          </p:nvPr>
        </p:nvSpPr>
        <p:spPr>
          <a:xfrm>
            <a:off x="1981200" y="1600201"/>
            <a:ext cx="8001000" cy="4525963"/>
          </a:xfrm>
        </p:spPr>
        <p:txBody>
          <a:bodyPr/>
          <a:lstStyle/>
          <a:p>
            <a:r>
              <a:rPr lang="en-US" altLang="en-US"/>
              <a:t>Fiscal Federalism</a:t>
            </a:r>
          </a:p>
          <a:p>
            <a:pPr lvl="1"/>
            <a:r>
              <a:rPr lang="en-US" altLang="en-US"/>
              <a:t>Definition: the pattern of spending, taxing, and providing grants in the federal system</a:t>
            </a:r>
          </a:p>
          <a:p>
            <a:pPr lvl="1"/>
            <a:r>
              <a:rPr lang="en-US" altLang="en-US"/>
              <a:t>The cornerstone of the national </a:t>
            </a:r>
            <a:br>
              <a:rPr lang="en-US" altLang="en-US"/>
            </a:br>
            <a:r>
              <a:rPr lang="en-US" altLang="en-US"/>
              <a:t>government’s relations with </a:t>
            </a:r>
            <a:br>
              <a:rPr lang="en-US" altLang="en-US"/>
            </a:br>
            <a:r>
              <a:rPr lang="en-US" altLang="en-US"/>
              <a:t>state and local governments</a:t>
            </a:r>
          </a:p>
        </p:txBody>
      </p:sp>
    </p:spTree>
    <p:extLst>
      <p:ext uri="{BB962C8B-B14F-4D97-AF65-F5344CB8AC3E}">
        <p14:creationId xmlns:p14="http://schemas.microsoft.com/office/powerpoint/2010/main" val="2431211179"/>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defRPr/>
            </a:pPr>
            <a:r>
              <a:rPr lang="en-US" dirty="0">
                <a:ea typeface="+mj-ea"/>
              </a:rPr>
              <a:t>Federal Grants to State and Local Governments (2015)</a:t>
            </a:r>
          </a:p>
        </p:txBody>
      </p:sp>
      <p:graphicFrame>
        <p:nvGraphicFramePr>
          <p:cNvPr id="3" name="Content Placeholder 2"/>
          <p:cNvGraphicFramePr>
            <a:graphicFrameLocks noGrp="1"/>
          </p:cNvGraphicFramePr>
          <p:nvPr>
            <p:ph idx="1"/>
          </p:nvPr>
        </p:nvGraphicFramePr>
        <p:xfrm>
          <a:off x="1905000" y="1752600"/>
          <a:ext cx="7620000" cy="3134360"/>
        </p:xfrm>
        <a:graphic>
          <a:graphicData uri="http://schemas.openxmlformats.org/drawingml/2006/table">
            <a:tbl>
              <a:tblPr firstRow="1" bandRow="1">
                <a:tableStyleId>{5C22544A-7EE6-4342-B048-85BDC9FD1C3A}</a:tableStyleId>
              </a:tblPr>
              <a:tblGrid>
                <a:gridCol w="38100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tblGrid>
              <a:tr h="370840">
                <a:tc gridSpan="2">
                  <a:txBody>
                    <a:bodyPr/>
                    <a:lstStyle/>
                    <a:p>
                      <a:r>
                        <a:rPr lang="en-US" dirty="0"/>
                        <a:t>The federal government spent more than $624 billion on grants to states in 2015.</a:t>
                      </a:r>
                    </a:p>
                  </a:txBody>
                  <a:tcPr/>
                </a:tc>
                <a:tc hMerge="1">
                  <a:txBody>
                    <a:bodyPr/>
                    <a:lstStyle/>
                    <a:p>
                      <a:endParaRPr lang="en-US" dirty="0"/>
                    </a:p>
                  </a:txBody>
                  <a:tcPr/>
                </a:tc>
                <a:extLst>
                  <a:ext uri="{0D108BD9-81ED-4DB2-BD59-A6C34878D82A}">
                    <a16:rowId xmlns:a16="http://schemas.microsoft.com/office/drawing/2014/main" val="10000"/>
                  </a:ext>
                </a:extLst>
              </a:tr>
              <a:tr h="370840">
                <a:tc gridSpan="2">
                  <a:txBody>
                    <a:bodyPr/>
                    <a:lstStyle/>
                    <a:p>
                      <a:r>
                        <a:rPr lang="en-US" dirty="0"/>
                        <a:t>Among</a:t>
                      </a:r>
                      <a:r>
                        <a:rPr lang="en-US" baseline="0" dirty="0"/>
                        <a:t> the biggest items:</a:t>
                      </a:r>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r>
                        <a:rPr lang="en-US" dirty="0"/>
                        <a:t>Health care (including Medicaid)</a:t>
                      </a:r>
                    </a:p>
                  </a:txBody>
                  <a:tcPr/>
                </a:tc>
                <a:tc>
                  <a:txBody>
                    <a:bodyPr/>
                    <a:lstStyle/>
                    <a:p>
                      <a:r>
                        <a:rPr lang="en-US" dirty="0"/>
                        <a:t>$368 billion</a:t>
                      </a:r>
                    </a:p>
                  </a:txBody>
                  <a:tcPr/>
                </a:tc>
                <a:extLst>
                  <a:ext uri="{0D108BD9-81ED-4DB2-BD59-A6C34878D82A}">
                    <a16:rowId xmlns:a16="http://schemas.microsoft.com/office/drawing/2014/main" val="10002"/>
                  </a:ext>
                </a:extLst>
              </a:tr>
              <a:tr h="370840">
                <a:tc>
                  <a:txBody>
                    <a:bodyPr/>
                    <a:lstStyle/>
                    <a:p>
                      <a:r>
                        <a:rPr lang="en-US" dirty="0"/>
                        <a:t>Income security</a:t>
                      </a:r>
                    </a:p>
                  </a:txBody>
                  <a:tcPr/>
                </a:tc>
                <a:tc>
                  <a:txBody>
                    <a:bodyPr/>
                    <a:lstStyle/>
                    <a:p>
                      <a:r>
                        <a:rPr lang="en-US" dirty="0"/>
                        <a:t>$101 billion</a:t>
                      </a:r>
                    </a:p>
                  </a:txBody>
                  <a:tcPr/>
                </a:tc>
                <a:extLst>
                  <a:ext uri="{0D108BD9-81ED-4DB2-BD59-A6C34878D82A}">
                    <a16:rowId xmlns:a16="http://schemas.microsoft.com/office/drawing/2014/main" val="10003"/>
                  </a:ext>
                </a:extLst>
              </a:tr>
              <a:tr h="370840">
                <a:tc>
                  <a:txBody>
                    <a:bodyPr/>
                    <a:lstStyle/>
                    <a:p>
                      <a:r>
                        <a:rPr lang="en-US" dirty="0"/>
                        <a:t>Transportation</a:t>
                      </a:r>
                    </a:p>
                  </a:txBody>
                  <a:tcPr/>
                </a:tc>
                <a:tc>
                  <a:txBody>
                    <a:bodyPr/>
                    <a:lstStyle/>
                    <a:p>
                      <a:r>
                        <a:rPr lang="en-US" dirty="0"/>
                        <a:t>$60.8 billion</a:t>
                      </a:r>
                    </a:p>
                  </a:txBody>
                  <a:tcPr/>
                </a:tc>
                <a:extLst>
                  <a:ext uri="{0D108BD9-81ED-4DB2-BD59-A6C34878D82A}">
                    <a16:rowId xmlns:a16="http://schemas.microsoft.com/office/drawing/2014/main" val="10004"/>
                  </a:ext>
                </a:extLst>
              </a:tr>
              <a:tr h="370840">
                <a:tc>
                  <a:txBody>
                    <a:bodyPr/>
                    <a:lstStyle/>
                    <a:p>
                      <a:r>
                        <a:rPr lang="en-US" dirty="0"/>
                        <a:t>Education, training, employment,</a:t>
                      </a:r>
                      <a:r>
                        <a:rPr lang="en-US" baseline="0" dirty="0"/>
                        <a:t> and social services</a:t>
                      </a:r>
                      <a:endParaRPr lang="en-US" dirty="0"/>
                    </a:p>
                  </a:txBody>
                  <a:tcPr/>
                </a:tc>
                <a:tc>
                  <a:txBody>
                    <a:bodyPr/>
                    <a:lstStyle/>
                    <a:p>
                      <a:r>
                        <a:rPr lang="en-US" dirty="0"/>
                        <a:t>$60.5</a:t>
                      </a:r>
                      <a:r>
                        <a:rPr lang="en-US" baseline="0" dirty="0"/>
                        <a:t> billion</a:t>
                      </a:r>
                      <a:endParaRPr lang="en-US" dirty="0"/>
                    </a:p>
                  </a:txBody>
                  <a:tcPr/>
                </a:tc>
                <a:extLst>
                  <a:ext uri="{0D108BD9-81ED-4DB2-BD59-A6C34878D82A}">
                    <a16:rowId xmlns:a16="http://schemas.microsoft.com/office/drawing/2014/main" val="10005"/>
                  </a:ext>
                </a:extLst>
              </a:tr>
              <a:tr h="370840">
                <a:tc>
                  <a:txBody>
                    <a:bodyPr/>
                    <a:lstStyle/>
                    <a:p>
                      <a:r>
                        <a:rPr lang="en-US" dirty="0"/>
                        <a:t>Community and regional development</a:t>
                      </a:r>
                    </a:p>
                  </a:txBody>
                  <a:tcPr/>
                </a:tc>
                <a:tc>
                  <a:txBody>
                    <a:bodyPr/>
                    <a:lstStyle/>
                    <a:p>
                      <a:r>
                        <a:rPr lang="en-US" dirty="0"/>
                        <a:t>$14.4 billion</a:t>
                      </a:r>
                    </a:p>
                  </a:txBody>
                  <a:tcPr/>
                </a:tc>
                <a:extLst>
                  <a:ext uri="{0D108BD9-81ED-4DB2-BD59-A6C34878D82A}">
                    <a16:rowId xmlns:a16="http://schemas.microsoft.com/office/drawing/2014/main" val="10006"/>
                  </a:ext>
                </a:extLst>
              </a:tr>
            </a:tbl>
          </a:graphicData>
        </a:graphic>
      </p:graphicFrame>
      <p:sp>
        <p:nvSpPr>
          <p:cNvPr id="55299" name="Slide Number Placeholder 4"/>
          <p:cNvSpPr>
            <a:spLocks noGrp="1"/>
          </p:cNvSpPr>
          <p:nvPr>
            <p:ph type="sldNum" sz="quarter" idx="12"/>
          </p:nvPr>
        </p:nvSpPr>
        <p:spPr bwMode="auto">
          <a:noFill/>
          <a:ln>
            <a:round/>
            <a:headEnd/>
            <a:tailEnd/>
          </a:ln>
          <a:extLst>
            <a:ext uri="{909E8E84-426E-40dd-AFC4-6F175D3DCCD1}">
              <a14:hiddenFill xmlns="" xmlns:a14="http://schemas.microsoft.com/office/drawing/2010/main">
                <a:solidFill>
                  <a:srgbClr val="FFFFFF"/>
                </a:solidFill>
              </a14:hiddenFill>
            </a:ext>
          </a:extLst>
        </p:spPr>
        <p:txBody>
          <a:bodyPr/>
          <a:lstStyle/>
          <a:p>
            <a:fld id="{032034CF-AC26-414F-97AA-F90ACD4A456E}" type="slidenum">
              <a:rPr lang="en-US"/>
              <a:pPr/>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ontent Placeholder 1"/>
          <p:cNvSpPr>
            <a:spLocks noGrp="1"/>
          </p:cNvSpPr>
          <p:nvPr>
            <p:ph idx="1"/>
          </p:nvPr>
        </p:nvSpPr>
        <p:spPr>
          <a:xfrm>
            <a:off x="1981200" y="1143001"/>
            <a:ext cx="8229600" cy="4919663"/>
          </a:xfrm>
        </p:spPr>
        <p:txBody>
          <a:bodyPr/>
          <a:lstStyle/>
          <a:p>
            <a:pPr lvl="1" eaLnBrk="1" hangingPunct="1"/>
            <a:r>
              <a:rPr lang="en-US" altLang="en-US">
                <a:latin typeface="Times New Roman" panose="02020603050405020304" pitchFamily="18" charset="0"/>
                <a:cs typeface="Times New Roman" panose="02020603050405020304" pitchFamily="18" charset="0"/>
              </a:rPr>
              <a:t>The Grant System: Distributing the Federal Pie</a:t>
            </a:r>
          </a:p>
          <a:p>
            <a:pPr lvl="2" eaLnBrk="1" hangingPunct="1"/>
            <a:r>
              <a:rPr lang="en-US" altLang="en-US" b="1" u="sng">
                <a:latin typeface="Times New Roman" panose="02020603050405020304" pitchFamily="18" charset="0"/>
                <a:cs typeface="Times New Roman" panose="02020603050405020304" pitchFamily="18" charset="0"/>
              </a:rPr>
              <a:t>Categorical Grants</a:t>
            </a:r>
            <a:r>
              <a:rPr lang="en-US" altLang="en-US">
                <a:latin typeface="Times New Roman" panose="02020603050405020304" pitchFamily="18" charset="0"/>
                <a:cs typeface="Times New Roman" panose="02020603050405020304" pitchFamily="18" charset="0"/>
              </a:rPr>
              <a:t>: </a:t>
            </a:r>
            <a:r>
              <a:rPr lang="en-US" altLang="en-US" sz="1800">
                <a:latin typeface="Times New Roman" panose="02020603050405020304" pitchFamily="18" charset="0"/>
                <a:cs typeface="Times New Roman" panose="02020603050405020304" pitchFamily="18" charset="0"/>
              </a:rPr>
              <a:t>funds targeted for specific purposes such as roads, schools, and urban development. Although they help states meet public needs, they come with many stipulations and regulations.. </a:t>
            </a:r>
          </a:p>
          <a:p>
            <a:pPr lvl="2" eaLnBrk="1" hangingPunct="1"/>
            <a:r>
              <a:rPr lang="en-US" altLang="en-US" b="1" u="sng">
                <a:latin typeface="Times New Roman" panose="02020603050405020304" pitchFamily="18" charset="0"/>
                <a:cs typeface="Times New Roman" panose="02020603050405020304" pitchFamily="18" charset="0"/>
              </a:rPr>
              <a:t>Project Grants</a:t>
            </a:r>
            <a:r>
              <a:rPr lang="en-US" altLang="en-US">
                <a:latin typeface="Times New Roman" panose="02020603050405020304" pitchFamily="18" charset="0"/>
                <a:cs typeface="Times New Roman" panose="02020603050405020304" pitchFamily="18" charset="0"/>
              </a:rPr>
              <a:t>:  </a:t>
            </a:r>
            <a:r>
              <a:rPr lang="en-US" altLang="en-US" sz="1800">
                <a:latin typeface="Times New Roman" panose="02020603050405020304" pitchFamily="18" charset="0"/>
                <a:cs typeface="Times New Roman" panose="02020603050405020304" pitchFamily="18" charset="0"/>
              </a:rPr>
              <a:t>Project grants are competitive and can create economic opportunity for the states. Examples of project grants are water projects, government facilities, and research grants. Project grants tend to be less dictatorial, giving states more discretion over how the funds are spent. </a:t>
            </a:r>
          </a:p>
          <a:p>
            <a:pPr lvl="3" eaLnBrk="1" hangingPunct="1"/>
            <a:r>
              <a:rPr lang="en-US" altLang="en-US" sz="2400" b="1" u="sng">
                <a:latin typeface="Times New Roman" panose="02020603050405020304" pitchFamily="18" charset="0"/>
                <a:cs typeface="Times New Roman" panose="02020603050405020304" pitchFamily="18" charset="0"/>
              </a:rPr>
              <a:t>Formula Grants</a:t>
            </a:r>
            <a:r>
              <a:rPr lang="en-US" altLang="en-US" sz="2400">
                <a:latin typeface="Times New Roman" panose="02020603050405020304" pitchFamily="18" charset="0"/>
                <a:cs typeface="Times New Roman" panose="02020603050405020304" pitchFamily="18" charset="0"/>
              </a:rPr>
              <a:t>: </a:t>
            </a:r>
            <a:r>
              <a:rPr lang="en-US" altLang="en-US">
                <a:latin typeface="Times New Roman" panose="02020603050405020304" pitchFamily="18" charset="0"/>
                <a:cs typeface="Times New Roman" panose="02020603050405020304" pitchFamily="18" charset="0"/>
              </a:rPr>
              <a:t>Formula grants give money according to a defined set of rules. For example, more urban development dollars go to states with higher urban populations (examples Head start, food stamp program and Medicaid).</a:t>
            </a:r>
          </a:p>
        </p:txBody>
      </p:sp>
      <p:sp>
        <p:nvSpPr>
          <p:cNvPr id="3" name="Title 2"/>
          <p:cNvSpPr>
            <a:spLocks noGrp="1"/>
          </p:cNvSpPr>
          <p:nvPr>
            <p:ph type="title"/>
          </p:nvPr>
        </p:nvSpPr>
        <p:spPr/>
        <p:txBody>
          <a:bodyPr/>
          <a:lstStyle/>
          <a:p>
            <a:pPr>
              <a:defRPr/>
            </a:pPr>
            <a:r>
              <a:rPr lang="en-US" dirty="0">
                <a:latin typeface="Times New Roman" pitchFamily="18" charset="0"/>
                <a:cs typeface="Times New Roman" pitchFamily="18" charset="0"/>
              </a:rPr>
              <a:t>Federalism</a:t>
            </a:r>
          </a:p>
        </p:txBody>
      </p:sp>
    </p:spTree>
    <p:extLst>
      <p:ext uri="{BB962C8B-B14F-4D97-AF65-F5344CB8AC3E}">
        <p14:creationId xmlns:p14="http://schemas.microsoft.com/office/powerpoint/2010/main" val="3749182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3200" dirty="0"/>
              <a:t>Should States Adopt the Common Core National Education Standards? </a:t>
            </a:r>
          </a:p>
        </p:txBody>
      </p:sp>
      <p:sp>
        <p:nvSpPr>
          <p:cNvPr id="3" name="Content Placeholder 2"/>
          <p:cNvSpPr>
            <a:spLocks noGrp="1"/>
          </p:cNvSpPr>
          <p:nvPr>
            <p:ph idx="1"/>
          </p:nvPr>
        </p:nvSpPr>
        <p:spPr/>
        <p:txBody>
          <a:bodyPr/>
          <a:lstStyle/>
          <a:p>
            <a:r>
              <a:rPr lang="en-US" dirty="0"/>
              <a:t>Arguments for:</a:t>
            </a:r>
          </a:p>
          <a:p>
            <a:pPr lvl="1"/>
            <a:r>
              <a:rPr lang="en-US" dirty="0"/>
              <a:t>All modern jobs require advanced skills in literacy, mathematics, and information technology.</a:t>
            </a:r>
          </a:p>
          <a:p>
            <a:pPr lvl="1"/>
            <a:r>
              <a:rPr lang="en-US" dirty="0"/>
              <a:t>Variations in state curriculum standards leave students ill-prepared for high-paying jobs and for college.</a:t>
            </a:r>
          </a:p>
          <a:p>
            <a:pPr lvl="1"/>
            <a:r>
              <a:rPr lang="en-US" dirty="0"/>
              <a:t>If a uniform school curriculum is not created now, then increased funding will be needed for remedial instruction later.</a:t>
            </a:r>
          </a:p>
        </p:txBody>
      </p:sp>
      <p:sp>
        <p:nvSpPr>
          <p:cNvPr id="71684" name="Slide Number Placeholder 4"/>
          <p:cNvSpPr>
            <a:spLocks noGrp="1"/>
          </p:cNvSpPr>
          <p:nvPr>
            <p:ph type="sldNum" sz="quarter" idx="12"/>
          </p:nvPr>
        </p:nvSpPr>
        <p:spPr bwMode="auto">
          <a:noFill/>
          <a:ln>
            <a:round/>
            <a:headEnd/>
            <a:tailEnd/>
          </a:ln>
          <a:extLst>
            <a:ext uri="{909E8E84-426E-40dd-AFC4-6F175D3DCCD1}">
              <a14:hiddenFill xmlns="" xmlns:a14="http://schemas.microsoft.com/office/drawing/2010/main">
                <a:solidFill>
                  <a:srgbClr val="FFFFFF"/>
                </a:solidFill>
              </a14:hiddenFill>
            </a:ext>
          </a:extLst>
        </p:spPr>
        <p:txBody>
          <a:bodyPr/>
          <a:lstStyle/>
          <a:p>
            <a:fld id="{63E7FDD5-72FA-3A42-9DFB-AE5A1784FE69}" type="slidenum">
              <a:rPr lang="en-US"/>
              <a:pPr/>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3200" dirty="0"/>
              <a:t>Should States Adopt the Common Core National Education Standards? </a:t>
            </a:r>
          </a:p>
        </p:txBody>
      </p:sp>
      <p:sp>
        <p:nvSpPr>
          <p:cNvPr id="3" name="Content Placeholder 2"/>
          <p:cNvSpPr>
            <a:spLocks noGrp="1"/>
          </p:cNvSpPr>
          <p:nvPr>
            <p:ph idx="1"/>
          </p:nvPr>
        </p:nvSpPr>
        <p:spPr/>
        <p:txBody>
          <a:bodyPr/>
          <a:lstStyle/>
          <a:p>
            <a:r>
              <a:rPr lang="en-US" dirty="0"/>
              <a:t>Arguments against:</a:t>
            </a:r>
          </a:p>
          <a:p>
            <a:pPr lvl="1"/>
            <a:r>
              <a:rPr lang="en-US" dirty="0"/>
              <a:t>States are better able to determine educational standards that will prepare their diverse populations for the workforce.</a:t>
            </a:r>
          </a:p>
          <a:p>
            <a:pPr lvl="1"/>
            <a:r>
              <a:rPr lang="en-US" dirty="0"/>
              <a:t>A national curriculum will stifle state and local creativity and be so basic that it will make little difference in college prep.</a:t>
            </a:r>
          </a:p>
          <a:p>
            <a:pPr lvl="1"/>
            <a:r>
              <a:rPr lang="en-US" dirty="0"/>
              <a:t>The national government has a history of imposing educational mandates on states with insufficient funding.</a:t>
            </a:r>
          </a:p>
        </p:txBody>
      </p:sp>
      <p:sp>
        <p:nvSpPr>
          <p:cNvPr id="71684" name="Slide Number Placeholder 4"/>
          <p:cNvSpPr>
            <a:spLocks noGrp="1"/>
          </p:cNvSpPr>
          <p:nvPr>
            <p:ph type="sldNum" sz="quarter" idx="12"/>
          </p:nvPr>
        </p:nvSpPr>
        <p:spPr bwMode="auto">
          <a:noFill/>
          <a:ln>
            <a:round/>
            <a:headEnd/>
            <a:tailEnd/>
          </a:ln>
          <a:extLst>
            <a:ext uri="{909E8E84-426E-40dd-AFC4-6F175D3DCCD1}">
              <a14:hiddenFill xmlns="" xmlns:a14="http://schemas.microsoft.com/office/drawing/2010/main">
                <a:solidFill>
                  <a:srgbClr val="FFFFFF"/>
                </a:solidFill>
              </a14:hiddenFill>
            </a:ext>
          </a:extLst>
        </p:spPr>
        <p:txBody>
          <a:bodyPr/>
          <a:lstStyle/>
          <a:p>
            <a:fld id="{63E7FDD5-72FA-3A42-9DFB-AE5A1784FE69}" type="slidenum">
              <a:rPr lang="en-US"/>
              <a:pPr/>
              <a:t>28</a:t>
            </a:fld>
            <a:endParaRPr lang="en-US" dirty="0"/>
          </a:p>
        </p:txBody>
      </p:sp>
    </p:spTree>
    <p:extLst>
      <p:ext uri="{BB962C8B-B14F-4D97-AF65-F5344CB8AC3E}">
        <p14:creationId xmlns:p14="http://schemas.microsoft.com/office/powerpoint/2010/main" val="3569433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ea typeface="+mj-ea"/>
              </a:rPr>
              <a:t>        Devolution of Power</a:t>
            </a:r>
          </a:p>
        </p:txBody>
      </p:sp>
      <p:sp>
        <p:nvSpPr>
          <p:cNvPr id="10243" name="Content Placeholder 2"/>
          <p:cNvSpPr>
            <a:spLocks noGrp="1"/>
          </p:cNvSpPr>
          <p:nvPr>
            <p:ph idx="1"/>
          </p:nvPr>
        </p:nvSpPr>
        <p:spPr/>
        <p:txBody>
          <a:bodyPr/>
          <a:lstStyle/>
          <a:p>
            <a:pPr eaLnBrk="1" hangingPunct="1">
              <a:lnSpc>
                <a:spcPct val="90000"/>
              </a:lnSpc>
            </a:pPr>
            <a:r>
              <a:rPr lang="en-US" altLang="en-US" sz="2400"/>
              <a:t>Devolution occurs when the federal government gives more authority and discretion to state governments.</a:t>
            </a:r>
          </a:p>
          <a:p>
            <a:pPr eaLnBrk="1" hangingPunct="1">
              <a:lnSpc>
                <a:spcPct val="90000"/>
              </a:lnSpc>
            </a:pPr>
            <a:r>
              <a:rPr lang="en-US" altLang="en-US" sz="2400"/>
              <a:t>Block grants (the Welfare Reform Act is an example) were devoted to general purposes with few restrictions.</a:t>
            </a:r>
          </a:p>
          <a:p>
            <a:pPr eaLnBrk="1" hangingPunct="1">
              <a:lnSpc>
                <a:spcPct val="90000"/>
              </a:lnSpc>
            </a:pPr>
            <a:r>
              <a:rPr lang="en-US" altLang="en-US" sz="2400"/>
              <a:t>Revenue sharing requires no matching funds and can be spent on almost any governmental purpose.</a:t>
            </a:r>
          </a:p>
        </p:txBody>
      </p:sp>
      <p:pic>
        <p:nvPicPr>
          <p:cNvPr id="1024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962401"/>
            <a:ext cx="3200400"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6061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a:defRPr/>
            </a:pPr>
            <a:r>
              <a:rPr lang="en-US" dirty="0">
                <a:ea typeface="+mj-ea"/>
              </a:rPr>
              <a:t>Governmental Structure</a:t>
            </a:r>
          </a:p>
        </p:txBody>
      </p:sp>
      <p:sp>
        <p:nvSpPr>
          <p:cNvPr id="3075" name="Rectangle 3"/>
          <p:cNvSpPr>
            <a:spLocks noGrp="1" noChangeArrowheads="1"/>
          </p:cNvSpPr>
          <p:nvPr>
            <p:ph idx="1"/>
          </p:nvPr>
        </p:nvSpPr>
        <p:spPr/>
        <p:txBody>
          <a:bodyPr/>
          <a:lstStyle/>
          <a:p>
            <a:pPr eaLnBrk="1" hangingPunct="1">
              <a:lnSpc>
                <a:spcPct val="90000"/>
              </a:lnSpc>
            </a:pPr>
            <a:r>
              <a:rPr lang="en-US" altLang="en-US" dirty="0">
                <a:solidFill>
                  <a:srgbClr val="FF0000"/>
                </a:solidFill>
              </a:rPr>
              <a:t>Federalism</a:t>
            </a:r>
            <a:r>
              <a:rPr lang="en-US" altLang="en-US" dirty="0"/>
              <a:t>: a political system where local government units can make final decisions regarding some governmental activities and whose existence is protected</a:t>
            </a:r>
          </a:p>
          <a:p>
            <a:pPr eaLnBrk="1" hangingPunct="1">
              <a:lnSpc>
                <a:spcPct val="90000"/>
              </a:lnSpc>
            </a:pPr>
            <a:r>
              <a:rPr lang="en-US" altLang="en-US" dirty="0">
                <a:solidFill>
                  <a:srgbClr val="FF0000"/>
                </a:solidFill>
              </a:rPr>
              <a:t>Unitary System</a:t>
            </a:r>
            <a:r>
              <a:rPr lang="en-US" altLang="en-US" dirty="0"/>
              <a:t>: local governments are subservient to the national government</a:t>
            </a:r>
          </a:p>
          <a:p>
            <a:pPr eaLnBrk="1" hangingPunct="1">
              <a:lnSpc>
                <a:spcPct val="90000"/>
              </a:lnSpc>
            </a:pPr>
            <a:endParaRPr lang="en-US" altLang="en-US" dirty="0"/>
          </a:p>
          <a:p>
            <a:pPr eaLnBrk="1" hangingPunct="1">
              <a:lnSpc>
                <a:spcPct val="90000"/>
              </a:lnSpc>
            </a:pPr>
            <a:endParaRPr lang="en-US" altLang="en-US" dirty="0"/>
          </a:p>
        </p:txBody>
      </p:sp>
      <p:pic>
        <p:nvPicPr>
          <p:cNvPr id="2" name="Picture 1"/>
          <p:cNvPicPr>
            <a:picLocks noChangeAspect="1"/>
          </p:cNvPicPr>
          <p:nvPr/>
        </p:nvPicPr>
        <p:blipFill>
          <a:blip r:embed="rId2"/>
          <a:stretch>
            <a:fillRect/>
          </a:stretch>
        </p:blipFill>
        <p:spPr>
          <a:xfrm>
            <a:off x="4165059" y="3560323"/>
            <a:ext cx="4316203" cy="3204454"/>
          </a:xfrm>
          <a:prstGeom prst="rect">
            <a:avLst/>
          </a:prstGeom>
        </p:spPr>
      </p:pic>
    </p:spTree>
    <p:extLst>
      <p:ext uri="{BB962C8B-B14F-4D97-AF65-F5344CB8AC3E}">
        <p14:creationId xmlns:p14="http://schemas.microsoft.com/office/powerpoint/2010/main" val="2510226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0" y="36352"/>
            <a:ext cx="8229600" cy="1143000"/>
          </a:xfrm>
        </p:spPr>
        <p:txBody>
          <a:bodyPr/>
          <a:lstStyle/>
          <a:p>
            <a:pPr algn="ctr">
              <a:defRPr/>
            </a:pPr>
            <a:r>
              <a:rPr lang="en-US" dirty="0">
                <a:latin typeface="Times New Roman" pitchFamily="18" charset="0"/>
                <a:cs typeface="Times New Roman" pitchFamily="18" charset="0"/>
              </a:rPr>
              <a:t>Federalism</a:t>
            </a:r>
          </a:p>
        </p:txBody>
      </p:sp>
      <p:sp>
        <p:nvSpPr>
          <p:cNvPr id="47107" name="Content Placeholder 3"/>
          <p:cNvSpPr>
            <a:spLocks noGrp="1"/>
          </p:cNvSpPr>
          <p:nvPr>
            <p:ph idx="1"/>
          </p:nvPr>
        </p:nvSpPr>
        <p:spPr>
          <a:xfrm>
            <a:off x="1835285" y="1488333"/>
            <a:ext cx="8229600" cy="4525963"/>
          </a:xfrm>
        </p:spPr>
        <p:txBody>
          <a:bodyPr>
            <a:normAutofit/>
          </a:bodyPr>
          <a:lstStyle/>
          <a:p>
            <a:pPr eaLnBrk="1" hangingPunct="1"/>
            <a:r>
              <a:rPr lang="en-US" altLang="en-US" sz="2400" b="1" dirty="0">
                <a:latin typeface="Times New Roman" panose="02020603050405020304" pitchFamily="18" charset="0"/>
                <a:cs typeface="Times New Roman" panose="02020603050405020304" pitchFamily="18" charset="0"/>
              </a:rPr>
              <a:t>The basis of federalism is that the federal government should take care of the big blanket issues of the country, and state government should resolve local issues.</a:t>
            </a:r>
          </a:p>
          <a:p>
            <a:pPr eaLnBrk="1" hangingPunct="1"/>
            <a:r>
              <a:rPr lang="en-US" altLang="en-US" sz="2400" b="1" dirty="0">
                <a:latin typeface="Times New Roman" panose="02020603050405020304" pitchFamily="18" charset="0"/>
                <a:cs typeface="Times New Roman" panose="02020603050405020304" pitchFamily="18" charset="0"/>
              </a:rPr>
              <a:t>State and local governments can act as a experiment to try out new ideas.</a:t>
            </a:r>
          </a:p>
          <a:p>
            <a:pPr eaLnBrk="1" hangingPunct="1"/>
            <a:r>
              <a:rPr lang="en-US" altLang="en-US" sz="2400" b="1" dirty="0">
                <a:latin typeface="Times New Roman" panose="02020603050405020304" pitchFamily="18" charset="0"/>
                <a:cs typeface="Times New Roman" panose="02020603050405020304" pitchFamily="18" charset="0"/>
              </a:rPr>
              <a:t>Intergovernmental relations:  refers to the entire set of interactions among national, state, and local governments, including regulations, the transfers of funds, and sharing of information. </a:t>
            </a:r>
          </a:p>
          <a:p>
            <a:r>
              <a:rPr lang="en-US" altLang="en-US" sz="2400" b="1" dirty="0">
                <a:latin typeface="Times New Roman" panose="02020603050405020304" pitchFamily="18" charset="0"/>
                <a:cs typeface="Times New Roman" panose="02020603050405020304" pitchFamily="18" charset="0"/>
              </a:rPr>
              <a:t>Fed 39 --</a:t>
            </a:r>
            <a:r>
              <a:rPr lang="en-US" sz="2400" dirty="0"/>
              <a:t>It establishes a republican government with a balance of federal and national powers.</a:t>
            </a:r>
            <a:endParaRPr lang="en-US"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405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defRPr/>
            </a:pPr>
            <a:r>
              <a:rPr lang="en-US" dirty="0">
                <a:ea typeface="+mj-ea"/>
              </a:rPr>
              <a:t>Federal and State Powers</a:t>
            </a:r>
          </a:p>
        </p:txBody>
      </p:sp>
      <p:sp>
        <p:nvSpPr>
          <p:cNvPr id="5123" name="Rectangle 3"/>
          <p:cNvSpPr>
            <a:spLocks noGrp="1" noChangeArrowheads="1"/>
          </p:cNvSpPr>
          <p:nvPr>
            <p:ph idx="1"/>
          </p:nvPr>
        </p:nvSpPr>
        <p:spPr>
          <a:xfrm>
            <a:off x="838200" y="1410511"/>
            <a:ext cx="10515600" cy="4766452"/>
          </a:xfrm>
        </p:spPr>
        <p:txBody>
          <a:bodyPr/>
          <a:lstStyle/>
          <a:p>
            <a:pPr eaLnBrk="1" hangingPunct="1"/>
            <a:r>
              <a:rPr lang="en-US" altLang="en-US" dirty="0"/>
              <a:t>In general, the federal government has power over economic issues, the military and defense.</a:t>
            </a:r>
          </a:p>
          <a:p>
            <a:pPr eaLnBrk="1" hangingPunct="1"/>
            <a:endParaRPr lang="en-US" altLang="en-US" dirty="0"/>
          </a:p>
          <a:p>
            <a:pPr eaLnBrk="1" hangingPunct="1"/>
            <a:endParaRPr lang="en-US" altLang="en-US" dirty="0"/>
          </a:p>
          <a:p>
            <a:pPr eaLnBrk="1" hangingPunct="1"/>
            <a:endParaRPr lang="en-US" altLang="en-US" dirty="0"/>
          </a:p>
          <a:p>
            <a:pPr eaLnBrk="1" hangingPunct="1"/>
            <a:r>
              <a:rPr lang="en-US" altLang="en-US" dirty="0"/>
              <a:t>In general, state governments have power over social, moral, and family issues.</a:t>
            </a:r>
          </a:p>
        </p:txBody>
      </p:sp>
      <p:pic>
        <p:nvPicPr>
          <p:cNvPr id="5124" name="Pictur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26868" y="4460112"/>
            <a:ext cx="2326532" cy="153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6352161" y="1939739"/>
            <a:ext cx="2673889" cy="1776025"/>
          </a:xfrm>
          <a:prstGeom prst="rect">
            <a:avLst/>
          </a:prstGeom>
        </p:spPr>
      </p:pic>
    </p:spTree>
    <p:extLst>
      <p:ext uri="{BB962C8B-B14F-4D97-AF65-F5344CB8AC3E}">
        <p14:creationId xmlns:p14="http://schemas.microsoft.com/office/powerpoint/2010/main" val="1452035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defRPr/>
            </a:pPr>
            <a:r>
              <a:rPr lang="en-US" dirty="0">
                <a:ea typeface="+mj-ea"/>
              </a:rPr>
              <a:t> Hot Issues</a:t>
            </a:r>
          </a:p>
        </p:txBody>
      </p:sp>
      <p:sp>
        <p:nvSpPr>
          <p:cNvPr id="4099" name="Rectangle 3"/>
          <p:cNvSpPr>
            <a:spLocks noGrp="1" noChangeArrowheads="1"/>
          </p:cNvSpPr>
          <p:nvPr>
            <p:ph idx="1"/>
          </p:nvPr>
        </p:nvSpPr>
        <p:spPr/>
        <p:txBody>
          <a:bodyPr/>
          <a:lstStyle/>
          <a:p>
            <a:pPr eaLnBrk="1" hangingPunct="1"/>
            <a:r>
              <a:rPr lang="en-US" altLang="en-US" dirty="0"/>
              <a:t>Some of the hottest issues in American politics are, at their core, disputes over federalism.</a:t>
            </a:r>
          </a:p>
          <a:p>
            <a:pPr eaLnBrk="1" hangingPunct="1"/>
            <a:r>
              <a:rPr lang="en-US" altLang="en-US" dirty="0"/>
              <a:t>Early conflicts resulted in nullification laws passed by states which also helped lead us to civil war.  </a:t>
            </a:r>
          </a:p>
          <a:p>
            <a:pPr eaLnBrk="1" hangingPunct="1"/>
            <a:r>
              <a:rPr lang="en-US" altLang="en-US" dirty="0"/>
              <a:t>Some hot issues involving federalism today are</a:t>
            </a:r>
          </a:p>
          <a:p>
            <a:pPr lvl="1" eaLnBrk="1" hangingPunct="1"/>
            <a:r>
              <a:rPr lang="en-US" altLang="en-US" dirty="0"/>
              <a:t>Gay marriage</a:t>
            </a:r>
          </a:p>
          <a:p>
            <a:pPr lvl="1" eaLnBrk="1" hangingPunct="1"/>
            <a:r>
              <a:rPr lang="en-US" altLang="en-US" dirty="0"/>
              <a:t>Marijuana</a:t>
            </a:r>
          </a:p>
          <a:p>
            <a:pPr lvl="1" eaLnBrk="1" hangingPunct="1"/>
            <a:r>
              <a:rPr lang="en-US" altLang="en-US" dirty="0"/>
              <a:t>Obamacare</a:t>
            </a:r>
          </a:p>
          <a:p>
            <a:pPr lvl="1" eaLnBrk="1" hangingPunct="1"/>
            <a:r>
              <a:rPr lang="en-US" altLang="en-US" dirty="0"/>
              <a:t>Immigration enforcement</a:t>
            </a:r>
          </a:p>
        </p:txBody>
      </p:sp>
      <p:pic>
        <p:nvPicPr>
          <p:cNvPr id="2" name="Picture 1"/>
          <p:cNvPicPr>
            <a:picLocks noChangeAspect="1"/>
          </p:cNvPicPr>
          <p:nvPr/>
        </p:nvPicPr>
        <p:blipFill>
          <a:blip r:embed="rId2"/>
          <a:stretch>
            <a:fillRect/>
          </a:stretch>
        </p:blipFill>
        <p:spPr>
          <a:xfrm>
            <a:off x="8283001" y="4138829"/>
            <a:ext cx="3070799" cy="2173071"/>
          </a:xfrm>
          <a:prstGeom prst="rect">
            <a:avLst/>
          </a:prstGeom>
        </p:spPr>
      </p:pic>
    </p:spTree>
    <p:extLst>
      <p:ext uri="{BB962C8B-B14F-4D97-AF65-F5344CB8AC3E}">
        <p14:creationId xmlns:p14="http://schemas.microsoft.com/office/powerpoint/2010/main" val="1334376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defRPr/>
            </a:pPr>
            <a:r>
              <a:rPr lang="en-US" sz="4000" dirty="0"/>
              <a:t>Gonzalez v. </a:t>
            </a:r>
            <a:r>
              <a:rPr lang="en-US" sz="4000" dirty="0" err="1"/>
              <a:t>Raich</a:t>
            </a:r>
            <a:r>
              <a:rPr lang="en-US" sz="4000" dirty="0"/>
              <a:t> (2005)</a:t>
            </a:r>
          </a:p>
        </p:txBody>
      </p:sp>
      <p:sp>
        <p:nvSpPr>
          <p:cNvPr id="59395" name="Rectangle 3"/>
          <p:cNvSpPr>
            <a:spLocks noGrp="1" noChangeArrowheads="1"/>
          </p:cNvSpPr>
          <p:nvPr>
            <p:ph type="body" idx="1"/>
          </p:nvPr>
        </p:nvSpPr>
        <p:spPr>
          <a:xfrm>
            <a:off x="1981200" y="1600200"/>
            <a:ext cx="8229600" cy="5029200"/>
          </a:xfrm>
        </p:spPr>
        <p:txBody>
          <a:bodyPr/>
          <a:lstStyle/>
          <a:p>
            <a:pPr>
              <a:lnSpc>
                <a:spcPct val="90000"/>
              </a:lnSpc>
            </a:pPr>
            <a:r>
              <a:rPr lang="en-US" altLang="en-US" sz="2400"/>
              <a:t>Commerce clause quiz!!! Medicinal Marijuana</a:t>
            </a:r>
          </a:p>
          <a:p>
            <a:pPr>
              <a:lnSpc>
                <a:spcPct val="90000"/>
              </a:lnSpc>
            </a:pPr>
            <a:r>
              <a:rPr lang="en-US" altLang="en-US" sz="2400"/>
              <a:t>Controlled Substance Act (1970) – US gov regulates the manufacture, importation, possession, and distribution of certain drugs</a:t>
            </a:r>
          </a:p>
          <a:p>
            <a:pPr>
              <a:lnSpc>
                <a:spcPct val="90000"/>
              </a:lnSpc>
            </a:pPr>
            <a:r>
              <a:rPr lang="en-US" altLang="en-US" sz="2400"/>
              <a:t>Medicinal marijuana was legalized in California, but illegal to US government. Raich argued commerce clause should not take effect because 1) there was no business transactions and 2) there were no state border issues.</a:t>
            </a:r>
          </a:p>
          <a:p>
            <a:pPr>
              <a:lnSpc>
                <a:spcPct val="90000"/>
              </a:lnSpc>
            </a:pPr>
            <a:r>
              <a:rPr lang="en-US" altLang="en-US" sz="2400"/>
              <a:t>Supreme Court ruled 6-3 against Raich saying that the federal government could trump state laws that permitted medicinal marijuana </a:t>
            </a:r>
          </a:p>
        </p:txBody>
      </p:sp>
    </p:spTree>
    <p:extLst>
      <p:ext uri="{BB962C8B-B14F-4D97-AF65-F5344CB8AC3E}">
        <p14:creationId xmlns:p14="http://schemas.microsoft.com/office/powerpoint/2010/main" val="393385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defRPr/>
            </a:pPr>
            <a:r>
              <a:rPr lang="en-US">
                <a:ea typeface="+mj-ea"/>
              </a:rPr>
              <a:t>Positives and Negatives of Federalism</a:t>
            </a:r>
          </a:p>
        </p:txBody>
      </p:sp>
      <p:sp>
        <p:nvSpPr>
          <p:cNvPr id="6147" name="Rectangle 3"/>
          <p:cNvSpPr>
            <a:spLocks noGrp="1" noChangeArrowheads="1"/>
          </p:cNvSpPr>
          <p:nvPr>
            <p:ph idx="1"/>
          </p:nvPr>
        </p:nvSpPr>
        <p:spPr/>
        <p:txBody>
          <a:bodyPr/>
          <a:lstStyle/>
          <a:p>
            <a:pPr eaLnBrk="1" hangingPunct="1">
              <a:lnSpc>
                <a:spcPct val="90000"/>
              </a:lnSpc>
            </a:pPr>
            <a:r>
              <a:rPr lang="en-US" altLang="en-US" dirty="0"/>
              <a:t>Negative view: Federalism blocks progress and protects powerful local interests.</a:t>
            </a:r>
          </a:p>
          <a:p>
            <a:pPr eaLnBrk="1" hangingPunct="1">
              <a:lnSpc>
                <a:spcPct val="90000"/>
              </a:lnSpc>
            </a:pPr>
            <a:r>
              <a:rPr lang="en-US" altLang="en-US" dirty="0"/>
              <a:t>Positive view: Federalism contributes to governmental strength, political flexibility, and fosters individual liberty and the development of leaders.  </a:t>
            </a:r>
          </a:p>
          <a:p>
            <a:pPr eaLnBrk="1" hangingPunct="1">
              <a:lnSpc>
                <a:spcPct val="90000"/>
              </a:lnSpc>
            </a:pPr>
            <a:r>
              <a:rPr lang="en-US" altLang="en-US" u="sng" dirty="0"/>
              <a:t>Federalist #10</a:t>
            </a:r>
            <a:r>
              <a:rPr lang="en-US" altLang="en-US" dirty="0"/>
              <a:t>: small political units allow all relevant interests to be heard.</a:t>
            </a:r>
          </a:p>
        </p:txBody>
      </p:sp>
    </p:spTree>
    <p:extLst>
      <p:ext uri="{BB962C8B-B14F-4D97-AF65-F5344CB8AC3E}">
        <p14:creationId xmlns:p14="http://schemas.microsoft.com/office/powerpoint/2010/main" val="2103348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ea typeface="+mj-ea"/>
              </a:rPr>
              <a:t>Relationships Between States</a:t>
            </a:r>
          </a:p>
        </p:txBody>
      </p:sp>
      <p:sp>
        <p:nvSpPr>
          <p:cNvPr id="7171" name="Content Placeholder 2"/>
          <p:cNvSpPr>
            <a:spLocks noGrp="1"/>
          </p:cNvSpPr>
          <p:nvPr>
            <p:ph idx="1"/>
          </p:nvPr>
        </p:nvSpPr>
        <p:spPr/>
        <p:txBody>
          <a:bodyPr/>
          <a:lstStyle/>
          <a:p>
            <a:pPr eaLnBrk="1" hangingPunct="1"/>
            <a:r>
              <a:rPr lang="en-US" altLang="en-US"/>
              <a:t>The Full Faith and Credit Clause requires states to recognize the public acts and legal judgments of other states.</a:t>
            </a:r>
          </a:p>
          <a:p>
            <a:pPr eaLnBrk="1" hangingPunct="1"/>
            <a:r>
              <a:rPr lang="en-US" altLang="en-US"/>
              <a:t>The Privileges and Immunities Clause requires states to offer out-of-state citizens the same treatment as in-state residents.</a:t>
            </a:r>
          </a:p>
          <a:p>
            <a:pPr eaLnBrk="1" hangingPunct="1"/>
            <a:r>
              <a:rPr lang="en-US" altLang="en-US"/>
              <a:t>Extradition is a process where a state must return a person when he or she has been charged with a crime in another state.</a:t>
            </a:r>
          </a:p>
        </p:txBody>
      </p:sp>
      <p:pic>
        <p:nvPicPr>
          <p:cNvPr id="7172"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1165" y="4432070"/>
            <a:ext cx="3121025" cy="226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1905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2187</Words>
  <Application>Microsoft Office PowerPoint</Application>
  <PresentationFormat>Widescreen</PresentationFormat>
  <Paragraphs>159</Paragraphs>
  <Slides>29</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MS PGothic</vt:lpstr>
      <vt:lpstr>Arial</vt:lpstr>
      <vt:lpstr>Calibri</vt:lpstr>
      <vt:lpstr>Calibri Light</vt:lpstr>
      <vt:lpstr>Times New Roman</vt:lpstr>
      <vt:lpstr>Office Theme</vt:lpstr>
      <vt:lpstr>Federalism </vt:lpstr>
      <vt:lpstr>Lines of Power in Three Systems of Government</vt:lpstr>
      <vt:lpstr>Governmental Structure</vt:lpstr>
      <vt:lpstr>Federalism</vt:lpstr>
      <vt:lpstr>Federal and State Powers</vt:lpstr>
      <vt:lpstr> Hot Issues</vt:lpstr>
      <vt:lpstr>Gonzalez v. Raich (2005)</vt:lpstr>
      <vt:lpstr>Positives and Negatives of Federalism</vt:lpstr>
      <vt:lpstr>Relationships Between States</vt:lpstr>
      <vt:lpstr>Federalism and the Constitution</vt:lpstr>
      <vt:lpstr>Elastic Clause</vt:lpstr>
      <vt:lpstr>McCulloch v. Maryland (1819)</vt:lpstr>
      <vt:lpstr>McCulloch v. Maryland (1819)</vt:lpstr>
      <vt:lpstr>McCulloch v. Maryland (1819)</vt:lpstr>
      <vt:lpstr>Commerce clause</vt:lpstr>
      <vt:lpstr>Increasing National Power</vt:lpstr>
      <vt:lpstr>Munn v. Illinois   (1877)</vt:lpstr>
      <vt:lpstr>United States v. Lopez (1995)</vt:lpstr>
      <vt:lpstr>Same Sex Marriage Debate</vt:lpstr>
      <vt:lpstr> 1789 -1933: Dual federalism:</vt:lpstr>
      <vt:lpstr>1933-1964: Cooperative Federalism</vt:lpstr>
      <vt:lpstr>1980-present (kind of): New Federalism (Competitive Federalism)</vt:lpstr>
      <vt:lpstr>Fiscal Federalism</vt:lpstr>
      <vt:lpstr>Intergovernmental Relations Today</vt:lpstr>
      <vt:lpstr>Federal Grants to State and Local Governments (2015)</vt:lpstr>
      <vt:lpstr>Federalism</vt:lpstr>
      <vt:lpstr>Should States Adopt the Common Core National Education Standards? </vt:lpstr>
      <vt:lpstr>Should States Adopt the Common Core National Education Standards? </vt:lpstr>
      <vt:lpstr>        Devolution of Power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Federalism</dc:title>
  <dc:creator>Windows User</dc:creator>
  <cp:lastModifiedBy>Michael Fluharty</cp:lastModifiedBy>
  <cp:revision>14</cp:revision>
  <dcterms:created xsi:type="dcterms:W3CDTF">2017-05-16T15:35:36Z</dcterms:created>
  <dcterms:modified xsi:type="dcterms:W3CDTF">2026-08-04T17:07:50Z</dcterms:modified>
</cp:coreProperties>
</file>