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7" r:id="rId3"/>
    <p:sldId id="286" r:id="rId4"/>
    <p:sldId id="288" r:id="rId5"/>
    <p:sldId id="289" r:id="rId6"/>
    <p:sldId id="290" r:id="rId7"/>
    <p:sldId id="291" r:id="rId8"/>
    <p:sldId id="292" r:id="rId9"/>
    <p:sldId id="293" r:id="rId10"/>
    <p:sldId id="258" r:id="rId11"/>
    <p:sldId id="294" r:id="rId12"/>
    <p:sldId id="263" r:id="rId13"/>
    <p:sldId id="264" r:id="rId14"/>
    <p:sldId id="265" r:id="rId15"/>
    <p:sldId id="295" r:id="rId16"/>
    <p:sldId id="266" r:id="rId17"/>
    <p:sldId id="296" r:id="rId18"/>
    <p:sldId id="267" r:id="rId19"/>
    <p:sldId id="268" r:id="rId20"/>
    <p:sldId id="269" r:id="rId21"/>
    <p:sldId id="272" r:id="rId22"/>
    <p:sldId id="275" r:id="rId23"/>
    <p:sldId id="297" r:id="rId24"/>
    <p:sldId id="273" r:id="rId25"/>
    <p:sldId id="274" r:id="rId26"/>
    <p:sldId id="278" r:id="rId27"/>
    <p:sldId id="279" r:id="rId28"/>
    <p:sldId id="280" r:id="rId29"/>
    <p:sldId id="281" r:id="rId30"/>
    <p:sldId id="298" r:id="rId31"/>
    <p:sldId id="282" r:id="rId32"/>
    <p:sldId id="284" r:id="rId33"/>
    <p:sldId id="283" r:id="rId34"/>
    <p:sldId id="285" r:id="rId35"/>
    <p:sldId id="29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C041E-1179-440E-A639-DEC4B7BAC152}"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ABA21-9E19-4455-AA93-068EBDA67554}" type="slidenum">
              <a:rPr lang="en-US" smtClean="0"/>
              <a:t>‹#›</a:t>
            </a:fld>
            <a:endParaRPr lang="en-US"/>
          </a:p>
        </p:txBody>
      </p:sp>
    </p:spTree>
    <p:extLst>
      <p:ext uri="{BB962C8B-B14F-4D97-AF65-F5344CB8AC3E}">
        <p14:creationId xmlns:p14="http://schemas.microsoft.com/office/powerpoint/2010/main" val="3444687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SLIDES_API1564437689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Google Shape;52;SLIDES_API156443768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 anticipate this is a 2 day lesson in a traditional 45 minute class schedule.</a:t>
            </a:r>
            <a:endParaRPr/>
          </a:p>
          <a:p>
            <a:pPr marL="0" lvl="0" indent="0" rtl="0">
              <a:spcBef>
                <a:spcPts val="0"/>
              </a:spcBef>
              <a:spcAft>
                <a:spcPts val="0"/>
              </a:spcAft>
              <a:buNone/>
            </a:pPr>
            <a:endParaRPr/>
          </a:p>
          <a:p>
            <a:pPr marL="0" lvl="0" indent="0" rtl="0">
              <a:spcBef>
                <a:spcPts val="0"/>
              </a:spcBef>
              <a:spcAft>
                <a:spcPts val="0"/>
              </a:spcAft>
              <a:buNone/>
            </a:pPr>
            <a:r>
              <a:rPr lang="en"/>
              <a:t>EU: LOR-1: A balance between governmental power and individual rights has been a hallmark of American political development.</a:t>
            </a:r>
            <a:endParaRPr/>
          </a:p>
          <a:p>
            <a:pPr marL="0" lvl="0" indent="0" rtl="0">
              <a:spcBef>
                <a:spcPts val="0"/>
              </a:spcBef>
              <a:spcAft>
                <a:spcPts val="0"/>
              </a:spcAft>
              <a:buNone/>
            </a:pPr>
            <a:r>
              <a:rPr lang="en"/>
              <a:t>Big Idea: Liberty and Order</a:t>
            </a:r>
            <a:endParaRPr/>
          </a:p>
          <a:p>
            <a:pPr marL="0" lvl="0" indent="0" rtl="0">
              <a:spcBef>
                <a:spcPts val="0"/>
              </a:spcBef>
              <a:spcAft>
                <a:spcPts val="0"/>
              </a:spcAft>
              <a:buNone/>
            </a:pPr>
            <a:endParaRPr/>
          </a:p>
          <a:p>
            <a:pPr marL="0" lvl="0" indent="0" rtl="0">
              <a:spcBef>
                <a:spcPts val="0"/>
              </a:spcBef>
              <a:spcAft>
                <a:spcPts val="0"/>
              </a:spcAft>
              <a:buNone/>
            </a:pPr>
            <a:r>
              <a:rPr lang="en"/>
              <a:t>LO: LOR-1.A:  Explain how democratic ideals are reflected in the Declaration of Independence and the U.S. Constitution</a:t>
            </a:r>
            <a:endParaRPr/>
          </a:p>
          <a:p>
            <a:pPr marL="0" lvl="0" indent="0" rtl="0">
              <a:spcBef>
                <a:spcPts val="0"/>
              </a:spcBef>
              <a:spcAft>
                <a:spcPts val="0"/>
              </a:spcAft>
              <a:buNone/>
            </a:pPr>
            <a:endParaRPr/>
          </a:p>
          <a:p>
            <a:pPr marL="0" lvl="0" indent="0" rtl="0">
              <a:spcBef>
                <a:spcPts val="0"/>
              </a:spcBef>
              <a:spcAft>
                <a:spcPts val="0"/>
              </a:spcAft>
              <a:buNone/>
            </a:pPr>
            <a:r>
              <a:rPr lang="en"/>
              <a:t>EK:  LOR-1.A.1: The U.S. Government is based on ideas of limited government, including natural rights, popular sovereignty, republicanism and social contract.</a:t>
            </a:r>
            <a:endParaRPr/>
          </a:p>
          <a:p>
            <a:pPr marL="0" lvl="0" indent="0" rtl="0">
              <a:spcBef>
                <a:spcPts val="0"/>
              </a:spcBef>
              <a:spcAft>
                <a:spcPts val="0"/>
              </a:spcAft>
              <a:buNone/>
            </a:pPr>
            <a:endParaRPr/>
          </a:p>
          <a:p>
            <a:pPr marL="0" lvl="0" indent="0" rtl="0">
              <a:spcBef>
                <a:spcPts val="0"/>
              </a:spcBef>
              <a:spcAft>
                <a:spcPts val="0"/>
              </a:spcAft>
              <a:buNone/>
            </a:pPr>
            <a:r>
              <a:rPr lang="en"/>
              <a:t>This lesson is an overview of philosophical foundations of the American system.</a:t>
            </a: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64E5E6-AF3B-4406-9023-79BC41871D24}" type="slidenum">
              <a:rPr lang="en-US" smtClean="0"/>
              <a:pPr fontAlgn="base">
                <a:spcBef>
                  <a:spcPct val="0"/>
                </a:spcBef>
                <a:spcAft>
                  <a:spcPct val="0"/>
                </a:spcAft>
                <a:defRPr/>
              </a:pPr>
              <a:t>11</a:t>
            </a:fld>
            <a:endParaRPr lang="en-US"/>
          </a:p>
        </p:txBody>
      </p:sp>
    </p:spTree>
    <p:extLst>
      <p:ext uri="{BB962C8B-B14F-4D97-AF65-F5344CB8AC3E}">
        <p14:creationId xmlns:p14="http://schemas.microsoft.com/office/powerpoint/2010/main" val="2415764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9F50D19E-A833-4E32-90C1-216B3943D85F}" type="slidenum">
              <a:rPr lang="en-US" smtClean="0"/>
              <a:pPr>
                <a:defRPr/>
              </a:pPr>
              <a:t>12</a:t>
            </a:fld>
            <a:endParaRPr lang="en-US"/>
          </a:p>
        </p:txBody>
      </p:sp>
    </p:spTree>
    <p:extLst>
      <p:ext uri="{BB962C8B-B14F-4D97-AF65-F5344CB8AC3E}">
        <p14:creationId xmlns:p14="http://schemas.microsoft.com/office/powerpoint/2010/main" val="276937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6B3DBDF7-DC2F-4230-B087-BEDD3817940A}" type="slidenum">
              <a:rPr lang="en-US" smtClean="0"/>
              <a:pPr>
                <a:defRPr/>
              </a:pPr>
              <a:t>18</a:t>
            </a:fld>
            <a:endParaRPr lang="en-US"/>
          </a:p>
        </p:txBody>
      </p:sp>
    </p:spTree>
    <p:extLst>
      <p:ext uri="{BB962C8B-B14F-4D97-AF65-F5344CB8AC3E}">
        <p14:creationId xmlns:p14="http://schemas.microsoft.com/office/powerpoint/2010/main" val="382252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2D7F313-406E-4E74-85B0-9E5C6B744F6A}" type="slidenum">
              <a:rPr lang="en-US" smtClean="0"/>
              <a:pPr>
                <a:defRPr/>
              </a:pPr>
              <a:t>20</a:t>
            </a:fld>
            <a:endParaRPr lang="en-US"/>
          </a:p>
        </p:txBody>
      </p:sp>
    </p:spTree>
    <p:extLst>
      <p:ext uri="{BB962C8B-B14F-4D97-AF65-F5344CB8AC3E}">
        <p14:creationId xmlns:p14="http://schemas.microsoft.com/office/powerpoint/2010/main" val="1350161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A4C7E110-4D7B-4D00-A571-2972B7BD564C}" type="slidenum">
              <a:rPr lang="en-US" smtClean="0"/>
              <a:pPr>
                <a:defRPr/>
              </a:pPr>
              <a:t>21</a:t>
            </a:fld>
            <a:endParaRPr lang="en-US"/>
          </a:p>
        </p:txBody>
      </p:sp>
    </p:spTree>
    <p:extLst>
      <p:ext uri="{BB962C8B-B14F-4D97-AF65-F5344CB8AC3E}">
        <p14:creationId xmlns:p14="http://schemas.microsoft.com/office/powerpoint/2010/main" val="4051705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9EF060D-4015-48F7-BA82-0B2ED292DF75}" type="slidenum">
              <a:rPr lang="en-US" smtClean="0"/>
              <a:pPr>
                <a:defRPr/>
              </a:pPr>
              <a:t>26</a:t>
            </a:fld>
            <a:endParaRPr lang="en-US"/>
          </a:p>
        </p:txBody>
      </p:sp>
    </p:spTree>
    <p:extLst>
      <p:ext uri="{BB962C8B-B14F-4D97-AF65-F5344CB8AC3E}">
        <p14:creationId xmlns:p14="http://schemas.microsoft.com/office/powerpoint/2010/main" val="735642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9EF060D-4015-48F7-BA82-0B2ED292DF75}" type="slidenum">
              <a:rPr lang="en-US" smtClean="0"/>
              <a:pPr>
                <a:defRPr/>
              </a:pPr>
              <a:t>27</a:t>
            </a:fld>
            <a:endParaRPr lang="en-US"/>
          </a:p>
        </p:txBody>
      </p:sp>
    </p:spTree>
    <p:extLst>
      <p:ext uri="{BB962C8B-B14F-4D97-AF65-F5344CB8AC3E}">
        <p14:creationId xmlns:p14="http://schemas.microsoft.com/office/powerpoint/2010/main" val="84547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4F567E1-E3F9-478E-B05F-63C5CDCD7166}" type="slidenum">
              <a:rPr lang="en-US" smtClean="0"/>
              <a:pPr>
                <a:defRPr/>
              </a:pPr>
              <a:t>28</a:t>
            </a:fld>
            <a:endParaRPr lang="en-US"/>
          </a:p>
        </p:txBody>
      </p:sp>
    </p:spTree>
    <p:extLst>
      <p:ext uri="{BB962C8B-B14F-4D97-AF65-F5344CB8AC3E}">
        <p14:creationId xmlns:p14="http://schemas.microsoft.com/office/powerpoint/2010/main" val="154603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1ADE2A8-5D0C-40E2-9DB3-E497E7C847BB}" type="slidenum">
              <a:rPr lang="en-US" smtClean="0"/>
              <a:pPr>
                <a:defRPr/>
              </a:pPr>
              <a:t>29</a:t>
            </a:fld>
            <a:endParaRPr lang="en-US"/>
          </a:p>
        </p:txBody>
      </p:sp>
    </p:spTree>
    <p:extLst>
      <p:ext uri="{BB962C8B-B14F-4D97-AF65-F5344CB8AC3E}">
        <p14:creationId xmlns:p14="http://schemas.microsoft.com/office/powerpoint/2010/main" val="3386738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1ADE2A8-5D0C-40E2-9DB3-E497E7C847BB}" type="slidenum">
              <a:rPr lang="en-US" smtClean="0"/>
              <a:pPr>
                <a:defRPr/>
              </a:pPr>
              <a:t>30</a:t>
            </a:fld>
            <a:endParaRPr lang="en-US"/>
          </a:p>
        </p:txBody>
      </p:sp>
    </p:spTree>
    <p:extLst>
      <p:ext uri="{BB962C8B-B14F-4D97-AF65-F5344CB8AC3E}">
        <p14:creationId xmlns:p14="http://schemas.microsoft.com/office/powerpoint/2010/main" val="3368229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SLIDES_API1374766592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Google Shape;70;SLIDES_API137476659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following slides can be used as a physical “Take a Stand” activity or one that you present either through Pear Deck or another way in your classroom.</a:t>
            </a:r>
            <a:endParaRPr/>
          </a:p>
          <a:p>
            <a:pPr marL="0" lvl="0" indent="0" rtl="0">
              <a:spcBef>
                <a:spcPts val="0"/>
              </a:spcBef>
              <a:spcAft>
                <a:spcPts val="0"/>
              </a:spcAft>
              <a:buNone/>
            </a:pPr>
            <a:endParaRPr/>
          </a:p>
          <a:p>
            <a:pPr marL="0" lvl="0" indent="0" rtl="0">
              <a:spcBef>
                <a:spcPts val="0"/>
              </a:spcBef>
              <a:spcAft>
                <a:spcPts val="0"/>
              </a:spcAft>
              <a:buNone/>
            </a:pPr>
            <a:r>
              <a:rPr lang="en"/>
              <a:t>If you do it as a physical “Take a Stand” activity, it could be very impactful to do it as a continuum, calling on 1 or 2 to explain why they placed themselves where they did on the continuum and then moving on to the next one.</a:t>
            </a: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0EDBD0B1-C3CF-4540-AC21-AE4AAE7542CA}" type="slidenum">
              <a:rPr lang="en-US" smtClean="0"/>
              <a:pPr>
                <a:defRPr/>
              </a:pPr>
              <a:t>31</a:t>
            </a:fld>
            <a:endParaRPr lang="en-US"/>
          </a:p>
        </p:txBody>
      </p:sp>
    </p:spTree>
    <p:extLst>
      <p:ext uri="{BB962C8B-B14F-4D97-AF65-F5344CB8AC3E}">
        <p14:creationId xmlns:p14="http://schemas.microsoft.com/office/powerpoint/2010/main" val="2842750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A6C684-D738-45CB-9243-B752D4B1BF69}" type="slidenum">
              <a:rPr lang="en-US"/>
              <a:pPr>
                <a:defRPr/>
              </a:pPr>
              <a:t>32</a:t>
            </a:fld>
            <a:endParaRPr 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The six items are hyperlinked to their own slide. A return button is also on the slide.</a:t>
            </a:r>
          </a:p>
        </p:txBody>
      </p:sp>
    </p:spTree>
    <p:extLst>
      <p:ext uri="{BB962C8B-B14F-4D97-AF65-F5344CB8AC3E}">
        <p14:creationId xmlns:p14="http://schemas.microsoft.com/office/powerpoint/2010/main" val="64746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SLIDES_API1290765453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Google Shape;82;SLIDES_API129076545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SLIDES_API1451017276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Google Shape;94;SLIDES_API145101727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SLIDES_API1516957056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Google Shape;106;SLIDES_API151695705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SLIDES_API1112300695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Google Shape;118;SLIDES_API111230069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SLIDES_API1610466084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Google Shape;130;SLIDES_API161046608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SLIDES_API2042488255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Google Shape;142;SLIDES_API204248825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64E5E6-AF3B-4406-9023-79BC41871D24}" type="slidenum">
              <a:rPr lang="en-US" smtClean="0"/>
              <a:pPr fontAlgn="base">
                <a:spcBef>
                  <a:spcPct val="0"/>
                </a:spcBef>
                <a:spcAft>
                  <a:spcPct val="0"/>
                </a:spcAft>
                <a:defRPr/>
              </a:pPr>
              <a:t>10</a:t>
            </a:fld>
            <a:endParaRPr lang="en-US"/>
          </a:p>
        </p:txBody>
      </p:sp>
    </p:spTree>
    <p:extLst>
      <p:ext uri="{BB962C8B-B14F-4D97-AF65-F5344CB8AC3E}">
        <p14:creationId xmlns:p14="http://schemas.microsoft.com/office/powerpoint/2010/main" val="15278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6874E9-C920-4337-B76A-F8878F2375DE}"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235989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74E9-C920-4337-B76A-F8878F2375DE}"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670765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74E9-C920-4337-B76A-F8878F2375DE}"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370437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12800" y="6461126"/>
            <a:ext cx="2844800" cy="168275"/>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8737600" y="6019801"/>
            <a:ext cx="2844800" cy="473075"/>
          </a:xfrm>
        </p:spPr>
        <p:txBody>
          <a:bodyPr/>
          <a:lstStyle>
            <a:lvl1pPr>
              <a:defRPr/>
            </a:lvl1pPr>
          </a:lstStyle>
          <a:p>
            <a:pPr>
              <a:defRPr/>
            </a:pPr>
            <a:fld id="{B1E49D23-0F91-4D3E-B633-89DFA459D729}" type="slidenum">
              <a:rPr lang="en-US"/>
              <a:pPr>
                <a:defRPr/>
              </a:pPr>
              <a:t>‹#›</a:t>
            </a:fld>
            <a:endParaRPr lang="en-US"/>
          </a:p>
        </p:txBody>
      </p:sp>
    </p:spTree>
    <p:extLst>
      <p:ext uri="{BB962C8B-B14F-4D97-AF65-F5344CB8AC3E}">
        <p14:creationId xmlns:p14="http://schemas.microsoft.com/office/powerpoint/2010/main" val="1384515062"/>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6874E9-C920-4337-B76A-F8878F2375DE}"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406967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6874E9-C920-4337-B76A-F8878F2375DE}"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235200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6874E9-C920-4337-B76A-F8878F2375DE}"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92807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6874E9-C920-4337-B76A-F8878F2375DE}"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13923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6874E9-C920-4337-B76A-F8878F2375DE}"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1087573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874E9-C920-4337-B76A-F8878F2375DE}"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1001140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6874E9-C920-4337-B76A-F8878F2375DE}"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3891120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6874E9-C920-4337-B76A-F8878F2375DE}"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32316-D1E3-4FBF-9846-1A80C8696FFA}" type="slidenum">
              <a:rPr lang="en-US" smtClean="0"/>
              <a:t>‹#›</a:t>
            </a:fld>
            <a:endParaRPr lang="en-US"/>
          </a:p>
        </p:txBody>
      </p:sp>
    </p:spTree>
    <p:extLst>
      <p:ext uri="{BB962C8B-B14F-4D97-AF65-F5344CB8AC3E}">
        <p14:creationId xmlns:p14="http://schemas.microsoft.com/office/powerpoint/2010/main" val="299718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1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874E9-C920-4337-B76A-F8878F2375DE}"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32316-D1E3-4FBF-9846-1A80C8696FFA}" type="slidenum">
              <a:rPr lang="en-US" smtClean="0"/>
              <a:t>‹#›</a:t>
            </a:fld>
            <a:endParaRPr lang="en-US"/>
          </a:p>
        </p:txBody>
      </p:sp>
    </p:spTree>
    <p:extLst>
      <p:ext uri="{BB962C8B-B14F-4D97-AF65-F5344CB8AC3E}">
        <p14:creationId xmlns:p14="http://schemas.microsoft.com/office/powerpoint/2010/main" val="1834346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dontchangethislink.peardeckmagic.zone/?eyJ0eXBlIjoiZ29vZ2xlLXNsaWRlcy1hZGRvbi10ZW1wbGF0ZS1saWJyYXJ5IiwiY2xhc3NUaW1lIjoiYmVnaW5uaW5nIiwiY29udGVudElkIjoiaHR0cHM6Ly9kb2NzLmdvb2dsZS5jb20vcHJlc2VudGF0aW9uL2QvMWowMWtBanRuUkttamd5TmpnRXdXSUVqQlhGZURtYmROQ3Y3bU43b3p2VzQvZWRpdCNzbGlkZT1pZC5nMmFmMTBiNzQ4NV8yXzExNyIsInNsaWRlSWQiOiJnMmFmMTBiNzQ4NV8yXzExNyIsInByZXNlbnRhdGlvbklkIjoiMWowMWtBanRuUkttamd5TmpnRXdXSUVqQlhGZURtYmROQ3Y3bU43b3p2VzQiLCJ0ZW1wbGF0ZU5hbWUiOiJXaGF0IGRvIHlvdSB3YW50IHRvIGtub3cgYWJvdXQgdG9kYXnigJlzIHRvcGljIiwibGFzdEVkaXRlZEJ5IjoiMTEzNTk2NTU5MjMzMTg2OTIyNjY2IiwiY29udGVudEluc3RhbmNlSWQiOiIxeDJobEplRUZjUk5BS25ZRHdjVWdEeVE3dS1JME1sM0lEamVRODNuc0x0cy85NDIxZWNiMC1kM2RmLTQwOGMtOTUyOC03NWY3ZDgxZDdlZTEifQ==pearId=magic-pear-metadata-identifi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2M5MTIwMzZkLWExOGUtNDQyNy04YjU4LTMxMWMyNTI3MjIxNSJ9pearId=magic-pear-metadata-identifie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c5MmExYjc0LTJlOGUtNGZjNC1hYjVjLTc2OTU0YTE4MGFkNiJ9pearId=magic-pear-metadata-identifie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2NlYmIxYmNhLTY3MTItNDk3Zi1iN2Y5LThiMDAyZjA0NjJjYyJ9pearId=magic-pear-metadata-identifie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E4NzlhNDQ2LTcxYmItNGQ0NC1hZWNjLTM4NGI1MDgyZGY2OCJ9pearId=magic-pear-metadata-identifie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YyOTllNTU2LThlMzEtNGRhYS1hYmZlLTAzZjQyOWQwZTBmOSJ9pearId=magic-pear-metadata-identifie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dhOWQyZmI0LTQwOGEtNGE0OC1iZTIwLTU2YzcwM2FkZDQ2ZiJ9pearId=magic-pear-metadata-identifier"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dontchangethislink.peardeckmagic.zone/?eyJ0eXBlIjoiZ29vZ2xlLXNsaWRlcy1hZGRvbi10ZW1wbGF0ZS1saWJyYXJ5IiwiY2xhc3NUaW1lIjoiZHVyaW5nIiwiY29udGVudElkIjoiaHR0cHM6Ly9kb2NzLmdvb2dsZS5jb20vcHJlc2VudGF0aW9uL2QvMWowMWtBanRuUkttamd5TmpnRXdXSUVqQlhGZURtYmROQ3Y3bU43b3p2VzQvZWRpdCNzbGlkZT1pZC5nMmNlOWIzMjE0NF8wXzEiLCJzbGlkZUlkIjoiZzJjZTliMzIxNDRfMF8xIiwicHJlc2VudGF0aW9uSWQiOiIxajAxa0FqdG5SS21qZ3lOamdFd1dJRWpCWEZlRG1iZE5DdjdtTjdvenZXNCIsInRlbXBsYXRlTmFtZSI6IklzIHRoaXMgc3RhdGVtZW50IHRydWUgb3IgZmFsc2UiLCJsYXN0RWRpdGVkQnkiOiIxMTM1OTY1NTkyMzMxODY5MjI2NjYiLCJjb250ZW50SW5zdGFuY2VJZCI6IjF4MmhsSmVFRmNSTkFLbllEd2NVZ0R5UTd1LUkwTWwzSURqZVE4M25zTHRzLzYyNTUyM2E2LTI4MmYtNGQ3Yy04ZTEwLTNhNTE3M2E2MjRlMSJ9pearId=magic-pear-metadata-identifier"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dontchangethislink.peardeckmagic.zone/?eyJ0eXBlIjoibXVsdGlwbGVDaG9pY2UiLCJkcmFnZ2FibGVzIjpbeyJpZCI6ImRyYWdnYWJsZTAiLCJ0eXBlIjoiaWNvbiIsImljb24iOnsiaWQiOiJvYmplY3QtcGVhciJ9LCJjb2xvciI6IiM0MUJERUIifV0sImRyYWdnYWJsZVNpemUiOiIxMi45IiwiZW1iZWRkYWJsZVVybCI6IiIsImFuc3dlcnMiOlsiVHJ1ZSIsIkZhbHNlIl19pearId=magic-pear-shape-identifier"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4" y="748145"/>
            <a:ext cx="12284364" cy="1330181"/>
          </a:xfrm>
        </p:spPr>
        <p:txBody>
          <a:bodyPr>
            <a:normAutofit/>
          </a:bodyPr>
          <a:lstStyle/>
          <a:p>
            <a:r>
              <a:rPr lang="en-US" sz="6600" b="1" dirty="0"/>
              <a:t>Government Intro/Political Culture</a:t>
            </a:r>
          </a:p>
        </p:txBody>
      </p:sp>
      <p:sp>
        <p:nvSpPr>
          <p:cNvPr id="3" name="Subtitle 2"/>
          <p:cNvSpPr>
            <a:spLocks noGrp="1"/>
          </p:cNvSpPr>
          <p:nvPr>
            <p:ph type="subTitle" idx="1"/>
          </p:nvPr>
        </p:nvSpPr>
        <p:spPr>
          <a:xfrm>
            <a:off x="1524000" y="2817091"/>
            <a:ext cx="9144000" cy="2440709"/>
          </a:xfrm>
        </p:spPr>
        <p:txBody>
          <a:bodyPr>
            <a:normAutofit/>
          </a:bodyPr>
          <a:lstStyle/>
          <a:p>
            <a:r>
              <a:rPr lang="en-US" b="1" dirty="0"/>
              <a:t>Unit One </a:t>
            </a:r>
          </a:p>
          <a:p>
            <a:r>
              <a:rPr lang="en-US" b="1" dirty="0"/>
              <a:t>Textbook Chapter </a:t>
            </a:r>
            <a:r>
              <a:rPr lang="en-US" b="1" dirty="0" smtClean="0"/>
              <a:t>1-4</a:t>
            </a:r>
            <a:endParaRPr lang="en-US" b="1" dirty="0"/>
          </a:p>
          <a:p>
            <a:r>
              <a:rPr lang="en-US" b="1" dirty="0"/>
              <a:t>Introduction to United States Government</a:t>
            </a:r>
          </a:p>
          <a:p>
            <a:r>
              <a:rPr lang="en-US" b="1" dirty="0"/>
              <a:t>Coach Flu</a:t>
            </a:r>
          </a:p>
          <a:p>
            <a:r>
              <a:rPr lang="en-US" sz="1400" b="1" dirty="0"/>
              <a:t>Revised 2018-2019</a:t>
            </a:r>
          </a:p>
        </p:txBody>
      </p:sp>
    </p:spTree>
    <p:extLst>
      <p:ext uri="{BB962C8B-B14F-4D97-AF65-F5344CB8AC3E}">
        <p14:creationId xmlns:p14="http://schemas.microsoft.com/office/powerpoint/2010/main" val="1930249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0"/>
            <a:ext cx="8229600" cy="1143000"/>
          </a:xfrm>
        </p:spPr>
        <p:txBody>
          <a:bodyPr>
            <a:normAutofit/>
          </a:bodyPr>
          <a:lstStyle/>
          <a:p>
            <a:pPr algn="ctr" eaLnBrk="1" hangingPunct="1"/>
            <a:r>
              <a:rPr lang="en-US" sz="5400" b="1" dirty="0"/>
              <a:t>Government</a:t>
            </a:r>
          </a:p>
        </p:txBody>
      </p:sp>
      <p:sp>
        <p:nvSpPr>
          <p:cNvPr id="14339" name="Content Placeholder 2"/>
          <p:cNvSpPr>
            <a:spLocks noGrp="1"/>
          </p:cNvSpPr>
          <p:nvPr>
            <p:ph idx="1"/>
          </p:nvPr>
        </p:nvSpPr>
        <p:spPr>
          <a:xfrm>
            <a:off x="1981200" y="1406237"/>
            <a:ext cx="8077200" cy="5287963"/>
          </a:xfrm>
        </p:spPr>
        <p:txBody>
          <a:bodyPr>
            <a:noAutofit/>
          </a:bodyPr>
          <a:lstStyle/>
          <a:p>
            <a:pPr eaLnBrk="1" hangingPunct="1"/>
            <a:r>
              <a:rPr lang="en-US" sz="3600" b="1" dirty="0"/>
              <a:t>What is government? it is an institution that makes authoritative decisions for any given society.</a:t>
            </a:r>
          </a:p>
          <a:p>
            <a:pPr eaLnBrk="1" hangingPunct="1"/>
            <a:r>
              <a:rPr lang="en-US" sz="3600" b="1" dirty="0"/>
              <a:t>Thousands of state and local governments make policies that influence our every day lives.</a:t>
            </a:r>
          </a:p>
          <a:p>
            <a:pPr eaLnBrk="1" hangingPunct="1"/>
            <a:r>
              <a:rPr lang="en-US" sz="3600" b="1" dirty="0"/>
              <a:t>There are about 500, 000 elected officials in the united states today.</a:t>
            </a:r>
          </a:p>
        </p:txBody>
      </p:sp>
    </p:spTree>
    <p:extLst>
      <p:ext uri="{BB962C8B-B14F-4D97-AF65-F5344CB8AC3E}">
        <p14:creationId xmlns:p14="http://schemas.microsoft.com/office/powerpoint/2010/main" val="57239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200" y="0"/>
            <a:ext cx="8229600" cy="1143000"/>
          </a:xfrm>
        </p:spPr>
        <p:txBody>
          <a:bodyPr>
            <a:normAutofit fontScale="90000"/>
          </a:bodyPr>
          <a:lstStyle/>
          <a:p>
            <a:pPr algn="ctr" eaLnBrk="1" hangingPunct="1"/>
            <a:r>
              <a:rPr lang="en-US" sz="5400" b="1" dirty="0" smtClean="0"/>
              <a:t>Government Power &amp; Authority</a:t>
            </a:r>
            <a:endParaRPr lang="en-US" sz="5400" b="1" dirty="0"/>
          </a:p>
        </p:txBody>
      </p:sp>
      <p:sp>
        <p:nvSpPr>
          <p:cNvPr id="14339" name="Content Placeholder 2"/>
          <p:cNvSpPr>
            <a:spLocks noGrp="1"/>
          </p:cNvSpPr>
          <p:nvPr>
            <p:ph idx="1"/>
          </p:nvPr>
        </p:nvSpPr>
        <p:spPr>
          <a:xfrm>
            <a:off x="1981200" y="1406237"/>
            <a:ext cx="8077200" cy="5287963"/>
          </a:xfrm>
        </p:spPr>
        <p:txBody>
          <a:bodyPr>
            <a:noAutofit/>
          </a:bodyPr>
          <a:lstStyle/>
          <a:p>
            <a:pPr eaLnBrk="1" hangingPunct="1"/>
            <a:r>
              <a:rPr lang="en-US" sz="3600" b="1" u="sng" dirty="0" smtClean="0"/>
              <a:t>Politics</a:t>
            </a:r>
            <a:r>
              <a:rPr lang="en-US" sz="3600" b="1" dirty="0" smtClean="0"/>
              <a:t> (political Issues) Is the activity by which an issue is agitated or settled.</a:t>
            </a:r>
          </a:p>
          <a:p>
            <a:pPr eaLnBrk="1" hangingPunct="1"/>
            <a:r>
              <a:rPr lang="en-US" sz="3600" b="1" u="sng" dirty="0" smtClean="0"/>
              <a:t>Power</a:t>
            </a:r>
            <a:r>
              <a:rPr lang="en-US" sz="3600" b="1" dirty="0" smtClean="0"/>
              <a:t> is the ability of one person to get another person to act in accordance with the first person’s intentions.</a:t>
            </a:r>
          </a:p>
          <a:p>
            <a:pPr eaLnBrk="1" hangingPunct="1"/>
            <a:r>
              <a:rPr lang="en-US" sz="3600" b="1" u="sng" dirty="0" smtClean="0"/>
              <a:t>Authority</a:t>
            </a:r>
            <a:r>
              <a:rPr lang="en-US" sz="3600" b="1" dirty="0" smtClean="0"/>
              <a:t> is the right to use that power.</a:t>
            </a:r>
          </a:p>
          <a:p>
            <a:pPr eaLnBrk="1" hangingPunct="1"/>
            <a:r>
              <a:rPr lang="en-US" sz="3600" b="1" u="sng" dirty="0" smtClean="0"/>
              <a:t>Legitimacy</a:t>
            </a:r>
            <a:r>
              <a:rPr lang="en-US" sz="3600" b="1" dirty="0" smtClean="0"/>
              <a:t> is the political authority conferred by law or by state or national constitution.</a:t>
            </a:r>
          </a:p>
          <a:p>
            <a:pPr eaLnBrk="1" hangingPunct="1"/>
            <a:endParaRPr lang="en-US" sz="3600" b="1" dirty="0" smtClean="0"/>
          </a:p>
          <a:p>
            <a:pPr eaLnBrk="1" hangingPunct="1"/>
            <a:endParaRPr lang="en-US" sz="3600" b="1" dirty="0"/>
          </a:p>
        </p:txBody>
      </p:sp>
    </p:spTree>
    <p:extLst>
      <p:ext uri="{BB962C8B-B14F-4D97-AF65-F5344CB8AC3E}">
        <p14:creationId xmlns:p14="http://schemas.microsoft.com/office/powerpoint/2010/main" val="139613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eaLnBrk="1" hangingPunct="1"/>
            <a:r>
              <a:rPr lang="en-US" b="1" dirty="0"/>
              <a:t>Democracy </a:t>
            </a:r>
          </a:p>
        </p:txBody>
      </p:sp>
      <p:sp>
        <p:nvSpPr>
          <p:cNvPr id="25603" name="Content Placeholder 2"/>
          <p:cNvSpPr>
            <a:spLocks noGrp="1"/>
          </p:cNvSpPr>
          <p:nvPr>
            <p:ph idx="1"/>
          </p:nvPr>
        </p:nvSpPr>
        <p:spPr/>
        <p:txBody>
          <a:bodyPr/>
          <a:lstStyle/>
          <a:p>
            <a:pPr eaLnBrk="1" hangingPunct="1">
              <a:defRPr/>
            </a:pPr>
            <a:r>
              <a:rPr lang="en-US" sz="3600" b="1" dirty="0"/>
              <a:t>What is democracy? </a:t>
            </a:r>
            <a:endParaRPr lang="en-US" sz="2400" b="1" dirty="0"/>
          </a:p>
          <a:p>
            <a:pPr lvl="1" eaLnBrk="1" hangingPunct="1">
              <a:defRPr/>
            </a:pPr>
            <a:r>
              <a:rPr lang="en-US" sz="3200" b="1" dirty="0"/>
              <a:t>Democracy </a:t>
            </a:r>
            <a:r>
              <a:rPr lang="en-US" sz="3200" b="1" dirty="0" smtClean="0"/>
              <a:t>is a form of government where the power of the government comes from the people.</a:t>
            </a:r>
            <a:endParaRPr lang="en-US" sz="3200" b="1" dirty="0"/>
          </a:p>
          <a:p>
            <a:pPr eaLnBrk="1" hangingPunct="1">
              <a:defRPr/>
            </a:pPr>
            <a:r>
              <a:rPr lang="en-US" sz="3600" b="1" dirty="0"/>
              <a:t>The word democracy takes place </a:t>
            </a:r>
            <a:r>
              <a:rPr lang="en-US" sz="3600" b="1" dirty="0" smtClean="0"/>
              <a:t>among power </a:t>
            </a:r>
            <a:r>
              <a:rPr lang="en-US" sz="3600" b="1" dirty="0"/>
              <a:t>words like freedom, justice and peace.</a:t>
            </a:r>
          </a:p>
          <a:p>
            <a:pPr marL="0" indent="0">
              <a:buNone/>
              <a:defRPr/>
            </a:pPr>
            <a:endParaRPr lang="en-US" dirty="0"/>
          </a:p>
        </p:txBody>
      </p:sp>
    </p:spTree>
    <p:extLst>
      <p:ext uri="{BB962C8B-B14F-4D97-AF65-F5344CB8AC3E}">
        <p14:creationId xmlns:p14="http://schemas.microsoft.com/office/powerpoint/2010/main" val="142065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981200" y="304800"/>
            <a:ext cx="8229600" cy="1143000"/>
          </a:xfrm>
        </p:spPr>
        <p:txBody>
          <a:bodyPr/>
          <a:lstStyle/>
          <a:p>
            <a:pPr algn="ctr"/>
            <a:r>
              <a:rPr lang="en-US" b="1" dirty="0"/>
              <a:t>Democracy</a:t>
            </a:r>
          </a:p>
        </p:txBody>
      </p:sp>
      <p:sp>
        <p:nvSpPr>
          <p:cNvPr id="3" name="Content Placeholder 2"/>
          <p:cNvSpPr>
            <a:spLocks noGrp="1"/>
          </p:cNvSpPr>
          <p:nvPr>
            <p:ph idx="1"/>
          </p:nvPr>
        </p:nvSpPr>
        <p:spPr>
          <a:xfrm>
            <a:off x="1981200" y="1371600"/>
            <a:ext cx="8229600" cy="4389438"/>
          </a:xfrm>
        </p:spPr>
        <p:txBody>
          <a:bodyPr/>
          <a:lstStyle/>
          <a:p>
            <a:pPr>
              <a:defRPr/>
            </a:pPr>
            <a:r>
              <a:rPr lang="en-US" b="1" dirty="0"/>
              <a:t>Direct Democracy:  the people being governed gather to discuss and vote directly on decisions made by the government. This style of democracy was used by the ancient Athenians and is still used today by a few small communities in New England.</a:t>
            </a:r>
          </a:p>
          <a:p>
            <a:pPr>
              <a:defRPr/>
            </a:pPr>
            <a:endParaRPr lang="en-US" dirty="0"/>
          </a:p>
          <a:p>
            <a:pPr marL="0" indent="0">
              <a:buNone/>
              <a:defRPr/>
            </a:pPr>
            <a:endParaRPr lang="en-US" dirty="0"/>
          </a:p>
        </p:txBody>
      </p:sp>
      <p:pic>
        <p:nvPicPr>
          <p:cNvPr id="25604" name="Picture 4" descr="C:\Users\Fluharty\Pictures\imag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502309"/>
            <a:ext cx="2514600" cy="2058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66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81200" y="304800"/>
            <a:ext cx="8229600" cy="1143000"/>
          </a:xfrm>
        </p:spPr>
        <p:txBody>
          <a:bodyPr/>
          <a:lstStyle/>
          <a:p>
            <a:pPr algn="ctr"/>
            <a:r>
              <a:rPr lang="en-US" dirty="0"/>
              <a:t>Democracy</a:t>
            </a:r>
          </a:p>
        </p:txBody>
      </p:sp>
      <p:sp>
        <p:nvSpPr>
          <p:cNvPr id="3" name="Content Placeholder 2"/>
          <p:cNvSpPr>
            <a:spLocks noGrp="1"/>
          </p:cNvSpPr>
          <p:nvPr>
            <p:ph idx="1"/>
          </p:nvPr>
        </p:nvSpPr>
        <p:spPr>
          <a:xfrm>
            <a:off x="548640" y="1371600"/>
            <a:ext cx="9662160" cy="4389438"/>
          </a:xfrm>
        </p:spPr>
        <p:txBody>
          <a:bodyPr>
            <a:normAutofit fontScale="92500" lnSpcReduction="10000"/>
          </a:bodyPr>
          <a:lstStyle/>
          <a:p>
            <a:pPr>
              <a:defRPr/>
            </a:pPr>
            <a:endParaRPr lang="en-US" b="1" dirty="0" smtClean="0"/>
          </a:p>
          <a:p>
            <a:pPr>
              <a:defRPr/>
            </a:pPr>
            <a:r>
              <a:rPr lang="en-US" b="1" u="sng" dirty="0" smtClean="0">
                <a:solidFill>
                  <a:srgbClr val="21242C"/>
                </a:solidFill>
              </a:rPr>
              <a:t>Participatory Democracy</a:t>
            </a:r>
            <a:r>
              <a:rPr lang="en-US" b="1" dirty="0">
                <a:solidFill>
                  <a:srgbClr val="21242C"/>
                </a:solidFill>
              </a:rPr>
              <a:t> is a model of democracy in which citizens have the power to make policy decisions. Participatory democracy emphasizes the broad participation of people in politics.</a:t>
            </a:r>
            <a:endParaRPr lang="en-US" b="1" u="sng" dirty="0" smtClean="0"/>
          </a:p>
          <a:p>
            <a:pPr>
              <a:defRPr/>
            </a:pPr>
            <a:r>
              <a:rPr lang="en-US" b="1" dirty="0" smtClean="0"/>
              <a:t>In </a:t>
            </a:r>
            <a:r>
              <a:rPr lang="en-US" b="1" dirty="0"/>
              <a:t>different state governments, people retain </a:t>
            </a:r>
            <a:r>
              <a:rPr lang="en-US" b="1" dirty="0" smtClean="0"/>
              <a:t>levels of power </a:t>
            </a:r>
            <a:r>
              <a:rPr lang="en-US" b="1" dirty="0"/>
              <a:t>via initiatives, referendums, and recalls</a:t>
            </a:r>
            <a:r>
              <a:rPr lang="en-US" b="1" dirty="0" smtClean="0"/>
              <a:t>.</a:t>
            </a:r>
          </a:p>
          <a:p>
            <a:pPr>
              <a:defRPr/>
            </a:pPr>
            <a:r>
              <a:rPr lang="en-US" b="1" dirty="0" smtClean="0"/>
              <a:t>Citizens </a:t>
            </a:r>
            <a:r>
              <a:rPr lang="en-US" b="1" dirty="0"/>
              <a:t>can influence policy decisions, but do not make them. Politicians are still responsible for implementing those policy decisions. The United States does not have a pure participatory democracy, but at some levels of government, we can see examples of a participatory democracy playing out.</a:t>
            </a:r>
          </a:p>
          <a:p>
            <a:pPr>
              <a:defRPr/>
            </a:pPr>
            <a:endParaRPr lang="en-US" b="1" dirty="0"/>
          </a:p>
        </p:txBody>
      </p:sp>
      <p:pic>
        <p:nvPicPr>
          <p:cNvPr id="26628" name="Picture 2" descr="C:\Users\Fluharty\Pictures\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9299" y="477125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20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981200" y="304800"/>
            <a:ext cx="8229600" cy="1143000"/>
          </a:xfrm>
        </p:spPr>
        <p:txBody>
          <a:bodyPr/>
          <a:lstStyle/>
          <a:p>
            <a:pPr algn="ctr"/>
            <a:r>
              <a:rPr lang="en-US" dirty="0"/>
              <a:t>Democracy</a:t>
            </a:r>
          </a:p>
        </p:txBody>
      </p:sp>
      <p:sp>
        <p:nvSpPr>
          <p:cNvPr id="3" name="Content Placeholder 2"/>
          <p:cNvSpPr>
            <a:spLocks noGrp="1"/>
          </p:cNvSpPr>
          <p:nvPr>
            <p:ph idx="1"/>
          </p:nvPr>
        </p:nvSpPr>
        <p:spPr>
          <a:xfrm>
            <a:off x="548640" y="1371600"/>
            <a:ext cx="9662160" cy="4389438"/>
          </a:xfrm>
        </p:spPr>
        <p:txBody>
          <a:bodyPr>
            <a:normAutofit/>
          </a:bodyPr>
          <a:lstStyle/>
          <a:p>
            <a:pPr>
              <a:defRPr/>
            </a:pPr>
            <a:endParaRPr lang="en-US" b="1" dirty="0" smtClean="0"/>
          </a:p>
          <a:p>
            <a:pPr>
              <a:defRPr/>
            </a:pPr>
            <a:r>
              <a:rPr lang="en-US" b="1" dirty="0" smtClean="0"/>
              <a:t>Representative Democracy</a:t>
            </a:r>
            <a:r>
              <a:rPr lang="en-US" b="1" dirty="0"/>
              <a:t>: </a:t>
            </a:r>
            <a:r>
              <a:rPr lang="en-US" b="1" dirty="0" smtClean="0"/>
              <a:t>also known as a republic</a:t>
            </a:r>
            <a:r>
              <a:rPr lang="en-US" b="1" dirty="0"/>
              <a:t>, a system of government in which the power to govern comes from the people, but elected officials represent their interests. This system of government allows American citizens to participate in government in many ways.</a:t>
            </a:r>
            <a:endParaRPr lang="en-US" b="1" dirty="0"/>
          </a:p>
        </p:txBody>
      </p:sp>
      <p:pic>
        <p:nvPicPr>
          <p:cNvPr id="26628" name="Picture 2" descr="C:\Users\Fluharty\Pictures\downloa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9299" y="477125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60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Democracy</a:t>
            </a:r>
          </a:p>
        </p:txBody>
      </p:sp>
      <p:sp>
        <p:nvSpPr>
          <p:cNvPr id="3" name="Content Placeholder 2"/>
          <p:cNvSpPr>
            <a:spLocks noGrp="1"/>
          </p:cNvSpPr>
          <p:nvPr>
            <p:ph idx="1"/>
          </p:nvPr>
        </p:nvSpPr>
        <p:spPr/>
        <p:txBody>
          <a:bodyPr>
            <a:normAutofit/>
          </a:bodyPr>
          <a:lstStyle/>
          <a:p>
            <a:r>
              <a:rPr lang="en-US" b="1" u="sng" dirty="0" smtClean="0">
                <a:solidFill>
                  <a:srgbClr val="C00000"/>
                </a:solidFill>
              </a:rPr>
              <a:t>Pluralist </a:t>
            </a:r>
            <a:r>
              <a:rPr lang="en-US" b="1" u="sng" dirty="0">
                <a:solidFill>
                  <a:srgbClr val="C00000"/>
                </a:solidFill>
              </a:rPr>
              <a:t>democracy: </a:t>
            </a:r>
            <a:r>
              <a:rPr lang="en-US" dirty="0"/>
              <a:t>Recognizes group-based activism by nongovernmental interests striving for impact on political decision making.</a:t>
            </a:r>
          </a:p>
          <a:p>
            <a:r>
              <a:rPr lang="en-US" b="1" u="sng" dirty="0">
                <a:solidFill>
                  <a:srgbClr val="C00000"/>
                </a:solidFill>
              </a:rPr>
              <a:t>Elite democracy: </a:t>
            </a:r>
            <a:r>
              <a:rPr lang="en-US" dirty="0"/>
              <a:t>decisions are made by elected representatives acting as trustees</a:t>
            </a:r>
            <a:r>
              <a:rPr lang="en-US" dirty="0" smtClean="0"/>
              <a:t>.</a:t>
            </a:r>
            <a:endParaRPr lang="en-US" dirty="0"/>
          </a:p>
          <a:p>
            <a:r>
              <a:rPr lang="en-US" b="1" u="sng" dirty="0">
                <a:solidFill>
                  <a:srgbClr val="C00000"/>
                </a:solidFill>
              </a:rPr>
              <a:t>Majoritarianism:  </a:t>
            </a:r>
            <a:r>
              <a:rPr lang="en-US" dirty="0"/>
              <a:t>A political theory holding that in a democracy, the government ought to do what the majority of the people want.</a:t>
            </a:r>
          </a:p>
          <a:p>
            <a:endParaRPr lang="en-US" b="1" u="sng" dirty="0">
              <a:solidFill>
                <a:srgbClr val="C00000"/>
              </a:solidFill>
            </a:endParaRPr>
          </a:p>
          <a:p>
            <a:endParaRPr lang="en-US" dirty="0"/>
          </a:p>
        </p:txBody>
      </p:sp>
    </p:spTree>
    <p:extLst>
      <p:ext uri="{BB962C8B-B14F-4D97-AF65-F5344CB8AC3E}">
        <p14:creationId xmlns:p14="http://schemas.microsoft.com/office/powerpoint/2010/main" val="3382558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Democracy</a:t>
            </a:r>
          </a:p>
        </p:txBody>
      </p:sp>
      <p:sp>
        <p:nvSpPr>
          <p:cNvPr id="3" name="Content Placeholder 2"/>
          <p:cNvSpPr>
            <a:spLocks noGrp="1"/>
          </p:cNvSpPr>
          <p:nvPr>
            <p:ph idx="1"/>
          </p:nvPr>
        </p:nvSpPr>
        <p:spPr/>
        <p:txBody>
          <a:bodyPr>
            <a:normAutofit/>
          </a:bodyPr>
          <a:lstStyle/>
          <a:p>
            <a:r>
              <a:rPr lang="en-US" b="1" dirty="0">
                <a:solidFill>
                  <a:srgbClr val="C00000"/>
                </a:solidFill>
              </a:rPr>
              <a:t>Majority Rule</a:t>
            </a:r>
            <a:r>
              <a:rPr lang="en-US" dirty="0"/>
              <a:t>: a political principle providing that a majority usually constituted by fifty percent plus one of an organized group will have the power to make decisions binding upon the whole</a:t>
            </a:r>
          </a:p>
          <a:p>
            <a:r>
              <a:rPr lang="en-US" b="1" dirty="0">
                <a:solidFill>
                  <a:srgbClr val="FF0000"/>
                </a:solidFill>
              </a:rPr>
              <a:t>Minority Rights</a:t>
            </a:r>
            <a:r>
              <a:rPr lang="en-US" dirty="0"/>
              <a:t>: The majority is limited by protecting the rights of the minority from the tyranny of the majority.</a:t>
            </a:r>
          </a:p>
          <a:p>
            <a:endParaRPr lang="en-US" dirty="0"/>
          </a:p>
        </p:txBody>
      </p:sp>
    </p:spTree>
    <p:extLst>
      <p:ext uri="{BB962C8B-B14F-4D97-AF65-F5344CB8AC3E}">
        <p14:creationId xmlns:p14="http://schemas.microsoft.com/office/powerpoint/2010/main" val="3170666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lgn="ctr">
              <a:defRPr/>
            </a:pPr>
            <a:r>
              <a:rPr lang="en-US" dirty="0" smtClean="0"/>
              <a:t> 5 Theories </a:t>
            </a:r>
            <a:r>
              <a:rPr lang="en-US" dirty="0"/>
              <a:t>of American Democracy</a:t>
            </a:r>
          </a:p>
        </p:txBody>
      </p:sp>
      <p:sp>
        <p:nvSpPr>
          <p:cNvPr id="18435" name="Content Placeholder 2"/>
          <p:cNvSpPr>
            <a:spLocks noGrp="1"/>
          </p:cNvSpPr>
          <p:nvPr>
            <p:ph idx="1"/>
          </p:nvPr>
        </p:nvSpPr>
        <p:spPr/>
        <p:txBody>
          <a:bodyPr>
            <a:normAutofit/>
          </a:bodyPr>
          <a:lstStyle/>
          <a:p>
            <a:pPr marL="274320" indent="-274320">
              <a:buClr>
                <a:schemeClr val="accent3"/>
              </a:buClr>
              <a:buFont typeface="Wingdings 2"/>
              <a:buChar char=""/>
              <a:defRPr/>
            </a:pPr>
            <a:r>
              <a:rPr lang="en-US" b="1" i="1" u="sng" dirty="0"/>
              <a:t>Pluralist Theory- </a:t>
            </a:r>
            <a:r>
              <a:rPr lang="en-US" b="1" dirty="0"/>
              <a:t>A theory of government and policies emphasizing that politics is mainly a competition among groups, each one pressing for its own preferred </a:t>
            </a:r>
            <a:r>
              <a:rPr lang="en-US" b="1" dirty="0" smtClean="0"/>
              <a:t>policies and anyone can participate.</a:t>
            </a:r>
            <a:endParaRPr lang="en-US" b="1" dirty="0"/>
          </a:p>
          <a:p>
            <a:pPr marL="274320" indent="-274320">
              <a:buClr>
                <a:schemeClr val="accent3"/>
              </a:buClr>
              <a:buFont typeface="Wingdings 2"/>
              <a:buChar char=""/>
              <a:defRPr/>
            </a:pPr>
            <a:r>
              <a:rPr lang="en-US" b="1" dirty="0"/>
              <a:t>Groups may be trade unions, interest groups, business organizations, and any of a multitude of formal and informal coalitions</a:t>
            </a:r>
          </a:p>
          <a:p>
            <a:pPr marL="274320" indent="-274320">
              <a:buClr>
                <a:schemeClr val="accent3"/>
              </a:buClr>
              <a:buFont typeface="Wingdings 2"/>
              <a:buChar char=""/>
              <a:defRPr/>
            </a:pPr>
            <a:r>
              <a:rPr lang="en-US" b="1" dirty="0"/>
              <a:t>Pluralists are generally optimistic that the public interest will eventually prevail in the making of public policy through bargaining and compromise.</a:t>
            </a:r>
          </a:p>
        </p:txBody>
      </p:sp>
    </p:spTree>
    <p:extLst>
      <p:ext uri="{BB962C8B-B14F-4D97-AF65-F5344CB8AC3E}">
        <p14:creationId xmlns:p14="http://schemas.microsoft.com/office/powerpoint/2010/main" val="293930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03385" y="0"/>
            <a:ext cx="8229600" cy="1143000"/>
          </a:xfrm>
        </p:spPr>
        <p:txBody>
          <a:bodyPr>
            <a:normAutofit/>
          </a:bodyPr>
          <a:lstStyle/>
          <a:p>
            <a:pPr>
              <a:defRPr/>
            </a:pPr>
            <a:r>
              <a:rPr lang="en-US" altLang="en-US" b="1" dirty="0" smtClean="0"/>
              <a:t> Theories </a:t>
            </a:r>
            <a:r>
              <a:rPr lang="en-US" altLang="en-US" b="1" dirty="0"/>
              <a:t>of Interest Group Politics</a:t>
            </a:r>
          </a:p>
        </p:txBody>
      </p:sp>
      <p:sp>
        <p:nvSpPr>
          <p:cNvPr id="8195" name="Rectangle 3"/>
          <p:cNvSpPr>
            <a:spLocks noGrp="1" noChangeArrowheads="1"/>
          </p:cNvSpPr>
          <p:nvPr>
            <p:ph idx="1"/>
          </p:nvPr>
        </p:nvSpPr>
        <p:spPr/>
        <p:txBody>
          <a:bodyPr/>
          <a:lstStyle/>
          <a:p>
            <a:r>
              <a:rPr lang="en-US" altLang="en-US" b="1" dirty="0"/>
              <a:t>Pluralism and Group Theory </a:t>
            </a:r>
          </a:p>
          <a:p>
            <a:pPr lvl="1"/>
            <a:r>
              <a:rPr lang="en-US" altLang="en-US" b="1" dirty="0"/>
              <a:t>Groups provide a key link between the people and the government.</a:t>
            </a:r>
          </a:p>
          <a:p>
            <a:pPr lvl="1"/>
            <a:r>
              <a:rPr lang="en-US" altLang="en-US" b="1" dirty="0"/>
              <a:t>Groups compete and no one group will become too dominant.</a:t>
            </a:r>
          </a:p>
          <a:p>
            <a:pPr lvl="1"/>
            <a:r>
              <a:rPr lang="en-US" altLang="en-US" b="1" dirty="0"/>
              <a:t>Groups play by the “rules of the game.”</a:t>
            </a:r>
          </a:p>
          <a:p>
            <a:pPr lvl="1"/>
            <a:r>
              <a:rPr lang="en-US" altLang="en-US" b="1" dirty="0"/>
              <a:t>Groups weak in one resource may use another.</a:t>
            </a:r>
          </a:p>
          <a:p>
            <a:pPr lvl="1"/>
            <a:r>
              <a:rPr lang="en-US" altLang="en-US" b="1" dirty="0"/>
              <a:t>Lobbying is open to all so is not a problem.</a:t>
            </a:r>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990600"/>
            <a:ext cx="23622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9104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667000" y="1190433"/>
            <a:ext cx="5626800" cy="4612400"/>
          </a:xfrm>
          <a:prstGeom prst="rect">
            <a:avLst/>
          </a:prstGeom>
          <a:noFill/>
          <a:ln>
            <a:noFill/>
          </a:ln>
        </p:spPr>
        <p:txBody>
          <a:bodyPr spcFirstLastPara="1" wrap="square" lIns="121900" tIns="121900" rIns="121900" bIns="121900" anchor="t" anchorCtr="0">
            <a:noAutofit/>
          </a:bodyPr>
          <a:lstStyle/>
          <a:p>
            <a:r>
              <a:rPr lang="en" sz="4800" dirty="0">
                <a:latin typeface="Comfortaa"/>
                <a:ea typeface="Comfortaa"/>
                <a:cs typeface="Comfortaa"/>
                <a:sym typeface="Comfortaa"/>
              </a:rPr>
              <a:t> Explain how the U.S. system balances liberty and order.</a:t>
            </a:r>
            <a:endParaRPr sz="4800" dirty="0">
              <a:latin typeface="Comfortaa"/>
              <a:ea typeface="Comfortaa"/>
              <a:cs typeface="Comfortaa"/>
              <a:sym typeface="Comfortaa"/>
            </a:endParaRPr>
          </a:p>
        </p:txBody>
      </p:sp>
      <p:pic>
        <p:nvPicPr>
          <p:cNvPr id="55" name="Google Shape;55;p13"/>
          <p:cNvPicPr preferRelativeResize="0"/>
          <p:nvPr/>
        </p:nvPicPr>
        <p:blipFill>
          <a:blip r:embed="rId3">
            <a:alphaModFix/>
          </a:blip>
          <a:stretch>
            <a:fillRect/>
          </a:stretch>
        </p:blipFill>
        <p:spPr>
          <a:xfrm>
            <a:off x="6933612" y="966634"/>
            <a:ext cx="4510577" cy="5891367"/>
          </a:xfrm>
          <a:prstGeom prst="rect">
            <a:avLst/>
          </a:prstGeom>
          <a:noFill/>
          <a:ln>
            <a:noFill/>
          </a:ln>
        </p:spPr>
      </p:pic>
      <p:sp>
        <p:nvSpPr>
          <p:cNvPr id="56" name="Google Shape;56;p13">
            <a:hlinkClick r:id="rId4"/>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 </a:t>
            </a:r>
            <a:r>
              <a:rPr lang="en-US" dirty="0"/>
              <a:t>Theories of American Democracy</a:t>
            </a:r>
          </a:p>
        </p:txBody>
      </p:sp>
      <p:sp>
        <p:nvSpPr>
          <p:cNvPr id="30723" name="Content Placeholder 2"/>
          <p:cNvSpPr>
            <a:spLocks noGrp="1"/>
          </p:cNvSpPr>
          <p:nvPr>
            <p:ph idx="1"/>
          </p:nvPr>
        </p:nvSpPr>
        <p:spPr>
          <a:xfrm>
            <a:off x="379828" y="1825625"/>
            <a:ext cx="10973972" cy="4814326"/>
          </a:xfrm>
        </p:spPr>
        <p:txBody>
          <a:bodyPr>
            <a:normAutofit fontScale="85000" lnSpcReduction="10000"/>
          </a:bodyPr>
          <a:lstStyle/>
          <a:p>
            <a:pPr marL="342900" lvl="1" indent="-342900">
              <a:buFont typeface="Arial" charset="0"/>
              <a:buChar char="•"/>
            </a:pPr>
            <a:r>
              <a:rPr lang="en-US" sz="3200" b="1" dirty="0"/>
              <a:t>Elitism or Class </a:t>
            </a:r>
            <a:r>
              <a:rPr lang="en-US" sz="3200" b="1" dirty="0" smtClean="0"/>
              <a:t>Theory Democracy</a:t>
            </a:r>
            <a:r>
              <a:rPr lang="en-US" sz="3200" dirty="0"/>
              <a:t>-  a model of democracy in which a small number of people, usually those who are wealthy or well-educated, influence political </a:t>
            </a:r>
            <a:r>
              <a:rPr lang="en-US" sz="3200" dirty="0" smtClean="0"/>
              <a:t>decision making</a:t>
            </a:r>
            <a:r>
              <a:rPr lang="en-US" sz="3200" dirty="0"/>
              <a:t>. Advocated by some of the Framers, like Alexander Hamilton, the elite democratic model argues that participation in politics should be limited to a small group of highly-informed individuals who can make the best decisions for all citizens.</a:t>
            </a:r>
          </a:p>
          <a:p>
            <a:pPr marL="342900" lvl="1" indent="-342900">
              <a:buFont typeface="Arial" charset="0"/>
              <a:buChar char="•"/>
            </a:pPr>
            <a:r>
              <a:rPr lang="en-US" sz="3200" dirty="0" smtClean="0"/>
              <a:t>The </a:t>
            </a:r>
            <a:r>
              <a:rPr lang="en-US" sz="3200" dirty="0"/>
              <a:t>center of all theories of elite dominance is big </a:t>
            </a:r>
            <a:r>
              <a:rPr lang="en-US" sz="3200" dirty="0" smtClean="0"/>
              <a:t>business and the educated elite. </a:t>
            </a:r>
            <a:endParaRPr lang="en-US" sz="3200" dirty="0"/>
          </a:p>
          <a:p>
            <a:pPr marL="342900" lvl="1" indent="-342900">
              <a:buFont typeface="Arial" charset="0"/>
              <a:buChar char="•"/>
            </a:pPr>
            <a:r>
              <a:rPr lang="en-US" sz="3200" dirty="0"/>
              <a:t>Those who are wealthy have more </a:t>
            </a:r>
            <a:r>
              <a:rPr lang="en-US" sz="3200" dirty="0" smtClean="0"/>
              <a:t>power fall more into the concept of class view.</a:t>
            </a:r>
          </a:p>
          <a:p>
            <a:pPr marL="342900" lvl="1" indent="-342900">
              <a:buFont typeface="Arial" charset="0"/>
              <a:buChar char="•"/>
            </a:pPr>
            <a:r>
              <a:rPr lang="en-US" sz="3200" dirty="0" smtClean="0"/>
              <a:t>Some who influence government the most are those whom are outside of government.</a:t>
            </a:r>
            <a:endParaRPr lang="en-US" sz="3200" dirty="0" smtClean="0"/>
          </a:p>
          <a:p>
            <a:pPr marL="342900" lvl="1" indent="-342900">
              <a:buFont typeface="Arial" charset="0"/>
              <a:buChar char="•"/>
            </a:pPr>
            <a:r>
              <a:rPr lang="en-US" sz="3200" dirty="0" smtClean="0"/>
              <a:t>One example of this in our system is the Electoral College</a:t>
            </a:r>
            <a:endParaRPr lang="en-US" sz="3200" dirty="0"/>
          </a:p>
        </p:txBody>
      </p:sp>
      <p:pic>
        <p:nvPicPr>
          <p:cNvPr id="10242" name="Picture 2" descr="http://4.bp.blogspot.com/-vEMRYQtf5Is/USzoo6uwozI/AAAAAAAAmuI/d858mAKxB_I/s1600/rich-and-poor-Global_Starv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4363" y="37527"/>
            <a:ext cx="2295378" cy="172063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www.clayandiron.com/news_image.jhtml?id=2292&amp;file=USA%20Money%20Hat%20Pic%20small%20web%20compress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3821" y="5740969"/>
            <a:ext cx="1456591" cy="103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77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229600" cy="1143000"/>
          </a:xfrm>
        </p:spPr>
        <p:txBody>
          <a:bodyPr>
            <a:normAutofit/>
          </a:bodyPr>
          <a:lstStyle/>
          <a:p>
            <a:pPr>
              <a:defRPr/>
            </a:pPr>
            <a:r>
              <a:rPr lang="en-US" dirty="0" smtClean="0"/>
              <a:t>5 </a:t>
            </a:r>
            <a:r>
              <a:rPr lang="en-US" dirty="0"/>
              <a:t>Theories of American Democracy</a:t>
            </a:r>
          </a:p>
        </p:txBody>
      </p:sp>
      <p:sp>
        <p:nvSpPr>
          <p:cNvPr id="31747" name="Content Placeholder 2"/>
          <p:cNvSpPr>
            <a:spLocks noGrp="1"/>
          </p:cNvSpPr>
          <p:nvPr>
            <p:ph idx="1"/>
          </p:nvPr>
        </p:nvSpPr>
        <p:spPr>
          <a:xfrm>
            <a:off x="1981200" y="1371600"/>
            <a:ext cx="8229600" cy="4389438"/>
          </a:xfrm>
        </p:spPr>
        <p:txBody>
          <a:bodyPr>
            <a:normAutofit fontScale="70000" lnSpcReduction="20000"/>
          </a:bodyPr>
          <a:lstStyle/>
          <a:p>
            <a:pPr marL="342900" lvl="1" indent="-342900">
              <a:buFont typeface="Arial" charset="0"/>
              <a:buChar char="•"/>
            </a:pPr>
            <a:r>
              <a:rPr lang="en-US" sz="4000" b="1" dirty="0" err="1"/>
              <a:t>Hyperpluralism</a:t>
            </a:r>
            <a:r>
              <a:rPr lang="en-US" sz="4000" dirty="0"/>
              <a:t>-  Is a theory of government and politics contending that groups are so strong that government is weakened.</a:t>
            </a:r>
          </a:p>
          <a:p>
            <a:pPr marL="342900" lvl="1" indent="-342900">
              <a:buFont typeface="Arial" charset="0"/>
              <a:buChar char="•"/>
            </a:pPr>
            <a:r>
              <a:rPr lang="en-US" sz="4000" dirty="0"/>
              <a:t>According to </a:t>
            </a:r>
            <a:r>
              <a:rPr lang="en-US" sz="4000" dirty="0" err="1"/>
              <a:t>Hyperpluralism</a:t>
            </a:r>
            <a:r>
              <a:rPr lang="en-US" sz="4000" dirty="0"/>
              <a:t> groups have become supreme and the government is their servant.</a:t>
            </a:r>
          </a:p>
          <a:p>
            <a:pPr marL="342900" lvl="1" indent="-342900">
              <a:buFont typeface="Arial" charset="0"/>
              <a:buChar char="•"/>
            </a:pPr>
            <a:r>
              <a:rPr lang="en-US" sz="4000" dirty="0"/>
              <a:t>Powerful groups divide the government and its authority, government gives in to every possible interest and single-issue which ends up being very confusing and contradicting. </a:t>
            </a:r>
          </a:p>
          <a:p>
            <a:pPr marL="342900" lvl="1" indent="-342900">
              <a:buFont typeface="Arial" charset="0"/>
              <a:buChar char="•"/>
            </a:pPr>
            <a:r>
              <a:rPr lang="en-US" sz="4000" dirty="0"/>
              <a:t>Creates Gridlock in government.</a:t>
            </a:r>
          </a:p>
          <a:p>
            <a:pPr marL="342900" lvl="1" indent="-342900">
              <a:buFont typeface="Arial" charset="0"/>
              <a:buChar char="•"/>
            </a:pPr>
            <a:r>
              <a:rPr lang="en-US" sz="4000" b="1" dirty="0"/>
              <a:t>Policy Gridlock</a:t>
            </a:r>
            <a:r>
              <a:rPr lang="en-US" sz="4000" dirty="0"/>
              <a:t>- A condition that occurs when no coalition is strong enough to form a majority and establish policy. </a:t>
            </a:r>
          </a:p>
          <a:p>
            <a:pPr marL="342900" lvl="1" indent="-342900">
              <a:buFont typeface="Arial" charset="0"/>
              <a:buChar char="•"/>
            </a:pPr>
            <a:endParaRPr lang="en-US" dirty="0"/>
          </a:p>
          <a:p>
            <a:pPr eaLnBrk="1" hangingPunct="1"/>
            <a:endParaRPr lang="en-US" b="1" dirty="0"/>
          </a:p>
        </p:txBody>
      </p:sp>
    </p:spTree>
    <p:extLst>
      <p:ext uri="{BB962C8B-B14F-4D97-AF65-F5344CB8AC3E}">
        <p14:creationId xmlns:p14="http://schemas.microsoft.com/office/powerpoint/2010/main" val="182807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108" y="304801"/>
            <a:ext cx="9836727" cy="609312"/>
          </a:xfrm>
          <a:extLst/>
        </p:spPr>
        <p:txBody>
          <a:bodyPr>
            <a:noAutofit/>
          </a:bodyPr>
          <a:lstStyle/>
          <a:p>
            <a:pPr>
              <a:defRPr/>
            </a:pPr>
            <a:r>
              <a:rPr sz="4400" dirty="0"/>
              <a:t>A </a:t>
            </a:r>
            <a:r>
              <a:rPr lang="en-US" sz="4400" dirty="0" smtClean="0"/>
              <a:t>G</a:t>
            </a:r>
            <a:r>
              <a:rPr sz="4400" dirty="0" smtClean="0"/>
              <a:t>rowing </a:t>
            </a:r>
            <a:r>
              <a:rPr sz="4400" dirty="0"/>
              <a:t>theory of American Democracy</a:t>
            </a:r>
          </a:p>
        </p:txBody>
      </p:sp>
      <p:sp>
        <p:nvSpPr>
          <p:cNvPr id="3" name="Text Placeholder 2"/>
          <p:cNvSpPr>
            <a:spLocks noGrp="1"/>
          </p:cNvSpPr>
          <p:nvPr>
            <p:ph type="body" idx="1"/>
          </p:nvPr>
        </p:nvSpPr>
        <p:spPr>
          <a:xfrm>
            <a:off x="685668" y="1204224"/>
            <a:ext cx="7772400" cy="4648200"/>
          </a:xfrm>
        </p:spPr>
        <p:txBody>
          <a:bodyPr>
            <a:normAutofit/>
          </a:bodyPr>
          <a:lstStyle/>
          <a:p>
            <a:pPr>
              <a:defRPr/>
            </a:pPr>
            <a:r>
              <a:rPr lang="en-US" b="1" u="sng" dirty="0" smtClean="0">
                <a:solidFill>
                  <a:srgbClr val="C00000"/>
                </a:solidFill>
              </a:rPr>
              <a:t>Creedal passion view:  </a:t>
            </a:r>
            <a:r>
              <a:rPr lang="en-US" b="1" dirty="0" smtClean="0">
                <a:solidFill>
                  <a:schemeClr val="tx1"/>
                </a:solidFill>
              </a:rPr>
              <a:t>View that morally impassioned elites drive important political change.</a:t>
            </a:r>
          </a:p>
          <a:p>
            <a:pPr>
              <a:defRPr/>
            </a:pPr>
            <a:endParaRPr lang="en-US" b="1" u="sng" dirty="0">
              <a:solidFill>
                <a:schemeClr val="tx1"/>
              </a:solidFill>
            </a:endParaRPr>
          </a:p>
          <a:p>
            <a:pPr>
              <a:defRPr/>
            </a:pPr>
            <a:r>
              <a:rPr lang="en-US" b="1" u="sng" dirty="0" smtClean="0">
                <a:solidFill>
                  <a:schemeClr val="tx1"/>
                </a:solidFill>
              </a:rPr>
              <a:t>Examples: </a:t>
            </a:r>
            <a:r>
              <a:rPr lang="en-US" dirty="0" smtClean="0">
                <a:solidFill>
                  <a:schemeClr val="tx1"/>
                </a:solidFill>
              </a:rPr>
              <a:t>The American Revolution, Progressive reformers and the Civil Rights movement of the 1960’s </a:t>
            </a:r>
          </a:p>
          <a:p>
            <a:pPr>
              <a:defRPr/>
            </a:pPr>
            <a:endParaRPr lang="en-US" dirty="0" smtClean="0">
              <a:solidFill>
                <a:schemeClr val="tx1"/>
              </a:solidFill>
            </a:endParaRPr>
          </a:p>
          <a:p>
            <a:pPr>
              <a:defRPr/>
            </a:pPr>
            <a:endParaRPr lang="en-US" b="1" u="sng" dirty="0">
              <a:solidFill>
                <a:srgbClr val="C00000"/>
              </a:solidFill>
            </a:endParaRPr>
          </a:p>
        </p:txBody>
      </p:sp>
      <p:pic>
        <p:nvPicPr>
          <p:cNvPr id="1026" name="Picture 2" descr="Image result for civil righ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6798" y="4342446"/>
            <a:ext cx="3236114" cy="18000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593668" y="3652500"/>
            <a:ext cx="3895861" cy="2653049"/>
          </a:xfrm>
          <a:prstGeom prst="rect">
            <a:avLst/>
          </a:prstGeom>
        </p:spPr>
      </p:pic>
    </p:spTree>
    <p:extLst>
      <p:ext uri="{BB962C8B-B14F-4D97-AF65-F5344CB8AC3E}">
        <p14:creationId xmlns:p14="http://schemas.microsoft.com/office/powerpoint/2010/main" val="363613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108" y="304801"/>
            <a:ext cx="9836727" cy="609312"/>
          </a:xfrm>
          <a:extLst/>
        </p:spPr>
        <p:txBody>
          <a:bodyPr>
            <a:noAutofit/>
          </a:bodyPr>
          <a:lstStyle/>
          <a:p>
            <a:pPr>
              <a:defRPr/>
            </a:pPr>
            <a:r>
              <a:rPr sz="4400" dirty="0"/>
              <a:t>A </a:t>
            </a:r>
            <a:r>
              <a:rPr lang="en-US" sz="4400" dirty="0" smtClean="0"/>
              <a:t>G</a:t>
            </a:r>
            <a:r>
              <a:rPr sz="4400" dirty="0" smtClean="0"/>
              <a:t>rowing </a:t>
            </a:r>
            <a:r>
              <a:rPr sz="4400" dirty="0"/>
              <a:t>theory of American Democracy</a:t>
            </a:r>
          </a:p>
        </p:txBody>
      </p:sp>
      <p:sp>
        <p:nvSpPr>
          <p:cNvPr id="3" name="Text Placeholder 2"/>
          <p:cNvSpPr>
            <a:spLocks noGrp="1"/>
          </p:cNvSpPr>
          <p:nvPr>
            <p:ph type="body" idx="1"/>
          </p:nvPr>
        </p:nvSpPr>
        <p:spPr>
          <a:xfrm>
            <a:off x="1978891" y="1452418"/>
            <a:ext cx="7772400" cy="4648200"/>
          </a:xfrm>
        </p:spPr>
        <p:txBody>
          <a:bodyPr>
            <a:normAutofit/>
          </a:bodyPr>
          <a:lstStyle/>
          <a:p>
            <a:pPr marL="342900" indent="-342900">
              <a:buFont typeface="Arial" pitchFamily="34" charset="0"/>
              <a:buChar char="•"/>
              <a:defRPr/>
            </a:pPr>
            <a:r>
              <a:rPr lang="en-US" b="1" u="sng" dirty="0">
                <a:solidFill>
                  <a:srgbClr val="FF0000"/>
                </a:solidFill>
              </a:rPr>
              <a:t>Bureaucratic theory</a:t>
            </a:r>
            <a:r>
              <a:rPr lang="en-US" b="1" u="sng" dirty="0">
                <a:solidFill>
                  <a:schemeClr val="tx1"/>
                </a:solidFill>
              </a:rPr>
              <a:t>:  </a:t>
            </a:r>
            <a:r>
              <a:rPr lang="en-US" b="1" dirty="0">
                <a:solidFill>
                  <a:schemeClr val="tx1"/>
                </a:solidFill>
              </a:rPr>
              <a:t>The hierarchical structure and standardized procedures of modern governments allow bureaucrats, </a:t>
            </a:r>
            <a:r>
              <a:rPr lang="en-US" b="1" dirty="0" smtClean="0">
                <a:solidFill>
                  <a:schemeClr val="tx1"/>
                </a:solidFill>
              </a:rPr>
              <a:t>(appointed officials) who </a:t>
            </a:r>
            <a:r>
              <a:rPr lang="en-US" b="1" dirty="0">
                <a:solidFill>
                  <a:schemeClr val="tx1"/>
                </a:solidFill>
              </a:rPr>
              <a:t>carry out the day to day workings of government, to hold the real power over public policy.  (Max Weber)</a:t>
            </a:r>
          </a:p>
          <a:p>
            <a:pPr marL="342900" indent="-342900">
              <a:buFont typeface="Arial" pitchFamily="34" charset="0"/>
              <a:buChar char="•"/>
              <a:defRPr/>
            </a:pPr>
            <a:r>
              <a:rPr lang="en-US" b="1" dirty="0">
                <a:solidFill>
                  <a:srgbClr val="FF0000"/>
                </a:solidFill>
              </a:rPr>
              <a:t>Red Tape:  </a:t>
            </a:r>
            <a:r>
              <a:rPr lang="en-US" b="1" dirty="0">
                <a:solidFill>
                  <a:schemeClr val="tx1"/>
                </a:solidFill>
              </a:rPr>
              <a:t>rules and regulations that seem unnecessary and prevent things from being done quickly and easily governmental red tape</a:t>
            </a:r>
          </a:p>
          <a:p>
            <a:pPr marL="342900" indent="-342900">
              <a:buFont typeface="Arial" pitchFamily="34" charset="0"/>
              <a:buChar char="•"/>
              <a:defRPr/>
            </a:pPr>
            <a:r>
              <a:rPr lang="en-US" b="1" dirty="0">
                <a:solidFill>
                  <a:schemeClr val="tx1"/>
                </a:solidFill>
              </a:rPr>
              <a:t>Weber saw bureaucracy as a threat to individual freedom, in which the increasing bureaucratization of human life traps individuals in the an "iron cage" of rule-based, rational </a:t>
            </a:r>
            <a:r>
              <a:rPr lang="en-US" b="1" dirty="0" smtClean="0">
                <a:solidFill>
                  <a:schemeClr val="tx1"/>
                </a:solidFill>
              </a:rPr>
              <a:t>control.  He argues that we need competent people to manage complexed issues.  </a:t>
            </a:r>
            <a:endParaRPr lang="en-US" b="1" dirty="0">
              <a:solidFill>
                <a:schemeClr val="tx1"/>
              </a:solidFill>
            </a:endParaRPr>
          </a:p>
          <a:p>
            <a:pPr>
              <a:defRPr/>
            </a:pPr>
            <a:endParaRPr lang="en-US" dirty="0"/>
          </a:p>
        </p:txBody>
      </p:sp>
    </p:spTree>
    <p:extLst>
      <p:ext uri="{BB962C8B-B14F-4D97-AF65-F5344CB8AC3E}">
        <p14:creationId xmlns:p14="http://schemas.microsoft.com/office/powerpoint/2010/main" val="1993231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152400"/>
            <a:ext cx="8229600" cy="1143000"/>
          </a:xfrm>
        </p:spPr>
        <p:txBody>
          <a:bodyPr>
            <a:normAutofit fontScale="90000"/>
          </a:bodyPr>
          <a:lstStyle/>
          <a:p>
            <a:pPr>
              <a:defRPr/>
            </a:pPr>
            <a:r>
              <a:rPr lang="en-US" altLang="en-US"/>
              <a:t>Theories of Interest Group Politics: Hyperpluralism</a:t>
            </a:r>
          </a:p>
        </p:txBody>
      </p:sp>
      <p:sp>
        <p:nvSpPr>
          <p:cNvPr id="10243" name="Rectangle 3"/>
          <p:cNvSpPr>
            <a:spLocks noGrp="1" noChangeArrowheads="1"/>
          </p:cNvSpPr>
          <p:nvPr>
            <p:ph idx="1"/>
          </p:nvPr>
        </p:nvSpPr>
        <p:spPr/>
        <p:txBody>
          <a:bodyPr>
            <a:normAutofit/>
          </a:bodyPr>
          <a:lstStyle/>
          <a:p>
            <a:pPr>
              <a:lnSpc>
                <a:spcPct val="90000"/>
              </a:lnSpc>
            </a:pPr>
            <a:r>
              <a:rPr lang="en-US" altLang="en-US" sz="2400" dirty="0"/>
              <a:t>Sub-Governments (AKA Iron Triangles and Policy Networks)</a:t>
            </a:r>
          </a:p>
          <a:p>
            <a:pPr lvl="1">
              <a:lnSpc>
                <a:spcPct val="90000"/>
              </a:lnSpc>
            </a:pPr>
            <a:r>
              <a:rPr lang="en-US" altLang="en-US" sz="2000" dirty="0"/>
              <a:t>Networks of groups that exercise a great deal of control over specific policy areas.</a:t>
            </a:r>
          </a:p>
          <a:p>
            <a:pPr lvl="1">
              <a:lnSpc>
                <a:spcPct val="90000"/>
              </a:lnSpc>
            </a:pPr>
            <a:r>
              <a:rPr lang="en-US" altLang="en-US" sz="2000" dirty="0"/>
              <a:t>Consist of interest groups, government agency, and congressional committees that handle particular policies</a:t>
            </a:r>
          </a:p>
          <a:p>
            <a:pPr lvl="1">
              <a:lnSpc>
                <a:spcPct val="90000"/>
              </a:lnSpc>
            </a:pPr>
            <a:r>
              <a:rPr lang="en-US" altLang="en-US" sz="2000" dirty="0"/>
              <a:t>Also known as iron triangles</a:t>
            </a:r>
          </a:p>
          <a:p>
            <a:pPr lvl="1">
              <a:lnSpc>
                <a:spcPct val="90000"/>
              </a:lnSpc>
            </a:pPr>
            <a:endParaRPr lang="en-US" altLang="en-US" sz="2000" dirty="0"/>
          </a:p>
          <a:p>
            <a:pPr>
              <a:lnSpc>
                <a:spcPct val="90000"/>
              </a:lnSpc>
            </a:pPr>
            <a:r>
              <a:rPr lang="en-US" altLang="en-US" sz="2400" dirty="0"/>
              <a:t>The </a:t>
            </a:r>
            <a:r>
              <a:rPr lang="en-US" altLang="en-US" sz="2400" dirty="0" err="1"/>
              <a:t>Hyperpluralist</a:t>
            </a:r>
            <a:r>
              <a:rPr lang="en-US" altLang="en-US" sz="2400" dirty="0"/>
              <a:t> critique</a:t>
            </a:r>
          </a:p>
          <a:p>
            <a:pPr lvl="1">
              <a:lnSpc>
                <a:spcPct val="90000"/>
              </a:lnSpc>
            </a:pPr>
            <a:r>
              <a:rPr lang="en-US" altLang="en-US" sz="2000" dirty="0"/>
              <a:t>Groups have become too powerful as the government tries to appease every interest.</a:t>
            </a:r>
          </a:p>
          <a:p>
            <a:pPr lvl="1">
              <a:lnSpc>
                <a:spcPct val="90000"/>
              </a:lnSpc>
            </a:pPr>
            <a:r>
              <a:rPr lang="en-US" altLang="en-US" sz="2000" dirty="0"/>
              <a:t>Many </a:t>
            </a:r>
            <a:r>
              <a:rPr lang="en-US" altLang="en-US" sz="2000" dirty="0" err="1"/>
              <a:t>subgovernments</a:t>
            </a:r>
            <a:r>
              <a:rPr lang="en-US" altLang="en-US" sz="2000" dirty="0"/>
              <a:t> (iron triangles) aggravate the process.</a:t>
            </a:r>
          </a:p>
          <a:p>
            <a:pPr lvl="1">
              <a:lnSpc>
                <a:spcPct val="90000"/>
              </a:lnSpc>
            </a:pPr>
            <a:r>
              <a:rPr lang="en-US" altLang="en-US" sz="2000" dirty="0"/>
              <a:t>Trying to please every group results in contradictory policies that are hard to understand and difficult to enforce.  A great example is Obamacare (The Affordable Healthcare Act)</a:t>
            </a:r>
          </a:p>
        </p:txBody>
      </p:sp>
    </p:spTree>
    <p:extLst>
      <p:ext uri="{BB962C8B-B14F-4D97-AF65-F5344CB8AC3E}">
        <p14:creationId xmlns:p14="http://schemas.microsoft.com/office/powerpoint/2010/main" val="3352341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png;base64,iVBORw0KGgoAAAANSUhEUgAAAPQAAADOCAMAAAA+EN8HAAABIFBMVEX///8AAAC9AACvr6/T09P019fkoKAAOv5yif68AAC5AADAAAD39/e3AAD//f3v7+/z8/PAwMCNjY3k5OT3+f/88vLY2Njy9f+4uLje3t7m6//6+/+fn5/n5+fJycn45+dra2sALP+Xl5dbW1vW3v8bGxs8PDzu8f9JSUl/f38zMzP13t7bhob99fXqubmlpaUTExMAGP/W3f93d3fvyMjtw8Pfk5PMS0vZfHxTU1MAJv9CQkJkZGTciIgjIyOPnP+quv/RX1/L1f/FKSmzwf7orq7Ua2vINzeisP9ggP/DGRl4k//hmppXef/OUlKktP8ACP/FIyO/yv5CZv4oUv9Rb/+Qpf/ScnISRP/KQEA2Wf+EmP9hfP+Xov8JSP9shf7mrv5aAAAdQklEQVR4nO1diV/aPht/ihSBsnIIgkUtahUBQUUuDwRKuRUmThwy5///X7xJWtoCxWOTw72/7z4b6bmkSZ47TwD+w3/4LJgD7o1F12HOcF5eh86p3UVXY744jzgAtql1gHUz6nCHGcxmdAYdudacsOZcXwOX2exEZ8xmdBNsyJe/NNavcXtgzQFn+4cnu7BFRQ6pK4Czk8O98wDsnh9sOg8ODqIbELo+P4nA8fVh9MC16Fr/Jbb3hgVqC8wnay4qAGsUrJ9sgJlyw+a+A0Jo7G9eAYX6/Zw9WAE2tL3QKv891EavnKF/Ls0uCv1Q4ManrwKwGQGI7oVCexSEoh40vI+vz9yLq+0nwSwPbwesoObBodpoNMIhhBqNevn62O12o841e6gQC2vHB9dbC63yJ+DSg/5xUtvuKPrZ31AavR11oJNu0ujzTUS+VsCD6BflXEG9vbey6Er/LbZOop4zCo3t6KXnOoRais5RLIuOLi8RIUONXqdCEcoDh/uevWvYpSIRTOq/OgKbx0Q4WdlEs9VxjEqopezKsessgNgUOtw63twm148xd9vcXFtodWeHjTMnot7mRVdjvmDPKOr/TExLob8O15cXvD6EXH/RNZg74lV7ZtF1mDf4ms1mWXQl5oyU3cTYUouuxXxRYUwMY2dxcePry9jvQ96G2mxiSPnq+v+CfMdLdhuDGt3GB9san07kFlipWSOeSlXuTIwJE2/2AEknijaVtycWWq9ZI2Vrm2wVVNhEbcYWFIx4uRxfaK1mC7bfZBN2GimZJ1T0khoK34l/mnNb7KiXa4h4I9F7ZZ2iDpTzbYZfaL1mCb6ZRf+iNpsp6lBuuXyBtj0utGKzRG4olhxSFNKgt9C0Vq/QC6vVbEGblP4MUFQI/+5SlEc+42P+VSWkzcTkwj5FEeuI41plW5Z/lG2pNFrr4GGXo4leYxZRp5ljyI1dFKVKoPLkxkj9k2zrxp6WCxrRRloHRV0qxZLNt4BazRY+WeTGFl+VPYP+C/DfqvOv1YxRtStU7JDSW0EdFLXvlItH9n9Nz6btiiql0S4ZSAiPyCXWVJtvnWaOmkmmYo4Tihr1xEapoUejgoXUfwiJb4pdzDNh7nar2hbUmv8SLWObTbmwhqbw+MU9ilIsRyl7fp61mjEyQ3YVoqjA+EVEzi8Vvl01xeZZrZmCH7KrbaJdjSNCUZtyKWYqDU+y7Bc3LDwqOpRjlF0N4bymTlTLkTIkIJEtf2kOprKrFQo7qidxrLIt312f2IfB0mQqX1kFYbOMTJR1PTp2x6HKthJ2QuabZTqW/8qkvGJX2JU2d8ehm+tZO25rGlLN2hc2IfmaiqCFlIuDafb9K5VtKXOBtiWA/bpdnR+K1OdqwyaxNm45itV8FduXdQKoXAhJXnvTb9tVJTWewdZDSNvKqdhX7erSUN64pqjxYGBhoBYd+xSlaFs3xHLkq/C5ryqLp4cGkU3VRqTB+/1XcFgOqOwsXiYya5qppkpf0kbK1u7kIYr05hPnxOXfO/fhYflwzOERSwFf+5JdbRmOUL2NSMOv1dXfSaVs1thWm1iO2EzzMZ2efGg5obEaH5OVBaxRG5GKws7q6qqkHGjKSMyODeR8NVG6qyW+BuPylbJDXSGnY1dGkXJF3OidnnzgpKhr1/A5MpmPSkicqx3NtrqfhCpT4tO4h2N2xdanMxSMQMCNXr148ZMjzcAQtxG2lTiKtZkE/xXULV/ad2QnumTWJkuS7LXKjwA4TnfvKW70zx8F+bah5wPRgm9E28h9y8crlq9AzRJoPPpwR6e+GbGrh+9e7d7fqzs7VvVIZzRsNvEb+FiKKc+4up8DpqyII0pEDZ6slHq1+72nu7dxWrdeCOqh5vBQ+HvVlIYvoGH6LJWMLYe76eabgUsDnn7q735+gPDqg3qILUcyuYe2CU+NGNB39uXXtmr5u1IMz0KfSfG+mvXsqn4q6e8W0QTvnXbV44j6fWI2QgSPTJbY3bJTshiagk3SNQrbGWVXnK5bh/D+eFJnuXN/zOFB+9BIX/quZvJ0H4sTtE2zEYXUq62L5OQj3VNtmmsOD1+TCDZ825ZmZ1XZz4Gvkij1iUDSVmxErqjKhwCSF1ajpx5WVTbmuBxzeNA5381de6kHeCnL3JBCwi7/jro0Hn5yRk8ldWxLU7vZrKysHJXpm2UWwek2IkCYYfnKZXlMbpxQUdVGJJ3WjZ/Tj3rNcpS25dGbcu005GtLLIBnbBkfiTdQXRpXOpeGX0exRhH+ea+WN5AIrhSxwyPe5Evl8hJPa94X6xNPHc9oLg3NRqTnTWPQczLEto7lEjE1Ze6YZQ6KT9nsOUiY8riLFHZ1QGkry7jV26mPBp9W1bILCXDKjCAOD3qpqViO9/UzWJum7Yo6qLkuEBo6eXMCok461Rwh7N0d+fXlK3lmKVVM2p6LW4jEPPQzOyiddiWeDqY8SHB7qhqO8PhQbIiKw6OUr5oSSxleR/MlO1GD1YgCbXYCFrqnUDEZ3OkvtYwE13OlmCURDLlEic4so4bpK2fpVA0Nx3hTccKt6V0axe/F158vfDdiW7LDw9duZpfRMMoCm2FykNZFCe3pXBrB1ftpTw7v2HlSy0gZHXL3RxKVRPf5ZWRa6VoKjUJQ1SPCrjQbUeG7+NYb9GNBk+N8Nsz94svJtWKWZpbM6PbQRqQXurnTBvlpFYOGTxM8/fQPizgISfHqZtRQ2diyRdfd5HypCp52aoznGLsiQncnWWxM51vi6bNa1vnvbbJE68szd8sVm8CXUk1i6oA7Rg17pVQqJp4S01/4VoSwcaPJALjd0fQR/QoPNLbZSvMuBsxSySmxsol+xB1t+WbEru4VeYtrtfyTDyN0HzA/43YM2Vaf4SF2V3mEG9tyUTOaP8JeiTijeODXNbUBkajTIv7p3t4KgpFuKdz2ki1cKOik85BuhQexR5TsZXp5Gp3Ag44l8+3om8JO91S7JtKuVmVmNIBgIzz5OBQaSOMkHM3780kldFuaw+NRtjz5LPblif+vDmMgNZdGQM+uBheYXYnw0oWeoREBetZ7+YJe49av8CB8gUaaZnNpZnWsxsjqc0lhVw49uxIuXshPPVm/naZb+oWHRhEX7n+qY0H3EnmFB12ClIn1ZZai3elcLMHgAZieXKWBcEssYMke1xoYDW4Cb8MLZFaLFy31ZECzHMlu7irDVCym6jI0ms9WbTnc2nj5TiY0WydUVI1vVmydwYdWWJxiLUI93QLxFgTEzlo7mgi+N+7w4Ct3fRoqS2A7SuSqqT4WkG+GZCakc2kEn34Q7Yrzcy2rIb/ydtFp0drz91pScMQyrvNql8jyJracgES+sng7eDrNM3ls+lRtRGZ92Gtd5kJc60HiDEZ32FpodMkA6L70JCE44fBQLUeERMbpbO0msXCFi60moJLFA05dOnho4NIY+HuDloHc3RGkQQ+Pf26gTHnv0w/1qlMT647IkkX27oZeguwZfK0mtzVlMwp7JcZdbxGEblFCbfImx6RQrtdQHNb1JDd4xjNB7/DQhcrKgYfxiilXiS3YbJaoZm7I0ndVu8IKks6lgYlxsHibBCtuSvDB6oWRDhd/FZWZzt1yYgcXHnbUua9T1RR7TC2ByFlmoQM8lk2Uq74YqZORS+N+VR6ywrNCxMLC7WCEWQc7w5LUBaGDP4hwauTwgBpRN/hYZtEmQssRsMT1Hr+rKeyKmnRpBK3hYpcYEVoPHZi0JggF8h1eivCLfKPWd20SaGxLtrGyd+1KJrNQGZw3PWZI7Kfq0tDbiGBVpkli/aWLpTJrrwvSpNlIepI6MnO2yo31Xmg3raGPqBSrxGfLI/0jv8BQ2Uo14TsiX523KWGv5hGXBrER1f3Q4QRCnIr3Rkajlr+HvgYUxUKjd1vEZzrfRxweSpQ4L4fv5CoQa35+Y94L2oYoNyFfJZsSZxLVhb36T2WXRvdWANJmsQsFA1+t2Ev2IInIXVEYWol//1Spnc54nvmG2Vaqn4D04sg3X6nYiKqRGro0RtjVy6lsI7rvPhOBOlxoWTkjGxmHu3nkjHg64vAY2p0Y4vBI5RMpZlH0O1azAE3U6NrQRqRfVJj8TlwayWJ4YEVTNhyURBDviwYv8hcK98NWh7tkXustR9HxFR65bCm2qEgrNLnSRDisDG1EHv0qjfsd0qviALy9X+hXKDa6kvhi9KagVOzKdtJkQyrg5nI72o3beraFZb+MxcI8QnohInilnEpgGxHLaKs0NBuRJJuxvZz0YiXGoHCv0ep0ioaveu48SWRAtzg00sOIcQ1OtQGvObmVFR55psKXmEVYUXyQucvir62u0gjp2JX/N2FX/sFL18/10PAuSkFhwE0xAHNWQSIkTur5ufpLeMJPP1RVq0TAT+CuXkRHZ2qPQGSEmE1bpXGuXu7JPSUl6wIRULwFodGaeMkQwYF/ICvbYrFhJfxKsSYSeHQrPMh/lqsthJDxJSQYEW2+pMR5OQ507IrbwewqKXD3HUEWNFGTC9P9luEiSC08DMReEGRD8NNvVRV1RakTRQSXHR4LMSNUfDzTB7JcLGXogf9FqC/3UhAKPUKh0Iy1vurOsnaCVvJRwi8yu1I8BARaMFq8XFN4dCU73yW4bMleSZhsJLFYjZEFYec+daKyK7XCyYeifOItpyU0sI0YsLIV7rZIHzd0bEu/woNoNin6zlKaswhOl5kU+eL6VRqqSyP49JsoVbjnJLnm4v3UKBsZ0i1IcqxCq+4nRE2eIjLMWm4QOaWVpXJT6c93lLM0JIjVymfTwl4v1csdOVgorFZauu1gGfxVhJVB4Uf07hY4cdRypE9pRYSD8mOenas0Gs/22zLpVm1E5zqXhspuksogD/ZEqfjWS+siCMSiVH++LbYEPw480yxHeGGiMpqVhYmZlJoMaS5I5PM0kQPVRGKB0bBX1E1BrmutyxZ8CN62wMhCNgLvoDEIS5jYCb0XmZ/rHR7a8gA5rRniXnkW5tjVMaYWI7J/SUkZh/NNaS4NOdTTOuA40aoY+huvk24CMekvEN0zXPQOrEXA1qVVzU8f1aW0IqGy5Tjdn2fmiFSbSAdq2OuIS4ME9Xp7frEhgUgmd0+CNyY0QbIhAtfFnwkViG00eTri8FD8Y2yNrPCo1GwW31zlMvy/qjxTt6RKtWaKT0VvXfIiAi7Vk7evxM1p6IrBnsyjG16QFRDr6YjlSGFbaSIb8DmeLzXnbTkydGnAD9mlURSLclODSVEqvD24McRGsTcgE8IqFJ7x4AjvaA6PkZRWuIdxPJNlzpYj1aWxbuDSADSbi7gULDTepGFDcOEXMUyYtf+XVbYw1b8bsa2YHYngNHN3g8jLX7big6jatLBX1aXhH3ZN+OGZRBSJXUhO1zTGkCwCR57qdsWezO9+/lav4qW5yizKf0sBn4plj5jcXCMJjRNPWWXzrXD/KywQYZJ74LyvRoWOoPDr1k+mglXs+Iks1/1uxLbi8iK1dL7atM2TltWUVRpA6WxEwne5V+vgbyhmfM5q7K2cgvCtbDINQ6tFRvb9jub421cVOdlaQ9eYlG+OAzxh1xJP6WxEF4SKeV/ePY/H0H3xA7EUScmeQD4gN+rwGIZ1lJk4mtVHGajY50fAh4sg1/SLCiVlLIqc+IDt9wUr94aeMYmgbCYWej1R7uLW6YifXk1pdYQzHPVNczSMyjZoGLURBX/LVKdYvw1jDs31ilyvJxm+YBq4W4W9iR1lsOgXJm5oKa1kW3uc5kumOcVP8jajxFNELQp7YZCUiBAN3YfB4N2kW0Zw0rxivMKDVyJvqyVffj4U/FGxEenSDg1XaYiCKN2LA5l4FcXuh8f3BIJPP1RS6Lym9tVQWeI/y/KQm4sIbpx4yrpD2JW315LqivTo7XUmHv44uhcjfvphbhA5pVWi37+bRxoYtq+4NHDiKW2VhhIO1QOuZRwk98f4pS1MZDXLkZIKik6ls3OY1RVDdvWAA9/CknD/Lu3iQxBGHR7qCg+ygJd9ZI5KM7f8+5oKu9rQe+CLp3gkcw8F7qX3h0x6OuRQSxlabhA5zoV95CHezs1YMDNcpeH/IYe9ii2rV5waGvin8P8e8dNfK/LIMJFfLKtlJ5wNjBNPPavOJ+72k2c0hvEKD0XRS9kz7IzNZSWTMpKiIy4NQ3/k5+F+VWXgjuuxlFb0jLt5WuIpvUN5JtCv4AvoHB5385C81cRT2EaksqvuxfPUJz4JLxfaZz3X+ennET9onHhKcWnMEpzOcqTLqKFOthnCZ2+riacO1ZHVOf2YVvFH6H03Ylu0ffaCiT7sVbdK4/4DnHlUGJ8upo6rHsGfI6Gy+4qEoOYWmRlUl4Z7xKWh03gxcIwr+usPC0H0G8aLsZRTXiEMfuAECIYFP+C/Bfl+LMx5w+S8F92FrnGSNPYlJR3b0jIxqllkZob2cAZdjywqHI0O4wY9Tqr3kvVepx4eFB+8D91kvSgmn3tIwS5AQeh1pOSLZIWC2MCNFgZ1Af0UpEGnKDSkArS6LXhAbxjXMp80hwdoW08pKa1mhrSxS+NiVALDUVGoEfV6EJ7FJAy8degVnp/9gw6S17rw3PHDc1JEt3R79/hGf6GOf56lMPogXVR8hnqwAOKEsVwwZFtwZ5+pS4tRHApq9Dm2UosjiacA2zxErs51u0gELwh17tbbAUngRE7oiGL4Fp67olAXcaN/eRt+1NqwKHV7XPdZKnI9ruVvAf5TUFxCI2icjixMHF3h8WFcvWvf2MxwIKnsijvtwo/V8fu6EgQ7EiTxaqyuNAAB+3b8waIEXF1E56ROEE1jdK3O4e4MSsWgvy4mi1Ldm6zXOeB6AroaLHLjVpewzk+vS2mV/RMzsPP6YDK/5SR8chY8wiaV0FxpZ7Vx8ZpthLMOpq7RGUcdzZKk/mXeiQHe04XK6h0eH2dbZir0rvuq3xSpXks8VdhZ3VntGq6gnA1+a1PJefIXe3isYOL/jp7W24hCyrlfOEngzs6bYTRDDPuRuGz8eAz8hfiqW+Fhy74lgo/uau1Bso1jLzLlXh2yJi3xlMItvPdyOsh31RHNbEEAQcKGlQL69XufuxwMuslwGIJ/Ym3RRa5Z3sob7KD0+dQ30UhdO4ievdlqvUtjuEqD+6lL/PkWBv5wrwCdMPbQPXO95AAeuAY8JAdiD6T3+XLHoFPo+2/t4REJ6Q6cTjCfRBzgeaPVcTXxlM5GJOhTvL4FsSsJz9Dp4bkg8+ke+jNAbJ3IJn8CLTdIyvaGGdhxMsKgAsR87qam3K3AcC8NaWfnx/v76MUKg2AjidMiFMJ11L/3QgvuxR7HGS5zeAfWdSs8TNNFcHbX7IDAuf5UAH8sM2o5C9O3j9XvpaE93bq4/wDhRryZA0H0CziYX+h60V98LID/baIwRaHxaAsTmVfMJ5H9qGftcDyRPOntvavp27yrHvhLfVrf+1+fYffkXgwyD47d8tAxVNidWjJ0dShO3uTZBHNk/3psy4BdLNGZqekbBadsWtirbi+Nv3fZvBcvFzsNI+KxokuGPmXrKee+h3Sm+XJkixvH1Rp+3L07nmBexZA4uqgpe2nMGsIFYhOrg0nOdjie0moCESy3OdbRzDyfuISfndbT+sRTU/bSCA6ss8TLKhGDLn6Mp1XQLVzGu5zE2xM1O8OzPnCAaPX4xj67+y7EunTWED18usRTl1NEH+/T6hywczERTay3HD1CiZmonxk3av2Ahc3xgXx8jpjWHjgPjAavKtoeTvkqswe3g1v8VJ/0nTi1PbhytpJtLAGMe3MLTVzPdnRiyyqMFaC291bAczx5iba9kZx8DuhdXPxuGcuqiuWIp1NHNhNjG1E9PHuhk21YP9szbDMaAPtImHVfGuyKQre1vTTWJi/PA9zvRnfaChBWXpgYs+Ed6xmbnpqZz7GmcPyKOoWeXMOy7OY0cnZssJfGnBB8TQZS2BbfJ1vW68XRlSu4cgeoa4OdIRS4ox7XutMRoraNW+3UJ55aKigCU7yKWq13XzrWtt0hcIXWpz6JBnhkHbYuLwOHxlwpYriXxjJATWmVNzEmLdNPAPW/5wzcbw1PpHChSWLYn1P20lgKqGHIFZNJ3fN2I+LGyYgPo29IU2uywhUKGYhme0guWTcvJdYD6sLElEa+NwlR3wq8KUFi4hyhVtyTVBqxq+WGusJDtQcH3j8dNynErrdDY2dd+4tu1JtQRmecqIOuQ9TiDeodVjAMx4EZqHX3uGy+dbyy7BixjJyvYN7sun6nMHVuxsxpigTzVbBFFnKHnI53ClPb0XWHeddxfvAup8eSwkkY9+H7Waz7EtEEz5U5OlW7XnbsbiDpEfGr/dekkjGwrBuOEVM3mA984ubz6jYzeJAueEwdRqdbvwzAUuA8ca6fA+vS75AdT1XvvsYe6CuIdDsDH+hnDKR7hHbBuXZ4qarPbCzft5lMk4aJZcM6rvL2H6hG7gPnHp7YqgOBt7RNWHMztS3LCH3dZZHk+A/0hMD+nssRut7YlcVwX01WVlGrlxC20fU6pJePA38UVOc8ONcpHvRR04R7uhqjlxBaPd2hFVi73juOvsfhPonL8b2i01U0wsvLk47XCO5ogAoBGzn8Q3Zr4O6IV/rfljOn+hAUqvf1gfOPJQyHIpFtn++fadoZv8x7+4CDgsgmRKnQX77njPIEPIa7UqqwvCGwkFz+WPvJvsXkUzJH/IYfsv9JBLfZdYKq/Lc+mF2iWW+/ShduMkCneV8K0j4e0ZRULAWpNIsGBU37aEjFUaPTabjJxlI+dCEO6ZiStiKWiOEDcit6Lg18Cr8JN9pnysTptI9NAHplDJ2jY2n0llcDxtY33Uib3Np4Zcvnd8Gh9HHoNYnOcsPbsv1UjbclMmjKN2s3ln77CGrZ5lGqBG06l6BztUr1rtKmE0y/BPa27EFnmeoRmLLNDNuvlnmaaVrodvyoVMONpm0l+qjUBxNfuuGb2bLvsflYaeZeGyqBS8/lAUSo/b/VlMzYVe/CRvNXG514hBpdymVKOLVOk4ZSucagqlvyqSqUUKP50t1N6hHasccKOm33JWTvQTZbQa1KtX22rClRySM5twS5fpMM76aPzfXL8JhgfOkS9GOPFkiXq6/EizkPnHDmAcfanzErHbYo7AZywYqB40PFzU2qlm7yOYYuYzHB5IPHaiIBtnQ7T98lGDqXvmm3H9NZX5vOVCv4a6BvgatPV9AXsOSqPsaS4Cvtmwpd4k1HJhY32s7HmBzDpms1SJXR2x/TEE+3X0kZuhGFzT0ITPEvfgjYp+u5ep05VypwVKtAos2S3JZtH/AldFzJlo7YUrVKZ1J07aZP9/O5mK9US0EZUnkeh+4+1vLQfMTZq2ttH1vK8nSOLeWq6TJ5iw8XoVwByNcskEfTvdafGmLh3nJFz84RDfqQZjUFaxQmDkiONXD3vIH8UXN6nJNvaL77pGDWqBmJnxHHBvXXgxtj4+Qcy7KRj3uxYon3qKGfstOb4wqLzOuX1MlnGT7c2+A4p3aX1b1BsCKHtn2m12mLQrPa6Xr7xgVhA/tf3mntffc7lc+4rLqGA88/V/Twc3sFc3vn+dRwk4XDeb3HAhv69CCJtZOQCybCz5YBmFw79gzDRv4We1i7noxJWgKcEVvHIfX5Bms5ACeyqIiTaXBsr6NexqsfPcefwqBHceXGrr01WFkmD8DWZRT7nyLU9vrlLHjL2uXZ4YkZ3tCs5wvH5TEEzl1bcHxyMhtq41wJuODqepk6+sqD+fMhYljOGYztIQ4IK1wWEo6jtR0Hm/BJ8vYUHGP/pyO0P8v/4yNAGkYIOzKoWYbobl8TwccBH3QSzQxr+yeIXa1cvn3nX2D3cheLuLvUsojhjvMT5/qsa7OGVa0QFTEOL10EItQMpJIxmLG3xzW2ymmhOJ7D918/ISshZsQXlxMBKoLpZWT/zTv/HWxRbjjf3rjaXyYZZeZALNp8sB9aFk49PziWhoj9h//wH/4DwP8AtVnNIZA39oIAAAAASUVORK5CYII="/>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png;base64,iVBORw0KGgoAAAANSUhEUgAAAPQAAADOCAMAAAA+EN8HAAABIFBMVEX///8AAAC9AACvr6/T09P019fkoKAAOv5yif68AAC5AADAAAD39/e3AAD//f3v7+/z8/PAwMCNjY3k5OT3+f/88vLY2Njy9f+4uLje3t7m6//6+/+fn5/n5+fJycn45+dra2sALP+Xl5dbW1vW3v8bGxs8PDzu8f9JSUl/f38zMzP13t7bhob99fXqubmlpaUTExMAGP/W3f93d3fvyMjtw8Pfk5PMS0vZfHxTU1MAJv9CQkJkZGTciIgjIyOPnP+quv/RX1/L1f/FKSmzwf7orq7Ua2vINzeisP9ggP/DGRl4k//hmppXef/OUlKktP8ACP/FIyO/yv5CZv4oUv9Rb/+Qpf/ScnISRP/KQEA2Wf+EmP9hfP+Xov8JSP9shf7mrv5aAAAdQklEQVR4nO1diV/aPht/ihSBsnIIgkUtahUBQUUuDwRKuRUmThwy5///X7xJWtoCxWOTw72/7z4b6bmkSZ47TwD+w3/4LJgD7o1F12HOcF5eh86p3UVXY744jzgAtql1gHUz6nCHGcxmdAYdudacsOZcXwOX2exEZ8xmdBNsyJe/NNavcXtgzQFn+4cnu7BFRQ6pK4Czk8O98wDsnh9sOg8ODqIbELo+P4nA8fVh9MC16Fr/Jbb3hgVqC8wnay4qAGsUrJ9sgJlyw+a+A0Jo7G9eAYX6/Zw9WAE2tL3QKv891EavnKF/Ls0uCv1Q4ManrwKwGQGI7oVCexSEoh40vI+vz9yLq+0nwSwPbwesoObBodpoNMIhhBqNevn62O12o841e6gQC2vHB9dbC63yJ+DSg/5xUtvuKPrZ31AavR11oJNu0ujzTUS+VsCD6BflXEG9vbey6Er/LbZOop4zCo3t6KXnOoRais5RLIuOLi8RIUONXqdCEcoDh/uevWvYpSIRTOq/OgKbx0Q4WdlEs9VxjEqopezKsessgNgUOtw63twm148xd9vcXFtodWeHjTMnot7mRVdjvmDPKOr/TExLob8O15cXvD6EXH/RNZg74lV7ZtF1mDf4ms1mWXQl5oyU3cTYUouuxXxRYUwMY2dxcePry9jvQ96G2mxiSPnq+v+CfMdLdhuDGt3GB9san07kFlipWSOeSlXuTIwJE2/2AEknijaVtycWWq9ZI2Vrm2wVVNhEbcYWFIx4uRxfaK1mC7bfZBN2GimZJ1T0khoK34l/mnNb7KiXa4h4I9F7ZZ2iDpTzbYZfaL1mCb6ZRf+iNpsp6lBuuXyBtj0utGKzRG4olhxSFNKgt9C0Vq/QC6vVbEGblP4MUFQI/+5SlEc+42P+VSWkzcTkwj5FEeuI41plW5Z/lG2pNFrr4GGXo4leYxZRp5ljyI1dFKVKoPLkxkj9k2zrxp6WCxrRRloHRV0qxZLNt4BazRY+WeTGFl+VPYP+C/DfqvOv1YxRtStU7JDSW0EdFLXvlItH9n9Nz6btiiql0S4ZSAiPyCXWVJtvnWaOmkmmYo4Tihr1xEapoUejgoXUfwiJb4pdzDNh7nar2hbUmv8SLWObTbmwhqbw+MU9ilIsRyl7fp61mjEyQ3YVoqjA+EVEzi8Vvl01xeZZrZmCH7KrbaJdjSNCUZtyKWYqDU+y7Bc3LDwqOpRjlF0N4bymTlTLkTIkIJEtf2kOprKrFQo7qidxrLIt312f2IfB0mQqX1kFYbOMTJR1PTp2x6HKthJ2QuabZTqW/8qkvGJX2JU2d8ehm+tZO25rGlLN2hc2IfmaiqCFlIuDafb9K5VtKXOBtiWA/bpdnR+K1OdqwyaxNm45itV8FduXdQKoXAhJXnvTb9tVJTWewdZDSNvKqdhX7erSUN64pqjxYGBhoBYd+xSlaFs3xHLkq/C5ryqLp4cGkU3VRqTB+/1XcFgOqOwsXiYya5qppkpf0kbK1u7kIYr05hPnxOXfO/fhYflwzOERSwFf+5JdbRmOUL2NSMOv1dXfSaVs1thWm1iO2EzzMZ2efGg5obEaH5OVBaxRG5GKws7q6qqkHGjKSMyODeR8NVG6qyW+BuPylbJDXSGnY1dGkXJF3OidnnzgpKhr1/A5MpmPSkicqx3NtrqfhCpT4tO4h2N2xdanMxSMQMCNXr148ZMjzcAQtxG2lTiKtZkE/xXULV/ad2QnumTWJkuS7LXKjwA4TnfvKW70zx8F+bah5wPRgm9E28h9y8crlq9AzRJoPPpwR6e+GbGrh+9e7d7fqzs7VvVIZzRsNvEb+FiKKc+4up8DpqyII0pEDZ6slHq1+72nu7dxWrdeCOqh5vBQ+HvVlIYvoGH6LJWMLYe76eabgUsDnn7q735+gPDqg3qILUcyuYe2CU+NGNB39uXXtmr5u1IMz0KfSfG+mvXsqn4q6e8W0QTvnXbV44j6fWI2QgSPTJbY3bJTshiagk3SNQrbGWVXnK5bh/D+eFJnuXN/zOFB+9BIX/quZvJ0H4sTtE2zEYXUq62L5OQj3VNtmmsOD1+TCDZ825ZmZ1XZz4Gvkij1iUDSVmxErqjKhwCSF1ajpx5WVTbmuBxzeNA5381de6kHeCnL3JBCwi7/jro0Hn5yRk8ldWxLU7vZrKysHJXpm2UWwek2IkCYYfnKZXlMbpxQUdVGJJ3WjZ/Tj3rNcpS25dGbcu005GtLLIBnbBkfiTdQXRpXOpeGX0exRhH+ea+WN5AIrhSxwyPe5Evl8hJPa94X6xNPHc9oLg3NRqTnTWPQczLEto7lEjE1Ze6YZQ6KT9nsOUiY8riLFHZ1QGkry7jV26mPBp9W1bILCXDKjCAOD3qpqViO9/UzWJum7Yo6qLkuEBo6eXMCok461Rwh7N0d+fXlK3lmKVVM2p6LW4jEPPQzOyiddiWeDqY8SHB7qhqO8PhQbIiKw6OUr5oSSxleR/MlO1GD1YgCbXYCFrqnUDEZ3OkvtYwE13OlmCURDLlEic4so4bpK2fpVA0Nx3hTccKt6V0axe/F158vfDdiW7LDw9duZpfRMMoCm2FykNZFCe3pXBrB1ftpTw7v2HlSy0gZHXL3RxKVRPf5ZWRa6VoKjUJQ1SPCrjQbUeG7+NYb9GNBk+N8Nsz94svJtWKWZpbM6PbQRqQXurnTBvlpFYOGTxM8/fQPizgISfHqZtRQ2diyRdfd5HypCp52aoznGLsiQncnWWxM51vi6bNa1vnvbbJE68szd8sVm8CXUk1i6oA7Rg17pVQqJp4S01/4VoSwcaPJALjd0fQR/QoPNLbZSvMuBsxSySmxsol+xB1t+WbEru4VeYtrtfyTDyN0HzA/43YM2Vaf4SF2V3mEG9tyUTOaP8JeiTijeODXNbUBkajTIv7p3t4KgpFuKdz2ki1cKOik85BuhQexR5TsZXp5Gp3Ag44l8+3om8JO91S7JtKuVmVmNIBgIzz5OBQaSOMkHM3780kldFuaw+NRtjz5LPblif+vDmMgNZdGQM+uBheYXYnw0oWeoREBetZ7+YJe49av8CB8gUaaZnNpZnWsxsjqc0lhVw49uxIuXshPPVm/naZb+oWHRhEX7n+qY0H3EnmFB12ClIn1ZZai3elcLMHgAZieXKWBcEssYMke1xoYDW4Cb8MLZFaLFy31ZECzHMlu7irDVCym6jI0ms9WbTnc2nj5TiY0WydUVI1vVmydwYdWWJxiLUI93QLxFgTEzlo7mgi+N+7w4Ct3fRoqS2A7SuSqqT4WkG+GZCakc2kEn34Q7Yrzcy2rIb/ydtFp0drz91pScMQyrvNql8jyJracgES+sng7eDrNM3ls+lRtRGZ92Gtd5kJc60HiDEZ32FpodMkA6L70JCE44fBQLUeERMbpbO0msXCFi60moJLFA05dOnho4NIY+HuDloHc3RGkQQ+Pf26gTHnv0w/1qlMT647IkkX27oZeguwZfK0mtzVlMwp7JcZdbxGEblFCbfImx6RQrtdQHNb1JDd4xjNB7/DQhcrKgYfxiilXiS3YbJaoZm7I0ndVu8IKks6lgYlxsHibBCtuSvDB6oWRDhd/FZWZzt1yYgcXHnbUua9T1RR7TC2ByFlmoQM8lk2Uq74YqZORS+N+VR6ywrNCxMLC7WCEWQc7w5LUBaGDP4hwauTwgBpRN/hYZtEmQssRsMT1Hr+rKeyKmnRpBK3hYpcYEVoPHZi0JggF8h1eivCLfKPWd20SaGxLtrGyd+1KJrNQGZw3PWZI7Kfq0tDbiGBVpkli/aWLpTJrrwvSpNlIepI6MnO2yo31Xmg3raGPqBSrxGfLI/0jv8BQ2Uo14TsiX523KWGv5hGXBrER1f3Q4QRCnIr3Rkajlr+HvgYUxUKjd1vEZzrfRxweSpQ4L4fv5CoQa35+Y94L2oYoNyFfJZsSZxLVhb36T2WXRvdWANJmsQsFA1+t2Ev2IInIXVEYWol//1Spnc54nvmG2Vaqn4D04sg3X6nYiKqRGro0RtjVy6lsI7rvPhOBOlxoWTkjGxmHu3nkjHg64vAY2p0Y4vBI5RMpZlH0O1azAE3U6NrQRqRfVJj8TlwayWJ4YEVTNhyURBDviwYv8hcK98NWh7tkXustR9HxFR65bCm2qEgrNLnSRDisDG1EHv0qjfsd0qviALy9X+hXKDa6kvhi9KagVOzKdtJkQyrg5nI72o3beraFZb+MxcI8QnohInilnEpgGxHLaKs0NBuRJJuxvZz0YiXGoHCv0ep0ioaveu48SWRAtzg00sOIcQ1OtQGvObmVFR55psKXmEVYUXyQucvir62u0gjp2JX/N2FX/sFL18/10PAuSkFhwE0xAHNWQSIkTur5ufpLeMJPP1RVq0TAT+CuXkRHZ2qPQGSEmE1bpXGuXu7JPSUl6wIRULwFodGaeMkQwYF/ICvbYrFhJfxKsSYSeHQrPMh/lqsthJDxJSQYEW2+pMR5OQ507IrbwewqKXD3HUEWNFGTC9P9luEiSC08DMReEGRD8NNvVRV1RakTRQSXHR4LMSNUfDzTB7JcLGXogf9FqC/3UhAKPUKh0Iy1vurOsnaCVvJRwi8yu1I8BARaMFq8XFN4dCU73yW4bMleSZhsJLFYjZEFYec+daKyK7XCyYeifOItpyU0sI0YsLIV7rZIHzd0bEu/woNoNin6zlKaswhOl5kU+eL6VRqqSyP49JsoVbjnJLnm4v3UKBsZ0i1IcqxCq+4nRE2eIjLMWm4QOaWVpXJT6c93lLM0JIjVymfTwl4v1csdOVgorFZauu1gGfxVhJVB4Uf07hY4cdRypE9pRYSD8mOenas0Gs/22zLpVm1E5zqXhspuksogD/ZEqfjWS+siCMSiVH++LbYEPw480yxHeGGiMpqVhYmZlJoMaS5I5PM0kQPVRGKB0bBX1E1BrmutyxZ8CN62wMhCNgLvoDEIS5jYCb0XmZ/rHR7a8gA5rRniXnkW5tjVMaYWI7J/SUkZh/NNaS4NOdTTOuA40aoY+huvk24CMekvEN0zXPQOrEXA1qVVzU8f1aW0IqGy5Tjdn2fmiFSbSAdq2OuIS4ME9Xp7frEhgUgmd0+CNyY0QbIhAtfFnwkViG00eTri8FD8Y2yNrPCo1GwW31zlMvy/qjxTt6RKtWaKT0VvXfIiAi7Vk7evxM1p6IrBnsyjG16QFRDr6YjlSGFbaSIb8DmeLzXnbTkydGnAD9mlURSLclODSVEqvD24McRGsTcgE8IqFJ7x4AjvaA6PkZRWuIdxPJNlzpYj1aWxbuDSADSbi7gULDTepGFDcOEXMUyYtf+XVbYw1b8bsa2YHYngNHN3g8jLX7big6jatLBX1aXhH3ZN+OGZRBSJXUhO1zTGkCwCR57qdsWezO9+/lav4qW5yizKf0sBn4plj5jcXCMJjRNPWWXzrXD/KywQYZJ74LyvRoWOoPDr1k+mglXs+Iks1/1uxLbi8iK1dL7atM2TltWUVRpA6WxEwne5V+vgbyhmfM5q7K2cgvCtbDINQ6tFRvb9jub421cVOdlaQ9eYlG+OAzxh1xJP6WxEF4SKeV/ePY/H0H3xA7EUScmeQD4gN+rwGIZ1lJk4mtVHGajY50fAh4sg1/SLCiVlLIqc+IDt9wUr94aeMYmgbCYWej1R7uLW6YifXk1pdYQzHPVNczSMyjZoGLURBX/LVKdYvw1jDs31ilyvJxm+YBq4W4W9iR1lsOgXJm5oKa1kW3uc5kumOcVP8jajxFNELQp7YZCUiBAN3YfB4N2kW0Zw0rxivMKDVyJvqyVffj4U/FGxEenSDg1XaYiCKN2LA5l4FcXuh8f3BIJPP1RS6Lym9tVQWeI/y/KQm4sIbpx4yrpD2JW315LqivTo7XUmHv44uhcjfvphbhA5pVWi37+bRxoYtq+4NHDiKW2VhhIO1QOuZRwk98f4pS1MZDXLkZIKik6ls3OY1RVDdvWAA9/CknD/Lu3iQxBGHR7qCg+ygJd9ZI5KM7f8+5oKu9rQe+CLp3gkcw8F7qX3h0x6OuRQSxlabhA5zoV95CHezs1YMDNcpeH/IYe9ii2rV5waGvin8P8e8dNfK/LIMJFfLKtlJ5wNjBNPPavOJ+72k2c0hvEKD0XRS9kz7IzNZSWTMpKiIy4NQ3/k5+F+VWXgjuuxlFb0jLt5WuIpvUN5JtCv4AvoHB5385C81cRT2EaksqvuxfPUJz4JLxfaZz3X+ennET9onHhKcWnMEpzOcqTLqKFOthnCZ2+riacO1ZHVOf2YVvFH6H03Ylu0ffaCiT7sVbdK4/4DnHlUGJ8upo6rHsGfI6Gy+4qEoOYWmRlUl4Z7xKWh03gxcIwr+usPC0H0G8aLsZRTXiEMfuAECIYFP+C/Bfl+LMx5w+S8F92FrnGSNPYlJR3b0jIxqllkZob2cAZdjywqHI0O4wY9Tqr3kvVepx4eFB+8D91kvSgmn3tIwS5AQeh1pOSLZIWC2MCNFgZ1Af0UpEGnKDSkArS6LXhAbxjXMp80hwdoW08pKa1mhrSxS+NiVALDUVGoEfV6EJ7FJAy8degVnp/9gw6S17rw3PHDc1JEt3R79/hGf6GOf56lMPogXVR8hnqwAOKEsVwwZFtwZ5+pS4tRHApq9Dm2UosjiacA2zxErs51u0gELwh17tbbAUngRE7oiGL4Fp67olAXcaN/eRt+1NqwKHV7XPdZKnI9ruVvAf5TUFxCI2icjixMHF3h8WFcvWvf2MxwIKnsijvtwo/V8fu6EgQ7EiTxaqyuNAAB+3b8waIEXF1E56ROEE1jdK3O4e4MSsWgvy4mi1Ldm6zXOeB6AroaLHLjVpewzk+vS2mV/RMzsPP6YDK/5SR8chY8wiaV0FxpZ7Vx8ZpthLMOpq7RGUcdzZKk/mXeiQHe04XK6h0eH2dbZir0rvuq3xSpXks8VdhZ3VntGq6gnA1+a1PJefIXe3isYOL/jp7W24hCyrlfOEngzs6bYTRDDPuRuGz8eAz8hfiqW+Fhy74lgo/uau1Bso1jLzLlXh2yJi3xlMItvPdyOsh31RHNbEEAQcKGlQL69XufuxwMuslwGIJ/Ym3RRa5Z3sob7KD0+dQ30UhdO4ievdlqvUtjuEqD+6lL/PkWBv5wrwCdMPbQPXO95AAeuAY8JAdiD6T3+XLHoFPo+2/t4REJ6Q6cTjCfRBzgeaPVcTXxlM5GJOhTvL4FsSsJz9Dp4bkg8+ke+jNAbJ3IJn8CLTdIyvaGGdhxMsKgAsR87qam3K3AcC8NaWfnx/v76MUKg2AjidMiFMJ11L/3QgvuxR7HGS5zeAfWdSs8TNNFcHbX7IDAuf5UAH8sM2o5C9O3j9XvpaE93bq4/wDhRryZA0H0CziYX+h60V98LID/baIwRaHxaAsTmVfMJ5H9qGftcDyRPOntvavp27yrHvhLfVrf+1+fYffkXgwyD47d8tAxVNidWjJ0dShO3uTZBHNk/3psy4BdLNGZqekbBadsWtirbi+Nv3fZvBcvFzsNI+KxokuGPmXrKee+h3Sm+XJkixvH1Rp+3L07nmBexZA4uqgpe2nMGsIFYhOrg0nOdjie0moCESy3OdbRzDyfuISfndbT+sRTU/bSCA6ss8TLKhGDLn6Mp1XQLVzGu5zE2xM1O8OzPnCAaPX4xj67+y7EunTWED18usRTl1NEH+/T6hywczERTay3HD1CiZmonxk3av2Ahc3xgXx8jpjWHjgPjAavKtoeTvkqswe3g1v8VJ/0nTi1PbhytpJtLAGMe3MLTVzPdnRiyyqMFaC291bAczx5iba9kZx8DuhdXPxuGcuqiuWIp1NHNhNjG1E9PHuhk21YP9szbDMaAPtImHVfGuyKQre1vTTWJi/PA9zvRnfaChBWXpgYs+Ed6xmbnpqZz7GmcPyKOoWeXMOy7OY0cnZssJfGnBB8TQZS2BbfJ1vW68XRlSu4cgeoa4OdIRS4ox7XutMRoraNW+3UJ55aKigCU7yKWq13XzrWtt0hcIXWpz6JBnhkHbYuLwOHxlwpYriXxjJATWmVNzEmLdNPAPW/5wzcbw1PpHChSWLYn1P20lgKqGHIFZNJ3fN2I+LGyYgPo29IU2uywhUKGYhme0guWTcvJdYD6sLElEa+NwlR3wq8KUFi4hyhVtyTVBqxq+WGusJDtQcH3j8dNynErrdDY2dd+4tu1JtQRmecqIOuQ9TiDeodVjAMx4EZqHX3uGy+dbyy7BixjJyvYN7sun6nMHVuxsxpigTzVbBFFnKHnI53ClPb0XWHeddxfvAup8eSwkkY9+H7Waz7EtEEz5U5OlW7XnbsbiDpEfGr/dekkjGwrBuOEVM3mA984ubz6jYzeJAueEwdRqdbvwzAUuA8ca6fA+vS75AdT1XvvsYe6CuIdDsDH+hnDKR7hHbBuXZ4qarPbCzft5lMk4aJZcM6rvL2H6hG7gPnHp7YqgOBt7RNWHMztS3LCH3dZZHk+A/0hMD+nssRut7YlcVwX01WVlGrlxC20fU6pJePA38UVOc8ONcpHvRR04R7uhqjlxBaPd2hFVi73juOvsfhPonL8b2i01U0wsvLk47XCO5ogAoBGzn8Q3Zr4O6IV/rfljOn+hAUqvf1gfOPJQyHIpFtn++fadoZv8x7+4CDgsgmRKnQX77njPIEPIa7UqqwvCGwkFz+WPvJvsXkUzJH/IYfsv9JBLfZdYKq/Lc+mF2iWW+/ShduMkCneV8K0j4e0ZRULAWpNIsGBU37aEjFUaPTabjJxlI+dCEO6ZiStiKWiOEDcit6Lg18Cr8JN9pnysTptI9NAHplDJ2jY2n0llcDxtY33Uib3Np4Zcvnd8Gh9HHoNYnOcsPbsv1UjbclMmjKN2s3ln77CGrZ5lGqBG06l6BztUr1rtKmE0y/BPa27EFnmeoRmLLNDNuvlnmaaVrodvyoVMONpm0l+qjUBxNfuuGb2bLvsflYaeZeGyqBS8/lAUSo/b/VlMzYVe/CRvNXG514hBpdymVKOLVOk4ZSucagqlvyqSqUUKP50t1N6hHasccKOm33JWTvQTZbQa1KtX22rClRySM5twS5fpMM76aPzfXL8JhgfOkS9GOPFkiXq6/EizkPnHDmAcfanzErHbYo7AZywYqB40PFzU2qlm7yOYYuYzHB5IPHaiIBtnQ7T98lGDqXvmm3H9NZX5vOVCv4a6BvgatPV9AXsOSqPsaS4Cvtmwpd4k1HJhY32s7HmBzDpms1SJXR2x/TEE+3X0kZuhGFzT0ITPEvfgjYp+u5ep05VypwVKtAos2S3JZtH/AldFzJlo7YUrVKZ1J07aZP9/O5mK9US0EZUnkeh+4+1vLQfMTZq2ttH1vK8nSOLeWq6TJ5iw8XoVwByNcskEfTvdafGmLh3nJFz84RDfqQZjUFaxQmDkiONXD3vIH8UXN6nJNvaL77pGDWqBmJnxHHBvXXgxtj4+Qcy7KRj3uxYon3qKGfstOb4wqLzOuX1MlnGT7c2+A4p3aX1b1BsCKHtn2m12mLQrPa6Xr7xgVhA/tf3mntffc7lc+4rLqGA88/V/Twc3sFc3vn+dRwk4XDeb3HAhv69CCJtZOQCybCz5YBmFw79gzDRv4We1i7noxJWgKcEVvHIfX5Bms5ACeyqIiTaXBsr6NexqsfPcefwqBHceXGrr01WFkmD8DWZRT7nyLU9vrlLHjL2uXZ4YkZ3tCs5wvH5TEEzl1bcHxyMhtq41wJuODqepk6+sqD+fMhYljOGYztIQ4IK1wWEo6jtR0Hm/BJ8vYUHGP/pyO0P8v/4yNAGkYIOzKoWYbobl8TwccBH3QSzQxr+yeIXa1cvn3nX2D3cheLuLvUsojhjvMT5/qsa7OGVa0QFTEOL10EItQMpJIxmLG3xzW2ymmhOJ7D918/ISshZsQXlxMBKoLpZWT/zTv/HWxRbjjf3rjaXyYZZeZALNp8sB9aFk49PziWhoj9h//wH/4DwP8AtVnNIZA39oIAAAAASUVORK5CYII="/>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4.bp.blogspot.com/-p-EjGQH_wEI/U02mkEhe47I/AAAAAAAAAAk/yhILMN-NU-M/s1600/iron+triangle.jpg"/>
          <p:cNvPicPr>
            <a:picLocks noChangeAspect="1" noChangeArrowheads="1"/>
          </p:cNvPicPr>
          <p:nvPr/>
        </p:nvPicPr>
        <p:blipFill>
          <a:blip r:embed="rId2" cstate="print"/>
          <a:srcRect/>
          <a:stretch>
            <a:fillRect/>
          </a:stretch>
        </p:blipFill>
        <p:spPr bwMode="auto">
          <a:xfrm>
            <a:off x="2362200" y="68073"/>
            <a:ext cx="7391400" cy="6602985"/>
          </a:xfrm>
          <a:prstGeom prst="rect">
            <a:avLst/>
          </a:prstGeom>
          <a:noFill/>
        </p:spPr>
      </p:pic>
    </p:spTree>
    <p:extLst>
      <p:ext uri="{BB962C8B-B14F-4D97-AF65-F5344CB8AC3E}">
        <p14:creationId xmlns:p14="http://schemas.microsoft.com/office/powerpoint/2010/main" val="2269550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00" y="0"/>
            <a:ext cx="8229600" cy="1143000"/>
          </a:xfrm>
        </p:spPr>
        <p:txBody>
          <a:bodyPr/>
          <a:lstStyle/>
          <a:p>
            <a:pPr eaLnBrk="1" hangingPunct="1"/>
            <a:r>
              <a:rPr lang="en-US" dirty="0"/>
              <a:t>Politics</a:t>
            </a:r>
          </a:p>
        </p:txBody>
      </p:sp>
      <p:sp>
        <p:nvSpPr>
          <p:cNvPr id="11267" name="Content Placeholder 2"/>
          <p:cNvSpPr>
            <a:spLocks noGrp="1"/>
          </p:cNvSpPr>
          <p:nvPr>
            <p:ph idx="1"/>
          </p:nvPr>
        </p:nvSpPr>
        <p:spPr>
          <a:xfrm>
            <a:off x="1796473" y="1468582"/>
            <a:ext cx="8229600" cy="4525963"/>
          </a:xfrm>
        </p:spPr>
        <p:txBody>
          <a:bodyPr>
            <a:noAutofit/>
          </a:bodyPr>
          <a:lstStyle/>
          <a:p>
            <a:pPr marL="274320" indent="-274320">
              <a:buClr>
                <a:schemeClr val="accent3"/>
              </a:buClr>
              <a:buFont typeface="Wingdings 2"/>
              <a:buChar char=""/>
              <a:defRPr/>
            </a:pPr>
            <a:r>
              <a:rPr lang="en-US" b="1" i="1" u="sng" dirty="0">
                <a:solidFill>
                  <a:srgbClr val="FF0000"/>
                </a:solidFill>
              </a:rPr>
              <a:t>Politics</a:t>
            </a:r>
            <a:r>
              <a:rPr lang="en-US" b="1" dirty="0"/>
              <a:t>- determines who we select as our governmental leaders and what policies these leaders pursue.</a:t>
            </a:r>
          </a:p>
          <a:p>
            <a:pPr marL="274320" indent="-274320">
              <a:buClr>
                <a:schemeClr val="accent3"/>
              </a:buClr>
              <a:buFont typeface="Wingdings 2"/>
              <a:buChar char=""/>
              <a:defRPr/>
            </a:pPr>
            <a:r>
              <a:rPr lang="en-US" b="1" dirty="0"/>
              <a:t>The famous quote from </a:t>
            </a:r>
            <a:r>
              <a:rPr lang="en-US" b="1" i="1" u="sng" dirty="0">
                <a:solidFill>
                  <a:srgbClr val="FF0000"/>
                </a:solidFill>
              </a:rPr>
              <a:t>Harold D. </a:t>
            </a:r>
            <a:r>
              <a:rPr lang="en-US" b="1" i="1" u="sng" dirty="0" err="1">
                <a:solidFill>
                  <a:srgbClr val="FF0000"/>
                </a:solidFill>
              </a:rPr>
              <a:t>Lasswell</a:t>
            </a:r>
            <a:r>
              <a:rPr lang="en-US" b="1" i="1" u="sng" dirty="0">
                <a:solidFill>
                  <a:srgbClr val="FF0000"/>
                </a:solidFill>
              </a:rPr>
              <a:t> is “who gets what, when, and how.”</a:t>
            </a:r>
            <a:r>
              <a:rPr lang="en-US" b="1" dirty="0">
                <a:solidFill>
                  <a:srgbClr val="FF0000"/>
                </a:solidFill>
              </a:rPr>
              <a:t> </a:t>
            </a:r>
            <a:r>
              <a:rPr lang="en-US" b="1" dirty="0"/>
              <a:t>It basically covers how politics work.</a:t>
            </a:r>
          </a:p>
          <a:p>
            <a:pPr marL="274320" indent="-274320">
              <a:buClr>
                <a:schemeClr val="accent3"/>
              </a:buClr>
              <a:buFont typeface="Wingdings 2"/>
              <a:buChar char=""/>
              <a:defRPr/>
            </a:pPr>
            <a:r>
              <a:rPr lang="en-US" b="1" dirty="0"/>
              <a:t>People get what they want through voting, supporting, comprising, lobbying and etc. which is called political participation.</a:t>
            </a:r>
          </a:p>
        </p:txBody>
      </p:sp>
    </p:spTree>
    <p:extLst>
      <p:ext uri="{BB962C8B-B14F-4D97-AF65-F5344CB8AC3E}">
        <p14:creationId xmlns:p14="http://schemas.microsoft.com/office/powerpoint/2010/main" val="950118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00" y="0"/>
            <a:ext cx="8229600" cy="1143000"/>
          </a:xfrm>
        </p:spPr>
        <p:txBody>
          <a:bodyPr/>
          <a:lstStyle/>
          <a:p>
            <a:pPr eaLnBrk="1" hangingPunct="1"/>
            <a:r>
              <a:rPr lang="en-US" dirty="0"/>
              <a:t>Politics</a:t>
            </a:r>
          </a:p>
        </p:txBody>
      </p:sp>
      <p:sp>
        <p:nvSpPr>
          <p:cNvPr id="11267" name="Content Placeholder 2"/>
          <p:cNvSpPr>
            <a:spLocks noGrp="1"/>
          </p:cNvSpPr>
          <p:nvPr>
            <p:ph idx="1"/>
          </p:nvPr>
        </p:nvSpPr>
        <p:spPr>
          <a:xfrm>
            <a:off x="1905000" y="1256147"/>
            <a:ext cx="8229600" cy="4525963"/>
          </a:xfrm>
        </p:spPr>
        <p:txBody>
          <a:bodyPr>
            <a:noAutofit/>
          </a:bodyPr>
          <a:lstStyle/>
          <a:p>
            <a:pPr marL="274320" indent="-274320">
              <a:buClr>
                <a:schemeClr val="accent3"/>
              </a:buClr>
              <a:buFont typeface="Wingdings 2"/>
              <a:buChar char=""/>
              <a:defRPr/>
            </a:pPr>
            <a:r>
              <a:rPr lang="en-US" sz="3200" b="1" u="sng" dirty="0">
                <a:solidFill>
                  <a:srgbClr val="FF0000"/>
                </a:solidFill>
              </a:rPr>
              <a:t>Single issue groups- </a:t>
            </a:r>
            <a:r>
              <a:rPr lang="en-US" sz="3200" b="1" dirty="0"/>
              <a:t>that have a narrow interest, tend to dislike compromise, and often draw membership from people new to politics. They are distinguished from traditional interest groups.</a:t>
            </a:r>
          </a:p>
          <a:p>
            <a:pPr marL="274320" indent="-274320">
              <a:buClr>
                <a:schemeClr val="accent3"/>
              </a:buClr>
              <a:buFont typeface="Wingdings 2"/>
              <a:buChar char=""/>
              <a:defRPr/>
            </a:pPr>
            <a:r>
              <a:rPr lang="en-US" sz="3200" b="1" dirty="0"/>
              <a:t>Individual citizens and organized groups get involved in politics because they understand that the public policy choices made by the government affect them in a significant ways.</a:t>
            </a:r>
          </a:p>
        </p:txBody>
      </p:sp>
    </p:spTree>
    <p:extLst>
      <p:ext uri="{BB962C8B-B14F-4D97-AF65-F5344CB8AC3E}">
        <p14:creationId xmlns:p14="http://schemas.microsoft.com/office/powerpoint/2010/main" val="1917975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dirty="0"/>
              <a:t>The Policymaking System</a:t>
            </a:r>
          </a:p>
        </p:txBody>
      </p:sp>
      <p:sp>
        <p:nvSpPr>
          <p:cNvPr id="19459" name="Content Placeholder 2"/>
          <p:cNvSpPr>
            <a:spLocks noGrp="1"/>
          </p:cNvSpPr>
          <p:nvPr>
            <p:ph idx="1"/>
          </p:nvPr>
        </p:nvSpPr>
        <p:spPr/>
        <p:txBody>
          <a:bodyPr>
            <a:normAutofit/>
          </a:bodyPr>
          <a:lstStyle/>
          <a:p>
            <a:pPr eaLnBrk="1" hangingPunct="1"/>
            <a:r>
              <a:rPr lang="en-US" sz="3200" dirty="0"/>
              <a:t>Is a process by which policy comes over time. Peoples interests, problems, and concerns create political issues. these issues shape policy but also it impacts people, generating more interests, problems, and concerns.</a:t>
            </a:r>
          </a:p>
          <a:p>
            <a:pPr eaLnBrk="1" hangingPunct="1"/>
            <a:r>
              <a:rPr lang="en-US" sz="3200" b="1" dirty="0">
                <a:solidFill>
                  <a:srgbClr val="C00000"/>
                </a:solidFill>
              </a:rPr>
              <a:t>Linkage institutions</a:t>
            </a:r>
            <a:r>
              <a:rPr lang="en-US" sz="3200" dirty="0">
                <a:solidFill>
                  <a:srgbClr val="C00000"/>
                </a:solidFill>
              </a:rPr>
              <a:t>- </a:t>
            </a:r>
            <a:r>
              <a:rPr lang="en-US" sz="3200" dirty="0"/>
              <a:t>includes elections, political parties, interest groups, and the media.</a:t>
            </a:r>
          </a:p>
        </p:txBody>
      </p:sp>
    </p:spTree>
    <p:extLst>
      <p:ext uri="{BB962C8B-B14F-4D97-AF65-F5344CB8AC3E}">
        <p14:creationId xmlns:p14="http://schemas.microsoft.com/office/powerpoint/2010/main" val="2625670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en-US" dirty="0"/>
              <a:t>The Policymaking System Cont.</a:t>
            </a:r>
          </a:p>
        </p:txBody>
      </p:sp>
      <p:sp>
        <p:nvSpPr>
          <p:cNvPr id="20483" name="Content Placeholder 2"/>
          <p:cNvSpPr>
            <a:spLocks noGrp="1"/>
          </p:cNvSpPr>
          <p:nvPr>
            <p:ph idx="1"/>
          </p:nvPr>
        </p:nvSpPr>
        <p:spPr/>
        <p:txBody>
          <a:bodyPr>
            <a:normAutofit lnSpcReduction="10000"/>
          </a:bodyPr>
          <a:lstStyle/>
          <a:p>
            <a:pPr eaLnBrk="1" hangingPunct="1"/>
            <a:r>
              <a:rPr lang="en-US" b="1" dirty="0">
                <a:solidFill>
                  <a:srgbClr val="C00000"/>
                </a:solidFill>
              </a:rPr>
              <a:t>Policy agenda</a:t>
            </a:r>
            <a:r>
              <a:rPr lang="en-US" dirty="0">
                <a:solidFill>
                  <a:srgbClr val="C00000"/>
                </a:solidFill>
              </a:rPr>
              <a:t>-</a:t>
            </a:r>
            <a:r>
              <a:rPr lang="en-US" b="1" dirty="0">
                <a:solidFill>
                  <a:srgbClr val="C00000"/>
                </a:solidFill>
              </a:rPr>
              <a:t> </a:t>
            </a:r>
            <a:r>
              <a:rPr lang="en-US" dirty="0"/>
              <a:t>issues that attract the serious attention of public officials and other people involved in politics at any given point in time</a:t>
            </a:r>
            <a:r>
              <a:rPr lang="en-US" dirty="0" smtClean="0"/>
              <a:t>.</a:t>
            </a:r>
          </a:p>
          <a:p>
            <a:pPr lvl="1"/>
            <a:r>
              <a:rPr lang="en-US" dirty="0" smtClean="0"/>
              <a:t>What affects the Policy agenda? </a:t>
            </a:r>
            <a:endParaRPr lang="en-US" dirty="0"/>
          </a:p>
          <a:p>
            <a:pPr lvl="2">
              <a:buFont typeface="Wingdings" panose="05000000000000000000" pitchFamily="2" charset="2"/>
              <a:buChar char="Ø"/>
            </a:pPr>
            <a:r>
              <a:rPr lang="en-US" dirty="0" smtClean="0"/>
              <a:t>Shared political values  (how the majority view an issue)</a:t>
            </a:r>
          </a:p>
          <a:p>
            <a:pPr lvl="2">
              <a:buFont typeface="Wingdings" panose="05000000000000000000" pitchFamily="2" charset="2"/>
              <a:buChar char="Ø"/>
            </a:pPr>
            <a:r>
              <a:rPr lang="en-US" dirty="0" smtClean="0"/>
              <a:t>The weight of custom and tradition  (we accept old </a:t>
            </a:r>
            <a:r>
              <a:rPr lang="en-US" dirty="0" err="1" smtClean="0"/>
              <a:t>gov</a:t>
            </a:r>
            <a:r>
              <a:rPr lang="en-US" dirty="0" smtClean="0"/>
              <a:t> powers and question new)</a:t>
            </a:r>
          </a:p>
          <a:p>
            <a:pPr lvl="2">
              <a:buFont typeface="Wingdings" panose="05000000000000000000" pitchFamily="2" charset="2"/>
              <a:buChar char="Ø"/>
            </a:pPr>
            <a:r>
              <a:rPr lang="en-US" dirty="0" smtClean="0"/>
              <a:t>The importance of events  (terrorist attacks or economic downturns)</a:t>
            </a:r>
          </a:p>
          <a:p>
            <a:pPr lvl="2">
              <a:buFont typeface="Wingdings" panose="05000000000000000000" pitchFamily="2" charset="2"/>
              <a:buChar char="Ø"/>
            </a:pPr>
            <a:r>
              <a:rPr lang="en-US" dirty="0" smtClean="0"/>
              <a:t>Terms of debate  (What the political elite talk about)</a:t>
            </a:r>
            <a:endParaRPr lang="en-US" dirty="0"/>
          </a:p>
          <a:p>
            <a:pPr eaLnBrk="1" hangingPunct="1"/>
            <a:r>
              <a:rPr lang="en-US" b="1" dirty="0">
                <a:solidFill>
                  <a:srgbClr val="C00000"/>
                </a:solidFill>
              </a:rPr>
              <a:t>Political issue</a:t>
            </a:r>
            <a:r>
              <a:rPr lang="en-US" dirty="0">
                <a:solidFill>
                  <a:srgbClr val="C00000"/>
                </a:solidFill>
              </a:rPr>
              <a:t>-</a:t>
            </a:r>
            <a:r>
              <a:rPr lang="en-US" b="1" dirty="0">
                <a:solidFill>
                  <a:srgbClr val="C00000"/>
                </a:solidFill>
              </a:rPr>
              <a:t> </a:t>
            </a:r>
            <a:r>
              <a:rPr lang="en-US" dirty="0"/>
              <a:t>an issue that arises when people disagree about a problem &amp; how to fix it.</a:t>
            </a:r>
          </a:p>
          <a:p>
            <a:pPr eaLnBrk="1" hangingPunct="1"/>
            <a:r>
              <a:rPr lang="en-US" b="1" dirty="0">
                <a:solidFill>
                  <a:srgbClr val="C00000"/>
                </a:solidFill>
              </a:rPr>
              <a:t>Policymaking institutions</a:t>
            </a:r>
            <a:r>
              <a:rPr lang="en-US" dirty="0">
                <a:solidFill>
                  <a:srgbClr val="C00000"/>
                </a:solidFill>
              </a:rPr>
              <a:t>- </a:t>
            </a:r>
            <a:r>
              <a:rPr lang="en-US" dirty="0"/>
              <a:t>Congress, the Presidency, Courts and the State and Federal Bureaucracy.</a:t>
            </a:r>
          </a:p>
        </p:txBody>
      </p:sp>
    </p:spTree>
    <p:extLst>
      <p:ext uri="{BB962C8B-B14F-4D97-AF65-F5344CB8AC3E}">
        <p14:creationId xmlns:p14="http://schemas.microsoft.com/office/powerpoint/2010/main" val="4110753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73" name="Google Shape;73;p15"/>
          <p:cNvSpPr txBox="1"/>
          <p:nvPr/>
        </p:nvSpPr>
        <p:spPr>
          <a:xfrm>
            <a:off x="452567" y="457267"/>
            <a:ext cx="11366000" cy="10308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People follow laws because they fear punishment rather than because they want a more orderly or just society.</a:t>
            </a:r>
            <a:endParaRPr sz="3200">
              <a:solidFill>
                <a:srgbClr val="0A3534"/>
              </a:solidFill>
              <a:latin typeface="Comfortaa"/>
              <a:ea typeface="Comfortaa"/>
              <a:cs typeface="Comfortaa"/>
              <a:sym typeface="Comfortaa"/>
            </a:endParaRPr>
          </a:p>
        </p:txBody>
      </p:sp>
      <p:pic>
        <p:nvPicPr>
          <p:cNvPr id="74" name="Google Shape;74;p15"/>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75" name="Google Shape;75;p15"/>
          <p:cNvPicPr preferRelativeResize="0"/>
          <p:nvPr/>
        </p:nvPicPr>
        <p:blipFill>
          <a:blip r:embed="rId4">
            <a:alphaModFix/>
          </a:blip>
          <a:stretch>
            <a:fillRect/>
          </a:stretch>
        </p:blipFill>
        <p:spPr>
          <a:xfrm>
            <a:off x="1275214" y="1482883"/>
            <a:ext cx="4172975" cy="4130175"/>
          </a:xfrm>
          <a:prstGeom prst="rect">
            <a:avLst/>
          </a:prstGeom>
          <a:noFill/>
          <a:ln>
            <a:noFill/>
          </a:ln>
        </p:spPr>
      </p:pic>
      <p:sp>
        <p:nvSpPr>
          <p:cNvPr id="76" name="Google Shape;76;p15"/>
          <p:cNvSpPr txBox="1"/>
          <p:nvPr/>
        </p:nvSpPr>
        <p:spPr>
          <a:xfrm>
            <a:off x="1275100" y="3032567"/>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77" name="Google Shape;77;p15"/>
          <p:cNvSpPr txBox="1"/>
          <p:nvPr/>
        </p:nvSpPr>
        <p:spPr>
          <a:xfrm>
            <a:off x="6718767" y="2980767"/>
            <a:ext cx="4421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78" name="Google Shape;78;p15">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79" name="Google Shape;79;p15">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en-US" dirty="0"/>
              <a:t>The Policymaking System Cont.</a:t>
            </a:r>
          </a:p>
        </p:txBody>
      </p:sp>
      <p:sp>
        <p:nvSpPr>
          <p:cNvPr id="20483" name="Content Placeholder 2"/>
          <p:cNvSpPr>
            <a:spLocks noGrp="1"/>
          </p:cNvSpPr>
          <p:nvPr>
            <p:ph idx="1"/>
          </p:nvPr>
        </p:nvSpPr>
        <p:spPr/>
        <p:txBody>
          <a:bodyPr>
            <a:normAutofit/>
          </a:bodyPr>
          <a:lstStyle/>
          <a:p>
            <a:pPr eaLnBrk="1" hangingPunct="1"/>
            <a:r>
              <a:rPr lang="en-US" dirty="0" smtClean="0"/>
              <a:t>How do the following impact the Policy Agenda in America.</a:t>
            </a:r>
          </a:p>
          <a:p>
            <a:pPr lvl="1"/>
            <a:r>
              <a:rPr lang="en-US" dirty="0" smtClean="0"/>
              <a:t>Groups</a:t>
            </a:r>
          </a:p>
          <a:p>
            <a:pPr lvl="1"/>
            <a:r>
              <a:rPr lang="en-US" dirty="0" smtClean="0"/>
              <a:t>Government Institutions</a:t>
            </a:r>
          </a:p>
          <a:p>
            <a:pPr lvl="1"/>
            <a:r>
              <a:rPr lang="en-US" dirty="0" smtClean="0"/>
              <a:t>Media</a:t>
            </a:r>
          </a:p>
          <a:p>
            <a:pPr lvl="1"/>
            <a:r>
              <a:rPr lang="en-US" dirty="0" smtClean="0"/>
              <a:t>Action by the states.</a:t>
            </a:r>
          </a:p>
          <a:p>
            <a:pPr lvl="1"/>
            <a:endParaRPr lang="en-US" dirty="0"/>
          </a:p>
          <a:p>
            <a:pPr lvl="1"/>
            <a:endParaRPr lang="en-US" dirty="0"/>
          </a:p>
        </p:txBody>
      </p:sp>
    </p:spTree>
    <p:extLst>
      <p:ext uri="{BB962C8B-B14F-4D97-AF65-F5344CB8AC3E}">
        <p14:creationId xmlns:p14="http://schemas.microsoft.com/office/powerpoint/2010/main" val="1142013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US" dirty="0"/>
              <a:t>Policies Impact People</a:t>
            </a:r>
          </a:p>
        </p:txBody>
      </p:sp>
      <p:sp>
        <p:nvSpPr>
          <p:cNvPr id="21507" name="Content Placeholder 2"/>
          <p:cNvSpPr>
            <a:spLocks noGrp="1"/>
          </p:cNvSpPr>
          <p:nvPr>
            <p:ph idx="1"/>
          </p:nvPr>
        </p:nvSpPr>
        <p:spPr/>
        <p:txBody>
          <a:bodyPr>
            <a:normAutofit/>
          </a:bodyPr>
          <a:lstStyle/>
          <a:p>
            <a:pPr eaLnBrk="1" hangingPunct="1"/>
            <a:r>
              <a:rPr lang="en-US" sz="3600" dirty="0"/>
              <a:t>All the decisions that the government makes, all the laws they pass, the budget they establish, and the rules that they make is called </a:t>
            </a:r>
            <a:r>
              <a:rPr lang="en-US" sz="3600" b="1" dirty="0">
                <a:solidFill>
                  <a:srgbClr val="C00000"/>
                </a:solidFill>
              </a:rPr>
              <a:t>public policy</a:t>
            </a:r>
            <a:r>
              <a:rPr lang="en-US" sz="3600" dirty="0"/>
              <a:t>.</a:t>
            </a:r>
          </a:p>
          <a:p>
            <a:pPr eaLnBrk="1" hangingPunct="1"/>
            <a:r>
              <a:rPr lang="en-US" sz="3600" dirty="0"/>
              <a:t>Types of public policy are= the social security act, food and drug administration.</a:t>
            </a:r>
          </a:p>
        </p:txBody>
      </p:sp>
    </p:spTree>
    <p:extLst>
      <p:ext uri="{BB962C8B-B14F-4D97-AF65-F5344CB8AC3E}">
        <p14:creationId xmlns:p14="http://schemas.microsoft.com/office/powerpoint/2010/main" val="393326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The Policymaking System</a:t>
            </a:r>
          </a:p>
        </p:txBody>
      </p:sp>
      <p:pic>
        <p:nvPicPr>
          <p:cNvPr id="23555" name="Picture 20"/>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981200" y="1524000"/>
            <a:ext cx="6248400" cy="462915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23556" name="Rectangle 4"/>
          <p:cNvSpPr>
            <a:spLocks noGrp="1" noChangeArrowheads="1"/>
          </p:cNvSpPr>
          <p:nvPr>
            <p:ph type="body" sz="half" idx="2"/>
          </p:nvPr>
        </p:nvSpPr>
        <p:spPr>
          <a:xfrm>
            <a:off x="8153400" y="1828800"/>
            <a:ext cx="2514600" cy="4572000"/>
          </a:xfrm>
        </p:spPr>
        <p:txBody>
          <a:bodyPr/>
          <a:lstStyle/>
          <a:p>
            <a:r>
              <a:rPr lang="en-US" dirty="0"/>
              <a:t>The process by which policy comes into being and evolves over time</a:t>
            </a:r>
            <a:endParaRPr lang="en-US" sz="1200" dirty="0"/>
          </a:p>
        </p:txBody>
      </p:sp>
    </p:spTree>
    <p:extLst>
      <p:ext uri="{BB962C8B-B14F-4D97-AF65-F5344CB8AC3E}">
        <p14:creationId xmlns:p14="http://schemas.microsoft.com/office/powerpoint/2010/main" val="830944031"/>
      </p:ext>
    </p:extLst>
  </p:cSld>
  <p:clrMapOvr>
    <a:masterClrMapping/>
  </p:clrMapOvr>
  <p:transition spd="med">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Policies Impact People</a:t>
            </a:r>
          </a:p>
        </p:txBody>
      </p:sp>
      <p:sp>
        <p:nvSpPr>
          <p:cNvPr id="22531" name="Rectangle 3"/>
          <p:cNvSpPr>
            <a:spLocks noGrp="1" noChangeArrowheads="1"/>
          </p:cNvSpPr>
          <p:nvPr>
            <p:ph type="body" idx="1"/>
          </p:nvPr>
        </p:nvSpPr>
        <p:spPr/>
        <p:txBody>
          <a:bodyPr>
            <a:normAutofit/>
          </a:bodyPr>
          <a:lstStyle/>
          <a:p>
            <a:r>
              <a:rPr lang="en-US" sz="3600" b="1" dirty="0"/>
              <a:t>Impacts of Policies:</a:t>
            </a:r>
          </a:p>
          <a:p>
            <a:pPr lvl="1"/>
            <a:r>
              <a:rPr lang="en-US" sz="3200" b="1" dirty="0"/>
              <a:t>Does it solve the problem</a:t>
            </a:r>
            <a:r>
              <a:rPr lang="en-US" sz="3200" b="1" dirty="0" smtClean="0"/>
              <a:t>?  (</a:t>
            </a:r>
            <a:r>
              <a:rPr lang="en-US" sz="3200" b="1" dirty="0" smtClean="0">
                <a:solidFill>
                  <a:srgbClr val="C00000"/>
                </a:solidFill>
              </a:rPr>
              <a:t>benefit</a:t>
            </a:r>
            <a:r>
              <a:rPr lang="en-US" sz="3200" b="1" dirty="0" smtClean="0"/>
              <a:t>)</a:t>
            </a:r>
            <a:endParaRPr lang="en-US" sz="3200" b="1" dirty="0"/>
          </a:p>
          <a:p>
            <a:pPr lvl="1"/>
            <a:r>
              <a:rPr lang="en-US" sz="3200" b="1" dirty="0"/>
              <a:t>Does it create more problems</a:t>
            </a:r>
            <a:r>
              <a:rPr lang="en-US" sz="3200" b="1" dirty="0" smtClean="0"/>
              <a:t>? (</a:t>
            </a:r>
            <a:r>
              <a:rPr lang="en-US" sz="3200" b="1" dirty="0" smtClean="0">
                <a:solidFill>
                  <a:srgbClr val="C00000"/>
                </a:solidFill>
              </a:rPr>
              <a:t>cost</a:t>
            </a:r>
            <a:r>
              <a:rPr lang="en-US" sz="3200" b="1" dirty="0" smtClean="0"/>
              <a:t>)</a:t>
            </a:r>
            <a:endParaRPr lang="en-US" sz="3200" b="1" dirty="0"/>
          </a:p>
          <a:p>
            <a:r>
              <a:rPr lang="en-US" sz="3600" b="1" dirty="0"/>
              <a:t>Depending on the answer, policy impacts carry the political system back to its point of origin: the concerns of people.</a:t>
            </a:r>
          </a:p>
        </p:txBody>
      </p:sp>
    </p:spTree>
    <p:extLst>
      <p:ext uri="{BB962C8B-B14F-4D97-AF65-F5344CB8AC3E}">
        <p14:creationId xmlns:p14="http://schemas.microsoft.com/office/powerpoint/2010/main" val="22472003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smtClean="0"/>
              <a:t>Four Types of Politics</a:t>
            </a:r>
            <a:endParaRPr lang="en-US" altLang="en-US" dirty="0"/>
          </a:p>
        </p:txBody>
      </p:sp>
      <p:sp>
        <p:nvSpPr>
          <p:cNvPr id="11267" name="Content Placeholder 2"/>
          <p:cNvSpPr>
            <a:spLocks noGrp="1"/>
          </p:cNvSpPr>
          <p:nvPr>
            <p:ph idx="1"/>
          </p:nvPr>
        </p:nvSpPr>
        <p:spPr/>
        <p:txBody>
          <a:bodyPr>
            <a:normAutofit fontScale="92500" lnSpcReduction="20000"/>
          </a:bodyPr>
          <a:lstStyle/>
          <a:p>
            <a:pPr lvl="1" eaLnBrk="1" hangingPunct="1"/>
            <a:r>
              <a:rPr lang="en-US" altLang="en-US" sz="3200" dirty="0" smtClean="0">
                <a:solidFill>
                  <a:srgbClr val="C00000"/>
                </a:solidFill>
              </a:rPr>
              <a:t>Majoritarian Politics</a:t>
            </a:r>
            <a:r>
              <a:rPr lang="en-US" altLang="en-US" sz="3200" dirty="0" smtClean="0"/>
              <a:t>:  A policy in which almost everyone benefits and almost everyone pays. (Social Security)</a:t>
            </a:r>
          </a:p>
          <a:p>
            <a:pPr lvl="1" eaLnBrk="1" hangingPunct="1"/>
            <a:r>
              <a:rPr lang="en-US" altLang="en-US" sz="3200" dirty="0" smtClean="0">
                <a:solidFill>
                  <a:srgbClr val="C00000"/>
                </a:solidFill>
              </a:rPr>
              <a:t>Interest group politics</a:t>
            </a:r>
            <a:r>
              <a:rPr lang="en-US" altLang="en-US" sz="3200" dirty="0" smtClean="0"/>
              <a:t>:  When one interest group fights for their desired policy against another interest group that opposes said policy.  (labor laws)</a:t>
            </a:r>
          </a:p>
          <a:p>
            <a:pPr lvl="1" eaLnBrk="1" hangingPunct="1"/>
            <a:r>
              <a:rPr lang="en-US" altLang="en-US" sz="3200" dirty="0" smtClean="0">
                <a:solidFill>
                  <a:srgbClr val="C00000"/>
                </a:solidFill>
              </a:rPr>
              <a:t>Client politics</a:t>
            </a:r>
            <a:r>
              <a:rPr lang="en-US" altLang="en-US" sz="3200" dirty="0" smtClean="0"/>
              <a:t>:  When a small groups reaps a benefit as a much larger group pays for said policy.  (Obama Phones)</a:t>
            </a:r>
          </a:p>
          <a:p>
            <a:pPr lvl="1" eaLnBrk="1" hangingPunct="1"/>
            <a:r>
              <a:rPr lang="en-US" altLang="en-US" sz="3200" dirty="0" smtClean="0"/>
              <a:t>Entrepreneurial Politics:  When almost everyone benefits from a policy but only a small amount of people pay for said policy. (Superfund as an example)</a:t>
            </a:r>
            <a:endParaRPr lang="en-US" altLang="en-US" sz="3200" dirty="0" smtClean="0"/>
          </a:p>
          <a:p>
            <a:pPr lvl="1" eaLnBrk="1" hangingPunct="1"/>
            <a:endParaRPr lang="en-US" altLang="en-US" dirty="0"/>
          </a:p>
          <a:p>
            <a:pPr marL="457200" lvl="1" indent="0" eaLnBrk="1" hangingPunct="1">
              <a:buNone/>
            </a:pPr>
            <a:r>
              <a:rPr lang="en-US" altLang="en-US" dirty="0" smtClean="0"/>
              <a:t>*Can lead to the use of Pork barrel as well as log-rolling in Congress.</a:t>
            </a:r>
            <a:endParaRPr lang="en-US" altLang="en-US" dirty="0"/>
          </a:p>
          <a:p>
            <a:pPr lvl="1" eaLnBrk="1" hangingPunct="1"/>
            <a:endParaRPr lang="en-US" altLang="en-US" dirty="0"/>
          </a:p>
          <a:p>
            <a:pPr lvl="1" eaLnBrk="1" hangingPunct="1"/>
            <a:endParaRPr lang="en-US" altLang="en-US" dirty="0"/>
          </a:p>
        </p:txBody>
      </p:sp>
    </p:spTree>
    <p:extLst>
      <p:ext uri="{BB962C8B-B14F-4D97-AF65-F5344CB8AC3E}">
        <p14:creationId xmlns:p14="http://schemas.microsoft.com/office/powerpoint/2010/main" val="1299438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dirty="0" smtClean="0"/>
              <a:t>Four Types of Politics</a:t>
            </a:r>
            <a:endParaRPr lang="en-US" altLang="en-US" dirty="0"/>
          </a:p>
        </p:txBody>
      </p:sp>
      <p:sp>
        <p:nvSpPr>
          <p:cNvPr id="11267" name="Content Placeholder 2"/>
          <p:cNvSpPr>
            <a:spLocks noGrp="1"/>
          </p:cNvSpPr>
          <p:nvPr>
            <p:ph idx="1"/>
          </p:nvPr>
        </p:nvSpPr>
        <p:spPr/>
        <p:txBody>
          <a:bodyPr>
            <a:normAutofit/>
          </a:bodyPr>
          <a:lstStyle/>
          <a:p>
            <a:pPr lvl="1" eaLnBrk="1" hangingPunct="1"/>
            <a:r>
              <a:rPr lang="en-US" altLang="en-US" dirty="0" smtClean="0"/>
              <a:t>Policy Dynamics inside/outside the box from page 17 in text</a:t>
            </a:r>
            <a:endParaRPr lang="en-US" altLang="en-US" dirty="0"/>
          </a:p>
          <a:p>
            <a:pPr lvl="1" eaLnBrk="1" hangingPunct="1"/>
            <a:endParaRPr lang="en-US" altLang="en-US" dirty="0"/>
          </a:p>
        </p:txBody>
      </p:sp>
    </p:spTree>
    <p:extLst>
      <p:ext uri="{BB962C8B-B14F-4D97-AF65-F5344CB8AC3E}">
        <p14:creationId xmlns:p14="http://schemas.microsoft.com/office/powerpoint/2010/main" val="39768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85" name="Google Shape;85;p16"/>
          <p:cNvSpPr txBox="1"/>
          <p:nvPr/>
        </p:nvSpPr>
        <p:spPr>
          <a:xfrm>
            <a:off x="694600" y="449000"/>
            <a:ext cx="10802800" cy="9120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Justice comes from the law itself rather than how it is administered, enforced or interpreted.</a:t>
            </a:r>
            <a:endParaRPr sz="3200">
              <a:solidFill>
                <a:srgbClr val="0A3534"/>
              </a:solidFill>
              <a:latin typeface="Comfortaa"/>
              <a:ea typeface="Comfortaa"/>
              <a:cs typeface="Comfortaa"/>
              <a:sym typeface="Comfortaa"/>
            </a:endParaRPr>
          </a:p>
        </p:txBody>
      </p:sp>
      <p:pic>
        <p:nvPicPr>
          <p:cNvPr id="86" name="Google Shape;86;p16"/>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87" name="Google Shape;87;p16"/>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88" name="Google Shape;88;p16"/>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89" name="Google Shape;89;p16"/>
          <p:cNvSpPr txBox="1"/>
          <p:nvPr/>
        </p:nvSpPr>
        <p:spPr>
          <a:xfrm>
            <a:off x="6818500" y="2980767"/>
            <a:ext cx="43388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90" name="Google Shape;90;p16">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91" name="Google Shape;91;p16">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97" name="Google Shape;97;p17"/>
          <p:cNvSpPr txBox="1"/>
          <p:nvPr/>
        </p:nvSpPr>
        <p:spPr>
          <a:xfrm>
            <a:off x="694600" y="452567"/>
            <a:ext cx="10802800" cy="8356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The only reason a government should have power is because it has the support of the people.</a:t>
            </a:r>
            <a:endParaRPr sz="3200">
              <a:solidFill>
                <a:srgbClr val="0A3534"/>
              </a:solidFill>
              <a:latin typeface="Comfortaa"/>
              <a:ea typeface="Comfortaa"/>
              <a:cs typeface="Comfortaa"/>
              <a:sym typeface="Comfortaa"/>
            </a:endParaRPr>
          </a:p>
        </p:txBody>
      </p:sp>
      <p:pic>
        <p:nvPicPr>
          <p:cNvPr id="98" name="Google Shape;98;p17"/>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99" name="Google Shape;99;p17"/>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00" name="Google Shape;100;p17"/>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dirty="0">
                <a:solidFill>
                  <a:srgbClr val="FFFFFF"/>
                </a:solidFill>
                <a:latin typeface="Proxima Nova Semibold"/>
                <a:ea typeface="Proxima Nova Semibold"/>
                <a:cs typeface="Proxima Nova Semibold"/>
                <a:sym typeface="Proxima Nova Semibold"/>
              </a:rPr>
              <a:t>Agree</a:t>
            </a:r>
            <a:endParaRPr sz="8000" dirty="0">
              <a:solidFill>
                <a:srgbClr val="FFFFFF"/>
              </a:solidFill>
              <a:latin typeface="Proxima Nova Semibold"/>
              <a:ea typeface="Proxima Nova Semibold"/>
              <a:cs typeface="Proxima Nova Semibold"/>
              <a:sym typeface="Proxima Nova Semibold"/>
            </a:endParaRPr>
          </a:p>
        </p:txBody>
      </p:sp>
      <p:sp>
        <p:nvSpPr>
          <p:cNvPr id="101" name="Google Shape;101;p17"/>
          <p:cNvSpPr txBox="1"/>
          <p:nvPr/>
        </p:nvSpPr>
        <p:spPr>
          <a:xfrm>
            <a:off x="6649133" y="2980767"/>
            <a:ext cx="44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02" name="Google Shape;102;p17">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03" name="Google Shape;103;p17">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09" name="Google Shape;109;p18"/>
          <p:cNvSpPr txBox="1"/>
          <p:nvPr/>
        </p:nvSpPr>
        <p:spPr>
          <a:xfrm>
            <a:off x="694600" y="570833"/>
            <a:ext cx="10802800" cy="6196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All should contribute to the common good.</a:t>
            </a:r>
            <a:endParaRPr sz="3200">
              <a:solidFill>
                <a:srgbClr val="0A3534"/>
              </a:solidFill>
              <a:latin typeface="Comfortaa"/>
              <a:ea typeface="Comfortaa"/>
              <a:cs typeface="Comfortaa"/>
              <a:sym typeface="Comfortaa"/>
            </a:endParaRPr>
          </a:p>
        </p:txBody>
      </p:sp>
      <p:pic>
        <p:nvPicPr>
          <p:cNvPr id="110" name="Google Shape;110;p18"/>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11" name="Google Shape;111;p18"/>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12" name="Google Shape;112;p18"/>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13" name="Google Shape;113;p18"/>
          <p:cNvSpPr txBox="1"/>
          <p:nvPr/>
        </p:nvSpPr>
        <p:spPr>
          <a:xfrm>
            <a:off x="6818500" y="2980767"/>
            <a:ext cx="43216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14" name="Google Shape;114;p18">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15" name="Google Shape;115;p18">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21" name="Google Shape;121;p19"/>
          <p:cNvSpPr txBox="1"/>
          <p:nvPr/>
        </p:nvSpPr>
        <p:spPr>
          <a:xfrm>
            <a:off x="694600" y="417733"/>
            <a:ext cx="10802800" cy="7728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A strong military with a single strong leader is essential to national security.</a:t>
            </a:r>
            <a:endParaRPr sz="3200">
              <a:solidFill>
                <a:srgbClr val="0A3534"/>
              </a:solidFill>
              <a:latin typeface="Comfortaa"/>
              <a:ea typeface="Comfortaa"/>
              <a:cs typeface="Comfortaa"/>
              <a:sym typeface="Comfortaa"/>
            </a:endParaRPr>
          </a:p>
        </p:txBody>
      </p:sp>
      <p:pic>
        <p:nvPicPr>
          <p:cNvPr id="122" name="Google Shape;122;p19"/>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23" name="Google Shape;123;p19"/>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24" name="Google Shape;124;p19"/>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25" name="Google Shape;125;p19"/>
          <p:cNvSpPr txBox="1"/>
          <p:nvPr/>
        </p:nvSpPr>
        <p:spPr>
          <a:xfrm>
            <a:off x="6655700" y="3032617"/>
            <a:ext cx="44988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26" name="Google Shape;126;p19">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27" name="Google Shape;127;p19">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33" name="Google Shape;133;p20"/>
          <p:cNvSpPr txBox="1"/>
          <p:nvPr/>
        </p:nvSpPr>
        <p:spPr>
          <a:xfrm>
            <a:off x="694600" y="417733"/>
            <a:ext cx="10802800" cy="8528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The surest path to economic prosperity is an unregulated market economy.</a:t>
            </a:r>
            <a:endParaRPr sz="3200">
              <a:solidFill>
                <a:srgbClr val="0A3534"/>
              </a:solidFill>
              <a:latin typeface="Comfortaa"/>
              <a:ea typeface="Comfortaa"/>
              <a:cs typeface="Comfortaa"/>
              <a:sym typeface="Comfortaa"/>
            </a:endParaRPr>
          </a:p>
        </p:txBody>
      </p:sp>
      <p:pic>
        <p:nvPicPr>
          <p:cNvPr id="134" name="Google Shape;134;p20"/>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35" name="Google Shape;135;p20"/>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36" name="Google Shape;136;p20"/>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37" name="Google Shape;137;p20"/>
          <p:cNvSpPr txBox="1"/>
          <p:nvPr/>
        </p:nvSpPr>
        <p:spPr>
          <a:xfrm>
            <a:off x="6818500" y="2980767"/>
            <a:ext cx="43216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38" name="Google Shape;138;p20">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39" name="Google Shape;139;p20">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p:nvPr/>
        </p:nvSpPr>
        <p:spPr>
          <a:xfrm>
            <a:off x="293400" y="340033"/>
            <a:ext cx="11605200" cy="5967200"/>
          </a:xfrm>
          <a:prstGeom prst="rect">
            <a:avLst/>
          </a:prstGeom>
          <a:solidFill>
            <a:srgbClr val="FFFFFF"/>
          </a:solidFill>
          <a:ln>
            <a:noFill/>
          </a:ln>
        </p:spPr>
        <p:txBody>
          <a:bodyPr spcFirstLastPara="1" wrap="square" lIns="121900" tIns="121900" rIns="121900" bIns="121900" anchor="ctr" anchorCtr="0">
            <a:noAutofit/>
          </a:bodyPr>
          <a:lstStyle/>
          <a:p>
            <a:endParaRPr sz="2400"/>
          </a:p>
        </p:txBody>
      </p:sp>
      <p:sp>
        <p:nvSpPr>
          <p:cNvPr id="145" name="Google Shape;145;p21"/>
          <p:cNvSpPr txBox="1"/>
          <p:nvPr/>
        </p:nvSpPr>
        <p:spPr>
          <a:xfrm>
            <a:off x="694600" y="570833"/>
            <a:ext cx="10802800" cy="769600"/>
          </a:xfrm>
          <a:prstGeom prst="rect">
            <a:avLst/>
          </a:prstGeom>
          <a:noFill/>
          <a:ln>
            <a:noFill/>
          </a:ln>
        </p:spPr>
        <p:txBody>
          <a:bodyPr spcFirstLastPara="1" wrap="square" lIns="121900" tIns="121900" rIns="121900" bIns="121900" anchor="ctr" anchorCtr="0">
            <a:noAutofit/>
          </a:bodyPr>
          <a:lstStyle/>
          <a:p>
            <a:r>
              <a:rPr lang="en" sz="3200">
                <a:solidFill>
                  <a:srgbClr val="0A3534"/>
                </a:solidFill>
                <a:latin typeface="Comfortaa"/>
                <a:ea typeface="Comfortaa"/>
                <a:cs typeface="Comfortaa"/>
                <a:sym typeface="Comfortaa"/>
              </a:rPr>
              <a:t>The government’s job is to protect the weak from the strong.</a:t>
            </a:r>
            <a:endParaRPr sz="3200">
              <a:solidFill>
                <a:srgbClr val="0A3534"/>
              </a:solidFill>
              <a:latin typeface="Comfortaa"/>
              <a:ea typeface="Comfortaa"/>
              <a:cs typeface="Comfortaa"/>
              <a:sym typeface="Comfortaa"/>
            </a:endParaRPr>
          </a:p>
        </p:txBody>
      </p:sp>
      <p:pic>
        <p:nvPicPr>
          <p:cNvPr id="146" name="Google Shape;146;p21"/>
          <p:cNvPicPr preferRelativeResize="0"/>
          <p:nvPr/>
        </p:nvPicPr>
        <p:blipFill>
          <a:blip r:embed="rId3">
            <a:alphaModFix/>
          </a:blip>
          <a:stretch>
            <a:fillRect/>
          </a:stretch>
        </p:blipFill>
        <p:spPr>
          <a:xfrm>
            <a:off x="6818601" y="1488081"/>
            <a:ext cx="4173000" cy="4119772"/>
          </a:xfrm>
          <a:prstGeom prst="rect">
            <a:avLst/>
          </a:prstGeom>
          <a:noFill/>
          <a:ln>
            <a:noFill/>
          </a:ln>
        </p:spPr>
      </p:pic>
      <p:pic>
        <p:nvPicPr>
          <p:cNvPr id="147" name="Google Shape;147;p21"/>
          <p:cNvPicPr preferRelativeResize="0"/>
          <p:nvPr/>
        </p:nvPicPr>
        <p:blipFill>
          <a:blip r:embed="rId4">
            <a:alphaModFix/>
          </a:blip>
          <a:stretch>
            <a:fillRect/>
          </a:stretch>
        </p:blipFill>
        <p:spPr>
          <a:xfrm>
            <a:off x="1275214" y="1482883"/>
            <a:ext cx="4172973" cy="4130175"/>
          </a:xfrm>
          <a:prstGeom prst="rect">
            <a:avLst/>
          </a:prstGeom>
          <a:noFill/>
          <a:ln>
            <a:noFill/>
          </a:ln>
        </p:spPr>
      </p:pic>
      <p:sp>
        <p:nvSpPr>
          <p:cNvPr id="148" name="Google Shape;148;p21"/>
          <p:cNvSpPr txBox="1"/>
          <p:nvPr/>
        </p:nvSpPr>
        <p:spPr>
          <a:xfrm>
            <a:off x="1275200" y="2948500"/>
            <a:ext cx="41732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Agree</a:t>
            </a:r>
            <a:endParaRPr sz="8000">
              <a:solidFill>
                <a:srgbClr val="FFFFFF"/>
              </a:solidFill>
              <a:latin typeface="Proxima Nova Semibold"/>
              <a:ea typeface="Proxima Nova Semibold"/>
              <a:cs typeface="Proxima Nova Semibold"/>
              <a:sym typeface="Proxima Nova Semibold"/>
            </a:endParaRPr>
          </a:p>
        </p:txBody>
      </p:sp>
      <p:sp>
        <p:nvSpPr>
          <p:cNvPr id="149" name="Google Shape;149;p21"/>
          <p:cNvSpPr txBox="1"/>
          <p:nvPr/>
        </p:nvSpPr>
        <p:spPr>
          <a:xfrm>
            <a:off x="6818500" y="2980767"/>
            <a:ext cx="4321600" cy="1030800"/>
          </a:xfrm>
          <a:prstGeom prst="rect">
            <a:avLst/>
          </a:prstGeom>
          <a:noFill/>
          <a:ln>
            <a:noFill/>
          </a:ln>
        </p:spPr>
        <p:txBody>
          <a:bodyPr spcFirstLastPara="1" wrap="square" lIns="121900" tIns="121900" rIns="121900" bIns="121900" anchor="ctr" anchorCtr="0">
            <a:noAutofit/>
          </a:bodyPr>
          <a:lstStyle/>
          <a:p>
            <a:pPr algn="ctr"/>
            <a:r>
              <a:rPr lang="en" sz="8000">
                <a:solidFill>
                  <a:srgbClr val="FFFFFF"/>
                </a:solidFill>
                <a:latin typeface="Proxima Nova Semibold"/>
                <a:ea typeface="Proxima Nova Semibold"/>
                <a:cs typeface="Proxima Nova Semibold"/>
                <a:sym typeface="Proxima Nova Semibold"/>
              </a:rPr>
              <a:t>Disagree</a:t>
            </a:r>
            <a:endParaRPr sz="8000">
              <a:solidFill>
                <a:srgbClr val="FFFFFF"/>
              </a:solidFill>
              <a:latin typeface="Proxima Nova Semibold"/>
              <a:ea typeface="Proxima Nova Semibold"/>
              <a:cs typeface="Proxima Nova Semibold"/>
              <a:sym typeface="Proxima Nova Semibold"/>
            </a:endParaRPr>
          </a:p>
        </p:txBody>
      </p:sp>
      <p:pic>
        <p:nvPicPr>
          <p:cNvPr id="150" name="Google Shape;150;p21">
            <a:hlinkClick r:id="rId5"/>
          </p:cNvPr>
          <p:cNvPicPr preferRelativeResize="0"/>
          <p:nvPr/>
        </p:nvPicPr>
        <p:blipFill>
          <a:blip r:embed="rId6">
            <a:alphaModFix/>
          </a:blip>
          <a:stretch>
            <a:fillRect/>
          </a:stretch>
        </p:blipFill>
        <p:spPr>
          <a:xfrm>
            <a:off x="0" y="5905501"/>
            <a:ext cx="12192000" cy="952500"/>
          </a:xfrm>
          <a:prstGeom prst="rect">
            <a:avLst/>
          </a:prstGeom>
          <a:noFill/>
          <a:ln>
            <a:noFill/>
          </a:ln>
        </p:spPr>
      </p:pic>
      <p:sp>
        <p:nvSpPr>
          <p:cNvPr id="151" name="Google Shape;151;p21">
            <a:hlinkClick r:id="rId7"/>
          </p:cNvPr>
          <p:cNvSpPr/>
          <p:nvPr/>
        </p:nvSpPr>
        <p:spPr>
          <a:xfrm>
            <a:off x="-84667" y="-84667"/>
            <a:ext cx="16800" cy="16800"/>
          </a:xfrm>
          <a:prstGeom prst="rect">
            <a:avLst/>
          </a:prstGeom>
          <a:noFill/>
          <a:ln>
            <a:noFill/>
          </a:ln>
        </p:spPr>
        <p:txBody>
          <a:bodyPr spcFirstLastPara="1" wrap="square" lIns="121900" tIns="121900" rIns="121900" bIns="121900" anchor="ctr" anchorCtr="0">
            <a:noAutofit/>
          </a:bodyPr>
          <a:lstStyle/>
          <a:p>
            <a:endParaRPr sz="24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1912</Words>
  <Application>Microsoft Office PowerPoint</Application>
  <PresentationFormat>Widescreen</PresentationFormat>
  <Paragraphs>180</Paragraphs>
  <Slides>35</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Comfortaa</vt:lpstr>
      <vt:lpstr>Proxima Nova Semibold</vt:lpstr>
      <vt:lpstr>Wingdings</vt:lpstr>
      <vt:lpstr>Wingdings 2</vt:lpstr>
      <vt:lpstr>Office Theme</vt:lpstr>
      <vt:lpstr>Government Intro/Political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Government</vt:lpstr>
      <vt:lpstr>Government Power &amp; Authority</vt:lpstr>
      <vt:lpstr>Democracy </vt:lpstr>
      <vt:lpstr>Democracy</vt:lpstr>
      <vt:lpstr>Democracy</vt:lpstr>
      <vt:lpstr>Democracy</vt:lpstr>
      <vt:lpstr>Democracy</vt:lpstr>
      <vt:lpstr>Democracy</vt:lpstr>
      <vt:lpstr> 5 Theories of American Democracy</vt:lpstr>
      <vt:lpstr> Theories of Interest Group Politics</vt:lpstr>
      <vt:lpstr> Theories of American Democracy</vt:lpstr>
      <vt:lpstr>5 Theories of American Democracy</vt:lpstr>
      <vt:lpstr>A Growing theory of American Democracy</vt:lpstr>
      <vt:lpstr>A Growing theory of American Democracy</vt:lpstr>
      <vt:lpstr>Theories of Interest Group Politics: Hyperpluralism</vt:lpstr>
      <vt:lpstr>PowerPoint Presentation</vt:lpstr>
      <vt:lpstr>Politics</vt:lpstr>
      <vt:lpstr>Politics</vt:lpstr>
      <vt:lpstr>The Policymaking System</vt:lpstr>
      <vt:lpstr>The Policymaking System Cont.</vt:lpstr>
      <vt:lpstr>The Policymaking System Cont.</vt:lpstr>
      <vt:lpstr>Policies Impact People</vt:lpstr>
      <vt:lpstr>The Policymaking System</vt:lpstr>
      <vt:lpstr>Policies Impact People</vt:lpstr>
      <vt:lpstr>Four Types of Politics</vt:lpstr>
      <vt:lpstr>Four Types of Politics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Windows User</dc:creator>
  <cp:lastModifiedBy>Michael Fluharty</cp:lastModifiedBy>
  <cp:revision>28</cp:revision>
  <dcterms:created xsi:type="dcterms:W3CDTF">2017-05-15T15:37:32Z</dcterms:created>
  <dcterms:modified xsi:type="dcterms:W3CDTF">2019-05-28T20:21:49Z</dcterms:modified>
</cp:coreProperties>
</file>