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9" r:id="rId4"/>
    <p:sldId id="261" r:id="rId5"/>
    <p:sldId id="262" r:id="rId6"/>
    <p:sldId id="278" r:id="rId7"/>
    <p:sldId id="279" r:id="rId8"/>
    <p:sldId id="280" r:id="rId9"/>
    <p:sldId id="281" r:id="rId10"/>
    <p:sldId id="282" r:id="rId11"/>
    <p:sldId id="284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4A492-37A6-4093-94AD-58AC4ADD8A0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D923A-6E9A-4D11-B0B6-16D7630F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9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C26748-F199-42C1-8108-A1B83557DCE5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>
                <a:latin typeface="Arial" pitchFamily="34" charset="0"/>
              </a:rPr>
              <a:t>“</a:t>
            </a:r>
            <a:r>
              <a:rPr lang="en-US" altLang="ja-JP">
                <a:latin typeface="Times New Roman" pitchFamily="18" charset="0"/>
              </a:rPr>
              <a:t>Minority Majority</a:t>
            </a:r>
            <a:r>
              <a:rPr lang="ja-JP" altLang="en-US">
                <a:latin typeface="Arial" pitchFamily="34" charset="0"/>
              </a:rPr>
              <a:t>”</a:t>
            </a:r>
            <a:r>
              <a:rPr lang="en-US" altLang="ja-JP">
                <a:latin typeface="Times New Roman" pitchFamily="18" charset="0"/>
              </a:rPr>
              <a:t> links to previous slide- for the graph.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0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FDD11B5-E528-41C4-8F5C-652D555ACDCE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00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5958445-48C3-4CBF-A880-4D41C4C6EE6B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8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4E5E6-AF3B-4406-9023-79BC41871D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0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4E5E6-AF3B-4406-9023-79BC41871D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828800"/>
            <a:ext cx="5080000" cy="4343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828800"/>
            <a:ext cx="508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70A69-AED1-4BF6-AD67-398A901F0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52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959" y="869449"/>
            <a:ext cx="8825658" cy="2677648"/>
          </a:xfrm>
        </p:spPr>
        <p:txBody>
          <a:bodyPr/>
          <a:lstStyle/>
          <a:p>
            <a:pPr algn="ctr"/>
            <a:r>
              <a:rPr lang="en-US" dirty="0"/>
              <a:t>American Political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41560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Unit One</a:t>
            </a:r>
          </a:p>
          <a:p>
            <a:pPr algn="ctr"/>
            <a:r>
              <a:rPr lang="en-US" dirty="0"/>
              <a:t>Textbook: Chapter 4</a:t>
            </a:r>
          </a:p>
        </p:txBody>
      </p:sp>
    </p:spTree>
    <p:extLst>
      <p:ext uri="{BB962C8B-B14F-4D97-AF65-F5344CB8AC3E}">
        <p14:creationId xmlns:p14="http://schemas.microsoft.com/office/powerpoint/2010/main" val="110370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Opinions of Political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90% of people agree “Most politicians are more interested in winning elections than doing the right thing”</a:t>
            </a:r>
          </a:p>
          <a:p>
            <a:r>
              <a:rPr lang="en-US" dirty="0"/>
              <a:t>73% of people agree “most elected officials don’t care what people think”</a:t>
            </a:r>
          </a:p>
          <a:p>
            <a:r>
              <a:rPr lang="en-US" dirty="0"/>
              <a:t>71% of people agree “Our system of government is good, but the people running it are incompetent”</a:t>
            </a:r>
          </a:p>
          <a:p>
            <a:r>
              <a:rPr lang="en-US" dirty="0"/>
              <a:t>63% of people agree “People like me do not have a say about what government does”</a:t>
            </a:r>
          </a:p>
          <a:p>
            <a:r>
              <a:rPr lang="en-US" dirty="0"/>
              <a:t>45% of people agree “The police and law enforcement unfairly target racial and ethnic minorities”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9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Political Culture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Adversarial spirt (Americans preoccupation with rights)</a:t>
            </a:r>
          </a:p>
          <a:p>
            <a:r>
              <a:rPr lang="en-US" dirty="0"/>
              <a:t>Suspicion of the power of government </a:t>
            </a:r>
          </a:p>
          <a:p>
            <a:r>
              <a:rPr lang="en-US" dirty="0"/>
              <a:t>Large government participation (Federalism)</a:t>
            </a:r>
          </a:p>
          <a:p>
            <a:r>
              <a:rPr lang="en-US" dirty="0"/>
              <a:t>Orthodox  (country founded on religious principles)</a:t>
            </a:r>
          </a:p>
          <a:p>
            <a:r>
              <a:rPr lang="en-US" dirty="0"/>
              <a:t>Class-</a:t>
            </a:r>
            <a:r>
              <a:rPr lang="en-US" dirty="0" err="1"/>
              <a:t>consciousnes</a:t>
            </a:r>
            <a:r>
              <a:rPr lang="en-US" dirty="0"/>
              <a:t> society (Americans’ believe we belong to a social class and some believe that there is a conflict between classes)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2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in Federal Government </a:t>
            </a:r>
          </a:p>
        </p:txBody>
      </p:sp>
      <p:pic>
        <p:nvPicPr>
          <p:cNvPr id="4" name="Content Placeholder 4" descr="The graph depicts Americans' trust in the federal government over time. Trust declined from close to 80% in 1964 to less than 30% in 1980. It grew to about 45% throughout the 80s, then dropped to about 20% in 1994. From there, trust grew to a high point of about 55% around 2002, then dropped steadily to less than 20% by 2015." title="Trust in the Federal Government, 1958-2015">
            <a:extLst>
              <a:ext uri="{FF2B5EF4-FFF2-40B4-BE49-F238E27FC236}">
                <a16:creationId xmlns:a16="http://schemas.microsoft.com/office/drawing/2014/main" id="{8D033F47-9EA3-4294-8796-A902771E0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87" y="2445239"/>
            <a:ext cx="8121026" cy="4077362"/>
          </a:xfrm>
        </p:spPr>
      </p:pic>
    </p:spTree>
    <p:extLst>
      <p:ext uri="{BB962C8B-B14F-4D97-AF65-F5344CB8AC3E}">
        <p14:creationId xmlns:p14="http://schemas.microsoft.com/office/powerpoint/2010/main" val="277333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in American Institutions  </a:t>
            </a:r>
          </a:p>
        </p:txBody>
      </p:sp>
      <p:pic>
        <p:nvPicPr>
          <p:cNvPr id="4" name="Content Placeholder 3" descr="The graph depicts American confidence in various institutions in 1973 and 2016.&#10;&#10;Churches in 1973: 66%&#10;Churches in 2016: 41%&#10;&#10;Public schools in 1973: 58%&#10;Public schools in 2016: 30%&#10;&#10;Newspapers in 1973: 39%&#10;Newspapers in 2016: 20%&#10;&#10;Labor unions in 1976: 30%&#10;Labor unions in 2016: 23%&#10;&#10;Big business in 1973: 26%&#10;Big business in 2016: 18%&#10;&#10;Congress in 1973: 42%&#10;Congress in 2016: 9%&#10;&#10;The military in 1973: 58%&#10;The military in 2016: 73%" title="Confidence in American Institutions">
            <a:extLst>
              <a:ext uri="{FF2B5EF4-FFF2-40B4-BE49-F238E27FC236}">
                <a16:creationId xmlns:a16="http://schemas.microsoft.com/office/drawing/2014/main" id="{33630AE1-97C3-40CF-A443-1F901AB28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53" y="2405418"/>
            <a:ext cx="8986618" cy="4071582"/>
          </a:xfrm>
        </p:spPr>
      </p:pic>
    </p:spTree>
    <p:extLst>
      <p:ext uri="{BB962C8B-B14F-4D97-AF65-F5344CB8AC3E}">
        <p14:creationId xmlns:p14="http://schemas.microsoft.com/office/powerpoint/2010/main" val="395930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Politically Tolerant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693" y="2269717"/>
            <a:ext cx="9373944" cy="4339168"/>
          </a:xfrm>
        </p:spPr>
        <p:txBody>
          <a:bodyPr>
            <a:normAutofit/>
          </a:bodyPr>
          <a:lstStyle/>
          <a:p>
            <a:r>
              <a:rPr lang="en-US" dirty="0"/>
              <a:t>Which of the following should be permitted to hold a meeting?</a:t>
            </a:r>
          </a:p>
          <a:p>
            <a:pPr lvl="1"/>
            <a:r>
              <a:rPr lang="en-US" dirty="0"/>
              <a:t>A religious group hosting a revival meeting.</a:t>
            </a:r>
          </a:p>
          <a:p>
            <a:pPr lvl="1"/>
            <a:r>
              <a:rPr lang="en-US" dirty="0"/>
              <a:t>A parent organization that opposes mandatory annual testing in schools.</a:t>
            </a:r>
          </a:p>
          <a:p>
            <a:pPr lvl="1"/>
            <a:r>
              <a:rPr lang="en-US" dirty="0"/>
              <a:t>A parent group opposes CRT teaching in the school</a:t>
            </a:r>
          </a:p>
          <a:p>
            <a:pPr lvl="1"/>
            <a:r>
              <a:rPr lang="en-US" dirty="0"/>
              <a:t>Concerned citizens protesting the building of a cell phone tower near their homes.</a:t>
            </a:r>
          </a:p>
          <a:p>
            <a:pPr lvl="1"/>
            <a:r>
              <a:rPr lang="en-US" dirty="0"/>
              <a:t>A women’s rights organization campaigning for stronger legislation to punish sexual harassment in the workforce.</a:t>
            </a:r>
          </a:p>
          <a:p>
            <a:pPr lvl="1"/>
            <a:r>
              <a:rPr lang="en-US" dirty="0"/>
              <a:t>A civil rights group that advocates for transgender rights.</a:t>
            </a:r>
          </a:p>
          <a:p>
            <a:pPr lvl="1"/>
            <a:r>
              <a:rPr lang="en-US" dirty="0"/>
              <a:t>Atheists preaching against God.</a:t>
            </a:r>
          </a:p>
          <a:p>
            <a:pPr lvl="1"/>
            <a:r>
              <a:rPr lang="en-US" dirty="0"/>
              <a:t>Students organizing a sit-in to protest school dress codes.</a:t>
            </a:r>
          </a:p>
          <a:p>
            <a:pPr lvl="1"/>
            <a:r>
              <a:rPr lang="en-US" dirty="0"/>
              <a:t>A meeting of members of a group that apposes gay marriage.</a:t>
            </a:r>
          </a:p>
          <a:p>
            <a:pPr lvl="1"/>
            <a:r>
              <a:rPr lang="en-US" dirty="0"/>
              <a:t>A well known controversial political figure giving a lecture at your school.</a:t>
            </a:r>
          </a:p>
        </p:txBody>
      </p:sp>
    </p:spTree>
    <p:extLst>
      <p:ext uri="{BB962C8B-B14F-4D97-AF65-F5344CB8AC3E}">
        <p14:creationId xmlns:p14="http://schemas.microsoft.com/office/powerpoint/2010/main" val="322366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American Melting Pot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2" y="2467947"/>
            <a:ext cx="3903663" cy="38814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u="sng" dirty="0"/>
              <a:t>Melting Pot-</a:t>
            </a:r>
            <a:r>
              <a:rPr lang="en-US" altLang="en-US" sz="2400" dirty="0"/>
              <a:t> The mixing of cultures, ideas, and peoples that has changed the American nation.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dirty="0"/>
              <a:t>Minority Majority-</a:t>
            </a:r>
            <a:r>
              <a:rPr lang="en-US" altLang="en-US" sz="2400" dirty="0"/>
              <a:t> that America will eventually cease to have a White, generally Anglo-Saxon majority. </a:t>
            </a:r>
          </a:p>
        </p:txBody>
      </p:sp>
      <p:pic>
        <p:nvPicPr>
          <p:cNvPr id="10244" name="Picture 7" descr="http://chnm.gmu.edu/exploring/images/stir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1461" y="2167911"/>
            <a:ext cx="3117850" cy="3881437"/>
          </a:xfrm>
          <a:noFill/>
        </p:spPr>
      </p:pic>
    </p:spTree>
    <p:extLst>
      <p:ext uri="{BB962C8B-B14F-4D97-AF65-F5344CB8AC3E}">
        <p14:creationId xmlns:p14="http://schemas.microsoft.com/office/powerpoint/2010/main" val="36469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657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The American People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990600"/>
            <a:ext cx="3962400" cy="4800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>
                <a:solidFill>
                  <a:srgbClr val="FF0000"/>
                </a:solidFill>
              </a:rPr>
              <a:t>Political Culture</a:t>
            </a:r>
            <a:r>
              <a:rPr lang="en-US" sz="2400" dirty="0"/>
              <a:t>: An overall set of values widely shared within a society.  How will this change as the country changes?</a:t>
            </a:r>
          </a:p>
        </p:txBody>
      </p:sp>
      <p:sp>
        <p:nvSpPr>
          <p:cNvPr id="819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049589" y="3582988"/>
            <a:ext cx="2668587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7173" name="Picture 5" descr="p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1"/>
            <a:ext cx="43434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232526" y="5813426"/>
            <a:ext cx="4130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Which party will benefit from the minority majority?</a:t>
            </a:r>
          </a:p>
        </p:txBody>
      </p:sp>
    </p:spTree>
    <p:extLst>
      <p:ext uri="{BB962C8B-B14F-4D97-AF65-F5344CB8AC3E}">
        <p14:creationId xmlns:p14="http://schemas.microsoft.com/office/powerpoint/2010/main" val="72602769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9739" y="604838"/>
            <a:ext cx="6858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How Americans Learn About Politics: Political Socialization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568821" y="2353237"/>
            <a:ext cx="49530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Political Socialization</a:t>
            </a:r>
            <a:r>
              <a:rPr lang="en-US" sz="2800" dirty="0"/>
              <a:t>: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sz="2400" dirty="0"/>
              <a:t>the process through which an individual acquires his or her political orientation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 Process of Political Socialization</a:t>
            </a:r>
          </a:p>
          <a:p>
            <a:pPr marL="457200" lvl="1" indent="0">
              <a:lnSpc>
                <a:spcPct val="90000"/>
              </a:lnSpc>
              <a:defRPr/>
            </a:pPr>
            <a:r>
              <a:rPr lang="en-US" sz="2400" dirty="0"/>
              <a:t>The Family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Time &amp; emotional commitment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Political leanings of children often mirror their parent</a:t>
            </a:r>
            <a:r>
              <a:rPr lang="ja-JP" altLang="en-US" sz="2000" dirty="0"/>
              <a:t>’</a:t>
            </a:r>
            <a:r>
              <a:rPr lang="en-US" altLang="ja-JP" sz="2000" dirty="0"/>
              <a:t>s leanings</a:t>
            </a:r>
            <a:endParaRPr lang="en-US" sz="20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46" name="Picture 4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1"/>
            <a:ext cx="2971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political_po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0" y="2200564"/>
            <a:ext cx="2290623" cy="179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96335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How Americans Learn About Politics: Political Socialization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85296" y="2222241"/>
            <a:ext cx="3811587" cy="4495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/>
              <a:t>The Process of Political Socialization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200" dirty="0"/>
              <a:t>The Mass Media</a:t>
            </a:r>
          </a:p>
          <a:p>
            <a:pPr lvl="2" eaLnBrk="1" hangingPunct="1">
              <a:buFont typeface="Wingdings" charset="0"/>
              <a:buChar char="n"/>
              <a:defRPr/>
            </a:pPr>
            <a:r>
              <a:rPr lang="en-US" sz="2000" dirty="0"/>
              <a:t>Generation gap in TV </a:t>
            </a:r>
            <a:r>
              <a:rPr lang="en-US" sz="2400" dirty="0"/>
              <a:t>news viewing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200" dirty="0"/>
              <a:t>School / Education</a:t>
            </a:r>
          </a:p>
          <a:p>
            <a:pPr lvl="2" eaLnBrk="1" hangingPunct="1">
              <a:buFont typeface="Wingdings" charset="0"/>
              <a:buChar char="n"/>
              <a:defRPr/>
            </a:pPr>
            <a:r>
              <a:rPr lang="en-US" sz="2000" dirty="0"/>
              <a:t>Used by government to socialize the young into the culture and government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209" y="1680632"/>
            <a:ext cx="2568316" cy="19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557" y="354621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579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400" b="1" dirty="0"/>
              <a:t>Common American Beliefs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96588" y="2194559"/>
            <a:ext cx="9466810" cy="21443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Political Culture</a:t>
            </a:r>
            <a:r>
              <a:rPr lang="en-US" sz="3200" b="1" dirty="0"/>
              <a:t>:</a:t>
            </a:r>
            <a:r>
              <a:rPr lang="en-US" sz="3200" dirty="0"/>
              <a:t> </a:t>
            </a:r>
            <a:r>
              <a:rPr lang="en-US" sz="2400" dirty="0"/>
              <a:t>a set of attitudes and practices held by a people that shapes their </a:t>
            </a:r>
            <a:r>
              <a:rPr lang="en-US" sz="2400" b="1" dirty="0"/>
              <a:t>political</a:t>
            </a:r>
            <a:r>
              <a:rPr lang="en-US" sz="2400" dirty="0"/>
              <a:t> behavior. It includes moral judgments, </a:t>
            </a:r>
            <a:r>
              <a:rPr lang="en-US" sz="2400" b="1" dirty="0"/>
              <a:t>political</a:t>
            </a:r>
            <a:r>
              <a:rPr lang="en-US" sz="2400" dirty="0"/>
              <a:t> myths, beliefs, and ideas about what makes for a good society.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Liberty:  </a:t>
            </a:r>
            <a:r>
              <a:rPr lang="en-US" sz="2400" b="1" dirty="0"/>
              <a:t>To live in freedom without the intrusion of government.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Egalitarianism: (Equality) </a:t>
            </a:r>
            <a:r>
              <a:rPr lang="en-US" sz="2400" b="1" dirty="0"/>
              <a:t>The concept of equal opportunity for success.  (not results)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Individualism: (Individual </a:t>
            </a:r>
            <a:r>
              <a:rPr lang="en-US" sz="2400" b="1" dirty="0" err="1">
                <a:solidFill>
                  <a:srgbClr val="FF0000"/>
                </a:solidFill>
              </a:rPr>
              <a:t>Responsibilty</a:t>
            </a:r>
            <a:r>
              <a:rPr lang="en-US" sz="2400" b="1" dirty="0">
                <a:solidFill>
                  <a:srgbClr val="FF0000"/>
                </a:solidFill>
              </a:rPr>
              <a:t>)  </a:t>
            </a:r>
            <a:r>
              <a:rPr lang="en-US" sz="2400" b="1" dirty="0"/>
              <a:t>The belief that people can and do get ahead based on their own merits and hard work.</a:t>
            </a:r>
          </a:p>
        </p:txBody>
      </p:sp>
    </p:spTree>
    <p:extLst>
      <p:ext uri="{BB962C8B-B14F-4D97-AF65-F5344CB8AC3E}">
        <p14:creationId xmlns:p14="http://schemas.microsoft.com/office/powerpoint/2010/main" val="98811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400" b="1" dirty="0"/>
              <a:t>Common American Beliefs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81200" y="2069868"/>
            <a:ext cx="7223759" cy="21443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Laissez-faire:  </a:t>
            </a:r>
            <a:r>
              <a:rPr lang="en-US" sz="2400" b="1" dirty="0"/>
              <a:t>an economic policy of free markets and not interference of government into the economy.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Populism:  </a:t>
            </a:r>
            <a:r>
              <a:rPr lang="en-US" sz="2400" b="1" dirty="0"/>
              <a:t>being on the side of the ordinary people in the struggle against the government and the elites.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Political Tolerance</a:t>
            </a:r>
            <a:r>
              <a:rPr lang="en-US" sz="2400" b="1" dirty="0"/>
              <a:t>:  The ability to respect people who hold different political points of views.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3539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Free-Market</a:t>
            </a:r>
            <a:r>
              <a:rPr lang="en-US" dirty="0"/>
              <a:t>  Americans support liberty especially in the economy.  The idea of free-enterprise and most believe the system is fair but far from perfect.  Most do not believe that the system “keeps people poor”</a:t>
            </a:r>
          </a:p>
          <a:p>
            <a:r>
              <a:rPr lang="en-US" dirty="0"/>
              <a:t>Americans are much more likely to support government regulations of the economic freedoms of the system.</a:t>
            </a:r>
          </a:p>
          <a:p>
            <a:r>
              <a:rPr lang="en-US" dirty="0"/>
              <a:t>Americans are much more likely to support economic inequality than political inequality.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6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478" y="807413"/>
            <a:ext cx="8761413" cy="706964"/>
          </a:xfrm>
        </p:spPr>
        <p:txBody>
          <a:bodyPr/>
          <a:lstStyle/>
          <a:p>
            <a:r>
              <a:rPr lang="en-US" dirty="0"/>
              <a:t>American Attitudes compared to other nations</a:t>
            </a:r>
          </a:p>
        </p:txBody>
      </p:sp>
      <p:pic>
        <p:nvPicPr>
          <p:cNvPr id="4" name="Content Placeholder 3" descr="The graph compares the attitudes of American, British, French, German, Polish, and Spanish citizens in response to six statements:&#10;&#10;(1) DISAGREE: &quot;Success in life is pretty much determined by forces beyond our control.&quot;&#10;&#10;(2) AGREE: &quot;It is very important to work hard to get ahead in life.&quot;&#10;&#10;(3) AGREE: &quot;People should be free to pursue life goals without interference from the state.&quot;&#10;&#10;(4) AGREE: &quot;People should be able to make statements publicly that are offensive to your religion or beliefs.&quot;&#10;&#10;(5) AGREE: &quot;People should be able to make statements publicly that are offensive to minority groups.&quot;&#10;&#10;(6) AGREE: &quot;Religion is very important in my life.&quot;&#10;&#10;American citizens lead the pack in all six categories." title="Attitudes in the United States and Other Democracies">
            <a:extLst>
              <a:ext uri="{FF2B5EF4-FFF2-40B4-BE49-F238E27FC236}">
                <a16:creationId xmlns:a16="http://schemas.microsoft.com/office/drawing/2014/main" id="{8B443868-C712-46B0-AB53-D4793497D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78" y="2278185"/>
            <a:ext cx="7932942" cy="4395280"/>
          </a:xfrm>
        </p:spPr>
      </p:pic>
    </p:spTree>
    <p:extLst>
      <p:ext uri="{BB962C8B-B14F-4D97-AF65-F5344CB8AC3E}">
        <p14:creationId xmlns:p14="http://schemas.microsoft.com/office/powerpoint/2010/main" val="1693791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264</TotalTime>
  <Words>699</Words>
  <Application>Microsoft Office PowerPoint</Application>
  <PresentationFormat>Widescreen</PresentationFormat>
  <Paragraphs>77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メイリオ</vt:lpstr>
      <vt:lpstr>MS PGothic</vt:lpstr>
      <vt:lpstr>MS PGothic</vt:lpstr>
      <vt:lpstr>游ゴシック</vt:lpstr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American Political Culture</vt:lpstr>
      <vt:lpstr>The American Melting Pot</vt:lpstr>
      <vt:lpstr>The American People</vt:lpstr>
      <vt:lpstr>How Americans Learn About Politics: Political Socialization</vt:lpstr>
      <vt:lpstr>How Americans Learn About Politics: Political Socialization</vt:lpstr>
      <vt:lpstr>Common American Beliefs</vt:lpstr>
      <vt:lpstr>Common American Beliefs</vt:lpstr>
      <vt:lpstr>The Economic System </vt:lpstr>
      <vt:lpstr>American Attitudes compared to other nations</vt:lpstr>
      <vt:lpstr>Opinions of Political Leaders</vt:lpstr>
      <vt:lpstr>Sources of Political Culture </vt:lpstr>
      <vt:lpstr>Trust in Federal Government </vt:lpstr>
      <vt:lpstr>Trust in American Institutions  </vt:lpstr>
      <vt:lpstr>Are You Politically Tolerant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Opinion</dc:title>
  <dc:creator>Windows User</dc:creator>
  <cp:lastModifiedBy>Michael Fluharty</cp:lastModifiedBy>
  <cp:revision>20</cp:revision>
  <dcterms:created xsi:type="dcterms:W3CDTF">2017-05-17T18:58:28Z</dcterms:created>
  <dcterms:modified xsi:type="dcterms:W3CDTF">2022-09-12T15:42:36Z</dcterms:modified>
</cp:coreProperties>
</file>