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66" r:id="rId3"/>
    <p:sldId id="259" r:id="rId4"/>
    <p:sldId id="261" r:id="rId5"/>
    <p:sldId id="262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4A492-37A6-4093-94AD-58AC4ADD8A09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D923A-6E9A-4D11-B0B6-16D7630F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590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3C26748-F199-42C1-8108-A1B83557DCE5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smtClean="0">
                <a:latin typeface="Arial" pitchFamily="34" charset="0"/>
              </a:rPr>
              <a:t>“</a:t>
            </a:r>
            <a:r>
              <a:rPr lang="en-US" altLang="ja-JP" smtClean="0">
                <a:latin typeface="Times New Roman" pitchFamily="18" charset="0"/>
              </a:rPr>
              <a:t>Minority Majority</a:t>
            </a:r>
            <a:r>
              <a:rPr lang="ja-JP" altLang="en-US" smtClean="0">
                <a:latin typeface="Arial" pitchFamily="34" charset="0"/>
              </a:rPr>
              <a:t>”</a:t>
            </a:r>
            <a:r>
              <a:rPr lang="en-US" altLang="ja-JP" smtClean="0">
                <a:latin typeface="Times New Roman" pitchFamily="18" charset="0"/>
              </a:rPr>
              <a:t> links to previous slide- for the graph.</a:t>
            </a:r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708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DFDD11B5-E528-41C4-8F5C-652D555ACDCE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009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5958445-48C3-4CBF-A880-4D41C4C6EE6B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284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64E5E6-AF3B-4406-9023-79BC41871D2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0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64E5E6-AF3B-4406-9023-79BC41871D2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10363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828800"/>
            <a:ext cx="5080000" cy="4343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828800"/>
            <a:ext cx="5080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E70A69-AED1-4BF6-AD67-398A901F0D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523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  <p:sldLayoutId id="2147483674" r:id="rId1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7959" y="869449"/>
            <a:ext cx="8825658" cy="2677648"/>
          </a:xfrm>
        </p:spPr>
        <p:txBody>
          <a:bodyPr/>
          <a:lstStyle/>
          <a:p>
            <a:pPr algn="ctr"/>
            <a:r>
              <a:rPr lang="en-US" dirty="0" smtClean="0"/>
              <a:t>American Political Culture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41560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Unit One</a:t>
            </a:r>
          </a:p>
          <a:p>
            <a:pPr algn="ctr"/>
            <a:r>
              <a:rPr lang="en-US" dirty="0" smtClean="0"/>
              <a:t>Textbook: Chapter 4</a:t>
            </a:r>
          </a:p>
        </p:txBody>
      </p:sp>
    </p:spTree>
    <p:extLst>
      <p:ext uri="{BB962C8B-B14F-4D97-AF65-F5344CB8AC3E}">
        <p14:creationId xmlns:p14="http://schemas.microsoft.com/office/powerpoint/2010/main" val="1103704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Opinions of Political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figure 4.2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91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Americans’ beliefs about religion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figure 4.3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153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Political Culture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Adversarial spirt (Americans preoccupation with rights)</a:t>
            </a:r>
          </a:p>
          <a:p>
            <a:r>
              <a:rPr lang="en-US" dirty="0" smtClean="0"/>
              <a:t>Suspicion of the power of government </a:t>
            </a:r>
          </a:p>
          <a:p>
            <a:r>
              <a:rPr lang="en-US" dirty="0" smtClean="0"/>
              <a:t>Large government participation (Federalism)</a:t>
            </a:r>
          </a:p>
          <a:p>
            <a:r>
              <a:rPr lang="en-US" dirty="0" smtClean="0"/>
              <a:t>Orthodox  (country founded on religious principles)</a:t>
            </a:r>
          </a:p>
          <a:p>
            <a:r>
              <a:rPr lang="en-US" dirty="0" smtClean="0"/>
              <a:t>Class-</a:t>
            </a:r>
            <a:r>
              <a:rPr lang="en-US" dirty="0" err="1" smtClean="0"/>
              <a:t>consciousnes</a:t>
            </a:r>
            <a:r>
              <a:rPr lang="en-US" dirty="0" smtClean="0"/>
              <a:t> society (Americans’ believe we belong to a social class and some believe that there is a conflict between classes)</a:t>
            </a:r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325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in Federal Government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figure 4.4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333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in American Institutions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figure 4.5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308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You Politically Tolerant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Which of the following should be permitted to hold a meeting?</a:t>
            </a:r>
          </a:p>
          <a:p>
            <a:pPr lvl="1"/>
            <a:r>
              <a:rPr lang="en-US" dirty="0" smtClean="0"/>
              <a:t>A religious group hosting a revival meeting.</a:t>
            </a:r>
          </a:p>
          <a:p>
            <a:pPr lvl="1"/>
            <a:r>
              <a:rPr lang="en-US" dirty="0" smtClean="0"/>
              <a:t>A parent organization that opposes mandatory annual testing in schools.</a:t>
            </a:r>
          </a:p>
          <a:p>
            <a:pPr lvl="1"/>
            <a:r>
              <a:rPr lang="en-US" dirty="0" smtClean="0"/>
              <a:t>Concerned citizens protesting the building of a cell phone tower near their homes.</a:t>
            </a:r>
          </a:p>
          <a:p>
            <a:pPr lvl="1"/>
            <a:r>
              <a:rPr lang="en-US" dirty="0" smtClean="0"/>
              <a:t>A women’s rights organization campaigning for stronger legislation to punish sexual harassment in the workforce.</a:t>
            </a:r>
          </a:p>
          <a:p>
            <a:pPr lvl="1"/>
            <a:r>
              <a:rPr lang="en-US" dirty="0" smtClean="0"/>
              <a:t>A civil rights group that advocates for transgender rights.</a:t>
            </a:r>
          </a:p>
          <a:p>
            <a:pPr lvl="1"/>
            <a:r>
              <a:rPr lang="en-US" dirty="0" smtClean="0"/>
              <a:t>Atheists preaching against God.</a:t>
            </a:r>
          </a:p>
          <a:p>
            <a:pPr lvl="1"/>
            <a:r>
              <a:rPr lang="en-US" dirty="0" smtClean="0"/>
              <a:t>Students organizing a sit-in to protest school dress codes.</a:t>
            </a:r>
          </a:p>
          <a:p>
            <a:pPr lvl="1"/>
            <a:r>
              <a:rPr lang="en-US" dirty="0" smtClean="0"/>
              <a:t>A meeting of members of a group that apposes gay marriage.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66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American Melting Pot</a:t>
            </a: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486402" y="2467947"/>
            <a:ext cx="3903663" cy="38814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u="sng" dirty="0"/>
              <a:t>Melting Pot-</a:t>
            </a:r>
            <a:r>
              <a:rPr lang="en-US" altLang="en-US" sz="2400" dirty="0"/>
              <a:t> The mixing of cultures, ideas, and peoples that has changed the American nation.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u="sng" dirty="0"/>
              <a:t>Minority Majority-</a:t>
            </a:r>
            <a:r>
              <a:rPr lang="en-US" altLang="en-US" sz="2400" dirty="0"/>
              <a:t> that America will eventually cease to have a White, generally Anglo-Saxon majority. </a:t>
            </a:r>
          </a:p>
        </p:txBody>
      </p:sp>
      <p:pic>
        <p:nvPicPr>
          <p:cNvPr id="10244" name="Picture 7" descr="http://chnm.gmu.edu/exploring/images/stir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91461" y="2167911"/>
            <a:ext cx="3117850" cy="3881437"/>
          </a:xfrm>
          <a:noFill/>
        </p:spPr>
      </p:pic>
    </p:spTree>
    <p:extLst>
      <p:ext uri="{BB962C8B-B14F-4D97-AF65-F5344CB8AC3E}">
        <p14:creationId xmlns:p14="http://schemas.microsoft.com/office/powerpoint/2010/main" val="36469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6572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The American People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990600"/>
            <a:ext cx="3962400" cy="48006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endParaRPr lang="en-US" sz="2400" dirty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endParaRPr lang="en-US" sz="2400" dirty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endParaRPr lang="en-US" sz="2400" dirty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endParaRPr lang="en-US" sz="2400" dirty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endParaRPr lang="en-US" sz="2400" dirty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dirty="0">
                <a:solidFill>
                  <a:srgbClr val="FF0000"/>
                </a:solidFill>
              </a:rPr>
              <a:t>Political Culture</a:t>
            </a:r>
            <a:r>
              <a:rPr lang="en-US" sz="2400" dirty="0"/>
              <a:t>: An overall set of values widely shared within a society. </a:t>
            </a:r>
            <a:r>
              <a:rPr lang="en-US" sz="2400" dirty="0" smtClean="0"/>
              <a:t> How will this change as the country changes?</a:t>
            </a:r>
            <a:endParaRPr lang="en-US" sz="2400" dirty="0"/>
          </a:p>
        </p:txBody>
      </p:sp>
      <p:sp>
        <p:nvSpPr>
          <p:cNvPr id="8196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3049589" y="3582988"/>
            <a:ext cx="2668587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pic>
        <p:nvPicPr>
          <p:cNvPr id="7173" name="Picture 5" descr="pp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286001"/>
            <a:ext cx="4343400" cy="351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232526" y="5813426"/>
            <a:ext cx="41306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>
                <a:latin typeface="Times New Roman" charset="0"/>
                <a:ea typeface="ＭＳ Ｐゴシック" charset="0"/>
              </a:rPr>
              <a:t>Which party will benefit from the minority majority?</a:t>
            </a:r>
          </a:p>
        </p:txBody>
      </p:sp>
    </p:spTree>
    <p:extLst>
      <p:ext uri="{BB962C8B-B14F-4D97-AF65-F5344CB8AC3E}">
        <p14:creationId xmlns:p14="http://schemas.microsoft.com/office/powerpoint/2010/main" val="726027690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419739" y="604838"/>
            <a:ext cx="6858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How Americans Learn About Politics: Political Socialization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568821" y="2353237"/>
            <a:ext cx="4953000" cy="4343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rgbClr val="FF0000"/>
                </a:solidFill>
              </a:rPr>
              <a:t>Political Socialization</a:t>
            </a:r>
            <a:r>
              <a:rPr lang="en-US" sz="2800" dirty="0"/>
              <a:t>:</a:t>
            </a:r>
          </a:p>
          <a:p>
            <a:pPr marL="457200" lvl="1" indent="0">
              <a:lnSpc>
                <a:spcPct val="90000"/>
              </a:lnSpc>
              <a:buNone/>
              <a:defRPr/>
            </a:pPr>
            <a:r>
              <a:rPr lang="en-US" sz="2400" dirty="0"/>
              <a:t>the process through which an individual acquires his or her political orientation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The Process of Political Socialization</a:t>
            </a:r>
          </a:p>
          <a:p>
            <a:pPr marL="457200" lvl="1" indent="0">
              <a:lnSpc>
                <a:spcPct val="90000"/>
              </a:lnSpc>
              <a:defRPr/>
            </a:pPr>
            <a:r>
              <a:rPr lang="en-US" sz="2400" dirty="0"/>
              <a:t>The Family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/>
              <a:t>Time &amp; emotional commitment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/>
              <a:t>Political leanings of children often mirror their parent</a:t>
            </a:r>
            <a:r>
              <a:rPr lang="ja-JP" altLang="en-US" sz="2000" dirty="0"/>
              <a:t>’</a:t>
            </a:r>
            <a:r>
              <a:rPr lang="en-US" altLang="ja-JP" sz="2000" dirty="0"/>
              <a:t>s leanings</a:t>
            </a:r>
            <a:endParaRPr lang="en-US" sz="2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246" name="Picture 4" descr="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191001"/>
            <a:ext cx="297180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5" descr="political_poll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10" y="2200564"/>
            <a:ext cx="2290623" cy="17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1963350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How Americans Learn About Politics: Political Socialization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785296" y="2222241"/>
            <a:ext cx="3811587" cy="4495800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400" dirty="0"/>
              <a:t>The Process of Political Socialization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200" dirty="0"/>
              <a:t>The Mass Media</a:t>
            </a:r>
          </a:p>
          <a:p>
            <a:pPr lvl="2" eaLnBrk="1" hangingPunct="1">
              <a:buFont typeface="Wingdings" charset="0"/>
              <a:buChar char="n"/>
              <a:defRPr/>
            </a:pPr>
            <a:r>
              <a:rPr lang="en-US" sz="2000" dirty="0"/>
              <a:t>Generation gap in TV </a:t>
            </a:r>
            <a:r>
              <a:rPr lang="en-US" sz="2400" dirty="0"/>
              <a:t>news viewing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200" dirty="0"/>
              <a:t>School / Education</a:t>
            </a:r>
          </a:p>
          <a:p>
            <a:pPr lvl="2" eaLnBrk="1" hangingPunct="1">
              <a:buFont typeface="Wingdings" charset="0"/>
              <a:buChar char="n"/>
              <a:defRPr/>
            </a:pPr>
            <a:r>
              <a:rPr lang="en-US" sz="2000" dirty="0"/>
              <a:t>Used by government to socialize the young into the culture and government</a:t>
            </a:r>
            <a:endParaRPr lang="en-US" dirty="0" smtClean="0">
              <a:ea typeface="+mn-ea"/>
              <a:cs typeface="+mn-cs"/>
            </a:endParaRPr>
          </a:p>
        </p:txBody>
      </p:sp>
      <p:pic>
        <p:nvPicPr>
          <p:cNvPr id="2050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2209" y="1680632"/>
            <a:ext cx="2568316" cy="192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1557" y="3546216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557907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5400" b="1" dirty="0"/>
              <a:t>Common American Beliefs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096588" y="2194559"/>
            <a:ext cx="9466810" cy="214431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Political Culture</a:t>
            </a:r>
            <a:r>
              <a:rPr lang="en-US" sz="3200" b="1" dirty="0"/>
              <a:t>:</a:t>
            </a:r>
            <a:r>
              <a:rPr lang="en-US" sz="3200" dirty="0"/>
              <a:t> </a:t>
            </a:r>
            <a:r>
              <a:rPr lang="en-US" sz="2400" dirty="0"/>
              <a:t>a set of attitudes and practices held by a people that shapes their </a:t>
            </a:r>
            <a:r>
              <a:rPr lang="en-US" sz="2400" b="1" dirty="0"/>
              <a:t>political</a:t>
            </a:r>
            <a:r>
              <a:rPr lang="en-US" sz="2400" dirty="0"/>
              <a:t> behavior. It includes moral judgments, </a:t>
            </a:r>
            <a:r>
              <a:rPr lang="en-US" sz="2400" b="1" dirty="0"/>
              <a:t>political</a:t>
            </a:r>
            <a:r>
              <a:rPr lang="en-US" sz="2400" dirty="0"/>
              <a:t> myths, beliefs, and ideas about what makes for a good society.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Liberty:  </a:t>
            </a:r>
            <a:r>
              <a:rPr lang="en-US" sz="2400" b="1" dirty="0"/>
              <a:t>To live in freedom without the intrusion of government.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Egalitarianism</a:t>
            </a:r>
            <a:r>
              <a:rPr lang="en-US" sz="2400" b="1" dirty="0" smtClean="0">
                <a:solidFill>
                  <a:srgbClr val="FF0000"/>
                </a:solidFill>
              </a:rPr>
              <a:t>: (Equality) </a:t>
            </a:r>
            <a:r>
              <a:rPr lang="en-US" sz="2400" b="1" dirty="0"/>
              <a:t>The concept of equal opportunity for success.  (not results)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Individualism</a:t>
            </a:r>
            <a:r>
              <a:rPr lang="en-US" sz="2400" b="1" dirty="0" smtClean="0">
                <a:solidFill>
                  <a:srgbClr val="FF0000"/>
                </a:solidFill>
              </a:rPr>
              <a:t>: (Individual </a:t>
            </a:r>
            <a:r>
              <a:rPr lang="en-US" sz="2400" b="1" dirty="0" err="1" smtClean="0">
                <a:solidFill>
                  <a:srgbClr val="FF0000"/>
                </a:solidFill>
              </a:rPr>
              <a:t>Responsibilty</a:t>
            </a:r>
            <a:r>
              <a:rPr lang="en-US" sz="2400" b="1" dirty="0" smtClean="0">
                <a:solidFill>
                  <a:srgbClr val="FF0000"/>
                </a:solidFill>
              </a:rPr>
              <a:t>)  </a:t>
            </a:r>
            <a:r>
              <a:rPr lang="en-US" sz="2400" b="1" dirty="0"/>
              <a:t>The belief that people can and do get ahead based on their own merits and hard </a:t>
            </a:r>
            <a:r>
              <a:rPr lang="en-US" sz="2400" b="1" dirty="0" smtClean="0"/>
              <a:t>work.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88110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5400" b="1" dirty="0"/>
              <a:t>Common American Beliefs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981200" y="2069868"/>
            <a:ext cx="7223759" cy="21443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>
                <a:solidFill>
                  <a:srgbClr val="FF0000"/>
                </a:solidFill>
              </a:rPr>
              <a:t>Laissez-faire:  </a:t>
            </a:r>
            <a:r>
              <a:rPr lang="en-US" sz="2400" b="1" dirty="0"/>
              <a:t>an economic policy of free markets and not interference of government into the economy.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Populism:  </a:t>
            </a:r>
            <a:r>
              <a:rPr lang="en-US" sz="2400" b="1" dirty="0"/>
              <a:t>being on the side of the ordinary people in the struggle against the government and the elites</a:t>
            </a:r>
            <a:r>
              <a:rPr lang="en-US" sz="2400" b="1" dirty="0" smtClean="0"/>
              <a:t>.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Political Tolerance</a:t>
            </a:r>
            <a:r>
              <a:rPr lang="en-US" sz="2400" b="1" dirty="0" smtClean="0"/>
              <a:t>:  The ability to respect people who hold different political points of views.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35398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Economic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Free-Market</a:t>
            </a:r>
            <a:r>
              <a:rPr lang="en-US" dirty="0" smtClean="0"/>
              <a:t>  Americans support liberty especially in the economy.  The idea of free-enterprise and most believe the system is fair but far from perfect.  Most do not believe that the system “keeps people poor”</a:t>
            </a:r>
          </a:p>
          <a:p>
            <a:r>
              <a:rPr lang="en-US" dirty="0" smtClean="0"/>
              <a:t>Americans are much more likely to support government regulations of the economic freedoms of the system.</a:t>
            </a:r>
          </a:p>
          <a:p>
            <a:r>
              <a:rPr lang="en-US" dirty="0" smtClean="0"/>
              <a:t>Americans are much more likely to support economic inequality than political inequality.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367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9478" y="807413"/>
            <a:ext cx="8761413" cy="706964"/>
          </a:xfrm>
        </p:spPr>
        <p:txBody>
          <a:bodyPr/>
          <a:lstStyle/>
          <a:p>
            <a:r>
              <a:rPr lang="en-US" dirty="0" smtClean="0"/>
              <a:t>American Attitudes compared to other 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Figure 4.1 needs to be added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791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244</TotalTime>
  <Words>516</Words>
  <Application>Microsoft Office PowerPoint</Application>
  <PresentationFormat>Widescreen</PresentationFormat>
  <Paragraphs>76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ＭＳ Ｐゴシック</vt:lpstr>
      <vt:lpstr>ＭＳ Ｐゴシック</vt:lpstr>
      <vt:lpstr>游ゴシック</vt:lpstr>
      <vt:lpstr>Arial</vt:lpstr>
      <vt:lpstr>Calibri</vt:lpstr>
      <vt:lpstr>Century Gothic</vt:lpstr>
      <vt:lpstr>メイリオ</vt:lpstr>
      <vt:lpstr>Times New Roman</vt:lpstr>
      <vt:lpstr>Wingdings</vt:lpstr>
      <vt:lpstr>Wingdings 3</vt:lpstr>
      <vt:lpstr>Ion Boardroom</vt:lpstr>
      <vt:lpstr>American Political Culture</vt:lpstr>
      <vt:lpstr>The American Melting Pot</vt:lpstr>
      <vt:lpstr>The American People</vt:lpstr>
      <vt:lpstr>How Americans Learn About Politics: Political Socialization</vt:lpstr>
      <vt:lpstr>How Americans Learn About Politics: Political Socialization</vt:lpstr>
      <vt:lpstr>Common American Beliefs</vt:lpstr>
      <vt:lpstr>Common American Beliefs</vt:lpstr>
      <vt:lpstr>The Economic System </vt:lpstr>
      <vt:lpstr>American Attitudes compared to other nations</vt:lpstr>
      <vt:lpstr>Opinions of Political Leaders</vt:lpstr>
      <vt:lpstr>Americans’ beliefs about religion </vt:lpstr>
      <vt:lpstr>Sources of Political Culture </vt:lpstr>
      <vt:lpstr>Trust in Federal Government </vt:lpstr>
      <vt:lpstr>Trust in American Institutions  </vt:lpstr>
      <vt:lpstr>Are You Politically Tolerant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Opinion</dc:title>
  <dc:creator>Windows User</dc:creator>
  <cp:lastModifiedBy>Michael Fluharty</cp:lastModifiedBy>
  <cp:revision>18</cp:revision>
  <dcterms:created xsi:type="dcterms:W3CDTF">2017-05-17T18:58:28Z</dcterms:created>
  <dcterms:modified xsi:type="dcterms:W3CDTF">2019-05-29T16:05:32Z</dcterms:modified>
</cp:coreProperties>
</file>