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537" r:id="rId6"/>
    <p:sldId id="560" r:id="rId7"/>
    <p:sldId id="561" r:id="rId8"/>
    <p:sldId id="550" r:id="rId9"/>
    <p:sldId id="559" r:id="rId10"/>
    <p:sldId id="551" r:id="rId11"/>
    <p:sldId id="558" r:id="rId12"/>
    <p:sldId id="552" r:id="rId13"/>
    <p:sldId id="55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537"/>
            <p14:sldId id="560"/>
            <p14:sldId id="561"/>
            <p14:sldId id="550"/>
            <p14:sldId id="559"/>
          </p14:sldIdLst>
        </p14:section>
        <p14:section name="Design, Morph, Annotate, Work Together, Tell Me" id="{B9B51309-D148-4332-87C2-07BE32FBCA3B}">
          <p14:sldIdLst>
            <p14:sldId id="551"/>
            <p14:sldId id="558"/>
            <p14:sldId id="552"/>
            <p14:sldId id="553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3" autoAdjust="0"/>
    <p:restoredTop sz="94241" autoAdjust="0"/>
  </p:normalViewPr>
  <p:slideViewPr>
    <p:cSldViewPr snapToGrid="0">
      <p:cViewPr varScale="1">
        <p:scale>
          <a:sx n="109" d="100"/>
          <a:sy n="109" d="100"/>
        </p:scale>
        <p:origin x="49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3/17/2023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3/17/2023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7012186"/>
      </p:ext>
    </p:extLst>
  </p:cSld>
  <p:clrMapOvr>
    <a:masterClrMapping/>
  </p:clrMapOvr>
  <p:transition spd="med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6400" y="990600"/>
            <a:ext cx="5638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990600"/>
            <a:ext cx="56388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6473053"/>
      </p:ext>
    </p:extLst>
  </p:cSld>
  <p:clrMapOvr>
    <a:masterClrMapping/>
  </p:clrMapOvr>
  <p:transition spd="med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8375572"/>
      </p:ext>
    </p:extLst>
  </p:cSld>
  <p:clrMapOvr>
    <a:masterClrMapping/>
  </p:clrMapOvr>
  <p:transition spd="med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0"/>
            <a:ext cx="111760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06400" y="990600"/>
            <a:ext cx="11480800" cy="42672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522174923"/>
      </p:ext>
    </p:extLst>
  </p:cSld>
  <p:clrMapOvr>
    <a:masterClrMapping/>
  </p:clrMapOvr>
  <p:transition spd="med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0"/>
            <a:ext cx="111760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06400" y="990600"/>
            <a:ext cx="114808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400" y="3200400"/>
            <a:ext cx="11480800" cy="205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3045455"/>
      </p:ext>
    </p:extLst>
  </p:cSld>
  <p:clrMapOvr>
    <a:masterClrMapping/>
  </p:clrMapOvr>
  <p:transition spd="med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3/17/2023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2.bin"/><Relationship Id="rId7" Type="http://schemas.openxmlformats.org/officeDocument/2006/relationships/slide" Target="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slide" Target="slide9.xml"/><Relationship Id="rId5" Type="http://schemas.openxmlformats.org/officeDocument/2006/relationships/image" Target="../media/image1.jpeg"/><Relationship Id="rId4" Type="http://schemas.openxmlformats.org/officeDocument/2006/relationships/image" Target="../media/image1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" Target="slide3.xml"/><Relationship Id="rId3" Type="http://schemas.openxmlformats.org/officeDocument/2006/relationships/oleObject" Target="../embeddings/oleObject1.bin"/><Relationship Id="rId7" Type="http://schemas.openxmlformats.org/officeDocument/2006/relationships/slide" Target="slide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slide" Target="slide9.xml"/><Relationship Id="rId5" Type="http://schemas.openxmlformats.org/officeDocument/2006/relationships/image" Target="../media/image1.jpeg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image" Target="../media/image8.jpeg"/><Relationship Id="rId7" Type="http://schemas.openxmlformats.org/officeDocument/2006/relationships/image" Target="../media/image1.jpeg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10" Type="http://schemas.openxmlformats.org/officeDocument/2006/relationships/slide" Target="slide3.xml"/><Relationship Id="rId4" Type="http://schemas.openxmlformats.org/officeDocument/2006/relationships/image" Target="../media/image9.wmf"/><Relationship Id="rId9" Type="http://schemas.openxmlformats.org/officeDocument/2006/relationships/slide" Target="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slide" Target="slide3.xml"/><Relationship Id="rId4" Type="http://schemas.openxmlformats.org/officeDocument/2006/relationships/slide" Target="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Banking Today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+mj-lt"/>
              </a:rPr>
              <a:t>Quick look at our Banking system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>
            <a:extLst>
              <a:ext uri="{FF2B5EF4-FFF2-40B4-BE49-F238E27FC236}">
                <a16:creationId xmlns:a16="http://schemas.microsoft.com/office/drawing/2014/main" id="{8A0DEF04-97AE-49BE-A62C-9522F8340F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Electronic Banking</a:t>
            </a:r>
          </a:p>
        </p:txBody>
      </p:sp>
      <p:sp>
        <p:nvSpPr>
          <p:cNvPr id="401416" name="Rectangle 8">
            <a:extLst>
              <a:ext uri="{FF2B5EF4-FFF2-40B4-BE49-F238E27FC236}">
                <a16:creationId xmlns:a16="http://schemas.microsoft.com/office/drawing/2014/main" id="{3D1ACE29-C258-42E6-A59E-85994B53C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>
              <a:spcBef>
                <a:spcPct val="20000"/>
              </a:spcBef>
              <a:defRPr/>
            </a:pPr>
            <a:r>
              <a:rPr lang="en-US" alt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10, Section 3</a:t>
            </a:r>
            <a:endParaRPr lang="en-US" alt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401417" name="Object 9">
            <a:extLst>
              <a:ext uri="{FF2B5EF4-FFF2-40B4-BE49-F238E27FC236}">
                <a16:creationId xmlns:a16="http://schemas.microsoft.com/office/drawing/2014/main" id="{319A4AA3-26A2-473C-8A41-FCBB2D7AE757}"/>
              </a:ext>
            </a:extLst>
          </p:cNvPr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644563530"/>
              </p:ext>
            </p:extLst>
          </p:nvPr>
        </p:nvGraphicFramePr>
        <p:xfrm>
          <a:off x="1718652" y="2514600"/>
          <a:ext cx="8274050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8753856" imgH="4005072" progId="Word.Document.8">
                  <p:embed/>
                </p:oleObj>
              </mc:Choice>
              <mc:Fallback>
                <p:oleObj name="Document" r:id="rId3" imgW="8753856" imgH="4005072" progId="Word.Document.8">
                  <p:embed/>
                  <p:pic>
                    <p:nvPicPr>
                      <p:cNvPr id="401417" name="Object 9">
                        <a:extLst>
                          <a:ext uri="{FF2B5EF4-FFF2-40B4-BE49-F238E27FC236}">
                            <a16:creationId xmlns:a16="http://schemas.microsoft.com/office/drawing/2014/main" id="{319A4AA3-26A2-473C-8A41-FCBB2D7AE75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8652" y="2514600"/>
                        <a:ext cx="8274050" cy="378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18" name="Text Box 10">
            <a:extLst>
              <a:ext uri="{FF2B5EF4-FFF2-40B4-BE49-F238E27FC236}">
                <a16:creationId xmlns:a16="http://schemas.microsoft.com/office/drawing/2014/main" id="{5038690B-12DF-422B-9362-A331C4190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8652" y="1241425"/>
            <a:ext cx="8305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800" u="sng" dirty="0">
                <a:solidFill>
                  <a:schemeClr val="tx1"/>
                </a:solidFill>
              </a:rPr>
              <a:t>The role of computers in banking has increased dramatically.</a:t>
            </a:r>
            <a:endParaRPr kumimoji="0" lang="en-US" altLang="en-US" sz="2400" u="sng" dirty="0">
              <a:solidFill>
                <a:schemeClr val="tx1"/>
              </a:solidFill>
            </a:endParaRPr>
          </a:p>
        </p:txBody>
      </p:sp>
      <p:sp>
        <p:nvSpPr>
          <p:cNvPr id="27654" name="AutoShape 11" descr="Stationery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A0040E8D-3583-4E5B-BFBF-22808FDA85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6299200"/>
            <a:ext cx="520700" cy="520700"/>
          </a:xfrm>
          <a:prstGeom prst="actionButtonBackPrevious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7655" name="AutoShape 12" descr="Stationery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9940E9DE-3B31-4B9B-A6B7-00A5A30CE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99200"/>
            <a:ext cx="520700" cy="520700"/>
          </a:xfrm>
          <a:prstGeom prst="actionButtonForwardNex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7656" name="AutoShape 13" descr="Stationery">
            <a:hlinkClick r:id="rId6" action="ppaction://hlinksldjump"/>
            <a:extLst>
              <a:ext uri="{FF2B5EF4-FFF2-40B4-BE49-F238E27FC236}">
                <a16:creationId xmlns:a16="http://schemas.microsoft.com/office/drawing/2014/main" id="{0577CD92-24AA-4DFC-8FA9-C38799F163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401422" name="Text Box 14">
            <a:hlinkClick r:id="rId7" action="ppaction://hlinksldjump"/>
            <a:extLst>
              <a:ext uri="{FF2B5EF4-FFF2-40B4-BE49-F238E27FC236}">
                <a16:creationId xmlns:a16="http://schemas.microsoft.com/office/drawing/2014/main" id="{CA596134-3998-4F4F-AD03-083DED845F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endParaRPr lang="en-US" altLang="en-US">
              <a:solidFill>
                <a:srgbClr val="3A06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7658" name="AutoShape 15" descr="Stationery">
            <a:hlinkClick r:id="rId8" action="ppaction://hlinksldjump"/>
            <a:extLst>
              <a:ext uri="{FF2B5EF4-FFF2-40B4-BE49-F238E27FC236}">
                <a16:creationId xmlns:a16="http://schemas.microsoft.com/office/drawing/2014/main" id="{7305F1BF-A071-453E-92F1-8EC6D4B132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401424" name="Text Box 16">
            <a:hlinkClick r:id="rId8" action="ppaction://hlinksldjump"/>
            <a:extLst>
              <a:ext uri="{FF2B5EF4-FFF2-40B4-BE49-F238E27FC236}">
                <a16:creationId xmlns:a16="http://schemas.microsoft.com/office/drawing/2014/main" id="{B91C77EE-F329-4BEC-930C-70A4ABBDC1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1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13" dur="500"/>
                                        <p:tgtEl>
                                          <p:spTgt spid="401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8" dur="500"/>
                                        <p:tgtEl>
                                          <p:spTgt spid="401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410" grpId="0" autoUpdateAnimBg="0"/>
      <p:bldP spid="401418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85" name="Rectangle 21">
            <a:extLst>
              <a:ext uri="{FF2B5EF4-FFF2-40B4-BE49-F238E27FC236}">
                <a16:creationId xmlns:a16="http://schemas.microsoft.com/office/drawing/2014/main" id="{734F7724-2320-4CF6-8B79-B4D563789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>
              <a:spcBef>
                <a:spcPct val="20000"/>
              </a:spcBef>
              <a:defRPr/>
            </a:pPr>
            <a:r>
              <a:rPr lang="en-US" alt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10, Section 3</a:t>
            </a:r>
            <a:endParaRPr lang="en-US" alt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2886" name="Rectangle 22">
            <a:extLst>
              <a:ext uri="{FF2B5EF4-FFF2-40B4-BE49-F238E27FC236}">
                <a16:creationId xmlns:a16="http://schemas.microsoft.com/office/drawing/2014/main" id="{076C39E1-CF18-485A-B13F-FAE4DB9D8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1200" i="1">
                <a:solidFill>
                  <a:srgbClr val="996600"/>
                </a:solidFill>
              </a:rPr>
              <a:t>S E C T I O N  3</a:t>
            </a:r>
            <a:br>
              <a:rPr lang="en-US" altLang="en-US">
                <a:solidFill>
                  <a:srgbClr val="996600"/>
                </a:solidFill>
              </a:rPr>
            </a:br>
            <a:r>
              <a:rPr lang="en-US" altLang="en-US"/>
              <a:t>Banking Today</a:t>
            </a:r>
          </a:p>
        </p:txBody>
      </p:sp>
      <p:sp>
        <p:nvSpPr>
          <p:cNvPr id="292887" name="Rectangle 23">
            <a:extLst>
              <a:ext uri="{FF2B5EF4-FFF2-40B4-BE49-F238E27FC236}">
                <a16:creationId xmlns:a16="http://schemas.microsoft.com/office/drawing/2014/main" id="{0035BE35-3372-4ED4-BF6C-8398749AE4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11569" y="1553718"/>
            <a:ext cx="8610600" cy="4267200"/>
          </a:xfrm>
        </p:spPr>
        <p:txBody>
          <a:bodyPr>
            <a:normAutofit fontScale="77500" lnSpcReduction="20000"/>
          </a:bodyPr>
          <a:lstStyle/>
          <a:p>
            <a:r>
              <a:rPr lang="en-US" altLang="en-US" sz="3200" dirty="0">
                <a:sym typeface="Wingdings" panose="05000000000000000000" pitchFamily="2" charset="2"/>
              </a:rPr>
              <a:t>How do economists measure the U.S. money supply?</a:t>
            </a:r>
          </a:p>
          <a:p>
            <a:r>
              <a:rPr lang="en-US" altLang="en-US" sz="3200" dirty="0">
                <a:sym typeface="Wingdings" panose="05000000000000000000" pitchFamily="2" charset="2"/>
              </a:rPr>
              <a:t>What services do banks provide?</a:t>
            </a:r>
          </a:p>
          <a:p>
            <a:r>
              <a:rPr lang="en-US" altLang="en-US" sz="3200" dirty="0">
                <a:sym typeface="Wingdings" panose="05000000000000000000" pitchFamily="2" charset="2"/>
              </a:rPr>
              <a:t>How do banks make a profit?</a:t>
            </a:r>
          </a:p>
          <a:p>
            <a:r>
              <a:rPr lang="en-US" altLang="en-US" sz="3200" dirty="0">
                <a:sym typeface="Wingdings" panose="05000000000000000000" pitchFamily="2" charset="2"/>
              </a:rPr>
              <a:t>What are the different types of financial institutions?</a:t>
            </a:r>
          </a:p>
          <a:p>
            <a:r>
              <a:rPr lang="en-US" altLang="en-US" sz="3200" dirty="0">
                <a:sym typeface="Wingdings" panose="05000000000000000000" pitchFamily="2" charset="2"/>
              </a:rPr>
              <a:t>How has electronic banking affected the banking world?</a:t>
            </a:r>
          </a:p>
        </p:txBody>
      </p:sp>
      <p:sp>
        <p:nvSpPr>
          <p:cNvPr id="21509" name="AutoShape 29" descr="Stationery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C7274613-24E6-4380-8C96-6A1338F87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6299200"/>
            <a:ext cx="520700" cy="520700"/>
          </a:xfrm>
          <a:prstGeom prst="actionButtonBackPrevious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1510" name="AutoShape 30" descr="Stationery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C4FA096-1967-46D1-A4C5-ECDDC27917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99200"/>
            <a:ext cx="520700" cy="520700"/>
          </a:xfrm>
          <a:prstGeom prst="actionButtonForwardNex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1511" name="AutoShape 31" descr="Stationery">
            <a:hlinkClick r:id="rId3" action="ppaction://hlinksldjump"/>
            <a:extLst>
              <a:ext uri="{FF2B5EF4-FFF2-40B4-BE49-F238E27FC236}">
                <a16:creationId xmlns:a16="http://schemas.microsoft.com/office/drawing/2014/main" id="{90842C05-AF0E-4C29-BFE7-C4D35A0EB4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92896" name="Text Box 32">
            <a:hlinkClick r:id="rId4" action="ppaction://hlinksldjump"/>
            <a:extLst>
              <a:ext uri="{FF2B5EF4-FFF2-40B4-BE49-F238E27FC236}">
                <a16:creationId xmlns:a16="http://schemas.microsoft.com/office/drawing/2014/main" id="{C7DD26AC-7149-48F5-A13B-F8C7B77B3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endParaRPr lang="en-US" altLang="en-US">
              <a:solidFill>
                <a:srgbClr val="3A06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13" name="AutoShape 35" descr="Stationery">
            <a:hlinkClick r:id="rId5" action="ppaction://hlinksldjump"/>
            <a:extLst>
              <a:ext uri="{FF2B5EF4-FFF2-40B4-BE49-F238E27FC236}">
                <a16:creationId xmlns:a16="http://schemas.microsoft.com/office/drawing/2014/main" id="{908CC04E-B10D-4F9C-A86C-8CD325970C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92900" name="Text Box 36">
            <a:hlinkClick r:id="rId5" action="ppaction://hlinksldjump"/>
            <a:extLst>
              <a:ext uri="{FF2B5EF4-FFF2-40B4-BE49-F238E27FC236}">
                <a16:creationId xmlns:a16="http://schemas.microsoft.com/office/drawing/2014/main" id="{ADCA7C8D-18F9-4816-99C0-DC9A87ED7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28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28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2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28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2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28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28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28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92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928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92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28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86" grpId="0" autoUpdateAnimBg="0"/>
      <p:bldP spid="292887" grpId="0" build="p" bldLvl="2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C0464-1E6A-47C9-AE76-29E00D60D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Money?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0155B-2413-4301-BF92-8DB840590FB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5088284"/>
          </a:xfrm>
        </p:spPr>
        <p:txBody>
          <a:bodyPr>
            <a:normAutofit fontScale="92500"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Barter:  </a:t>
            </a:r>
            <a:r>
              <a:rPr lang="en-US" sz="1600" dirty="0"/>
              <a:t>exchange (goods or services) for other goods or services without using money.</a:t>
            </a:r>
            <a:endParaRPr lang="en-US" sz="16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Medium of exchange  </a:t>
            </a:r>
            <a:r>
              <a:rPr lang="en-US" sz="1600" dirty="0"/>
              <a:t>(an intermediary instrument or system used to facilitate the purchase and sale of goods and services between parties).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Measure of Value   </a:t>
            </a:r>
            <a:r>
              <a:rPr lang="en-US" sz="1600" dirty="0"/>
              <a:t>(any item that is widely acceptable in exchange for goods and services.).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600" b="1" dirty="0"/>
              <a:t>Store of Value  </a:t>
            </a:r>
            <a:r>
              <a:rPr lang="en-US" sz="1600" dirty="0"/>
              <a:t>(an asset that maintains its value, rather than depreciating).</a:t>
            </a:r>
          </a:p>
        </p:txBody>
      </p:sp>
      <p:pic>
        <p:nvPicPr>
          <p:cNvPr id="3074" name="Picture 2" descr="Store of Value Overview &amp; Examples | What is a Store of Value? - Video &amp;  Lesson Transcript | Study.com">
            <a:extLst>
              <a:ext uri="{FF2B5EF4-FFF2-40B4-BE49-F238E27FC236}">
                <a16:creationId xmlns:a16="http://schemas.microsoft.com/office/drawing/2014/main" id="{1FFE3661-331A-4C6D-9B3C-2D29B3CE0F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769" y="1514665"/>
            <a:ext cx="3405188" cy="190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Store of value - Wikipedia">
            <a:extLst>
              <a:ext uri="{FF2B5EF4-FFF2-40B4-BE49-F238E27FC236}">
                <a16:creationId xmlns:a16="http://schemas.microsoft.com/office/drawing/2014/main" id="{03F84B7D-CC7C-4D9C-9C62-895973263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9955" y="4196129"/>
            <a:ext cx="2581275" cy="177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2737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3052C-7351-435E-9E22-A03ADB77C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Leaving the Gold Standard and the FED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9FA33-6194-4FD8-84E4-EE877684761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4974336"/>
          </a:xfrm>
        </p:spPr>
        <p:txBody>
          <a:bodyPr>
            <a:normAutofit fontScale="92500" lnSpcReduction="20000"/>
          </a:bodyPr>
          <a:lstStyle/>
          <a:p>
            <a:r>
              <a:rPr lang="en-US" sz="1600" b="1" dirty="0"/>
              <a:t>The Gold Standard </a:t>
            </a:r>
            <a:r>
              <a:rPr lang="en-US" sz="1600" dirty="0"/>
              <a:t>(a system under which nearly all countries fixed the value of their currencies in terms of a specified amount of gold, or linked their currency to that of a country which did so).</a:t>
            </a:r>
          </a:p>
          <a:p>
            <a:endParaRPr lang="en-US" sz="1600" dirty="0"/>
          </a:p>
          <a:p>
            <a:r>
              <a:rPr lang="en-US" sz="1900" b="1" dirty="0"/>
              <a:t>Central Bank (The Fed) </a:t>
            </a:r>
            <a:r>
              <a:rPr lang="en-US" sz="1500" dirty="0"/>
              <a:t>is the most powerful economic institution in the United States, perhaps the world. Its core responsibilities include setting interest rates, managing the money supply, and regulating financial markets.</a:t>
            </a:r>
          </a:p>
          <a:p>
            <a:r>
              <a:rPr lang="en-US" sz="1900" b="1" dirty="0"/>
              <a:t>FDIC Insured  </a:t>
            </a:r>
            <a:r>
              <a:rPr lang="en-US" sz="1900" dirty="0"/>
              <a:t>Where the U.. Government insures up to 250k in deposits for each account holder in a bank if it closes.</a:t>
            </a:r>
          </a:p>
        </p:txBody>
      </p:sp>
      <p:pic>
        <p:nvPicPr>
          <p:cNvPr id="9218" name="Picture 2" descr="What Is The Federal Reserve? A Guide To The World's Most Powerful Central  Bank | Bankrate">
            <a:extLst>
              <a:ext uri="{FF2B5EF4-FFF2-40B4-BE49-F238E27FC236}">
                <a16:creationId xmlns:a16="http://schemas.microsoft.com/office/drawing/2014/main" id="{FFE7D393-24BB-4630-915E-717A7F8BE9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9538" y="1808841"/>
            <a:ext cx="6160477" cy="34652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745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Rectangle 2">
            <a:extLst>
              <a:ext uri="{FF2B5EF4-FFF2-40B4-BE49-F238E27FC236}">
                <a16:creationId xmlns:a16="http://schemas.microsoft.com/office/drawing/2014/main" id="{24325373-078D-4E36-8350-97FDA6CC75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Measuring the Money Supply</a:t>
            </a:r>
          </a:p>
        </p:txBody>
      </p:sp>
      <p:sp>
        <p:nvSpPr>
          <p:cNvPr id="398339" name="Rectangle 3">
            <a:extLst>
              <a:ext uri="{FF2B5EF4-FFF2-40B4-BE49-F238E27FC236}">
                <a16:creationId xmlns:a16="http://schemas.microsoft.com/office/drawing/2014/main" id="{B5C1A28C-4289-4B94-B41D-DF674A6BF0C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562100" y="2588768"/>
            <a:ext cx="4229100" cy="3276600"/>
          </a:xfrm>
        </p:spPr>
        <p:txBody>
          <a:bodyPr>
            <a:normAutofit fontScale="70000" lnSpcReduction="20000"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3600" b="1" dirty="0">
                <a:solidFill>
                  <a:schemeClr val="hlink"/>
                </a:solidFill>
              </a:rPr>
              <a:t>M1</a:t>
            </a:r>
            <a:endParaRPr lang="en-US" altLang="en-US" sz="1800" b="1" dirty="0"/>
          </a:p>
          <a:p>
            <a:r>
              <a:rPr lang="en-US" altLang="en-US" sz="2200" dirty="0"/>
              <a:t>M1</a:t>
            </a:r>
            <a:r>
              <a:rPr lang="en-US" altLang="en-US" sz="2200" b="1" dirty="0"/>
              <a:t> </a:t>
            </a:r>
            <a:r>
              <a:rPr lang="en-US" altLang="en-US" sz="2200" dirty="0"/>
              <a:t>consists of assets that have </a:t>
            </a:r>
            <a:r>
              <a:rPr lang="en-US" altLang="en-US" sz="2200" b="1" dirty="0">
                <a:solidFill>
                  <a:schemeClr val="tx2"/>
                </a:solidFill>
              </a:rPr>
              <a:t>liquidity,</a:t>
            </a:r>
            <a:r>
              <a:rPr lang="en-US" altLang="en-US" sz="2200" b="1" dirty="0"/>
              <a:t> </a:t>
            </a:r>
            <a:r>
              <a:rPr lang="en-US" altLang="en-US" sz="2200" dirty="0"/>
              <a:t>or the ability to be used as, or easily converted into, cash.</a:t>
            </a:r>
          </a:p>
          <a:p>
            <a:r>
              <a:rPr lang="en-US" altLang="en-US" sz="2200" dirty="0"/>
              <a:t>Components of M1 include all currency, traveler’s checks, and </a:t>
            </a:r>
            <a:r>
              <a:rPr lang="en-US" altLang="en-US" sz="2200" b="1" dirty="0">
                <a:solidFill>
                  <a:schemeClr val="tx2"/>
                </a:solidFill>
              </a:rPr>
              <a:t>demand deposits.</a:t>
            </a:r>
            <a:endParaRPr lang="en-US" altLang="en-US" sz="2200" b="1" dirty="0"/>
          </a:p>
          <a:p>
            <a:r>
              <a:rPr lang="en-US" altLang="en-US" sz="2200" dirty="0"/>
              <a:t>Demand deposits are the money in checking accounts.</a:t>
            </a:r>
            <a:r>
              <a:rPr lang="en-US" altLang="en-US" sz="1800" dirty="0"/>
              <a:t> </a:t>
            </a:r>
            <a:endParaRPr lang="en-US" altLang="en-US" sz="1800" b="1" dirty="0"/>
          </a:p>
        </p:txBody>
      </p:sp>
      <p:sp>
        <p:nvSpPr>
          <p:cNvPr id="398344" name="Rectangle 8">
            <a:extLst>
              <a:ext uri="{FF2B5EF4-FFF2-40B4-BE49-F238E27FC236}">
                <a16:creationId xmlns:a16="http://schemas.microsoft.com/office/drawing/2014/main" id="{ED874FD2-C0F2-401A-A129-FBE6E4F00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>
              <a:spcBef>
                <a:spcPct val="20000"/>
              </a:spcBef>
              <a:defRPr/>
            </a:pPr>
            <a:r>
              <a:rPr lang="en-US" alt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10, Section 3</a:t>
            </a:r>
            <a:endParaRPr lang="en-US" alt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398346" name="Text Box 10">
            <a:extLst>
              <a:ext uri="{FF2B5EF4-FFF2-40B4-BE49-F238E27FC236}">
                <a16:creationId xmlns:a16="http://schemas.microsoft.com/office/drawing/2014/main" id="{95CABFD7-08F5-41B9-B96C-9C6C8E9C3A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870" y="1294511"/>
            <a:ext cx="86868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800" u="sng" dirty="0">
                <a:solidFill>
                  <a:schemeClr val="tx1"/>
                </a:solidFill>
              </a:rPr>
              <a:t>The </a:t>
            </a:r>
            <a:r>
              <a:rPr kumimoji="0" lang="en-US" altLang="en-US" sz="2800" b="1" u="sng" dirty="0">
                <a:solidFill>
                  <a:schemeClr val="tx2"/>
                </a:solidFill>
              </a:rPr>
              <a:t>money supply</a:t>
            </a:r>
            <a:r>
              <a:rPr kumimoji="0" lang="en-US" altLang="en-US" sz="2800" u="sng" dirty="0">
                <a:solidFill>
                  <a:schemeClr val="tx1"/>
                </a:solidFill>
              </a:rPr>
              <a:t> is all the money available in the United States economy.</a:t>
            </a:r>
            <a:endParaRPr kumimoji="0"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398348" name="Rectangle 12">
            <a:extLst>
              <a:ext uri="{FF2B5EF4-FFF2-40B4-BE49-F238E27FC236}">
                <a16:creationId xmlns:a16="http://schemas.microsoft.com/office/drawing/2014/main" id="{66A48836-50B8-4D69-88DB-E11E05876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300" y="2453054"/>
            <a:ext cx="4229100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1320" dir="2319588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en-US" altLang="en-US" sz="3600" b="1" dirty="0">
                <a:solidFill>
                  <a:schemeClr val="folHlink"/>
                </a:solidFill>
              </a:rPr>
              <a:t>M2</a:t>
            </a:r>
            <a:endParaRPr lang="en-US" altLang="en-US" sz="1800" b="1" dirty="0"/>
          </a:p>
          <a:p>
            <a:r>
              <a:rPr lang="en-US" altLang="en-US" sz="2200" dirty="0"/>
              <a:t>M2</a:t>
            </a:r>
            <a:r>
              <a:rPr lang="en-US" altLang="en-US" sz="2200" b="1" dirty="0"/>
              <a:t> </a:t>
            </a:r>
            <a:r>
              <a:rPr lang="en-US" altLang="en-US" sz="2200" dirty="0"/>
              <a:t>consists of all of the assets in M1, plus deposits in savings accounts and </a:t>
            </a:r>
            <a:r>
              <a:rPr lang="en-US" altLang="en-US" sz="2200" b="1" dirty="0">
                <a:solidFill>
                  <a:schemeClr val="tx2"/>
                </a:solidFill>
              </a:rPr>
              <a:t>money market mutual funds.</a:t>
            </a:r>
            <a:r>
              <a:rPr lang="en-US" altLang="en-US" sz="2200" dirty="0"/>
              <a:t> </a:t>
            </a:r>
            <a:endParaRPr lang="en-US" altLang="en-US" sz="2200" b="1" dirty="0"/>
          </a:p>
          <a:p>
            <a:r>
              <a:rPr lang="en-US" altLang="en-US" sz="2200" dirty="0"/>
              <a:t>A money market mutual fund is a fund that pools money from small investors to purchase government or corporate bonds.</a:t>
            </a:r>
            <a:r>
              <a:rPr lang="en-US" altLang="en-US" sz="1800" dirty="0"/>
              <a:t> </a:t>
            </a:r>
          </a:p>
        </p:txBody>
      </p:sp>
      <p:sp>
        <p:nvSpPr>
          <p:cNvPr id="22535" name="AutoShape 13" descr="Stationery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D1A05289-6063-4B3E-B330-AD1275034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6299200"/>
            <a:ext cx="520700" cy="520700"/>
          </a:xfrm>
          <a:prstGeom prst="actionButtonBackPrevious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2536" name="AutoShape 14" descr="Stationery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AA0A7FFE-3515-4B89-95A7-D4862FFD93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99200"/>
            <a:ext cx="520700" cy="520700"/>
          </a:xfrm>
          <a:prstGeom prst="actionButtonForwardNex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2537" name="AutoShape 15" descr="Stationery">
            <a:hlinkClick r:id="rId3" action="ppaction://hlinksldjump"/>
            <a:extLst>
              <a:ext uri="{FF2B5EF4-FFF2-40B4-BE49-F238E27FC236}">
                <a16:creationId xmlns:a16="http://schemas.microsoft.com/office/drawing/2014/main" id="{1CD1F807-923D-4138-8AE4-65F917B50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398352" name="Text Box 16">
            <a:hlinkClick r:id="rId4" action="ppaction://hlinksldjump"/>
            <a:extLst>
              <a:ext uri="{FF2B5EF4-FFF2-40B4-BE49-F238E27FC236}">
                <a16:creationId xmlns:a16="http://schemas.microsoft.com/office/drawing/2014/main" id="{C2E0C2E2-E72E-4FF1-A2C9-CB8896E32D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endParaRPr lang="en-US" altLang="en-US">
              <a:solidFill>
                <a:srgbClr val="3A06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2539" name="AutoShape 17" descr="Stationery">
            <a:hlinkClick r:id="rId5" action="ppaction://hlinksldjump"/>
            <a:extLst>
              <a:ext uri="{FF2B5EF4-FFF2-40B4-BE49-F238E27FC236}">
                <a16:creationId xmlns:a16="http://schemas.microsoft.com/office/drawing/2014/main" id="{A94B53DD-0209-4F30-9E6A-4B7A325C0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398354" name="Text Box 18">
            <a:hlinkClick r:id="rId5" action="ppaction://hlinksldjump"/>
            <a:extLst>
              <a:ext uri="{FF2B5EF4-FFF2-40B4-BE49-F238E27FC236}">
                <a16:creationId xmlns:a16="http://schemas.microsoft.com/office/drawing/2014/main" id="{BD1EB541-3E9C-46F2-96B9-14C49BBEC2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8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8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98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8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8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8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8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98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398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98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338" grpId="0" autoUpdateAnimBg="0"/>
      <p:bldP spid="398339" grpId="0" build="p" bldLvl="2" autoUpdateAnimBg="0"/>
      <p:bldP spid="398346" grpId="0" autoUpdateAnimBg="0"/>
      <p:bldP spid="3983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17CD3-94BE-4D53-9ED6-98C6E9EB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MONEY SUPPLY (M1 &amp; M2)</a:t>
            </a:r>
          </a:p>
        </p:txBody>
      </p:sp>
      <p:pic>
        <p:nvPicPr>
          <p:cNvPr id="23555" name="Picture 2">
            <a:extLst>
              <a:ext uri="{FF2B5EF4-FFF2-40B4-BE49-F238E27FC236}">
                <a16:creationId xmlns:a16="http://schemas.microsoft.com/office/drawing/2014/main" id="{61D63FEF-43F6-4A79-A5DD-7F3602AEE9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936" y="1464530"/>
            <a:ext cx="6662737" cy="504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2">
            <a:extLst>
              <a:ext uri="{FF2B5EF4-FFF2-40B4-BE49-F238E27FC236}">
                <a16:creationId xmlns:a16="http://schemas.microsoft.com/office/drawing/2014/main" id="{73E8A088-3074-454B-ABCE-E11AB35A08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Banking Services</a:t>
            </a:r>
          </a:p>
        </p:txBody>
      </p:sp>
      <p:sp>
        <p:nvSpPr>
          <p:cNvPr id="399368" name="Rectangle 8">
            <a:extLst>
              <a:ext uri="{FF2B5EF4-FFF2-40B4-BE49-F238E27FC236}">
                <a16:creationId xmlns:a16="http://schemas.microsoft.com/office/drawing/2014/main" id="{C444530A-173F-4921-BCC1-C3812613F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>
              <a:spcBef>
                <a:spcPct val="20000"/>
              </a:spcBef>
              <a:defRPr/>
            </a:pPr>
            <a:r>
              <a:rPr lang="en-US" alt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10, Section 3</a:t>
            </a:r>
            <a:endParaRPr lang="en-US" alt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aphicFrame>
        <p:nvGraphicFramePr>
          <p:cNvPr id="399371" name="Object 11">
            <a:extLst>
              <a:ext uri="{FF2B5EF4-FFF2-40B4-BE49-F238E27FC236}">
                <a16:creationId xmlns:a16="http://schemas.microsoft.com/office/drawing/2014/main" id="{F273F06C-2C9A-4B79-AF3A-29E26D8913CB}"/>
              </a:ext>
            </a:extLst>
          </p:cNvPr>
          <p:cNvGraphicFramePr>
            <a:graphicFrameLocks noGrp="1" noChangeAspect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796512785"/>
              </p:ext>
            </p:extLst>
          </p:nvPr>
        </p:nvGraphicFramePr>
        <p:xfrm>
          <a:off x="1987550" y="1982177"/>
          <a:ext cx="8280400" cy="439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Document" r:id="rId3" imgW="8753856" imgH="4290060" progId="Word.Document.8">
                  <p:embed/>
                </p:oleObj>
              </mc:Choice>
              <mc:Fallback>
                <p:oleObj name="Document" r:id="rId3" imgW="8753856" imgH="4290060" progId="Word.Document.8">
                  <p:embed/>
                  <p:pic>
                    <p:nvPicPr>
                      <p:cNvPr id="399371" name="Object 11">
                        <a:extLst>
                          <a:ext uri="{FF2B5EF4-FFF2-40B4-BE49-F238E27FC236}">
                            <a16:creationId xmlns:a16="http://schemas.microsoft.com/office/drawing/2014/main" id="{F273F06C-2C9A-4B79-AF3A-29E26D8913C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7550" y="1982177"/>
                        <a:ext cx="8280400" cy="439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accent2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73" name="Text Box 13">
            <a:extLst>
              <a:ext uri="{FF2B5EF4-FFF2-40B4-BE49-F238E27FC236}">
                <a16:creationId xmlns:a16="http://schemas.microsoft.com/office/drawing/2014/main" id="{A731DA21-D078-4EC0-8631-3767116E75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2450" y="1193800"/>
            <a:ext cx="8610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kumimoji="0" lang="en-US" altLang="en-US" sz="2200" dirty="0">
                <a:solidFill>
                  <a:schemeClr val="tx1"/>
                </a:solidFill>
              </a:rPr>
              <a:t>Banks perform many functions and offer a wide range of services to consumers. </a:t>
            </a:r>
            <a:endParaRPr kumimoji="0" lang="en-US" altLang="en-US" sz="3000" dirty="0">
              <a:solidFill>
                <a:schemeClr val="tx1"/>
              </a:solidFill>
            </a:endParaRPr>
          </a:p>
        </p:txBody>
      </p:sp>
      <p:sp>
        <p:nvSpPr>
          <p:cNvPr id="24582" name="AutoShape 14" descr="Stationery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8B5F8034-4C00-40AD-A4C5-54700020B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6299200"/>
            <a:ext cx="520700" cy="520700"/>
          </a:xfrm>
          <a:prstGeom prst="actionButtonBackPrevious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4583" name="AutoShape 15" descr="Stationery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0881F069-020B-4896-828C-31C779EFBF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99200"/>
            <a:ext cx="520700" cy="520700"/>
          </a:xfrm>
          <a:prstGeom prst="actionButtonForwardNext">
            <a:avLst/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4584" name="AutoShape 16" descr="Stationery">
            <a:hlinkClick r:id="rId6" action="ppaction://hlinksldjump"/>
            <a:extLst>
              <a:ext uri="{FF2B5EF4-FFF2-40B4-BE49-F238E27FC236}">
                <a16:creationId xmlns:a16="http://schemas.microsoft.com/office/drawing/2014/main" id="{D83FF792-7BE1-4499-9796-BDA2EE91D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399377" name="Text Box 17">
            <a:hlinkClick r:id="rId7" action="ppaction://hlinksldjump"/>
            <a:extLst>
              <a:ext uri="{FF2B5EF4-FFF2-40B4-BE49-F238E27FC236}">
                <a16:creationId xmlns:a16="http://schemas.microsoft.com/office/drawing/2014/main" id="{6DBDD138-7B8C-41D9-A03F-EF4F88174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endParaRPr lang="en-US" altLang="en-US">
              <a:solidFill>
                <a:srgbClr val="3A06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4586" name="AutoShape 18" descr="Stationery">
            <a:hlinkClick r:id="rId8" action="ppaction://hlinksldjump"/>
            <a:extLst>
              <a:ext uri="{FF2B5EF4-FFF2-40B4-BE49-F238E27FC236}">
                <a16:creationId xmlns:a16="http://schemas.microsoft.com/office/drawing/2014/main" id="{4B7775B3-E9D7-4778-8164-A2B0B20DA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5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399379" name="Text Box 19">
            <a:hlinkClick r:id="rId8" action="ppaction://hlinksldjump"/>
            <a:extLst>
              <a:ext uri="{FF2B5EF4-FFF2-40B4-BE49-F238E27FC236}">
                <a16:creationId xmlns:a16="http://schemas.microsoft.com/office/drawing/2014/main" id="{786ACC2F-C83A-4ECF-A1D0-E11296350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99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62" grpId="0" autoUpdateAnimBg="0"/>
      <p:bldP spid="399373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701" name="Group 29">
            <a:extLst>
              <a:ext uri="{FF2B5EF4-FFF2-40B4-BE49-F238E27FC236}">
                <a16:creationId xmlns:a16="http://schemas.microsoft.com/office/drawing/2014/main" id="{7C976D90-8DFF-4681-861F-5D577EE66AF2}"/>
              </a:ext>
            </a:extLst>
          </p:cNvPr>
          <p:cNvGrpSpPr>
            <a:grpSpLocks/>
          </p:cNvGrpSpPr>
          <p:nvPr/>
        </p:nvGrpSpPr>
        <p:grpSpPr bwMode="auto">
          <a:xfrm>
            <a:off x="1993900" y="2126457"/>
            <a:ext cx="8001000" cy="4106862"/>
            <a:chOff x="444" y="1344"/>
            <a:chExt cx="4517" cy="2622"/>
          </a:xfrm>
        </p:grpSpPr>
        <p:pic>
          <p:nvPicPr>
            <p:cNvPr id="25627" name="Picture 10">
              <a:extLst>
                <a:ext uri="{FF2B5EF4-FFF2-40B4-BE49-F238E27FC236}">
                  <a16:creationId xmlns:a16="http://schemas.microsoft.com/office/drawing/2014/main" id="{3359F59D-3461-4FE5-9147-4798CC5988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4" y="1344"/>
              <a:ext cx="4517" cy="2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628" name="Picture 11">
              <a:extLst>
                <a:ext uri="{FF2B5EF4-FFF2-40B4-BE49-F238E27FC236}">
                  <a16:creationId xmlns:a16="http://schemas.microsoft.com/office/drawing/2014/main" id="{786CC909-A332-454A-979E-C0696CC753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18" y="1910"/>
              <a:ext cx="1783" cy="11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29" name="Text Box 15">
              <a:extLst>
                <a:ext uri="{FF2B5EF4-FFF2-40B4-BE49-F238E27FC236}">
                  <a16:creationId xmlns:a16="http://schemas.microsoft.com/office/drawing/2014/main" id="{26371F32-5603-416D-8F0B-8DB757E16B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13" y="2328"/>
              <a:ext cx="814" cy="35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3000" b="1">
                  <a:solidFill>
                    <a:schemeClr val="tx1"/>
                  </a:solidFill>
                </a:rPr>
                <a:t>BANK</a:t>
              </a:r>
            </a:p>
          </p:txBody>
        </p:sp>
        <p:sp>
          <p:nvSpPr>
            <p:cNvPr id="25630" name="Text Box 25">
              <a:extLst>
                <a:ext uri="{FF2B5EF4-FFF2-40B4-BE49-F238E27FC236}">
                  <a16:creationId xmlns:a16="http://schemas.microsoft.com/office/drawing/2014/main" id="{8B6262C2-3B59-4729-B929-60485828D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" y="1446"/>
              <a:ext cx="2685" cy="21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600" b="1">
                  <a:solidFill>
                    <a:srgbClr val="FFFFFF"/>
                  </a:solidFill>
                </a:rPr>
                <a:t>How Banks Make a Profit</a:t>
              </a:r>
            </a:p>
          </p:txBody>
        </p:sp>
      </p:grpSp>
      <p:sp>
        <p:nvSpPr>
          <p:cNvPr id="412674" name="Rectangle 2">
            <a:extLst>
              <a:ext uri="{FF2B5EF4-FFF2-40B4-BE49-F238E27FC236}">
                <a16:creationId xmlns:a16="http://schemas.microsoft.com/office/drawing/2014/main" id="{488552A9-98B9-4C15-BF8E-EE4EF6B9F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How Banks Make a Profit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8976D852-F9AC-4055-9C60-E459505458F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92368" y="1093787"/>
            <a:ext cx="11344031" cy="1393216"/>
          </a:xfrm>
        </p:spPr>
        <p:txBody>
          <a:bodyPr>
            <a:normAutofit fontScale="85000" lnSpcReduction="10000"/>
          </a:bodyPr>
          <a:lstStyle/>
          <a:p>
            <a:r>
              <a:rPr lang="en-US" altLang="en-US" sz="2200" dirty="0"/>
              <a:t>The largest source of income for banks is the interest they receive from customers who have taken loans.</a:t>
            </a:r>
          </a:p>
          <a:p>
            <a:r>
              <a:rPr lang="en-US" altLang="en-US" sz="2200" b="1" dirty="0">
                <a:solidFill>
                  <a:schemeClr val="tx2"/>
                </a:solidFill>
              </a:rPr>
              <a:t>Interest</a:t>
            </a:r>
            <a:r>
              <a:rPr lang="en-US" altLang="en-US" sz="2200" dirty="0"/>
              <a:t> is the price paid for the use of borrowed money.</a:t>
            </a:r>
            <a:endParaRPr lang="en-US" altLang="en-US" sz="1800" dirty="0"/>
          </a:p>
        </p:txBody>
      </p:sp>
      <p:sp>
        <p:nvSpPr>
          <p:cNvPr id="412681" name="Rectangle 9">
            <a:extLst>
              <a:ext uri="{FF2B5EF4-FFF2-40B4-BE49-F238E27FC236}">
                <a16:creationId xmlns:a16="http://schemas.microsoft.com/office/drawing/2014/main" id="{C374614F-0258-4AC4-9D35-E081ED8F19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>
              <a:spcBef>
                <a:spcPct val="20000"/>
              </a:spcBef>
              <a:defRPr/>
            </a:pPr>
            <a:r>
              <a:rPr lang="en-US" alt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10, Section 3</a:t>
            </a:r>
            <a:endParaRPr lang="en-US" alt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grpSp>
        <p:nvGrpSpPr>
          <p:cNvPr id="412700" name="Group 28">
            <a:extLst>
              <a:ext uri="{FF2B5EF4-FFF2-40B4-BE49-F238E27FC236}">
                <a16:creationId xmlns:a16="http://schemas.microsoft.com/office/drawing/2014/main" id="{EB73B55F-467B-4E3E-9178-3937692BDEF9}"/>
              </a:ext>
            </a:extLst>
          </p:cNvPr>
          <p:cNvGrpSpPr>
            <a:grpSpLocks/>
          </p:cNvGrpSpPr>
          <p:nvPr/>
        </p:nvGrpSpPr>
        <p:grpSpPr bwMode="auto">
          <a:xfrm>
            <a:off x="2349500" y="2741614"/>
            <a:ext cx="2311400" cy="2390775"/>
            <a:chOff x="520" y="1727"/>
            <a:chExt cx="1456" cy="1506"/>
          </a:xfrm>
        </p:grpSpPr>
        <p:pic>
          <p:nvPicPr>
            <p:cNvPr id="25622" name="Picture 12">
              <a:extLst>
                <a:ext uri="{FF2B5EF4-FFF2-40B4-BE49-F238E27FC236}">
                  <a16:creationId xmlns:a16="http://schemas.microsoft.com/office/drawing/2014/main" id="{89F3614B-F031-4D03-82B5-61D10F2462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" y="1908"/>
              <a:ext cx="1420" cy="1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23" name="Text Box 16">
              <a:extLst>
                <a:ext uri="{FF2B5EF4-FFF2-40B4-BE49-F238E27FC236}">
                  <a16:creationId xmlns:a16="http://schemas.microsoft.com/office/drawing/2014/main" id="{8BB78BE9-D6AB-4136-96C2-5D0668EDE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" y="2021"/>
              <a:ext cx="8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Deposits from customers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  <p:sp>
          <p:nvSpPr>
            <p:cNvPr id="25624" name="Text Box 17">
              <a:extLst>
                <a:ext uri="{FF2B5EF4-FFF2-40B4-BE49-F238E27FC236}">
                  <a16:creationId xmlns:a16="http://schemas.microsoft.com/office/drawing/2014/main" id="{4D69A88B-E6A6-487B-BE4E-86F0616523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" y="2424"/>
              <a:ext cx="8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Interest from borrowers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  <p:sp>
          <p:nvSpPr>
            <p:cNvPr id="25625" name="Text Box 18">
              <a:extLst>
                <a:ext uri="{FF2B5EF4-FFF2-40B4-BE49-F238E27FC236}">
                  <a16:creationId xmlns:a16="http://schemas.microsoft.com/office/drawing/2014/main" id="{716E3605-B367-4522-AF9F-EE5EC4473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1" y="2814"/>
              <a:ext cx="81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Fees for services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  <p:sp>
          <p:nvSpPr>
            <p:cNvPr id="25626" name="Text Box 19">
              <a:extLst>
                <a:ext uri="{FF2B5EF4-FFF2-40B4-BE49-F238E27FC236}">
                  <a16:creationId xmlns:a16="http://schemas.microsoft.com/office/drawing/2014/main" id="{45C7E760-7D12-4DAB-9050-908B3ED94D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" y="1727"/>
              <a:ext cx="109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 b="1">
                  <a:solidFill>
                    <a:schemeClr val="tx1"/>
                  </a:solidFill>
                </a:rPr>
                <a:t>Money enters bank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12703" name="Group 31">
            <a:extLst>
              <a:ext uri="{FF2B5EF4-FFF2-40B4-BE49-F238E27FC236}">
                <a16:creationId xmlns:a16="http://schemas.microsoft.com/office/drawing/2014/main" id="{5ED724A7-54A8-410C-923E-E3EB6E11DBAB}"/>
              </a:ext>
            </a:extLst>
          </p:cNvPr>
          <p:cNvGrpSpPr>
            <a:grpSpLocks/>
          </p:cNvGrpSpPr>
          <p:nvPr/>
        </p:nvGrpSpPr>
        <p:grpSpPr bwMode="auto">
          <a:xfrm>
            <a:off x="7246938" y="2749550"/>
            <a:ext cx="2570162" cy="3551238"/>
            <a:chOff x="3491" y="1660"/>
            <a:chExt cx="1380" cy="2237"/>
          </a:xfrm>
        </p:grpSpPr>
        <p:pic>
          <p:nvPicPr>
            <p:cNvPr id="25617" name="Picture 14">
              <a:extLst>
                <a:ext uri="{FF2B5EF4-FFF2-40B4-BE49-F238E27FC236}">
                  <a16:creationId xmlns:a16="http://schemas.microsoft.com/office/drawing/2014/main" id="{14B389B8-8E79-472D-AD66-C4201862FA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91" y="1760"/>
              <a:ext cx="1350" cy="2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8" name="Text Box 20">
              <a:extLst>
                <a:ext uri="{FF2B5EF4-FFF2-40B4-BE49-F238E27FC236}">
                  <a16:creationId xmlns:a16="http://schemas.microsoft.com/office/drawing/2014/main" id="{A7B1619B-C6C7-438B-B896-1D816D1918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1" y="1660"/>
              <a:ext cx="104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 b="1">
                  <a:solidFill>
                    <a:schemeClr val="tx1"/>
                  </a:solidFill>
                </a:rPr>
                <a:t>Money leaves bank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  <p:sp>
          <p:nvSpPr>
            <p:cNvPr id="25619" name="Text Box 21">
              <a:extLst>
                <a:ext uri="{FF2B5EF4-FFF2-40B4-BE49-F238E27FC236}">
                  <a16:creationId xmlns:a16="http://schemas.microsoft.com/office/drawing/2014/main" id="{6C72FED1-9B86-4F61-B8E1-F0EFFC96D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1853"/>
              <a:ext cx="814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Interest and withdrawals to customers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  <p:sp>
          <p:nvSpPr>
            <p:cNvPr id="25620" name="Text Box 22">
              <a:extLst>
                <a:ext uri="{FF2B5EF4-FFF2-40B4-BE49-F238E27FC236}">
                  <a16:creationId xmlns:a16="http://schemas.microsoft.com/office/drawing/2014/main" id="{3A01D597-1B6C-4516-A4BF-F3389277A8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53" y="2323"/>
              <a:ext cx="81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Money loaned to borrowers: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• business loans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• home  mortgages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• personal loans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  <p:sp>
          <p:nvSpPr>
            <p:cNvPr id="25621" name="Text Box 23">
              <a:extLst>
                <a:ext uri="{FF2B5EF4-FFF2-40B4-BE49-F238E27FC236}">
                  <a16:creationId xmlns:a16="http://schemas.microsoft.com/office/drawing/2014/main" id="{C08CAB9C-0116-4F21-8E6E-4547E3ABF2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48" y="3127"/>
              <a:ext cx="81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Bank’s cost of doing business: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• salaries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• taxes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• other costs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</p:grpSp>
      <p:grpSp>
        <p:nvGrpSpPr>
          <p:cNvPr id="412702" name="Group 30">
            <a:extLst>
              <a:ext uri="{FF2B5EF4-FFF2-40B4-BE49-F238E27FC236}">
                <a16:creationId xmlns:a16="http://schemas.microsoft.com/office/drawing/2014/main" id="{70EF56EA-6209-4DBA-903A-DBA7A7DEE3D1}"/>
              </a:ext>
            </a:extLst>
          </p:cNvPr>
          <p:cNvGrpSpPr>
            <a:grpSpLocks/>
          </p:cNvGrpSpPr>
          <p:nvPr/>
        </p:nvGrpSpPr>
        <p:grpSpPr bwMode="auto">
          <a:xfrm>
            <a:off x="4797425" y="4713288"/>
            <a:ext cx="2008188" cy="1460500"/>
            <a:chOff x="2062" y="2969"/>
            <a:chExt cx="1265" cy="920"/>
          </a:xfrm>
        </p:grpSpPr>
        <p:pic>
          <p:nvPicPr>
            <p:cNvPr id="25615" name="Picture 13">
              <a:extLst>
                <a:ext uri="{FF2B5EF4-FFF2-40B4-BE49-F238E27FC236}">
                  <a16:creationId xmlns:a16="http://schemas.microsoft.com/office/drawing/2014/main" id="{6554EE42-BB74-48B7-8138-30B7409C8F7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62" y="2969"/>
              <a:ext cx="1265" cy="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16" name="Text Box 24">
              <a:extLst>
                <a:ext uri="{FF2B5EF4-FFF2-40B4-BE49-F238E27FC236}">
                  <a16:creationId xmlns:a16="http://schemas.microsoft.com/office/drawing/2014/main" id="{C8660598-8234-42EA-965F-2114719618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97" y="3444"/>
              <a:ext cx="99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60000"/>
                </a:spcBef>
                <a:buClr>
                  <a:schemeClr val="tx1"/>
                </a:buClr>
                <a:buSzPct val="150000"/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40000"/>
                </a:spcBef>
                <a:buClr>
                  <a:schemeClr val="tx1"/>
                </a:buClr>
                <a:buSzPct val="150000"/>
                <a:buChar char="•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2pPr>
              <a:lvl3pPr marL="1143000" indent="-228600">
                <a:lnSpc>
                  <a:spcPct val="95000"/>
                </a:lnSpc>
                <a:spcBef>
                  <a:spcPct val="35000"/>
                </a:spcBef>
                <a:buChar char="•"/>
                <a:defRPr kumimoji="1" sz="2000">
                  <a:solidFill>
                    <a:srgbClr val="000000"/>
                  </a:solidFill>
                  <a:latin typeface="Arial" panose="020B0604020202020204" pitchFamily="34" charset="0"/>
                </a:defRPr>
              </a:lvl3pPr>
              <a:lvl4pPr marL="1600200" indent="-228600">
                <a:lnSpc>
                  <a:spcPct val="75000"/>
                </a:lnSpc>
                <a:spcBef>
                  <a:spcPct val="30000"/>
                </a:spcBef>
                <a:buChar char="–"/>
                <a:defRPr kumimoji="1">
                  <a:solidFill>
                    <a:srgbClr val="000000"/>
                  </a:solidFill>
                  <a:latin typeface="Arial" panose="020B0604020202020204" pitchFamily="34" charset="0"/>
                </a:defRPr>
              </a:lvl4pPr>
              <a:lvl5pPr marL="2057400" indent="-228600">
                <a:lnSpc>
                  <a:spcPct val="75000"/>
                </a:lnSpc>
                <a:spcBef>
                  <a:spcPct val="30000"/>
                </a:spcBef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75000"/>
                </a:lnSpc>
                <a:spcBef>
                  <a:spcPct val="30000"/>
                </a:spcBef>
                <a:spcAft>
                  <a:spcPct val="0"/>
                </a:spcAft>
                <a:buChar char="»"/>
                <a:defRPr kumimoji="1" sz="1600">
                  <a:solidFill>
                    <a:srgbClr val="000000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kumimoji="0" lang="en-US" altLang="en-US" sz="1200">
                  <a:solidFill>
                    <a:schemeClr val="tx1"/>
                  </a:solidFill>
                </a:rPr>
                <a:t>Bank retains required reserves</a:t>
              </a:r>
              <a:endParaRPr kumimoji="0" lang="en-US" altLang="en-US" sz="3000" b="1">
                <a:solidFill>
                  <a:schemeClr val="tx1"/>
                </a:solidFill>
              </a:endParaRPr>
            </a:p>
          </p:txBody>
        </p:sp>
      </p:grpSp>
      <p:sp>
        <p:nvSpPr>
          <p:cNvPr id="25609" name="AutoShape 32" descr="Stationery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7169430A-7891-48EB-B2CF-10E142A16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6299200"/>
            <a:ext cx="520700" cy="520700"/>
          </a:xfrm>
          <a:prstGeom prst="actionButtonBackPrevious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5610" name="AutoShape 33" descr="Stationery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4D58071-1339-40E8-B175-F23AA198A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99200"/>
            <a:ext cx="520700" cy="520700"/>
          </a:xfrm>
          <a:prstGeom prst="actionButtonForwardNext">
            <a:avLst/>
          </a:prstGeom>
          <a:blipFill dpi="0" rotWithShape="0">
            <a:blip r:embed="rId7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5611" name="AutoShape 34" descr="Stationery">
            <a:hlinkClick r:id="rId8" action="ppaction://hlinksldjump"/>
            <a:extLst>
              <a:ext uri="{FF2B5EF4-FFF2-40B4-BE49-F238E27FC236}">
                <a16:creationId xmlns:a16="http://schemas.microsoft.com/office/drawing/2014/main" id="{8C7FBBAB-C247-4E8D-9F16-E09EF14D1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7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412707" name="Text Box 35">
            <a:hlinkClick r:id="rId9" action="ppaction://hlinksldjump"/>
            <a:extLst>
              <a:ext uri="{FF2B5EF4-FFF2-40B4-BE49-F238E27FC236}">
                <a16:creationId xmlns:a16="http://schemas.microsoft.com/office/drawing/2014/main" id="{2F889AF1-8653-40A2-B8B8-618793199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endParaRPr lang="en-US" altLang="en-US">
              <a:solidFill>
                <a:srgbClr val="3A06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5613" name="AutoShape 36" descr="Stationery">
            <a:hlinkClick r:id="rId10" action="ppaction://hlinksldjump"/>
            <a:extLst>
              <a:ext uri="{FF2B5EF4-FFF2-40B4-BE49-F238E27FC236}">
                <a16:creationId xmlns:a16="http://schemas.microsoft.com/office/drawing/2014/main" id="{6908D05C-507F-42DC-9389-AE5C61F0F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7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412709" name="Text Box 37">
            <a:hlinkClick r:id="rId10" action="ppaction://hlinksldjump"/>
            <a:extLst>
              <a:ext uri="{FF2B5EF4-FFF2-40B4-BE49-F238E27FC236}">
                <a16:creationId xmlns:a16="http://schemas.microsoft.com/office/drawing/2014/main" id="{F2C9CBC3-CCA3-48E9-9F63-C8869677D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2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12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12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12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>
            <a:extLst>
              <a:ext uri="{FF2B5EF4-FFF2-40B4-BE49-F238E27FC236}">
                <a16:creationId xmlns:a16="http://schemas.microsoft.com/office/drawing/2014/main" id="{0A785516-2F08-4AD5-BC1F-2B84DF4B6B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altLang="en-US"/>
              <a:t>Types of Financial Institutions</a:t>
            </a:r>
          </a:p>
        </p:txBody>
      </p:sp>
      <p:sp>
        <p:nvSpPr>
          <p:cNvPr id="400387" name="Rectangle 3">
            <a:extLst>
              <a:ext uri="{FF2B5EF4-FFF2-40B4-BE49-F238E27FC236}">
                <a16:creationId xmlns:a16="http://schemas.microsoft.com/office/drawing/2014/main" id="{0EAD5026-A11C-4148-AE05-6CBBF7CF0F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33265" y="812800"/>
            <a:ext cx="9217270" cy="5486400"/>
          </a:xfrm>
        </p:spPr>
        <p:txBody>
          <a:bodyPr>
            <a:normAutofit fontScale="62500" lnSpcReduction="20000"/>
          </a:bodyPr>
          <a:lstStyle/>
          <a:p>
            <a:pPr>
              <a:buFontTx/>
              <a:buNone/>
            </a:pPr>
            <a:r>
              <a:rPr lang="en-US" altLang="en-US" b="1" dirty="0">
                <a:solidFill>
                  <a:schemeClr val="bg1"/>
                </a:solidFill>
              </a:rPr>
              <a:t>Commercial Banks</a:t>
            </a:r>
            <a:endParaRPr lang="en-US" altLang="en-US" b="1" dirty="0"/>
          </a:p>
          <a:p>
            <a:pPr lvl="1"/>
            <a:r>
              <a:rPr lang="en-US" altLang="en-US" sz="2300" dirty="0"/>
              <a:t>Commercial banks offer checking services, accept deposits, and make loans.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300" b="1" dirty="0">
                <a:solidFill>
                  <a:schemeClr val="hlink"/>
                </a:solidFill>
              </a:rPr>
              <a:t>Savings and Loan Associations</a:t>
            </a:r>
            <a:endParaRPr lang="en-US" altLang="en-US" sz="2300" b="1" dirty="0"/>
          </a:p>
          <a:p>
            <a:pPr lvl="1"/>
            <a:r>
              <a:rPr lang="en-US" altLang="en-US" sz="2300" dirty="0"/>
              <a:t>Savings and Loan Associations were originally chartered to lend money for home-building in the mid-1800s. </a:t>
            </a:r>
            <a:endParaRPr lang="en-US" altLang="en-US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300" b="1" dirty="0">
                <a:solidFill>
                  <a:srgbClr val="FF0000"/>
                </a:solidFill>
              </a:rPr>
              <a:t>Savings Banks</a:t>
            </a:r>
            <a:endParaRPr lang="en-US" altLang="en-US" sz="2300" b="1" dirty="0"/>
          </a:p>
          <a:p>
            <a:pPr lvl="1"/>
            <a:r>
              <a:rPr lang="en-US" altLang="en-US" sz="2300" dirty="0"/>
              <a:t>Savings banks traditionally served people who made smaller deposits and transactions than commercial banks wished to handle. </a:t>
            </a:r>
            <a:endParaRPr lang="en-US" altLang="en-US" sz="2300" b="1" dirty="0"/>
          </a:p>
          <a:p>
            <a:pPr>
              <a:buFontTx/>
              <a:buNone/>
            </a:pPr>
            <a:r>
              <a:rPr lang="en-US" altLang="en-US" sz="2300" b="1" dirty="0">
                <a:solidFill>
                  <a:schemeClr val="folHlink"/>
                </a:solidFill>
              </a:rPr>
              <a:t>Credit Unions</a:t>
            </a:r>
            <a:endParaRPr lang="en-US" altLang="en-US" sz="2300" b="1" dirty="0"/>
          </a:p>
          <a:p>
            <a:pPr lvl="1"/>
            <a:r>
              <a:rPr lang="en-US" altLang="en-US" sz="2300" dirty="0"/>
              <a:t>Credit unions are cooperative lending associations for particular groups, usually employees of a specific firm or government agency. </a:t>
            </a:r>
            <a:endParaRPr lang="en-US" altLang="en-US" sz="2300" b="1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300" b="1" dirty="0">
                <a:solidFill>
                  <a:srgbClr val="0000FF"/>
                </a:solidFill>
              </a:rPr>
              <a:t>Finance Companies</a:t>
            </a:r>
            <a:endParaRPr lang="en-US" altLang="en-US" sz="2300" b="1" dirty="0"/>
          </a:p>
          <a:p>
            <a:pPr lvl="1"/>
            <a:r>
              <a:rPr lang="en-US" altLang="en-US" sz="2300" dirty="0"/>
              <a:t>Finance companies make installment loans to consumers. </a:t>
            </a:r>
            <a:endParaRPr lang="en-US" altLang="en-US" sz="2300" b="1" dirty="0"/>
          </a:p>
        </p:txBody>
      </p:sp>
      <p:sp>
        <p:nvSpPr>
          <p:cNvPr id="400392" name="Rectangle 8">
            <a:extLst>
              <a:ext uri="{FF2B5EF4-FFF2-40B4-BE49-F238E27FC236}">
                <a16:creationId xmlns:a16="http://schemas.microsoft.com/office/drawing/2014/main" id="{CCA3A411-F8B4-4484-9E23-24DF88685B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64008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r">
              <a:spcBef>
                <a:spcPct val="20000"/>
              </a:spcBef>
              <a:defRPr/>
            </a:pPr>
            <a:r>
              <a:rPr lang="en-US" altLang="en-US" sz="1400" b="1" i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Chapter 10, Section 3</a:t>
            </a:r>
            <a:endParaRPr lang="en-US" altLang="en-US" sz="14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29" name="AutoShape 9" descr="Stationery">
            <a:hlinkClick r:id="" action="ppaction://hlinkshowjump?jump=previousslide" highlightClick="1"/>
            <a:extLst>
              <a:ext uri="{FF2B5EF4-FFF2-40B4-BE49-F238E27FC236}">
                <a16:creationId xmlns:a16="http://schemas.microsoft.com/office/drawing/2014/main" id="{32A02B5C-8CAA-4A95-8E90-AE5115047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6299200"/>
            <a:ext cx="520700" cy="520700"/>
          </a:xfrm>
          <a:prstGeom prst="actionButtonBackPrevious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6630" name="AutoShape 10" descr="Stationery">
            <a:hlinkClick r:id="" action="ppaction://hlinkshowjump?jump=nextslide" highlightClick="1"/>
            <a:extLst>
              <a:ext uri="{FF2B5EF4-FFF2-40B4-BE49-F238E27FC236}">
                <a16:creationId xmlns:a16="http://schemas.microsoft.com/office/drawing/2014/main" id="{F686004C-D86D-45C7-B371-24871BA907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6299200"/>
            <a:ext cx="520700" cy="520700"/>
          </a:xfrm>
          <a:prstGeom prst="actionButtonForwardNext">
            <a:avLst/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26631" name="AutoShape 11" descr="Stationery">
            <a:hlinkClick r:id="rId3" action="ppaction://hlinksldjump"/>
            <a:extLst>
              <a:ext uri="{FF2B5EF4-FFF2-40B4-BE49-F238E27FC236}">
                <a16:creationId xmlns:a16="http://schemas.microsoft.com/office/drawing/2014/main" id="{99206FF4-E718-427C-8F08-828DB755AC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400396" name="Text Box 12">
            <a:hlinkClick r:id="rId4" action="ppaction://hlinksldjump"/>
            <a:extLst>
              <a:ext uri="{FF2B5EF4-FFF2-40B4-BE49-F238E27FC236}">
                <a16:creationId xmlns:a16="http://schemas.microsoft.com/office/drawing/2014/main" id="{C2FE846A-4F71-4602-AE5E-40062F318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2</a:t>
            </a:r>
            <a:endParaRPr lang="en-US" altLang="en-US">
              <a:solidFill>
                <a:srgbClr val="3A066A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6633" name="AutoShape 13" descr="Stationery">
            <a:hlinkClick r:id="rId5" action="ppaction://hlinksldjump"/>
            <a:extLst>
              <a:ext uri="{FF2B5EF4-FFF2-40B4-BE49-F238E27FC236}">
                <a16:creationId xmlns:a16="http://schemas.microsoft.com/office/drawing/2014/main" id="{22677BC2-3644-4844-9065-2B0D9290C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6292850"/>
            <a:ext cx="533400" cy="533400"/>
          </a:xfrm>
          <a:prstGeom prst="bevel">
            <a:avLst>
              <a:gd name="adj" fmla="val 12500"/>
            </a:avLst>
          </a:prstGeom>
          <a:blipFill dpi="0" rotWithShape="0">
            <a:blip r:embed="rId2"/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60000"/>
              </a:spcBef>
              <a:buClr>
                <a:schemeClr val="tx1"/>
              </a:buClr>
              <a:buSzPct val="150000"/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40000"/>
              </a:spcBef>
              <a:buClr>
                <a:schemeClr val="tx1"/>
              </a:buClr>
              <a:buSzPct val="150000"/>
              <a:buChar char="•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ct val="35000"/>
              </a:spcBef>
              <a:buChar char="•"/>
              <a:defRPr kumimoji="1" sz="20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lnSpc>
                <a:spcPct val="75000"/>
              </a:lnSpc>
              <a:spcBef>
                <a:spcPct val="30000"/>
              </a:spcBef>
              <a:buChar char="–"/>
              <a:defRPr kumimoji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lnSpc>
                <a:spcPct val="75000"/>
              </a:lnSpc>
              <a:spcBef>
                <a:spcPct val="30000"/>
              </a:spcBef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75000"/>
              </a:lnSpc>
              <a:spcBef>
                <a:spcPct val="30000"/>
              </a:spcBef>
              <a:spcAft>
                <a:spcPct val="0"/>
              </a:spcAft>
              <a:buChar char="»"/>
              <a:defRPr kumimoji="1" sz="16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  <a:buClrTx/>
              <a:buSzTx/>
            </a:pPr>
            <a:endParaRPr lang="en-US" altLang="en-US" sz="3000">
              <a:solidFill>
                <a:schemeClr val="tx1"/>
              </a:solidFill>
            </a:endParaRPr>
          </a:p>
        </p:txBody>
      </p:sp>
      <p:sp>
        <p:nvSpPr>
          <p:cNvPr id="400398" name="Text Box 14">
            <a:hlinkClick r:id="rId5" action="ppaction://hlinksldjump"/>
            <a:extLst>
              <a:ext uri="{FF2B5EF4-FFF2-40B4-BE49-F238E27FC236}">
                <a16:creationId xmlns:a16="http://schemas.microsoft.com/office/drawing/2014/main" id="{44BAF4B7-F5AB-4048-88C6-50D06585B7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0" y="6286500"/>
            <a:ext cx="3048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1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0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400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400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00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00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3" dur="500"/>
                                        <p:tgtEl>
                                          <p:spTgt spid="400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00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3" dur="500"/>
                                        <p:tgtEl>
                                          <p:spTgt spid="400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8" dur="500"/>
                                        <p:tgtEl>
                                          <p:spTgt spid="400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400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8" dur="500"/>
                                        <p:tgtEl>
                                          <p:spTgt spid="400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0386" grpId="0" autoUpdateAnimBg="0"/>
      <p:bldP spid="400387" grpId="0" build="p" bldLvl="2" autoUpdateAnimBg="0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71af3243-3dd4-4a8d-8c0d-dd76da1f02a5"/>
    <ds:schemaRef ds:uri="http://schemas.openxmlformats.org/package/2006/metadata/core-properties"/>
    <ds:schemaRef ds:uri="16c05727-aa75-4e4a-9b5f-8a80a1165891"/>
    <ds:schemaRef ds:uri="http://purl.org/dc/dcmitype/"/>
    <ds:schemaRef ds:uri="http://www.w3.org/XML/1998/namespace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618</Words>
  <Application>Microsoft Office PowerPoint</Application>
  <PresentationFormat>Widescreen</PresentationFormat>
  <Paragraphs>83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Segoe UI</vt:lpstr>
      <vt:lpstr>Segoe UI Light</vt:lpstr>
      <vt:lpstr>Wingdings</vt:lpstr>
      <vt:lpstr>WelcomeDoc</vt:lpstr>
      <vt:lpstr>Document</vt:lpstr>
      <vt:lpstr>Banking Today </vt:lpstr>
      <vt:lpstr>S E C T I O N  3 Banking Today</vt:lpstr>
      <vt:lpstr>Functions of Money?</vt:lpstr>
      <vt:lpstr>Leaving the Gold Standard and the FED</vt:lpstr>
      <vt:lpstr>Measuring the Money Supply</vt:lpstr>
      <vt:lpstr>MONEY SUPPLY (M1 &amp; M2)</vt:lpstr>
      <vt:lpstr>Banking Services</vt:lpstr>
      <vt:lpstr>How Banks Make a Profit</vt:lpstr>
      <vt:lpstr>Types of Financial Institutions</vt:lpstr>
      <vt:lpstr>Electronic Banking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2023-03-17T17:28:31Z</dcterms:created>
  <dcterms:modified xsi:type="dcterms:W3CDTF">2023-03-17T18:34:57Z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