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2" r:id="rId7"/>
    <p:sldId id="261" r:id="rId8"/>
    <p:sldId id="263" r:id="rId9"/>
    <p:sldId id="282" r:id="rId10"/>
    <p:sldId id="281" r:id="rId11"/>
    <p:sldId id="284" r:id="rId12"/>
    <p:sldId id="264" r:id="rId13"/>
    <p:sldId id="285" r:id="rId14"/>
    <p:sldId id="298" r:id="rId15"/>
    <p:sldId id="269" r:id="rId16"/>
    <p:sldId id="278" r:id="rId17"/>
    <p:sldId id="270" r:id="rId18"/>
    <p:sldId id="271" r:id="rId19"/>
    <p:sldId id="272" r:id="rId20"/>
    <p:sldId id="277" r:id="rId21"/>
    <p:sldId id="279" r:id="rId22"/>
    <p:sldId id="265" r:id="rId23"/>
    <p:sldId id="267" r:id="rId24"/>
    <p:sldId id="274" r:id="rId25"/>
    <p:sldId id="268" r:id="rId26"/>
    <p:sldId id="275" r:id="rId27"/>
    <p:sldId id="280" r:id="rId28"/>
    <p:sldId id="276" r:id="rId29"/>
    <p:sldId id="297" r:id="rId30"/>
    <p:sldId id="287" r:id="rId31"/>
    <p:sldId id="288" r:id="rId32"/>
    <p:sldId id="289" r:id="rId33"/>
    <p:sldId id="290" r:id="rId34"/>
    <p:sldId id="291" r:id="rId35"/>
    <p:sldId id="292" r:id="rId36"/>
    <p:sldId id="293" r:id="rId37"/>
    <p:sldId id="294" r:id="rId38"/>
    <p:sldId id="295" r:id="rId39"/>
    <p:sldId id="286"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79500" y="2214563"/>
            <a:ext cx="5202767" cy="3881437"/>
          </a:xfrm>
        </p:spPr>
        <p:txBody>
          <a:bodyPr/>
          <a:lstStyle/>
          <a:p>
            <a:endParaRPr lang="en-US"/>
          </a:p>
        </p:txBody>
      </p:sp>
      <p:sp>
        <p:nvSpPr>
          <p:cNvPr id="4" name="Text Placeholder 3"/>
          <p:cNvSpPr>
            <a:spLocks noGrp="1"/>
          </p:cNvSpPr>
          <p:nvPr>
            <p:ph type="body" sz="half" idx="2"/>
          </p:nvPr>
        </p:nvSpPr>
        <p:spPr>
          <a:xfrm>
            <a:off x="6485467" y="2214563"/>
            <a:ext cx="5204884"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4A5EE8BD-533F-4889-9128-67E177614733}" type="slidenum">
              <a:rPr lang="en-US" altLang="en-US"/>
              <a:pPr/>
              <a:t>‹#›</a:t>
            </a:fld>
            <a:endParaRPr lang="en-US" altLang="en-US"/>
          </a:p>
        </p:txBody>
      </p:sp>
    </p:spTree>
    <p:extLst>
      <p:ext uri="{BB962C8B-B14F-4D97-AF65-F5344CB8AC3E}">
        <p14:creationId xmlns:p14="http://schemas.microsoft.com/office/powerpoint/2010/main" val="2060966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0" y="2214563"/>
            <a:ext cx="5202767"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485467" y="2214563"/>
            <a:ext cx="5204884" cy="3881437"/>
          </a:xfrm>
        </p:spPr>
        <p:txBody>
          <a:bodyPr/>
          <a:lstStyle/>
          <a:p>
            <a:endParaRPr lang="en-US"/>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802E2A65-0106-44F5-AAB9-A393FBBB0C09}" type="slidenum">
              <a:rPr lang="en-US" altLang="en-US"/>
              <a:pPr/>
              <a:t>‹#›</a:t>
            </a:fld>
            <a:endParaRPr lang="en-US" altLang="en-US"/>
          </a:p>
        </p:txBody>
      </p:sp>
    </p:spTree>
    <p:extLst>
      <p:ext uri="{BB962C8B-B14F-4D97-AF65-F5344CB8AC3E}">
        <p14:creationId xmlns:p14="http://schemas.microsoft.com/office/powerpoint/2010/main" val="17548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6/5/2019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 id="214748367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chool_speech_(First_Amendment)" TargetMode="External"/><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overthrow.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53" y="401167"/>
            <a:ext cx="9099973" cy="1646302"/>
          </a:xfrm>
        </p:spPr>
        <p:txBody>
          <a:bodyPr/>
          <a:lstStyle/>
          <a:p>
            <a:r>
              <a:rPr lang="en-US" dirty="0" smtClean="0"/>
              <a:t>Civil Liberties</a:t>
            </a:r>
            <a:endParaRPr lang="en-US" dirty="0"/>
          </a:p>
        </p:txBody>
      </p:sp>
      <p:sp>
        <p:nvSpPr>
          <p:cNvPr id="3" name="Subtitle 2"/>
          <p:cNvSpPr>
            <a:spLocks noGrp="1"/>
          </p:cNvSpPr>
          <p:nvPr>
            <p:ph type="subTitle" idx="1"/>
          </p:nvPr>
        </p:nvSpPr>
        <p:spPr/>
        <p:txBody>
          <a:bodyPr>
            <a:normAutofit/>
          </a:bodyPr>
          <a:lstStyle/>
          <a:p>
            <a:r>
              <a:rPr lang="en-US" dirty="0" smtClean="0"/>
              <a:t>Textbook Chapters </a:t>
            </a:r>
            <a:r>
              <a:rPr lang="en-US" dirty="0" smtClean="0"/>
              <a:t>5</a:t>
            </a:r>
            <a:endParaRPr lang="en-US" dirty="0" smtClean="0"/>
          </a:p>
          <a:p>
            <a:r>
              <a:rPr lang="en-US" dirty="0" smtClean="0"/>
              <a:t>Coach Flu</a:t>
            </a:r>
            <a:endParaRPr lang="en-US" dirty="0" smtClean="0"/>
          </a:p>
        </p:txBody>
      </p:sp>
    </p:spTree>
    <p:extLst>
      <p:ext uri="{BB962C8B-B14F-4D97-AF65-F5344CB8AC3E}">
        <p14:creationId xmlns:p14="http://schemas.microsoft.com/office/powerpoint/2010/main" val="174551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77334" y="1728327"/>
            <a:ext cx="8596668" cy="3880773"/>
          </a:xfrm>
        </p:spPr>
        <p:txBody>
          <a:bodyPr>
            <a:normAutofit/>
          </a:bodyPr>
          <a:lstStyle/>
          <a:p>
            <a:r>
              <a:rPr lang="en-US" altLang="en-US" sz="2800" dirty="0" smtClean="0"/>
              <a:t>Does the government assist religious schools with tax dollars today?</a:t>
            </a:r>
          </a:p>
        </p:txBody>
      </p:sp>
      <p:sp>
        <p:nvSpPr>
          <p:cNvPr id="12290" name="Rectangle 2"/>
          <p:cNvSpPr>
            <a:spLocks noGrp="1" noChangeArrowheads="1"/>
          </p:cNvSpPr>
          <p:nvPr>
            <p:ph type="title"/>
          </p:nvPr>
        </p:nvSpPr>
        <p:spPr/>
        <p:txBody>
          <a:bodyPr/>
          <a:lstStyle/>
          <a:p>
            <a:r>
              <a:rPr lang="en-US" altLang="en-US" dirty="0"/>
              <a:t>Religious Freedom</a:t>
            </a:r>
          </a:p>
        </p:txBody>
      </p:sp>
      <p:sp>
        <p:nvSpPr>
          <p:cNvPr id="12292" name="Text Box 4"/>
          <p:cNvSpPr txBox="1">
            <a:spLocks noChangeArrowheads="1"/>
          </p:cNvSpPr>
          <p:nvPr/>
        </p:nvSpPr>
        <p:spPr bwMode="auto">
          <a:xfrm>
            <a:off x="1131191" y="2933602"/>
            <a:ext cx="8026400" cy="326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SzPct val="55000"/>
              <a:buFont typeface="Wingdings" pitchFamily="2" charset="2"/>
              <a:buNone/>
            </a:pPr>
            <a:r>
              <a:rPr lang="en-US" altLang="en-US" sz="1600" dirty="0" smtClean="0">
                <a:solidFill>
                  <a:srgbClr val="C00000"/>
                </a:solidFill>
              </a:rPr>
              <a:t>Yes.  </a:t>
            </a:r>
          </a:p>
          <a:p>
            <a:pPr lvl="1">
              <a:spcBef>
                <a:spcPct val="20000"/>
              </a:spcBef>
              <a:buClr>
                <a:schemeClr val="accent2"/>
              </a:buClr>
              <a:buSzPct val="55000"/>
              <a:buFont typeface="Wingdings" pitchFamily="2" charset="2"/>
              <a:buNone/>
            </a:pPr>
            <a:r>
              <a:rPr lang="en-US" altLang="en-US" sz="1600" dirty="0" smtClean="0">
                <a:solidFill>
                  <a:srgbClr val="C00000"/>
                </a:solidFill>
              </a:rPr>
              <a:t>Courts </a:t>
            </a:r>
            <a:r>
              <a:rPr lang="en-US" altLang="en-US" sz="1600" dirty="0">
                <a:solidFill>
                  <a:srgbClr val="C00000"/>
                </a:solidFill>
              </a:rPr>
              <a:t>have ruled that it is ok for tax dollars to be spent on: school lunch, transportation, speech/hearing support, standardized tests, computer purchases and internet access, vouchers; subject to Lemon test </a:t>
            </a:r>
            <a:r>
              <a:rPr lang="en-US" altLang="en-US" sz="1600" dirty="0" smtClean="0">
                <a:solidFill>
                  <a:srgbClr val="C00000"/>
                </a:solidFill>
              </a:rPr>
              <a:t>restrictions (Lemon v. Kurtzman 1971</a:t>
            </a:r>
            <a:r>
              <a:rPr lang="en-US" altLang="en-US" sz="1600" dirty="0" smtClean="0">
                <a:solidFill>
                  <a:srgbClr val="C00000"/>
                </a:solidFill>
              </a:rPr>
              <a:t>)</a:t>
            </a:r>
          </a:p>
          <a:p>
            <a:pPr lvl="1">
              <a:spcBef>
                <a:spcPct val="20000"/>
              </a:spcBef>
              <a:buClr>
                <a:schemeClr val="accent2"/>
              </a:buClr>
              <a:buSzPct val="55000"/>
              <a:buFont typeface="Wingdings" pitchFamily="2" charset="2"/>
              <a:buNone/>
            </a:pPr>
            <a:endParaRPr lang="en-US" altLang="en-US" sz="1600" dirty="0">
              <a:solidFill>
                <a:srgbClr val="C00000"/>
              </a:solidFill>
            </a:endParaRPr>
          </a:p>
          <a:p>
            <a:pPr lvl="1">
              <a:spcBef>
                <a:spcPct val="20000"/>
              </a:spcBef>
              <a:buClr>
                <a:schemeClr val="accent2"/>
              </a:buClr>
              <a:buSzPct val="55000"/>
              <a:buFont typeface="Wingdings" pitchFamily="2" charset="2"/>
              <a:buNone/>
            </a:pPr>
            <a:r>
              <a:rPr lang="en-US" altLang="en-US" sz="1600" u="sng" dirty="0" smtClean="0">
                <a:solidFill>
                  <a:srgbClr val="C00000"/>
                </a:solidFill>
              </a:rPr>
              <a:t>Lemon Test </a:t>
            </a:r>
            <a:r>
              <a:rPr lang="en-US" altLang="en-US" sz="1600" dirty="0" smtClean="0">
                <a:solidFill>
                  <a:srgbClr val="C00000"/>
                </a:solidFill>
              </a:rPr>
              <a:t>three pronged test</a:t>
            </a:r>
          </a:p>
          <a:p>
            <a:pPr marL="800100" lvl="1" indent="-342900">
              <a:spcBef>
                <a:spcPct val="20000"/>
              </a:spcBef>
              <a:buClr>
                <a:schemeClr val="accent2"/>
              </a:buClr>
              <a:buSzPct val="55000"/>
              <a:buFont typeface="Wingdings" pitchFamily="2" charset="2"/>
              <a:buAutoNum type="arabicPeriod"/>
            </a:pPr>
            <a:r>
              <a:rPr lang="en-US" altLang="en-US" sz="1600" dirty="0" smtClean="0">
                <a:solidFill>
                  <a:srgbClr val="C00000"/>
                </a:solidFill>
              </a:rPr>
              <a:t>It has a strict secular purpose</a:t>
            </a:r>
          </a:p>
          <a:p>
            <a:pPr marL="800100" lvl="1" indent="-342900">
              <a:spcBef>
                <a:spcPct val="20000"/>
              </a:spcBef>
              <a:buClr>
                <a:schemeClr val="accent2"/>
              </a:buClr>
              <a:buSzPct val="55000"/>
              <a:buFont typeface="Wingdings" pitchFamily="2" charset="2"/>
              <a:buAutoNum type="arabicPeriod"/>
            </a:pPr>
            <a:r>
              <a:rPr lang="en-US" altLang="en-US" sz="1600" dirty="0" smtClean="0">
                <a:solidFill>
                  <a:srgbClr val="C00000"/>
                </a:solidFill>
              </a:rPr>
              <a:t>Its primary effect neither advances nor inhibits religion.</a:t>
            </a:r>
          </a:p>
          <a:p>
            <a:pPr marL="800100" lvl="1" indent="-342900">
              <a:spcBef>
                <a:spcPct val="20000"/>
              </a:spcBef>
              <a:buClr>
                <a:schemeClr val="accent2"/>
              </a:buClr>
              <a:buSzPct val="55000"/>
              <a:buFont typeface="Wingdings" pitchFamily="2" charset="2"/>
              <a:buAutoNum type="arabicPeriod"/>
            </a:pPr>
            <a:r>
              <a:rPr lang="en-US" altLang="en-US" sz="1600" dirty="0" smtClean="0">
                <a:solidFill>
                  <a:srgbClr val="C00000"/>
                </a:solidFill>
              </a:rPr>
              <a:t>It does not foster an excessive government entanglement with religion.</a:t>
            </a:r>
            <a:endParaRPr lang="en-US" altLang="en-US" sz="1600" dirty="0">
              <a:solidFill>
                <a:srgbClr val="C00000"/>
              </a:solidFill>
            </a:endParaRPr>
          </a:p>
          <a:p>
            <a:pPr>
              <a:spcBef>
                <a:spcPct val="50000"/>
              </a:spcBef>
            </a:pPr>
            <a:endParaRPr lang="en-US" altLang="en-US" dirty="0">
              <a:solidFill>
                <a:schemeClr val="folHlink"/>
              </a:solidFill>
            </a:endParaRPr>
          </a:p>
        </p:txBody>
      </p:sp>
    </p:spTree>
    <p:extLst>
      <p:ext uri="{BB962C8B-B14F-4D97-AF65-F5344CB8AC3E}">
        <p14:creationId xmlns:p14="http://schemas.microsoft.com/office/powerpoint/2010/main" val="157415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77334" y="1421477"/>
            <a:ext cx="8596668" cy="4619886"/>
          </a:xfrm>
        </p:spPr>
        <p:txBody>
          <a:bodyPr/>
          <a:lstStyle/>
          <a:p>
            <a:r>
              <a:rPr lang="en-US" altLang="en-US" dirty="0"/>
              <a:t>Free Exercise</a:t>
            </a:r>
          </a:p>
          <a:p>
            <a:pPr lvl="1"/>
            <a:r>
              <a:rPr lang="en-US" altLang="en-US" dirty="0"/>
              <a:t>Distinction between belief and </a:t>
            </a:r>
            <a:r>
              <a:rPr lang="en-US" altLang="en-US" dirty="0" smtClean="0"/>
              <a:t>practice</a:t>
            </a:r>
          </a:p>
          <a:p>
            <a:pPr lvl="1"/>
            <a:endParaRPr lang="en-US" altLang="en-US" dirty="0"/>
          </a:p>
          <a:p>
            <a:pPr lvl="1"/>
            <a:endParaRPr lang="en-US" altLang="en-US" dirty="0" smtClean="0"/>
          </a:p>
          <a:p>
            <a:pPr lvl="1"/>
            <a:endParaRPr lang="en-US" altLang="en-US" dirty="0"/>
          </a:p>
          <a:p>
            <a:pPr lvl="1"/>
            <a:r>
              <a:rPr lang="en-US" altLang="en-US" dirty="0"/>
              <a:t>Courts have upheld state intervention in religious practices</a:t>
            </a:r>
          </a:p>
          <a:p>
            <a:pPr lvl="2"/>
            <a:r>
              <a:rPr lang="en-US" altLang="en-US" dirty="0"/>
              <a:t>Drug Use permissible?</a:t>
            </a:r>
          </a:p>
          <a:p>
            <a:pPr lvl="3">
              <a:buFont typeface="Wingdings" pitchFamily="2" charset="2"/>
              <a:buNone/>
            </a:pPr>
            <a:endParaRPr lang="en-US" altLang="en-US" dirty="0"/>
          </a:p>
        </p:txBody>
      </p:sp>
      <p:sp>
        <p:nvSpPr>
          <p:cNvPr id="20482" name="Rectangle 2"/>
          <p:cNvSpPr>
            <a:spLocks noGrp="1" noChangeArrowheads="1"/>
          </p:cNvSpPr>
          <p:nvPr>
            <p:ph type="title"/>
          </p:nvPr>
        </p:nvSpPr>
        <p:spPr/>
        <p:txBody>
          <a:bodyPr/>
          <a:lstStyle/>
          <a:p>
            <a:r>
              <a:rPr lang="en-US" altLang="en-US" dirty="0"/>
              <a:t>Religious Freedom</a:t>
            </a:r>
          </a:p>
        </p:txBody>
      </p:sp>
      <p:pic>
        <p:nvPicPr>
          <p:cNvPr id="20485" name="Picture 5" descr="C:\Documents and Settings\user\My Documents\My Pictures\uspol\spliff.jpg"/>
          <p:cNvPicPr>
            <a:picLocks noChangeAspect="1" noChangeArrowheads="1"/>
          </p:cNvPicPr>
          <p:nvPr/>
        </p:nvPicPr>
        <p:blipFill>
          <a:blip r:embed="rId2">
            <a:extLst>
              <a:ext uri="{28A0092B-C50C-407E-A947-70E740481C1C}">
                <a14:useLocalDpi xmlns:a14="http://schemas.microsoft.com/office/drawing/2010/main" val="0"/>
              </a:ext>
            </a:extLst>
          </a:blip>
          <a:srcRect t="18535" r="19777" b="6322"/>
          <a:stretch>
            <a:fillRect/>
          </a:stretch>
        </p:blipFill>
        <p:spPr bwMode="auto">
          <a:xfrm>
            <a:off x="6705600" y="3886200"/>
            <a:ext cx="4876800" cy="2490788"/>
          </a:xfrm>
          <a:prstGeom prst="rect">
            <a:avLst/>
          </a:prstGeom>
          <a:noFill/>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798472" y="2172999"/>
            <a:ext cx="606659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a:spcBef>
                <a:spcPct val="20000"/>
              </a:spcBef>
              <a:buClr>
                <a:schemeClr val="accent2"/>
              </a:buClr>
              <a:buSzPct val="65000"/>
              <a:buFont typeface="Wingdings" pitchFamily="2" charset="2"/>
              <a:buNone/>
            </a:pPr>
            <a:r>
              <a:rPr lang="en-US" altLang="en-US" b="1" i="1" dirty="0">
                <a:solidFill>
                  <a:srgbClr val="C00000"/>
                </a:solidFill>
              </a:rPr>
              <a:t>No</a:t>
            </a:r>
            <a:r>
              <a:rPr lang="en-US" altLang="en-US" i="1" dirty="0">
                <a:solidFill>
                  <a:srgbClr val="C00000"/>
                </a:solidFill>
              </a:rPr>
              <a:t>. Oregon v. Smith</a:t>
            </a:r>
            <a:r>
              <a:rPr lang="en-US" altLang="en-US" dirty="0">
                <a:solidFill>
                  <a:srgbClr val="C00000"/>
                </a:solidFill>
              </a:rPr>
              <a:t> (1990</a:t>
            </a:r>
            <a:r>
              <a:rPr lang="en-US" altLang="en-US" dirty="0" smtClean="0">
                <a:solidFill>
                  <a:srgbClr val="C00000"/>
                </a:solidFill>
              </a:rPr>
              <a:t>) state unemployment</a:t>
            </a:r>
          </a:p>
          <a:p>
            <a:pPr lvl="2">
              <a:spcBef>
                <a:spcPct val="20000"/>
              </a:spcBef>
              <a:buClr>
                <a:schemeClr val="accent2"/>
              </a:buClr>
              <a:buSzPct val="65000"/>
              <a:buFont typeface="Wingdings" pitchFamily="2" charset="2"/>
              <a:buNone/>
            </a:pPr>
            <a:r>
              <a:rPr lang="en-US" altLang="en-US" dirty="0" smtClean="0">
                <a:solidFill>
                  <a:srgbClr val="C00000"/>
                </a:solidFill>
              </a:rPr>
              <a:t>benefits were denied even though peyote was </a:t>
            </a:r>
          </a:p>
          <a:p>
            <a:pPr lvl="2">
              <a:spcBef>
                <a:spcPct val="20000"/>
              </a:spcBef>
              <a:buClr>
                <a:schemeClr val="accent2"/>
              </a:buClr>
              <a:buSzPct val="65000"/>
              <a:buFont typeface="Wingdings" pitchFamily="2" charset="2"/>
              <a:buNone/>
            </a:pPr>
            <a:r>
              <a:rPr lang="en-US" altLang="en-US" dirty="0" smtClean="0">
                <a:solidFill>
                  <a:srgbClr val="C00000"/>
                </a:solidFill>
              </a:rPr>
              <a:t>used as a religious ritual</a:t>
            </a:r>
            <a:endParaRPr lang="en-US" altLang="en-US" dirty="0">
              <a:solidFill>
                <a:srgbClr val="C00000"/>
              </a:solidFill>
            </a:endParaRPr>
          </a:p>
        </p:txBody>
      </p:sp>
      <p:sp>
        <p:nvSpPr>
          <p:cNvPr id="20487" name="Text Box 7"/>
          <p:cNvSpPr txBox="1">
            <a:spLocks noChangeArrowheads="1"/>
          </p:cNvSpPr>
          <p:nvPr/>
        </p:nvSpPr>
        <p:spPr bwMode="auto">
          <a:xfrm>
            <a:off x="1659378" y="4019005"/>
            <a:ext cx="487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00000"/>
                </a:solidFill>
              </a:rPr>
              <a:t>Yes.</a:t>
            </a:r>
            <a:r>
              <a:rPr lang="en-US" altLang="en-US" dirty="0">
                <a:solidFill>
                  <a:srgbClr val="C00000"/>
                </a:solidFill>
              </a:rPr>
              <a:t> </a:t>
            </a:r>
            <a:r>
              <a:rPr lang="en-US" altLang="en-US" i="1" dirty="0">
                <a:solidFill>
                  <a:srgbClr val="C00000"/>
                </a:solidFill>
              </a:rPr>
              <a:t>Gonzales v O Centro </a:t>
            </a:r>
            <a:r>
              <a:rPr lang="en-US" altLang="en-US" i="1" dirty="0" err="1">
                <a:solidFill>
                  <a:srgbClr val="C00000"/>
                </a:solidFill>
              </a:rPr>
              <a:t>Espirita</a:t>
            </a:r>
            <a:r>
              <a:rPr lang="en-US" altLang="en-US" i="1" dirty="0">
                <a:solidFill>
                  <a:srgbClr val="C00000"/>
                </a:solidFill>
              </a:rPr>
              <a:t> </a:t>
            </a:r>
            <a:r>
              <a:rPr lang="en-US" altLang="en-US" i="1" dirty="0" err="1">
                <a:solidFill>
                  <a:srgbClr val="C00000"/>
                </a:solidFill>
              </a:rPr>
              <a:t>Benficiente</a:t>
            </a:r>
            <a:r>
              <a:rPr lang="en-US" altLang="en-US" i="1" dirty="0">
                <a:solidFill>
                  <a:srgbClr val="C00000"/>
                </a:solidFill>
              </a:rPr>
              <a:t> </a:t>
            </a:r>
            <a:r>
              <a:rPr lang="en-US" altLang="en-US" i="1" dirty="0" err="1">
                <a:solidFill>
                  <a:srgbClr val="C00000"/>
                </a:solidFill>
              </a:rPr>
              <a:t>Unaio</a:t>
            </a:r>
            <a:r>
              <a:rPr lang="en-US" altLang="en-US" i="1" dirty="0">
                <a:solidFill>
                  <a:srgbClr val="C00000"/>
                </a:solidFill>
              </a:rPr>
              <a:t> do Vegetal</a:t>
            </a:r>
            <a:r>
              <a:rPr lang="en-US" altLang="en-US" dirty="0">
                <a:solidFill>
                  <a:srgbClr val="C00000"/>
                </a:solidFill>
              </a:rPr>
              <a:t> (2006</a:t>
            </a:r>
            <a:r>
              <a:rPr lang="en-US" altLang="en-US" dirty="0" smtClean="0">
                <a:solidFill>
                  <a:srgbClr val="C00000"/>
                </a:solidFill>
              </a:rPr>
              <a:t>) hallucinatory tea was acceptable as part of a religious ceremony</a:t>
            </a:r>
            <a:endParaRPr lang="en-US" altLang="en-US" dirty="0">
              <a:solidFill>
                <a:srgbClr val="C00000"/>
              </a:solidFill>
            </a:endParaRPr>
          </a:p>
        </p:txBody>
      </p:sp>
    </p:spTree>
    <p:extLst>
      <p:ext uri="{BB962C8B-B14F-4D97-AF65-F5344CB8AC3E}">
        <p14:creationId xmlns:p14="http://schemas.microsoft.com/office/powerpoint/2010/main" val="269483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additive="base">
                                        <p:cTn id="12" dur="500" fill="hold"/>
                                        <p:tgtEl>
                                          <p:spTgt spid="20486"/>
                                        </p:tgtEl>
                                        <p:attrNameLst>
                                          <p:attrName>ppt_x</p:attrName>
                                        </p:attrNameLst>
                                      </p:cBhvr>
                                      <p:tavLst>
                                        <p:tav tm="0">
                                          <p:val>
                                            <p:strVal val="0-#ppt_w/2"/>
                                          </p:val>
                                        </p:tav>
                                        <p:tav tm="100000">
                                          <p:val>
                                            <p:strVal val="#ppt_x"/>
                                          </p:val>
                                        </p:tav>
                                      </p:tavLst>
                                    </p:anim>
                                    <p:anim calcmode="lin" valueType="num">
                                      <p:cBhvr additive="base">
                                        <p:cTn id="13"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additive="base">
                                        <p:cTn id="18" dur="500" fill="hold"/>
                                        <p:tgtEl>
                                          <p:spTgt spid="20487"/>
                                        </p:tgtEl>
                                        <p:attrNameLst>
                                          <p:attrName>ppt_x</p:attrName>
                                        </p:attrNameLst>
                                      </p:cBhvr>
                                      <p:tavLst>
                                        <p:tav tm="0">
                                          <p:val>
                                            <p:strVal val="#ppt_x"/>
                                          </p:val>
                                        </p:tav>
                                        <p:tav tm="100000">
                                          <p:val>
                                            <p:strVal val="#ppt_x"/>
                                          </p:val>
                                        </p:tav>
                                      </p:tavLst>
                                    </p:anim>
                                    <p:anim calcmode="lin" valueType="num">
                                      <p:cBhvr additive="base">
                                        <p:cTn id="19"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utoUpdateAnimBg="0"/>
      <p:bldP spid="204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Religion</a:t>
            </a:r>
            <a:endParaRPr/>
          </a:p>
        </p:txBody>
      </p:sp>
      <p:sp>
        <p:nvSpPr>
          <p:cNvPr id="2" name="Content Placeholder 1"/>
          <p:cNvSpPr>
            <a:spLocks noGrp="1"/>
          </p:cNvSpPr>
          <p:nvPr>
            <p:ph idx="1"/>
          </p:nvPr>
        </p:nvSpPr>
        <p:spPr>
          <a:xfrm>
            <a:off x="677334" y="1270000"/>
            <a:ext cx="8229600" cy="4906963"/>
          </a:xfrm>
        </p:spPr>
        <p:txBody>
          <a:bodyPr rtlCol="0">
            <a:normAutofit fontScale="47500" lnSpcReduction="20000"/>
          </a:bodyPr>
          <a:lstStyle/>
          <a:p>
            <a:pPr marL="274320" indent="-274320">
              <a:buNone/>
              <a:defRPr/>
            </a:pPr>
            <a:r>
              <a:rPr lang="en-US" sz="4400" dirty="0">
                <a:solidFill>
                  <a:schemeClr val="bg1"/>
                </a:solidFill>
              </a:rPr>
              <a:t>The Free Exercise Clause</a:t>
            </a:r>
          </a:p>
          <a:p>
            <a:pPr marL="274320" indent="-274320">
              <a:buFont typeface="Wingdings 2"/>
              <a:buChar char=""/>
              <a:defRPr/>
            </a:pPr>
            <a:r>
              <a:rPr lang="en-US" sz="4400" dirty="0">
                <a:solidFill>
                  <a:srgbClr val="FF0000"/>
                </a:solidFill>
              </a:rPr>
              <a:t> Free Exercise Clause</a:t>
            </a:r>
            <a:r>
              <a:rPr lang="en-US" sz="4400" dirty="0"/>
              <a:t>: A 1</a:t>
            </a:r>
            <a:r>
              <a:rPr lang="en-US" sz="4400" baseline="30000" dirty="0"/>
              <a:t>st</a:t>
            </a:r>
            <a:r>
              <a:rPr lang="en-US" sz="4400" dirty="0"/>
              <a:t> Amendment provision that prohibits government from interfering with the practice of religion.</a:t>
            </a:r>
          </a:p>
          <a:p>
            <a:pPr marL="274320" indent="-274320">
              <a:buFont typeface="Wingdings 2"/>
              <a:buChar char=""/>
              <a:defRPr/>
            </a:pPr>
            <a:r>
              <a:rPr lang="en-US" sz="4400" dirty="0"/>
              <a:t> What if something interfered with your religious belief? (Military, drugs, transfusions)</a:t>
            </a:r>
          </a:p>
          <a:p>
            <a:pPr marL="274320" indent="-274320">
              <a:buNone/>
              <a:defRPr/>
            </a:pPr>
            <a:r>
              <a:rPr lang="en-US" sz="4400" dirty="0"/>
              <a:t>	*you still have to abide by the laws of states and national government*</a:t>
            </a:r>
          </a:p>
          <a:p>
            <a:pPr marL="274320" indent="-274320">
              <a:buFont typeface="Wingdings 2"/>
              <a:buChar char=""/>
              <a:defRPr/>
            </a:pPr>
            <a:r>
              <a:rPr lang="en-US" sz="4400" dirty="0"/>
              <a:t> </a:t>
            </a:r>
            <a:r>
              <a:rPr lang="en-US" sz="4400" dirty="0">
                <a:solidFill>
                  <a:srgbClr val="FF0000"/>
                </a:solidFill>
              </a:rPr>
              <a:t>Religious restoration act 1993</a:t>
            </a:r>
            <a:r>
              <a:rPr lang="en-US" sz="4400" dirty="0"/>
              <a:t>: right to perform their religious rituals unless the government can show that the law or regulation in question is narrowly </a:t>
            </a:r>
            <a:r>
              <a:rPr lang="en-US" sz="4400" dirty="0" smtClean="0"/>
              <a:t>tailored </a:t>
            </a:r>
            <a:r>
              <a:rPr lang="en-US" sz="4400" dirty="0"/>
              <a:t>and in pursuit of a “compelling interest.”</a:t>
            </a:r>
          </a:p>
          <a:p>
            <a:pPr marL="274320" indent="-274320">
              <a:buFont typeface="Wingdings 2"/>
              <a:buChar char=""/>
              <a:defRPr/>
            </a:pPr>
            <a:r>
              <a:rPr lang="en-US" sz="4400" dirty="0"/>
              <a:t> The restoration act, however, was deemed unconstitutional in 1997 but, it </a:t>
            </a:r>
            <a:r>
              <a:rPr lang="en-US" sz="4400" dirty="0" smtClean="0"/>
              <a:t>a few parts still </a:t>
            </a:r>
            <a:r>
              <a:rPr lang="en-US" sz="4400" dirty="0"/>
              <a:t>applies to the federal </a:t>
            </a:r>
            <a:r>
              <a:rPr lang="en-US" sz="4400" dirty="0" smtClean="0"/>
              <a:t>government </a:t>
            </a:r>
            <a:r>
              <a:rPr lang="en-US" sz="4400" dirty="0" smtClean="0"/>
              <a:t>today and many states adopted their own laws covering the same </a:t>
            </a:r>
            <a:r>
              <a:rPr lang="en-US" sz="4400" dirty="0" smtClean="0"/>
              <a:t>protections in the 1993 Act.</a:t>
            </a:r>
            <a:endParaRPr lang="en-US" sz="4400" dirty="0"/>
          </a:p>
          <a:p>
            <a:pPr marL="274320" indent="-274320">
              <a:buFont typeface="Wingdings 2"/>
              <a:buChar char=""/>
              <a:defRPr/>
            </a:pPr>
            <a:endParaRPr lang="en-US" dirty="0"/>
          </a:p>
        </p:txBody>
      </p:sp>
    </p:spTree>
    <p:extLst>
      <p:ext uri="{BB962C8B-B14F-4D97-AF65-F5344CB8AC3E}">
        <p14:creationId xmlns:p14="http://schemas.microsoft.com/office/powerpoint/2010/main" val="220264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C:\Documents and Settings\user\My Documents\My Pictures\uspol\Goa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352800"/>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3012" name="Rectangle 4"/>
          <p:cNvSpPr>
            <a:spLocks noGrp="1" noChangeArrowheads="1"/>
          </p:cNvSpPr>
          <p:nvPr>
            <p:ph idx="1"/>
          </p:nvPr>
        </p:nvSpPr>
        <p:spPr/>
        <p:txBody>
          <a:bodyPr/>
          <a:lstStyle/>
          <a:p>
            <a:r>
              <a:rPr lang="en-US" altLang="en-US" dirty="0"/>
              <a:t>Free Exercise</a:t>
            </a:r>
          </a:p>
          <a:p>
            <a:pPr lvl="1"/>
            <a:r>
              <a:rPr lang="en-US" altLang="en-US" dirty="0"/>
              <a:t>Is animal sacrifice permissible?</a:t>
            </a:r>
          </a:p>
        </p:txBody>
      </p:sp>
      <p:sp>
        <p:nvSpPr>
          <p:cNvPr id="43011" name="Rectangle 3"/>
          <p:cNvSpPr>
            <a:spLocks noGrp="1" noChangeArrowheads="1"/>
          </p:cNvSpPr>
          <p:nvPr>
            <p:ph type="title"/>
          </p:nvPr>
        </p:nvSpPr>
        <p:spPr/>
        <p:txBody>
          <a:bodyPr/>
          <a:lstStyle/>
          <a:p>
            <a:r>
              <a:rPr lang="en-US" altLang="en-US"/>
              <a:t>Religious Freedom</a:t>
            </a:r>
          </a:p>
        </p:txBody>
      </p:sp>
      <p:sp>
        <p:nvSpPr>
          <p:cNvPr id="43013" name="Text Box 5"/>
          <p:cNvSpPr txBox="1">
            <a:spLocks noChangeArrowheads="1"/>
          </p:cNvSpPr>
          <p:nvPr/>
        </p:nvSpPr>
        <p:spPr bwMode="auto">
          <a:xfrm>
            <a:off x="999067" y="3110348"/>
            <a:ext cx="6908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2">
              <a:spcBef>
                <a:spcPct val="20000"/>
              </a:spcBef>
              <a:buClr>
                <a:schemeClr val="accent2"/>
              </a:buClr>
              <a:buSzPct val="65000"/>
              <a:buFont typeface="Wingdings" pitchFamily="2" charset="2"/>
              <a:buNone/>
            </a:pPr>
            <a:r>
              <a:rPr lang="en-US" altLang="en-US" b="1" i="1" dirty="0">
                <a:solidFill>
                  <a:schemeClr val="folHlink"/>
                </a:solidFill>
              </a:rPr>
              <a:t>		</a:t>
            </a:r>
            <a:r>
              <a:rPr lang="en-US" altLang="en-US" b="1" i="1" dirty="0">
                <a:solidFill>
                  <a:srgbClr val="C00000"/>
                </a:solidFill>
              </a:rPr>
              <a:t>Yes. </a:t>
            </a:r>
          </a:p>
          <a:p>
            <a:pPr lvl="2">
              <a:spcBef>
                <a:spcPct val="20000"/>
              </a:spcBef>
              <a:buClr>
                <a:schemeClr val="accent2"/>
              </a:buClr>
              <a:buSzPct val="65000"/>
              <a:buFont typeface="Wingdings" pitchFamily="2" charset="2"/>
              <a:buNone/>
            </a:pPr>
            <a:r>
              <a:rPr lang="en-US" altLang="en-US" i="1" dirty="0">
                <a:solidFill>
                  <a:srgbClr val="C00000"/>
                </a:solidFill>
              </a:rPr>
              <a:t>Church of the </a:t>
            </a:r>
            <a:r>
              <a:rPr lang="en-US" altLang="en-US" i="1" dirty="0" err="1">
                <a:solidFill>
                  <a:srgbClr val="C00000"/>
                </a:solidFill>
              </a:rPr>
              <a:t>Lukumi</a:t>
            </a:r>
            <a:r>
              <a:rPr lang="en-US" altLang="en-US" i="1" dirty="0">
                <a:solidFill>
                  <a:srgbClr val="C00000"/>
                </a:solidFill>
              </a:rPr>
              <a:t> </a:t>
            </a:r>
            <a:r>
              <a:rPr lang="en-US" altLang="en-US" i="1" dirty="0" err="1">
                <a:solidFill>
                  <a:srgbClr val="C00000"/>
                </a:solidFill>
              </a:rPr>
              <a:t>Babalu</a:t>
            </a:r>
            <a:r>
              <a:rPr lang="en-US" altLang="en-US" i="1" dirty="0">
                <a:solidFill>
                  <a:srgbClr val="C00000"/>
                </a:solidFill>
              </a:rPr>
              <a:t> Aye</a:t>
            </a:r>
            <a:br>
              <a:rPr lang="en-US" altLang="en-US" i="1" dirty="0">
                <a:solidFill>
                  <a:srgbClr val="C00000"/>
                </a:solidFill>
              </a:rPr>
            </a:br>
            <a:r>
              <a:rPr lang="en-US" altLang="en-US" i="1" dirty="0" smtClean="0">
                <a:solidFill>
                  <a:srgbClr val="C00000"/>
                </a:solidFill>
              </a:rPr>
              <a:t>(Santeria) </a:t>
            </a:r>
            <a:r>
              <a:rPr lang="en-US" altLang="en-US" dirty="0" smtClean="0">
                <a:solidFill>
                  <a:srgbClr val="C00000"/>
                </a:solidFill>
              </a:rPr>
              <a:t>v</a:t>
            </a:r>
            <a:r>
              <a:rPr lang="en-US" altLang="en-US" dirty="0">
                <a:solidFill>
                  <a:srgbClr val="C00000"/>
                </a:solidFill>
              </a:rPr>
              <a:t>.</a:t>
            </a:r>
            <a:r>
              <a:rPr lang="en-US" altLang="en-US" i="1" dirty="0">
                <a:solidFill>
                  <a:srgbClr val="C00000"/>
                </a:solidFill>
              </a:rPr>
              <a:t> City of Hialeah</a:t>
            </a:r>
            <a:r>
              <a:rPr lang="en-US" altLang="en-US" dirty="0">
                <a:solidFill>
                  <a:srgbClr val="C00000"/>
                </a:solidFill>
              </a:rPr>
              <a:t> (1993)</a:t>
            </a:r>
          </a:p>
          <a:p>
            <a:pPr lvl="2">
              <a:spcBef>
                <a:spcPct val="20000"/>
              </a:spcBef>
              <a:buClr>
                <a:schemeClr val="accent2"/>
              </a:buClr>
              <a:buSzPct val="65000"/>
              <a:buFont typeface="Wingdings" pitchFamily="2" charset="2"/>
              <a:buNone/>
            </a:pPr>
            <a:r>
              <a:rPr lang="en-US" altLang="en-US" dirty="0"/>
              <a:t>	</a:t>
            </a:r>
          </a:p>
        </p:txBody>
      </p:sp>
    </p:spTree>
    <p:extLst>
      <p:ext uri="{BB962C8B-B14F-4D97-AF65-F5344CB8AC3E}">
        <p14:creationId xmlns:p14="http://schemas.microsoft.com/office/powerpoint/2010/main" val="307260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anim calcmode="lin" valueType="num">
                                      <p:cBhvr additive="base">
                                        <p:cTn id="11" dur="500" fill="hold"/>
                                        <p:tgtEl>
                                          <p:spTgt spid="43013"/>
                                        </p:tgtEl>
                                        <p:attrNameLst>
                                          <p:attrName>ppt_x</p:attrName>
                                        </p:attrNameLst>
                                      </p:cBhvr>
                                      <p:tavLst>
                                        <p:tav tm="0">
                                          <p:val>
                                            <p:strVal val="0-#ppt_w/2"/>
                                          </p:val>
                                        </p:tav>
                                        <p:tav tm="100000">
                                          <p:val>
                                            <p:strVal val="#ppt_x"/>
                                          </p:val>
                                        </p:tav>
                                      </p:tavLst>
                                    </p:anim>
                                    <p:anim calcmode="lin" valueType="num">
                                      <p:cBhvr additive="base">
                                        <p:cTn id="12"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Landmark Cases </a:t>
            </a:r>
            <a:endParaRPr lang="en-US" dirty="0"/>
          </a:p>
        </p:txBody>
      </p:sp>
      <p:sp>
        <p:nvSpPr>
          <p:cNvPr id="132099" name="Content Placeholder 2"/>
          <p:cNvSpPr>
            <a:spLocks noGrp="1"/>
          </p:cNvSpPr>
          <p:nvPr>
            <p:ph idx="1"/>
          </p:nvPr>
        </p:nvSpPr>
        <p:spPr/>
        <p:txBody>
          <a:bodyPr/>
          <a:lstStyle/>
          <a:p>
            <a:r>
              <a:rPr lang="en-US" altLang="es-MX" sz="2800" b="1" u="sng" dirty="0">
                <a:solidFill>
                  <a:srgbClr val="FF0000"/>
                </a:solidFill>
              </a:rPr>
              <a:t>Santa Fe Independent School Dist. v. Doe</a:t>
            </a:r>
            <a:r>
              <a:rPr lang="en-US" altLang="es-MX" sz="2800" dirty="0">
                <a:solidFill>
                  <a:srgbClr val="FF0000"/>
                </a:solidFill>
              </a:rPr>
              <a:t>,(2000), </a:t>
            </a:r>
          </a:p>
          <a:p>
            <a:r>
              <a:rPr lang="en-US" altLang="es-MX" sz="2800" dirty="0"/>
              <a:t>Case heard before the United States Supreme Court. It ruled that a </a:t>
            </a:r>
            <a:r>
              <a:rPr lang="en-US" altLang="es-MX" sz="2800" b="1" u="sng" dirty="0"/>
              <a:t>policy permitting student-led, student-initiated prayer at high school football games violates the Establishment Clause of the First Amendment</a:t>
            </a:r>
            <a:r>
              <a:rPr lang="en-US" altLang="es-MX" sz="2800" dirty="0"/>
              <a:t>. The court announced its decision on June 19, holding the policy unconstitutional in a 6–3 decision. </a:t>
            </a:r>
          </a:p>
        </p:txBody>
      </p:sp>
    </p:spTree>
    <p:extLst>
      <p:ext uri="{BB962C8B-B14F-4D97-AF65-F5344CB8AC3E}">
        <p14:creationId xmlns:p14="http://schemas.microsoft.com/office/powerpoint/2010/main" val="400700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altLang="en-US" dirty="0" smtClean="0"/>
              <a:t>Is this protected speech? </a:t>
            </a:r>
          </a:p>
          <a:p>
            <a:r>
              <a:rPr lang="en-US" altLang="en-US" dirty="0" smtClean="0"/>
              <a:t>Can kids wear protest armbands in school, if they do not disrupt the educational process?</a:t>
            </a:r>
            <a:endParaRPr lang="en-US" altLang="en-US" dirty="0"/>
          </a:p>
          <a:p>
            <a:pPr lvl="1">
              <a:buFont typeface="Wingdings" pitchFamily="2" charset="2"/>
              <a:buNone/>
            </a:pPr>
            <a:endParaRPr lang="en-US" altLang="en-US" dirty="0"/>
          </a:p>
        </p:txBody>
      </p:sp>
      <p:sp>
        <p:nvSpPr>
          <p:cNvPr id="55298" name="Rectangle 2"/>
          <p:cNvSpPr>
            <a:spLocks noGrp="1" noChangeArrowheads="1"/>
          </p:cNvSpPr>
          <p:nvPr>
            <p:ph type="title"/>
          </p:nvPr>
        </p:nvSpPr>
        <p:spPr/>
        <p:txBody>
          <a:bodyPr/>
          <a:lstStyle/>
          <a:p>
            <a:r>
              <a:rPr lang="en-US" altLang="en-US" dirty="0" smtClean="0"/>
              <a:t>Symbolic Speech</a:t>
            </a:r>
            <a:endParaRPr lang="en-US" altLang="en-US" dirty="0"/>
          </a:p>
        </p:txBody>
      </p:sp>
      <p:pic>
        <p:nvPicPr>
          <p:cNvPr id="55300" name="Picture 4" descr="C:\Documents and Settings\user\My Documents\My Pictures\uspol\tinkerarmb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505201"/>
            <a:ext cx="3810000" cy="1954213"/>
          </a:xfrm>
          <a:prstGeom prst="rect">
            <a:avLst/>
          </a:prstGeom>
          <a:noFill/>
          <a:extLst>
            <a:ext uri="{909E8E84-426E-40DD-AFC4-6F175D3DCCD1}">
              <a14:hiddenFill xmlns:a14="http://schemas.microsoft.com/office/drawing/2010/main">
                <a:solidFill>
                  <a:srgbClr val="FFFFFF"/>
                </a:solidFill>
              </a14:hiddenFill>
            </a:ext>
          </a:extLst>
        </p:spPr>
      </p:pic>
      <p:sp>
        <p:nvSpPr>
          <p:cNvPr id="55302" name="Rectangle 6"/>
          <p:cNvSpPr>
            <a:spLocks noChangeArrowheads="1"/>
          </p:cNvSpPr>
          <p:nvPr/>
        </p:nvSpPr>
        <p:spPr bwMode="auto">
          <a:xfrm>
            <a:off x="609600" y="3279570"/>
            <a:ext cx="6096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2"/>
              </a:buClr>
              <a:buFont typeface="Wingdings" pitchFamily="2" charset="2"/>
              <a:buNone/>
            </a:pPr>
            <a:r>
              <a:rPr lang="en-US" altLang="en-US" sz="3200" dirty="0" smtClean="0"/>
              <a:t>Yes.</a:t>
            </a:r>
            <a:endParaRPr lang="en-US" altLang="en-US" sz="3200" dirty="0"/>
          </a:p>
          <a:p>
            <a:pPr lvl="1" algn="ctr">
              <a:spcBef>
                <a:spcPct val="50000"/>
              </a:spcBef>
              <a:buClr>
                <a:schemeClr val="accent2"/>
              </a:buClr>
              <a:buSzPct val="55000"/>
              <a:buFont typeface="Wingdings" pitchFamily="2" charset="2"/>
              <a:buNone/>
            </a:pPr>
            <a:r>
              <a:rPr lang="en-US" altLang="en-US" sz="2800" i="1" dirty="0">
                <a:solidFill>
                  <a:srgbClr val="C00000"/>
                </a:solidFill>
              </a:rPr>
              <a:t>Tinker </a:t>
            </a:r>
            <a:r>
              <a:rPr lang="en-US" altLang="en-US" sz="2800" i="1" dirty="0" smtClean="0">
                <a:solidFill>
                  <a:srgbClr val="C00000"/>
                </a:solidFill>
              </a:rPr>
              <a:t> v</a:t>
            </a:r>
            <a:r>
              <a:rPr lang="en-US" altLang="en-US" sz="2800" i="1" dirty="0">
                <a:solidFill>
                  <a:srgbClr val="C00000"/>
                </a:solidFill>
              </a:rPr>
              <a:t>. Des Moines School District </a:t>
            </a:r>
            <a:r>
              <a:rPr lang="en-US" altLang="en-US" sz="2800" dirty="0">
                <a:solidFill>
                  <a:srgbClr val="C00000"/>
                </a:solidFill>
              </a:rPr>
              <a:t>(1969)</a:t>
            </a:r>
          </a:p>
        </p:txBody>
      </p:sp>
    </p:spTree>
    <p:extLst>
      <p:ext uri="{BB962C8B-B14F-4D97-AF65-F5344CB8AC3E}">
        <p14:creationId xmlns:p14="http://schemas.microsoft.com/office/powerpoint/2010/main" val="177240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Freedom of Expression</a:t>
            </a:r>
          </a:p>
        </p:txBody>
      </p:sp>
      <p:pic>
        <p:nvPicPr>
          <p:cNvPr id="61445" name="Picture 5" descr="C:\Documents and Settings\user\My Documents\My Pictures\uspol\Bh4j.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542218" y="1333890"/>
            <a:ext cx="3467100" cy="260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Rectangle 4"/>
          <p:cNvSpPr>
            <a:spLocks noGrp="1" noChangeArrowheads="1"/>
          </p:cNvSpPr>
          <p:nvPr>
            <p:ph type="body" sz="half" idx="2"/>
          </p:nvPr>
        </p:nvSpPr>
        <p:spPr>
          <a:xfrm>
            <a:off x="4204758" y="1424854"/>
            <a:ext cx="5204884" cy="3881437"/>
          </a:xfrm>
        </p:spPr>
        <p:txBody>
          <a:bodyPr/>
          <a:lstStyle/>
          <a:p>
            <a:endParaRPr lang="en-US" altLang="en-US" sz="2800" dirty="0"/>
          </a:p>
          <a:p>
            <a:endParaRPr lang="en-US" altLang="en-US" sz="2800" dirty="0"/>
          </a:p>
        </p:txBody>
      </p:sp>
      <p:sp>
        <p:nvSpPr>
          <p:cNvPr id="61446" name="Rectangle 6"/>
          <p:cNvSpPr>
            <a:spLocks noChangeArrowheads="1"/>
          </p:cNvSpPr>
          <p:nvPr/>
        </p:nvSpPr>
        <p:spPr bwMode="auto">
          <a:xfrm>
            <a:off x="4429761" y="17526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solidFill>
                  <a:srgbClr val="C00000"/>
                </a:solidFill>
              </a:rPr>
              <a:t>No. </a:t>
            </a:r>
            <a:r>
              <a:rPr lang="en-US" altLang="en-US" sz="2800" i="1" dirty="0">
                <a:solidFill>
                  <a:srgbClr val="C00000"/>
                </a:solidFill>
              </a:rPr>
              <a:t>Morse</a:t>
            </a:r>
            <a:r>
              <a:rPr lang="en-US" altLang="en-US" sz="2800" dirty="0">
                <a:solidFill>
                  <a:srgbClr val="C00000"/>
                </a:solidFill>
              </a:rPr>
              <a:t> v. </a:t>
            </a:r>
            <a:r>
              <a:rPr lang="en-US" altLang="en-US" sz="2800" i="1" dirty="0">
                <a:solidFill>
                  <a:srgbClr val="C00000"/>
                </a:solidFill>
              </a:rPr>
              <a:t>Frederick</a:t>
            </a:r>
            <a:r>
              <a:rPr lang="en-US" altLang="en-US" sz="2800" dirty="0">
                <a:solidFill>
                  <a:srgbClr val="C00000"/>
                </a:solidFill>
              </a:rPr>
              <a:t> (</a:t>
            </a:r>
            <a:r>
              <a:rPr lang="en-US" altLang="en-US" sz="2800" dirty="0" smtClean="0">
                <a:solidFill>
                  <a:srgbClr val="C00000"/>
                </a:solidFill>
              </a:rPr>
              <a:t>2007)</a:t>
            </a:r>
            <a:endParaRPr lang="en-US" altLang="en-US" sz="2800" dirty="0">
              <a:solidFill>
                <a:srgbClr val="C00000"/>
              </a:solidFill>
            </a:endParaRPr>
          </a:p>
        </p:txBody>
      </p:sp>
      <p:sp>
        <p:nvSpPr>
          <p:cNvPr id="61448" name="Rectangle 8"/>
          <p:cNvSpPr>
            <a:spLocks noChangeArrowheads="1"/>
          </p:cNvSpPr>
          <p:nvPr/>
        </p:nvSpPr>
        <p:spPr bwMode="auto">
          <a:xfrm>
            <a:off x="4429761" y="1290935"/>
            <a:ext cx="4344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buClr>
                <a:schemeClr val="accent2"/>
              </a:buClr>
              <a:buSzPct val="55000"/>
              <a:buFont typeface="Wingdings" pitchFamily="2" charset="2"/>
              <a:buNone/>
            </a:pPr>
            <a:r>
              <a:rPr lang="en-US" altLang="en-US" sz="2400" dirty="0" smtClean="0"/>
              <a:t>Is </a:t>
            </a:r>
            <a:r>
              <a:rPr lang="en-US" altLang="en-US" sz="2400" dirty="0"/>
              <a:t>this protected speech?</a:t>
            </a:r>
          </a:p>
        </p:txBody>
      </p:sp>
      <p:sp>
        <p:nvSpPr>
          <p:cNvPr id="2" name="TextBox 1"/>
          <p:cNvSpPr txBox="1"/>
          <p:nvPr/>
        </p:nvSpPr>
        <p:spPr>
          <a:xfrm>
            <a:off x="4317265" y="2567854"/>
            <a:ext cx="5287817" cy="3693319"/>
          </a:xfrm>
          <a:prstGeom prst="rect">
            <a:avLst/>
          </a:prstGeom>
          <a:noFill/>
        </p:spPr>
        <p:txBody>
          <a:bodyPr wrap="square" rtlCol="0">
            <a:spAutoFit/>
          </a:bodyPr>
          <a:lstStyle/>
          <a:p>
            <a:r>
              <a:rPr lang="en-US" dirty="0" smtClean="0"/>
              <a:t>Court made </a:t>
            </a:r>
            <a:r>
              <a:rPr lang="en-US" dirty="0"/>
              <a:t>three legal determinations: </a:t>
            </a:r>
            <a:endParaRPr lang="en-US" dirty="0" smtClean="0"/>
          </a:p>
          <a:p>
            <a:r>
              <a:rPr lang="en-US" dirty="0"/>
              <a:t>F</a:t>
            </a:r>
            <a:r>
              <a:rPr lang="en-US" dirty="0" smtClean="0"/>
              <a:t>irst</a:t>
            </a:r>
            <a:r>
              <a:rPr lang="en-US" dirty="0"/>
              <a:t>, that "</a:t>
            </a:r>
            <a:r>
              <a:rPr lang="en-US" dirty="0">
                <a:solidFill>
                  <a:srgbClr val="C00000"/>
                </a:solidFill>
                <a:hlinkClick r:id="rId3" tooltip="School speech (First Amendment)"/>
              </a:rPr>
              <a:t>school speech</a:t>
            </a:r>
            <a:r>
              <a:rPr lang="en-US" dirty="0"/>
              <a:t>" doctrine should apply because Frederick's speech occurred "at a school event"; </a:t>
            </a:r>
            <a:endParaRPr lang="en-US" dirty="0" smtClean="0"/>
          </a:p>
          <a:p>
            <a:r>
              <a:rPr lang="en-US" dirty="0" smtClean="0"/>
              <a:t>Second</a:t>
            </a:r>
            <a:r>
              <a:rPr lang="en-US" dirty="0"/>
              <a:t>, that the speech was "reasonably viewed as promoting illegal drug use"; </a:t>
            </a:r>
            <a:endParaRPr lang="en-US" dirty="0" smtClean="0"/>
          </a:p>
          <a:p>
            <a:r>
              <a:rPr lang="en-US" dirty="0" smtClean="0"/>
              <a:t>Third</a:t>
            </a:r>
            <a:r>
              <a:rPr lang="en-US" dirty="0"/>
              <a:t>, that a principal may legally restrict that </a:t>
            </a:r>
            <a:r>
              <a:rPr lang="en-US" dirty="0" smtClean="0"/>
              <a:t>speech</a:t>
            </a:r>
          </a:p>
          <a:p>
            <a:r>
              <a:rPr lang="en-US" dirty="0" smtClean="0"/>
              <a:t>Based </a:t>
            </a:r>
            <a:r>
              <a:rPr lang="en-US" dirty="0"/>
              <a:t>on the three existing First Amendment school speech precedents, other Constitutional jurisprudence relating to schools, and a school's "important, indeed, perhaps compelling interest" in deterring drug use by students.</a:t>
            </a:r>
          </a:p>
        </p:txBody>
      </p:sp>
    </p:spTree>
    <p:extLst>
      <p:ext uri="{BB962C8B-B14F-4D97-AF65-F5344CB8AC3E}">
        <p14:creationId xmlns:p14="http://schemas.microsoft.com/office/powerpoint/2010/main" val="163143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0-#ppt_w/2"/>
                                          </p:val>
                                        </p:tav>
                                        <p:tav tm="100000">
                                          <p:val>
                                            <p:strVal val="#ppt_x"/>
                                          </p:val>
                                        </p:tav>
                                      </p:tavLst>
                                    </p:anim>
                                    <p:anim calcmode="lin" valueType="num">
                                      <p:cBhvr additive="base">
                                        <p:cTn id="8"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US" altLang="en-US" dirty="0" smtClean="0"/>
              <a:t>Symbolic Speech</a:t>
            </a:r>
            <a:endParaRPr lang="en-US" altLang="en-US" dirty="0"/>
          </a:p>
        </p:txBody>
      </p:sp>
      <p:pic>
        <p:nvPicPr>
          <p:cNvPr id="56326" name="Picture 103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2620154" y="1810802"/>
            <a:ext cx="2833449"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Rectangle 1027"/>
          <p:cNvSpPr>
            <a:spLocks noGrp="1" noChangeArrowheads="1"/>
          </p:cNvSpPr>
          <p:nvPr>
            <p:ph type="body" sz="half" idx="2"/>
          </p:nvPr>
        </p:nvSpPr>
        <p:spPr/>
        <p:txBody>
          <a:bodyPr/>
          <a:lstStyle/>
          <a:p>
            <a:r>
              <a:rPr lang="en-US" altLang="en-US" sz="2800" dirty="0" smtClean="0"/>
              <a:t>Is this protected speech?</a:t>
            </a:r>
          </a:p>
          <a:p>
            <a:r>
              <a:rPr lang="en-US" altLang="en-US" sz="2800" dirty="0" smtClean="0"/>
              <a:t>Can you burn the flag in peaceful protest?</a:t>
            </a:r>
          </a:p>
          <a:p>
            <a:endParaRPr lang="en-US" altLang="en-US" sz="2400" dirty="0"/>
          </a:p>
        </p:txBody>
      </p:sp>
      <p:sp>
        <p:nvSpPr>
          <p:cNvPr id="56327" name="Text Box 1031"/>
          <p:cNvSpPr txBox="1">
            <a:spLocks noChangeArrowheads="1"/>
          </p:cNvSpPr>
          <p:nvPr/>
        </p:nvSpPr>
        <p:spPr bwMode="auto">
          <a:xfrm>
            <a:off x="5973234" y="6137275"/>
            <a:ext cx="4897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56330" name="Text Box 1034"/>
          <p:cNvSpPr txBox="1">
            <a:spLocks noChangeArrowheads="1"/>
          </p:cNvSpPr>
          <p:nvPr/>
        </p:nvSpPr>
        <p:spPr bwMode="auto">
          <a:xfrm>
            <a:off x="6705600" y="3353789"/>
            <a:ext cx="4647210" cy="188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accent2"/>
              </a:buClr>
              <a:buSzPct val="65000"/>
              <a:buFont typeface="Wingdings" pitchFamily="2" charset="2"/>
              <a:buNone/>
            </a:pPr>
            <a:endParaRPr lang="en-US" altLang="en-US" sz="2000" b="1" i="1" dirty="0" smtClean="0">
              <a:solidFill>
                <a:schemeClr val="folHlink"/>
              </a:solidFill>
            </a:endParaRPr>
          </a:p>
          <a:p>
            <a:pPr>
              <a:spcBef>
                <a:spcPct val="20000"/>
              </a:spcBef>
              <a:buClr>
                <a:schemeClr val="accent2"/>
              </a:buClr>
              <a:buSzPct val="65000"/>
              <a:buFont typeface="Wingdings" pitchFamily="2" charset="2"/>
              <a:buNone/>
            </a:pPr>
            <a:r>
              <a:rPr lang="en-US" altLang="en-US" sz="2000" b="1" dirty="0" smtClean="0">
                <a:solidFill>
                  <a:srgbClr val="C00000"/>
                </a:solidFill>
              </a:rPr>
              <a:t>Yes. </a:t>
            </a:r>
          </a:p>
          <a:p>
            <a:pPr>
              <a:spcBef>
                <a:spcPct val="20000"/>
              </a:spcBef>
              <a:buClr>
                <a:schemeClr val="accent2"/>
              </a:buClr>
              <a:buSzPct val="65000"/>
              <a:buFont typeface="Wingdings" pitchFamily="2" charset="2"/>
              <a:buNone/>
            </a:pPr>
            <a:r>
              <a:rPr lang="en-US" altLang="en-US" sz="2000" i="1" dirty="0" smtClean="0">
                <a:solidFill>
                  <a:srgbClr val="C00000"/>
                </a:solidFill>
              </a:rPr>
              <a:t>Texas </a:t>
            </a:r>
            <a:r>
              <a:rPr lang="en-US" altLang="en-US" sz="2000" dirty="0">
                <a:solidFill>
                  <a:srgbClr val="C00000"/>
                </a:solidFill>
              </a:rPr>
              <a:t>v.</a:t>
            </a:r>
            <a:r>
              <a:rPr lang="en-US" altLang="en-US" sz="2000" i="1" dirty="0">
                <a:solidFill>
                  <a:srgbClr val="C00000"/>
                </a:solidFill>
              </a:rPr>
              <a:t> Johnson</a:t>
            </a:r>
            <a:r>
              <a:rPr lang="en-US" altLang="en-US" sz="2000" dirty="0">
                <a:solidFill>
                  <a:srgbClr val="C00000"/>
                </a:solidFill>
              </a:rPr>
              <a:t> (1989) </a:t>
            </a:r>
          </a:p>
          <a:p>
            <a:pPr lvl="1">
              <a:spcBef>
                <a:spcPct val="20000"/>
              </a:spcBef>
              <a:buClr>
                <a:schemeClr val="accent2"/>
              </a:buClr>
              <a:buSzPct val="85000"/>
              <a:buFont typeface="Wingdings" pitchFamily="2" charset="2"/>
              <a:buNone/>
            </a:pPr>
            <a:endParaRPr lang="en-US" altLang="en-US" sz="1800" dirty="0">
              <a:solidFill>
                <a:schemeClr val="folHlink"/>
              </a:solidFill>
            </a:endParaRPr>
          </a:p>
          <a:p>
            <a:pPr>
              <a:spcBef>
                <a:spcPct val="50000"/>
              </a:spcBef>
            </a:pPr>
            <a:endParaRPr lang="en-US" altLang="en-US" dirty="0">
              <a:solidFill>
                <a:schemeClr val="folHlink"/>
              </a:solidFill>
            </a:endParaRPr>
          </a:p>
        </p:txBody>
      </p:sp>
    </p:spTree>
    <p:extLst>
      <p:ext uri="{BB962C8B-B14F-4D97-AF65-F5344CB8AC3E}">
        <p14:creationId xmlns:p14="http://schemas.microsoft.com/office/powerpoint/2010/main" val="1975319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C:\Documents and Settings\user\My Documents\My Pictures\uspol\kk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594"/>
            <a:ext cx="4434546" cy="267920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463138" y="609600"/>
            <a:ext cx="11203929" cy="1143000"/>
          </a:xfrm>
        </p:spPr>
        <p:txBody>
          <a:bodyPr/>
          <a:lstStyle/>
          <a:p>
            <a:r>
              <a:rPr lang="en-US" altLang="en-US" dirty="0"/>
              <a:t>Freedom of Expression</a:t>
            </a:r>
          </a:p>
        </p:txBody>
      </p:sp>
      <p:pic>
        <p:nvPicPr>
          <p:cNvPr id="30722" name="Picture 2" descr="http://drrichswier.com/wp-content/uploads/hillary-the-movie-poster.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619424" y="1684931"/>
            <a:ext cx="19907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3663539" y="1790221"/>
            <a:ext cx="5937662"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20000"/>
              </a:spcBef>
              <a:buClr>
                <a:schemeClr val="accent2"/>
              </a:buClr>
              <a:buSzPct val="55000"/>
              <a:buFont typeface="Wingdings" pitchFamily="2" charset="2"/>
              <a:buNone/>
            </a:pPr>
            <a:r>
              <a:rPr lang="en-US" altLang="en-US" dirty="0" smtClean="0"/>
              <a:t>    </a:t>
            </a:r>
            <a:r>
              <a:rPr lang="en-US" altLang="en-US" sz="2400" dirty="0" smtClean="0"/>
              <a:t>Are these both protected </a:t>
            </a:r>
            <a:r>
              <a:rPr lang="en-US" altLang="en-US" sz="2400" dirty="0"/>
              <a:t>speech</a:t>
            </a:r>
            <a:r>
              <a:rPr lang="en-US" altLang="en-US" sz="2400" dirty="0" smtClean="0"/>
              <a:t>?</a:t>
            </a:r>
            <a:endParaRPr lang="en-US" altLang="en-US" sz="2400" dirty="0"/>
          </a:p>
          <a:p>
            <a:pPr lvl="1" algn="r">
              <a:spcBef>
                <a:spcPct val="20000"/>
              </a:spcBef>
              <a:buClr>
                <a:schemeClr val="accent2"/>
              </a:buClr>
              <a:buSzPct val="55000"/>
              <a:buFont typeface="Wingdings" pitchFamily="2" charset="2"/>
              <a:buNone/>
            </a:pPr>
            <a:r>
              <a:rPr lang="en-US" altLang="en-US" sz="2400" dirty="0" smtClean="0">
                <a:solidFill>
                  <a:srgbClr val="C00000"/>
                </a:solidFill>
              </a:rPr>
              <a:t>Yes.</a:t>
            </a:r>
            <a:endParaRPr lang="en-US" altLang="en-US" sz="2400" dirty="0">
              <a:solidFill>
                <a:srgbClr val="C00000"/>
              </a:solidFill>
            </a:endParaRPr>
          </a:p>
        </p:txBody>
      </p:sp>
    </p:spTree>
    <p:extLst>
      <p:ext uri="{BB962C8B-B14F-4D97-AF65-F5344CB8AC3E}">
        <p14:creationId xmlns:p14="http://schemas.microsoft.com/office/powerpoint/2010/main" val="40358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85008"/>
            <a:ext cx="9838267" cy="1056904"/>
          </a:xfrm>
        </p:spPr>
        <p:txBody>
          <a:bodyPr/>
          <a:lstStyle/>
          <a:p>
            <a:r>
              <a:rPr lang="en-US" altLang="en-US" dirty="0"/>
              <a:t>Freedom of Expression</a:t>
            </a:r>
          </a:p>
        </p:txBody>
      </p:sp>
      <p:sp>
        <p:nvSpPr>
          <p:cNvPr id="21507" name="Rectangle 3"/>
          <p:cNvSpPr>
            <a:spLocks noGrp="1" noChangeArrowheads="1"/>
          </p:cNvSpPr>
          <p:nvPr>
            <p:ph type="body" sz="half" idx="1"/>
          </p:nvPr>
        </p:nvSpPr>
        <p:spPr>
          <a:xfrm>
            <a:off x="225631" y="1330037"/>
            <a:ext cx="6697683" cy="4765964"/>
          </a:xfrm>
        </p:spPr>
        <p:txBody>
          <a:bodyPr>
            <a:normAutofit/>
          </a:bodyPr>
          <a:lstStyle/>
          <a:p>
            <a:r>
              <a:rPr lang="en-US" altLang="en-US" sz="2800" dirty="0" smtClean="0"/>
              <a:t>When is speech NOT protected?</a:t>
            </a:r>
            <a:endParaRPr lang="en-US" altLang="en-US" sz="2400" dirty="0"/>
          </a:p>
          <a:p>
            <a:pPr lvl="2"/>
            <a:r>
              <a:rPr lang="en-US" altLang="en-US" sz="2000" i="1" dirty="0" err="1"/>
              <a:t>Schenck</a:t>
            </a:r>
            <a:r>
              <a:rPr lang="en-US" altLang="en-US" sz="2000" i="1" dirty="0"/>
              <a:t> v. United States</a:t>
            </a:r>
            <a:r>
              <a:rPr lang="en-US" altLang="en-US" sz="2000" dirty="0"/>
              <a:t> (1919) </a:t>
            </a:r>
            <a:r>
              <a:rPr lang="en-US" altLang="en-US" sz="2000" dirty="0" smtClean="0"/>
              <a:t>– not if it demonstrates a “clear </a:t>
            </a:r>
            <a:r>
              <a:rPr lang="en-US" altLang="en-US" sz="2000" dirty="0"/>
              <a:t>and present danger”</a:t>
            </a:r>
          </a:p>
          <a:p>
            <a:pPr lvl="2"/>
            <a:r>
              <a:rPr lang="en-US" altLang="en-US" sz="2000" i="1" dirty="0" err="1"/>
              <a:t>Gitlow</a:t>
            </a:r>
            <a:r>
              <a:rPr lang="en-US" altLang="en-US" sz="2000" i="1" dirty="0"/>
              <a:t> v. New York</a:t>
            </a:r>
            <a:r>
              <a:rPr lang="en-US" altLang="en-US" sz="2000" dirty="0"/>
              <a:t> (1925) </a:t>
            </a:r>
            <a:r>
              <a:rPr lang="en-US" altLang="en-US" sz="2000" dirty="0" smtClean="0"/>
              <a:t>– not if it “advocated </a:t>
            </a:r>
            <a:r>
              <a:rPr lang="en-US" altLang="en-US" sz="2000" dirty="0"/>
              <a:t>the violent overthrow of the </a:t>
            </a:r>
            <a:r>
              <a:rPr lang="en-US" altLang="en-US" sz="2000" dirty="0" smtClean="0"/>
              <a:t>government”</a:t>
            </a:r>
            <a:endParaRPr lang="en-US" altLang="en-US" sz="2000" dirty="0"/>
          </a:p>
          <a:p>
            <a:pPr lvl="2"/>
            <a:r>
              <a:rPr lang="en-US" altLang="en-US" sz="2000" i="1" dirty="0"/>
              <a:t>Brandenburg v. Ohio</a:t>
            </a:r>
            <a:r>
              <a:rPr lang="en-US" altLang="en-US" sz="2000" dirty="0"/>
              <a:t> (1969) </a:t>
            </a:r>
            <a:r>
              <a:rPr lang="en-US" altLang="en-US" sz="2000" dirty="0" smtClean="0"/>
              <a:t>– not if the speaker caused “incitement </a:t>
            </a:r>
            <a:r>
              <a:rPr lang="en-US" altLang="en-US" sz="2000" dirty="0"/>
              <a:t>to imminent </a:t>
            </a:r>
            <a:r>
              <a:rPr lang="en-US" altLang="en-US" sz="2000" dirty="0" smtClean="0"/>
              <a:t>lawlessness”</a:t>
            </a:r>
          </a:p>
          <a:p>
            <a:pPr lvl="2"/>
            <a:r>
              <a:rPr lang="en-US" altLang="en-US" dirty="0" smtClean="0"/>
              <a:t>“fighting </a:t>
            </a:r>
            <a:r>
              <a:rPr lang="en-US" altLang="en-US" dirty="0"/>
              <a:t>words</a:t>
            </a:r>
            <a:r>
              <a:rPr lang="en-US" altLang="en-US" dirty="0" smtClean="0"/>
              <a:t>”--words </a:t>
            </a:r>
            <a:r>
              <a:rPr lang="en-US" altLang="en-US" dirty="0"/>
              <a:t>which would likely make the person </a:t>
            </a:r>
            <a:r>
              <a:rPr lang="en-US" altLang="en-US" dirty="0" smtClean="0"/>
              <a:t>to whom </a:t>
            </a:r>
            <a:r>
              <a:rPr lang="en-US" altLang="en-US" dirty="0"/>
              <a:t>they are addressed commit an act of </a:t>
            </a:r>
            <a:r>
              <a:rPr lang="en-US" altLang="en-US" dirty="0" smtClean="0"/>
              <a:t>violence (intended to cause the hearer to react toward the speaker)</a:t>
            </a:r>
          </a:p>
          <a:p>
            <a:pPr lvl="2"/>
            <a:endParaRPr lang="en-US" altLang="en-US" dirty="0" smtClean="0"/>
          </a:p>
        </p:txBody>
      </p:sp>
      <p:pic>
        <p:nvPicPr>
          <p:cNvPr id="21510" name="Picture 6" descr="C:\Documents and Settings\user\My Documents\My Pictures\uspol\3-d-audience.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8258969" y="2030681"/>
            <a:ext cx="2450080" cy="32104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4295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Civil Liberties vs. Civil Rights</a:t>
            </a:r>
            <a:endParaRPr lang="en-US" dirty="0"/>
          </a:p>
        </p:txBody>
      </p:sp>
      <p:sp>
        <p:nvSpPr>
          <p:cNvPr id="3" name="Text Placeholder 2"/>
          <p:cNvSpPr>
            <a:spLocks noGrp="1"/>
          </p:cNvSpPr>
          <p:nvPr>
            <p:ph type="body" idx="1"/>
          </p:nvPr>
        </p:nvSpPr>
        <p:spPr>
          <a:xfrm>
            <a:off x="704603" y="1254148"/>
            <a:ext cx="5386917" cy="762000"/>
          </a:xfrm>
        </p:spPr>
        <p:txBody>
          <a:bodyPr/>
          <a:lstStyle/>
          <a:p>
            <a:r>
              <a:rPr lang="en-US" smtClean="0"/>
              <a:t>Civil liberties</a:t>
            </a:r>
            <a:endParaRPr lang="en-US" dirty="0"/>
          </a:p>
        </p:txBody>
      </p:sp>
      <p:sp>
        <p:nvSpPr>
          <p:cNvPr id="5" name="Text Placeholder 4"/>
          <p:cNvSpPr>
            <a:spLocks noGrp="1"/>
          </p:cNvSpPr>
          <p:nvPr>
            <p:ph type="body" sz="half" idx="3"/>
          </p:nvPr>
        </p:nvSpPr>
        <p:spPr>
          <a:xfrm>
            <a:off x="5733851" y="1254148"/>
            <a:ext cx="5389033" cy="762000"/>
          </a:xfrm>
        </p:spPr>
        <p:txBody>
          <a:bodyPr/>
          <a:lstStyle/>
          <a:p>
            <a:r>
              <a:rPr lang="en-US" dirty="0" smtClean="0"/>
              <a:t>Civil rights</a:t>
            </a:r>
            <a:endParaRPr lang="en-US" dirty="0"/>
          </a:p>
        </p:txBody>
      </p:sp>
      <p:sp>
        <p:nvSpPr>
          <p:cNvPr id="4" name="Content Placeholder 3"/>
          <p:cNvSpPr>
            <a:spLocks noGrp="1"/>
          </p:cNvSpPr>
          <p:nvPr>
            <p:ph sz="quarter" idx="2"/>
          </p:nvPr>
        </p:nvSpPr>
        <p:spPr>
          <a:xfrm>
            <a:off x="119149" y="2001898"/>
            <a:ext cx="5386917" cy="3177248"/>
          </a:xfrm>
        </p:spPr>
        <p:txBody>
          <a:bodyPr>
            <a:normAutofit/>
          </a:bodyPr>
          <a:lstStyle/>
          <a:p>
            <a:pPr>
              <a:buFont typeface="Arial" panose="020B0604020202020204" pitchFamily="34" charset="0"/>
              <a:buChar char="•"/>
            </a:pPr>
            <a:r>
              <a:rPr lang="en-US" dirty="0">
                <a:latin typeface="Arial Black" panose="020B0A04020102020204" pitchFamily="34" charset="0"/>
              </a:rPr>
              <a:t>P</a:t>
            </a:r>
            <a:r>
              <a:rPr lang="en-US" dirty="0" smtClean="0">
                <a:latin typeface="Arial Black" panose="020B0A04020102020204" pitchFamily="34" charset="0"/>
              </a:rPr>
              <a:t>lace </a:t>
            </a:r>
            <a:r>
              <a:rPr lang="en-US" dirty="0" smtClean="0">
                <a:latin typeface="Arial Black" panose="020B0A04020102020204" pitchFamily="34" charset="0"/>
              </a:rPr>
              <a:t>limits on government</a:t>
            </a:r>
          </a:p>
          <a:p>
            <a:pPr>
              <a:buFont typeface="Arial" panose="020B0604020202020204" pitchFamily="34" charset="0"/>
              <a:buChar char="•"/>
            </a:pPr>
            <a:r>
              <a:rPr lang="en-US" dirty="0">
                <a:latin typeface="Arial Black" panose="020B0A04020102020204" pitchFamily="34" charset="0"/>
              </a:rPr>
              <a:t>G</a:t>
            </a:r>
            <a:r>
              <a:rPr lang="en-US" dirty="0" smtClean="0">
                <a:latin typeface="Arial Black" panose="020B0A04020102020204" pitchFamily="34" charset="0"/>
              </a:rPr>
              <a:t>ive </a:t>
            </a:r>
            <a:r>
              <a:rPr lang="en-US" dirty="0" smtClean="0">
                <a:latin typeface="Arial Black" panose="020B0A04020102020204" pitchFamily="34" charset="0"/>
              </a:rPr>
              <a:t>the individual "liberty" from the actions of the government</a:t>
            </a:r>
          </a:p>
          <a:p>
            <a:pPr>
              <a:buFont typeface="Arial" panose="020B0604020202020204" pitchFamily="34" charset="0"/>
              <a:buChar char="•"/>
            </a:pPr>
            <a:r>
              <a:rPr lang="en-US" dirty="0">
                <a:latin typeface="Arial Black" panose="020B0A04020102020204" pitchFamily="34" charset="0"/>
              </a:rPr>
              <a:t>P</a:t>
            </a:r>
            <a:r>
              <a:rPr lang="en-US" dirty="0" smtClean="0">
                <a:latin typeface="Arial Black" panose="020B0A04020102020204" pitchFamily="34" charset="0"/>
              </a:rPr>
              <a:t>rovide </a:t>
            </a:r>
            <a:r>
              <a:rPr lang="en-US" dirty="0" smtClean="0">
                <a:latin typeface="Arial Black" panose="020B0A04020102020204" pitchFamily="34" charset="0"/>
              </a:rPr>
              <a:t>“due process” of the laws</a:t>
            </a:r>
          </a:p>
          <a:p>
            <a:pPr>
              <a:buFont typeface="Arial" panose="020B0604020202020204" pitchFamily="34" charset="0"/>
              <a:buChar char="•"/>
            </a:pPr>
            <a:r>
              <a:rPr lang="en-US" dirty="0" smtClean="0">
                <a:latin typeface="Arial Black" panose="020B0A04020102020204" pitchFamily="34" charset="0"/>
              </a:rPr>
              <a:t>Bill of Rights</a:t>
            </a:r>
          </a:p>
          <a:p>
            <a:endParaRPr lang="en-US" dirty="0"/>
          </a:p>
        </p:txBody>
      </p:sp>
      <p:sp>
        <p:nvSpPr>
          <p:cNvPr id="6" name="Content Placeholder 5"/>
          <p:cNvSpPr>
            <a:spLocks noGrp="1"/>
          </p:cNvSpPr>
          <p:nvPr>
            <p:ph sz="quarter" idx="4"/>
          </p:nvPr>
        </p:nvSpPr>
        <p:spPr>
          <a:xfrm>
            <a:off x="5661353" y="2016148"/>
            <a:ext cx="5389033" cy="3177248"/>
          </a:xfrm>
        </p:spPr>
        <p:txBody>
          <a:bodyPr/>
          <a:lstStyle/>
          <a:p>
            <a:pPr>
              <a:buFont typeface="Arial" panose="020B0604020202020204" pitchFamily="34" charset="0"/>
              <a:buChar char="•"/>
            </a:pPr>
            <a:r>
              <a:rPr lang="en-US" dirty="0">
                <a:latin typeface="Arial Black" panose="020B0A04020102020204" pitchFamily="34" charset="0"/>
              </a:rPr>
              <a:t>D</a:t>
            </a:r>
            <a:r>
              <a:rPr lang="en-US" dirty="0" smtClean="0">
                <a:latin typeface="Arial Black" panose="020B0A04020102020204" pitchFamily="34" charset="0"/>
              </a:rPr>
              <a:t>eliberate </a:t>
            </a:r>
            <a:r>
              <a:rPr lang="en-US" dirty="0" smtClean="0">
                <a:latin typeface="Arial Black" panose="020B0A04020102020204" pitchFamily="34" charset="0"/>
              </a:rPr>
              <a:t>actions taken by government to create equal conditions for all</a:t>
            </a:r>
          </a:p>
          <a:p>
            <a:pPr>
              <a:buFont typeface="Arial" panose="020B0604020202020204" pitchFamily="34" charset="0"/>
              <a:buChar char="•"/>
            </a:pPr>
            <a:r>
              <a:rPr lang="en-US" dirty="0">
                <a:latin typeface="Arial Black" panose="020B0A04020102020204" pitchFamily="34" charset="0"/>
              </a:rPr>
              <a:t>P</a:t>
            </a:r>
            <a:r>
              <a:rPr lang="en-US" dirty="0" smtClean="0">
                <a:latin typeface="Arial Black" panose="020B0A04020102020204" pitchFamily="34" charset="0"/>
              </a:rPr>
              <a:t>rovide </a:t>
            </a:r>
            <a:r>
              <a:rPr lang="en-US" dirty="0" smtClean="0">
                <a:latin typeface="Arial Black" panose="020B0A04020102020204" pitchFamily="34" charset="0"/>
              </a:rPr>
              <a:t>equal protection of groups in the minority</a:t>
            </a:r>
          </a:p>
          <a:p>
            <a:pPr>
              <a:buFont typeface="Arial" panose="020B0604020202020204" pitchFamily="34" charset="0"/>
              <a:buChar char="•"/>
            </a:pPr>
            <a:r>
              <a:rPr lang="en-US" dirty="0" smtClean="0">
                <a:latin typeface="Arial Black" panose="020B0A04020102020204" pitchFamily="34" charset="0"/>
              </a:rPr>
              <a:t>14</a:t>
            </a:r>
            <a:r>
              <a:rPr lang="en-US" baseline="30000" dirty="0" smtClean="0">
                <a:latin typeface="Arial Black" panose="020B0A04020102020204" pitchFamily="34" charset="0"/>
              </a:rPr>
              <a:t>th</a:t>
            </a:r>
            <a:r>
              <a:rPr lang="en-US" dirty="0" smtClean="0">
                <a:latin typeface="Arial Black" panose="020B0A04020102020204" pitchFamily="34" charset="0"/>
              </a:rPr>
              <a:t> Amendment</a:t>
            </a:r>
          </a:p>
          <a:p>
            <a:pPr marL="109728" indent="0">
              <a:buNone/>
            </a:pPr>
            <a:r>
              <a:rPr lang="en-US" dirty="0" smtClean="0">
                <a:latin typeface="Arial Black" panose="020B0A04020102020204" pitchFamily="34" charset="0"/>
              </a:rPr>
              <a:t>   “equal protection”</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31" y="4248709"/>
            <a:ext cx="2224585" cy="152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0084970" y="4248709"/>
            <a:ext cx="1386277" cy="177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984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0634" y="609600"/>
            <a:ext cx="9838267" cy="1143000"/>
          </a:xfrm>
        </p:spPr>
        <p:txBody>
          <a:bodyPr/>
          <a:lstStyle/>
          <a:p>
            <a:r>
              <a:rPr lang="en-US" altLang="en-US" dirty="0" smtClean="0"/>
              <a:t>Freedom of Expression</a:t>
            </a:r>
            <a:endParaRPr lang="en-US" altLang="en-US" dirty="0"/>
          </a:p>
        </p:txBody>
      </p:sp>
      <p:sp>
        <p:nvSpPr>
          <p:cNvPr id="63491" name="Rectangle 3"/>
          <p:cNvSpPr>
            <a:spLocks noGrp="1" noChangeArrowheads="1"/>
          </p:cNvSpPr>
          <p:nvPr>
            <p:ph type="body" sz="half" idx="1"/>
          </p:nvPr>
        </p:nvSpPr>
        <p:spPr>
          <a:xfrm>
            <a:off x="271978" y="1508167"/>
            <a:ext cx="9283700" cy="4999604"/>
          </a:xfrm>
        </p:spPr>
        <p:txBody>
          <a:bodyPr>
            <a:normAutofit fontScale="92500" lnSpcReduction="20000"/>
          </a:bodyPr>
          <a:lstStyle/>
          <a:p>
            <a:pPr marL="393192" lvl="1" indent="0">
              <a:buNone/>
            </a:pPr>
            <a:r>
              <a:rPr lang="en-US" altLang="en-US" sz="2000" dirty="0" smtClean="0"/>
              <a:t>When is speech NOT protected?</a:t>
            </a:r>
          </a:p>
          <a:p>
            <a:pPr marL="393192" lvl="1" indent="0">
              <a:buNone/>
            </a:pPr>
            <a:r>
              <a:rPr lang="en-US" altLang="en-US" sz="2000" dirty="0" smtClean="0"/>
              <a:t>Obscenity is not Protected Roth v. United States (1957)</a:t>
            </a:r>
          </a:p>
          <a:p>
            <a:pPr lvl="1"/>
            <a:r>
              <a:rPr lang="en-US" altLang="en-US" sz="2000" dirty="0" smtClean="0"/>
              <a:t>A legal definition</a:t>
            </a:r>
          </a:p>
          <a:p>
            <a:pPr lvl="1"/>
            <a:r>
              <a:rPr lang="en-US" altLang="en-US" sz="2000" i="1" dirty="0" smtClean="0"/>
              <a:t>Pornography ≠ obscenity</a:t>
            </a:r>
          </a:p>
          <a:p>
            <a:pPr>
              <a:lnSpc>
                <a:spcPct val="90000"/>
              </a:lnSpc>
            </a:pPr>
            <a:r>
              <a:rPr lang="en-US" altLang="en-US" sz="2000" i="1" dirty="0" smtClean="0"/>
              <a:t>Miller v. </a:t>
            </a:r>
            <a:r>
              <a:rPr lang="en-US" altLang="en-US" sz="2000" i="1" dirty="0"/>
              <a:t>California</a:t>
            </a:r>
            <a:r>
              <a:rPr lang="en-US" altLang="en-US" sz="2000" dirty="0"/>
              <a:t> (1973)</a:t>
            </a:r>
          </a:p>
          <a:p>
            <a:pPr lvl="1">
              <a:lnSpc>
                <a:spcPct val="90000"/>
              </a:lnSpc>
            </a:pPr>
            <a:r>
              <a:rPr lang="en-US" altLang="en-US" sz="2000" dirty="0"/>
              <a:t>Average </a:t>
            </a:r>
            <a:r>
              <a:rPr lang="en-US" altLang="en-US" sz="2000" dirty="0" smtClean="0"/>
              <a:t>person </a:t>
            </a:r>
            <a:r>
              <a:rPr lang="en-US" altLang="en-US" sz="2000" dirty="0"/>
              <a:t>finds it violates </a:t>
            </a:r>
            <a:endParaRPr lang="en-US" altLang="en-US" sz="2000" dirty="0" smtClean="0"/>
          </a:p>
          <a:p>
            <a:pPr marL="393192" lvl="1" indent="0">
              <a:lnSpc>
                <a:spcPct val="90000"/>
              </a:lnSpc>
              <a:buNone/>
            </a:pPr>
            <a:r>
              <a:rPr lang="en-US" altLang="en-US" sz="2000" dirty="0"/>
              <a:t> </a:t>
            </a:r>
            <a:r>
              <a:rPr lang="en-US" altLang="en-US" sz="2000" dirty="0" smtClean="0"/>
              <a:t> contemporary </a:t>
            </a:r>
            <a:r>
              <a:rPr lang="en-US" altLang="en-US" sz="2000" dirty="0"/>
              <a:t>community standards</a:t>
            </a:r>
          </a:p>
          <a:p>
            <a:pPr lvl="1">
              <a:lnSpc>
                <a:spcPct val="90000"/>
              </a:lnSpc>
            </a:pPr>
            <a:r>
              <a:rPr lang="en-US" altLang="en-US" sz="2000" dirty="0"/>
              <a:t>Work taken as a whole appeals to a prurient interest in sex</a:t>
            </a:r>
          </a:p>
          <a:p>
            <a:pPr lvl="1">
              <a:lnSpc>
                <a:spcPct val="90000"/>
              </a:lnSpc>
            </a:pPr>
            <a:r>
              <a:rPr lang="en-US" altLang="en-US" sz="2000" dirty="0"/>
              <a:t>Work depicts patently offensive sexual conduct</a:t>
            </a:r>
          </a:p>
          <a:p>
            <a:pPr lvl="1">
              <a:lnSpc>
                <a:spcPct val="90000"/>
              </a:lnSpc>
            </a:pPr>
            <a:r>
              <a:rPr lang="en-US" altLang="en-US" sz="2000" dirty="0"/>
              <a:t>Work lacks serious redeeming literary, artistic, political, or scientific </a:t>
            </a:r>
            <a:r>
              <a:rPr lang="en-US" altLang="en-US" sz="2000" dirty="0" smtClean="0"/>
              <a:t>value</a:t>
            </a:r>
          </a:p>
          <a:p>
            <a:pPr lvl="1">
              <a:lnSpc>
                <a:spcPct val="90000"/>
              </a:lnSpc>
            </a:pPr>
            <a:r>
              <a:rPr lang="en-US" altLang="en-US" sz="2000" dirty="0" smtClean="0"/>
              <a:t>A community-based standard</a:t>
            </a:r>
            <a:endParaRPr lang="en-US" altLang="en-US" sz="2000" dirty="0"/>
          </a:p>
          <a:p>
            <a:pPr lvl="2" algn="r"/>
            <a:r>
              <a:rPr lang="en-US" altLang="en-US" sz="2000" dirty="0" smtClean="0"/>
              <a:t>Almost all internet speech is unregulated in America because there is no “community standard” on the worldwide web </a:t>
            </a:r>
          </a:p>
          <a:p>
            <a:pPr marL="630936" lvl="2" indent="0" algn="r">
              <a:buNone/>
            </a:pPr>
            <a:r>
              <a:rPr lang="en-US" altLang="en-US" sz="2000" dirty="0" smtClean="0"/>
              <a:t>(</a:t>
            </a:r>
            <a:r>
              <a:rPr lang="en-US" altLang="en-US" sz="2000" i="1" dirty="0" smtClean="0"/>
              <a:t>Reno v. ACLU, </a:t>
            </a:r>
            <a:r>
              <a:rPr lang="en-US" altLang="en-US" sz="2000" dirty="0" smtClean="0"/>
              <a:t>1997)</a:t>
            </a:r>
            <a:endParaRPr lang="en-US" altLang="en-US" sz="2000" dirty="0"/>
          </a:p>
        </p:txBody>
      </p:sp>
      <p:pic>
        <p:nvPicPr>
          <p:cNvPr id="63499" name="Picture 11" descr="C:\Documents and Settings\user\My Documents\My Pictures\uspol\pornography_cop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889228" y="242144"/>
            <a:ext cx="5204884" cy="3090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500" name="Rectangle 12"/>
          <p:cNvSpPr>
            <a:spLocks noChangeArrowheads="1"/>
          </p:cNvSpPr>
          <p:nvPr/>
        </p:nvSpPr>
        <p:spPr bwMode="auto">
          <a:xfrm>
            <a:off x="10133611" y="1626920"/>
            <a:ext cx="1896093"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3501" name="Picture 13" descr="C:\Documents and Settings\user\My Documents\My Pictures\uspol\nop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2582" y="2036495"/>
            <a:ext cx="1143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25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Freedom of the Press</a:t>
            </a:r>
          </a:p>
        </p:txBody>
      </p:sp>
      <p:sp>
        <p:nvSpPr>
          <p:cNvPr id="23555" name="Rectangle 3"/>
          <p:cNvSpPr>
            <a:spLocks noGrp="1" noChangeArrowheads="1"/>
          </p:cNvSpPr>
          <p:nvPr>
            <p:ph type="body" sz="half" idx="1"/>
          </p:nvPr>
        </p:nvSpPr>
        <p:spPr>
          <a:xfrm>
            <a:off x="1079500" y="2214563"/>
            <a:ext cx="5202767" cy="2713697"/>
          </a:xfrm>
        </p:spPr>
        <p:txBody>
          <a:bodyPr>
            <a:normAutofit/>
          </a:bodyPr>
          <a:lstStyle/>
          <a:p>
            <a:r>
              <a:rPr lang="en-US" altLang="en-US" sz="2800" dirty="0" smtClean="0"/>
              <a:t>Does the media have unlimited free speech?</a:t>
            </a:r>
          </a:p>
          <a:p>
            <a:r>
              <a:rPr lang="en-US" altLang="en-US" sz="2000" i="1" dirty="0" smtClean="0"/>
              <a:t>Print media enjoys freedom from “prior restraint”</a:t>
            </a:r>
          </a:p>
          <a:p>
            <a:r>
              <a:rPr lang="en-US" altLang="en-US" sz="2000" i="1" dirty="0" smtClean="0"/>
              <a:t>Broadcast media must obey certain restrictions enforced by the FCC</a:t>
            </a:r>
            <a:endParaRPr lang="en-US" altLang="en-US" sz="2000" i="1" dirty="0"/>
          </a:p>
        </p:txBody>
      </p:sp>
      <p:pic>
        <p:nvPicPr>
          <p:cNvPr id="23791" name="Picture 239" descr="C:\Documents and Settings\user\My Documents\My Pictures\uspol\time_magazine_cover_of_pentagon_paper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8401844" y="3254597"/>
            <a:ext cx="1371600" cy="18013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642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Freedom of Expression</a:t>
            </a:r>
            <a:endParaRPr dirty="0"/>
          </a:p>
        </p:txBody>
      </p:sp>
      <p:sp>
        <p:nvSpPr>
          <p:cNvPr id="87043" name="Content Placeholder 1"/>
          <p:cNvSpPr>
            <a:spLocks noGrp="1"/>
          </p:cNvSpPr>
          <p:nvPr>
            <p:ph idx="1"/>
          </p:nvPr>
        </p:nvSpPr>
        <p:spPr/>
        <p:txBody>
          <a:bodyPr>
            <a:normAutofit/>
          </a:bodyPr>
          <a:lstStyle/>
          <a:p>
            <a:pPr eaLnBrk="1" hangingPunct="1">
              <a:defRPr/>
            </a:pPr>
            <a:r>
              <a:rPr lang="en-US" altLang="en-US" sz="2000" dirty="0" smtClean="0"/>
              <a:t>Most forms are protected under the </a:t>
            </a:r>
            <a:r>
              <a:rPr lang="en-US" altLang="en-US" sz="2000" dirty="0" smtClean="0">
                <a:solidFill>
                  <a:schemeClr val="tx1">
                    <a:lumMod val="95000"/>
                    <a:lumOff val="5000"/>
                  </a:schemeClr>
                </a:solidFill>
              </a:rPr>
              <a:t>constitution.</a:t>
            </a:r>
          </a:p>
          <a:p>
            <a:pPr eaLnBrk="1" hangingPunct="1">
              <a:buFont typeface="Wingdings 2" pitchFamily="18" charset="2"/>
              <a:buNone/>
              <a:defRPr/>
            </a:pPr>
            <a:r>
              <a:rPr lang="en-US" altLang="en-US" sz="2000" dirty="0" smtClean="0">
                <a:solidFill>
                  <a:srgbClr val="FF0000"/>
                </a:solidFill>
              </a:rPr>
              <a:t>Prior Restraint</a:t>
            </a:r>
            <a:r>
              <a:rPr lang="en-US" altLang="en-US" sz="2000" dirty="0" smtClean="0"/>
              <a:t>: A government preventing material from being published. Limits press.</a:t>
            </a:r>
          </a:p>
          <a:p>
            <a:pPr eaLnBrk="1" hangingPunct="1">
              <a:defRPr/>
            </a:pPr>
            <a:r>
              <a:rPr lang="en-US" altLang="en-US" sz="2000" dirty="0" smtClean="0">
                <a:solidFill>
                  <a:srgbClr val="FF0000"/>
                </a:solidFill>
              </a:rPr>
              <a:t>Near  </a:t>
            </a:r>
            <a:r>
              <a:rPr lang="en-US" altLang="en-US" sz="2000" dirty="0" smtClean="0">
                <a:solidFill>
                  <a:srgbClr val="FF0000"/>
                </a:solidFill>
              </a:rPr>
              <a:t>v. Minnesota</a:t>
            </a:r>
            <a:r>
              <a:rPr lang="en-US" altLang="en-US" sz="2000" dirty="0" smtClean="0"/>
              <a:t>: 1931 court decision holding that 1</a:t>
            </a:r>
            <a:r>
              <a:rPr lang="en-US" altLang="en-US" sz="2000" baseline="30000" dirty="0" smtClean="0"/>
              <a:t>st</a:t>
            </a:r>
            <a:r>
              <a:rPr lang="en-US" altLang="en-US" sz="2000" dirty="0" smtClean="0"/>
              <a:t> Amendment protects newspapers from prior restraint</a:t>
            </a:r>
            <a:r>
              <a:rPr lang="en-US" altLang="en-US" sz="2000" dirty="0" smtClean="0"/>
              <a:t>. (Selective Incorporation case)</a:t>
            </a:r>
            <a:endParaRPr lang="en-US" altLang="en-US" sz="2000" dirty="0" smtClean="0"/>
          </a:p>
          <a:p>
            <a:pPr eaLnBrk="1" hangingPunct="1">
              <a:buFont typeface="Wingdings 2" pitchFamily="18" charset="2"/>
              <a:buNone/>
              <a:defRPr/>
            </a:pPr>
            <a:endParaRPr lang="en-US" altLang="en-US" dirty="0" smtClean="0">
              <a:solidFill>
                <a:schemeClr val="bg1"/>
              </a:solidFill>
            </a:endParaRPr>
          </a:p>
        </p:txBody>
      </p:sp>
    </p:spTree>
    <p:extLst>
      <p:ext uri="{BB962C8B-B14F-4D97-AF65-F5344CB8AC3E}">
        <p14:creationId xmlns:p14="http://schemas.microsoft.com/office/powerpoint/2010/main" val="783581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New York Times Co. v. United States (1971)</a:t>
            </a:r>
            <a:endParaRPr lang="en-US" dirty="0"/>
          </a:p>
        </p:txBody>
      </p:sp>
      <p:sp>
        <p:nvSpPr>
          <p:cNvPr id="90115" name="Content Placeholder 2"/>
          <p:cNvSpPr>
            <a:spLocks noGrp="1"/>
          </p:cNvSpPr>
          <p:nvPr>
            <p:ph idx="1"/>
          </p:nvPr>
        </p:nvSpPr>
        <p:spPr>
          <a:xfrm>
            <a:off x="515389" y="2085110"/>
            <a:ext cx="8686800" cy="4525963"/>
          </a:xfrm>
        </p:spPr>
        <p:txBody>
          <a:bodyPr>
            <a:normAutofit/>
          </a:bodyPr>
          <a:lstStyle/>
          <a:p>
            <a:r>
              <a:rPr lang="en-US" altLang="es-MX" dirty="0" smtClean="0"/>
              <a:t>Landmark decision by the United States Supreme Court on the First Amendment. The ruling made it possible for the New York Times and Washington Post newspapers to publish the then-classified Pentagon Papers without risk of government censorship or punishment.</a:t>
            </a:r>
          </a:p>
          <a:p>
            <a:r>
              <a:rPr lang="en-US" altLang="es-MX" sz="2000" dirty="0"/>
              <a:t>President Richard Nixon had claimed executive authority to force the Times to suspend publication of classified information in its possession. The question before the court was whether the constitutional freedom of the press, guaranteed by the First Amendment, was subordinate to a claimed need of the executive branch of government to maintain the secrecy of information. The Supreme Court ruled that the First Amendment did protect the right of the New York Times to print the materials.</a:t>
            </a:r>
          </a:p>
        </p:txBody>
      </p:sp>
    </p:spTree>
    <p:extLst>
      <p:ext uri="{BB962C8B-B14F-4D97-AF65-F5344CB8AC3E}">
        <p14:creationId xmlns:p14="http://schemas.microsoft.com/office/powerpoint/2010/main" val="385969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Expression</a:t>
            </a:r>
            <a:endParaRPr/>
          </a:p>
        </p:txBody>
      </p:sp>
      <p:sp>
        <p:nvSpPr>
          <p:cNvPr id="91139" name="Content Placeholder 1"/>
          <p:cNvSpPr>
            <a:spLocks noGrp="1"/>
          </p:cNvSpPr>
          <p:nvPr>
            <p:ph idx="1"/>
          </p:nvPr>
        </p:nvSpPr>
        <p:spPr>
          <a:xfrm>
            <a:off x="677334" y="1270000"/>
            <a:ext cx="8686800" cy="5334000"/>
          </a:xfrm>
        </p:spPr>
        <p:txBody>
          <a:bodyPr>
            <a:normAutofit lnSpcReduction="10000"/>
          </a:bodyPr>
          <a:lstStyle/>
          <a:p>
            <a:pPr marL="273050" indent="-273050">
              <a:buNone/>
              <a:defRPr/>
            </a:pPr>
            <a:r>
              <a:rPr lang="en-US" altLang="en-US" sz="2400" dirty="0">
                <a:solidFill>
                  <a:schemeClr val="tx1">
                    <a:lumMod val="95000"/>
                    <a:lumOff val="5000"/>
                  </a:schemeClr>
                </a:solidFill>
              </a:rPr>
              <a:t>Libel and Slander:</a:t>
            </a:r>
          </a:p>
          <a:p>
            <a:pPr marL="273050" indent="-273050">
              <a:buFont typeface="Wingdings 2" pitchFamily="18" charset="2"/>
              <a:buChar char=""/>
              <a:defRPr/>
            </a:pPr>
            <a:r>
              <a:rPr lang="en-US" altLang="en-US" sz="2400" dirty="0"/>
              <a:t>Another restriction that still can not be banned.</a:t>
            </a:r>
          </a:p>
          <a:p>
            <a:pPr marL="273050" indent="-273050">
              <a:buFont typeface="Wingdings 2" pitchFamily="18" charset="2"/>
              <a:buChar char=""/>
              <a:defRPr/>
            </a:pPr>
            <a:r>
              <a:rPr lang="en-US" altLang="en-US" sz="2400" dirty="0"/>
              <a:t>There are many cases against it, but it’s hard to say what is right or wrong because of the grey area of opinion and facts and what the intentions of the accused where when they write or say it.</a:t>
            </a:r>
          </a:p>
          <a:p>
            <a:pPr marL="273050" indent="-273050">
              <a:buFont typeface="Wingdings 2" pitchFamily="18" charset="2"/>
              <a:buChar char=""/>
              <a:defRPr/>
            </a:pPr>
            <a:r>
              <a:rPr lang="en-US" altLang="en-US" sz="2400" dirty="0"/>
              <a:t> </a:t>
            </a:r>
            <a:r>
              <a:rPr lang="en-US" altLang="en-US" sz="2400" dirty="0">
                <a:solidFill>
                  <a:srgbClr val="FF0000"/>
                </a:solidFill>
              </a:rPr>
              <a:t>Libel</a:t>
            </a:r>
            <a:r>
              <a:rPr lang="en-US" altLang="en-US" sz="2400" dirty="0"/>
              <a:t>: The publication of false or malicious statements that damage someone’s reputation.</a:t>
            </a:r>
          </a:p>
          <a:p>
            <a:pPr marL="273050" indent="-273050">
              <a:buFont typeface="Wingdings 2" pitchFamily="18" charset="2"/>
              <a:buChar char=""/>
              <a:defRPr/>
            </a:pPr>
            <a:r>
              <a:rPr lang="en-US" altLang="en-US" sz="2400" dirty="0"/>
              <a:t> </a:t>
            </a:r>
            <a:r>
              <a:rPr lang="en-US" altLang="en-US" sz="2400" dirty="0">
                <a:solidFill>
                  <a:srgbClr val="FF0000"/>
                </a:solidFill>
              </a:rPr>
              <a:t>New York Times v. Sullivan</a:t>
            </a:r>
            <a:r>
              <a:rPr lang="en-US" altLang="en-US" sz="2400" dirty="0"/>
              <a:t>: 1964 case that established the guidelines for determining whether public officials and public figures could win damage suits for libel. To win the case the victim must prove that the statements were made with “malicious intent” and reckless disregard for the truth.</a:t>
            </a:r>
          </a:p>
        </p:txBody>
      </p:sp>
    </p:spTree>
    <p:extLst>
      <p:ext uri="{BB962C8B-B14F-4D97-AF65-F5344CB8AC3E}">
        <p14:creationId xmlns:p14="http://schemas.microsoft.com/office/powerpoint/2010/main" val="132648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dirty="0" smtClean="0"/>
              <a:t>Freedom of Expression</a:t>
            </a:r>
            <a:r>
              <a:rPr lang="en-US" dirty="0" smtClean="0"/>
              <a:t> </a:t>
            </a:r>
            <a:r>
              <a:rPr lang="en-US" dirty="0"/>
              <a:t>(Press and Courts)</a:t>
            </a:r>
            <a:endParaRPr dirty="0"/>
          </a:p>
        </p:txBody>
      </p:sp>
      <p:sp>
        <p:nvSpPr>
          <p:cNvPr id="89091" name="Content Placeholder 1"/>
          <p:cNvSpPr>
            <a:spLocks noGrp="1"/>
          </p:cNvSpPr>
          <p:nvPr>
            <p:ph idx="1"/>
          </p:nvPr>
        </p:nvSpPr>
        <p:spPr/>
        <p:txBody>
          <a:bodyPr>
            <a:normAutofit fontScale="92500" lnSpcReduction="20000"/>
          </a:bodyPr>
          <a:lstStyle/>
          <a:p>
            <a:pPr marL="273050" indent="-273050">
              <a:buNone/>
              <a:defRPr/>
            </a:pPr>
            <a:r>
              <a:rPr lang="en-US" altLang="en-US" sz="2400" dirty="0">
                <a:solidFill>
                  <a:schemeClr val="tx1">
                    <a:lumMod val="95000"/>
                    <a:lumOff val="5000"/>
                  </a:schemeClr>
                </a:solidFill>
              </a:rPr>
              <a:t>Free Press and Fair Trials:</a:t>
            </a:r>
          </a:p>
          <a:p>
            <a:pPr marL="273050" indent="-273050">
              <a:buFont typeface="Wingdings 2" pitchFamily="18" charset="2"/>
              <a:buChar char=""/>
              <a:defRPr/>
            </a:pPr>
            <a:r>
              <a:rPr lang="en-US" altLang="en-US" sz="2400" dirty="0"/>
              <a:t> Press usually has freedoms when it comes to reporting on court cases because the public has a right to know what goes on.</a:t>
            </a:r>
          </a:p>
          <a:p>
            <a:pPr marL="273050" indent="-273050">
              <a:buFont typeface="Wingdings 2" pitchFamily="18" charset="2"/>
              <a:buChar char=""/>
              <a:defRPr/>
            </a:pPr>
            <a:r>
              <a:rPr lang="en-US" altLang="en-US" sz="2400" dirty="0"/>
              <a:t> Fair trials are also protected so press can be limited if it interferes with a fair trial.</a:t>
            </a:r>
          </a:p>
          <a:p>
            <a:pPr marL="273050" indent="-273050">
              <a:buFont typeface="Wingdings 2" pitchFamily="18" charset="2"/>
              <a:buChar char=""/>
              <a:defRPr/>
            </a:pPr>
            <a:r>
              <a:rPr lang="en-US" altLang="en-US" sz="2400" dirty="0">
                <a:solidFill>
                  <a:srgbClr val="FF0000"/>
                </a:solidFill>
              </a:rPr>
              <a:t>Shield laws </a:t>
            </a:r>
            <a:r>
              <a:rPr lang="en-US" altLang="en-US" sz="2400" dirty="0"/>
              <a:t>were created to protect reporters during court cases.  </a:t>
            </a:r>
          </a:p>
          <a:p>
            <a:pPr marL="273050" indent="-273050">
              <a:buFont typeface="Wingdings 2" pitchFamily="18" charset="2"/>
              <a:buChar char=""/>
              <a:defRPr/>
            </a:pPr>
            <a:r>
              <a:rPr lang="en-US" altLang="en-US" sz="2400" dirty="0"/>
              <a:t> </a:t>
            </a:r>
            <a:r>
              <a:rPr lang="en-US" altLang="en-US" sz="2400" dirty="0" err="1">
                <a:solidFill>
                  <a:srgbClr val="FF0000"/>
                </a:solidFill>
              </a:rPr>
              <a:t>Zurcher</a:t>
            </a:r>
            <a:r>
              <a:rPr lang="en-US" altLang="en-US" sz="2400" dirty="0">
                <a:solidFill>
                  <a:srgbClr val="FF0000"/>
                </a:solidFill>
              </a:rPr>
              <a:t> v. Stanford Daily</a:t>
            </a:r>
            <a:r>
              <a:rPr lang="en-US" altLang="en-US" sz="2400" dirty="0"/>
              <a:t>: 1978 court decision holding that a proper search warrant could be applied to a newspaper as well as anyone else without necessarily violating the 1</a:t>
            </a:r>
            <a:r>
              <a:rPr lang="en-US" altLang="en-US" sz="2400" baseline="30000" dirty="0"/>
              <a:t>st</a:t>
            </a:r>
            <a:r>
              <a:rPr lang="en-US" altLang="en-US" sz="2400" dirty="0"/>
              <a:t> Amendment rights to freedom of press.</a:t>
            </a:r>
          </a:p>
        </p:txBody>
      </p:sp>
    </p:spTree>
    <p:extLst>
      <p:ext uri="{BB962C8B-B14F-4D97-AF65-F5344CB8AC3E}">
        <p14:creationId xmlns:p14="http://schemas.microsoft.com/office/powerpoint/2010/main" val="3287254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Commercial Speech</a:t>
            </a:r>
            <a:endParaRPr/>
          </a:p>
        </p:txBody>
      </p:sp>
      <p:sp>
        <p:nvSpPr>
          <p:cNvPr id="93187" name="Content Placeholder 1"/>
          <p:cNvSpPr>
            <a:spLocks noGrp="1"/>
          </p:cNvSpPr>
          <p:nvPr>
            <p:ph idx="1"/>
          </p:nvPr>
        </p:nvSpPr>
        <p:spPr>
          <a:xfrm>
            <a:off x="677334" y="1397923"/>
            <a:ext cx="8305800" cy="4800600"/>
          </a:xfrm>
        </p:spPr>
        <p:txBody>
          <a:bodyPr>
            <a:normAutofit fontScale="92500" lnSpcReduction="10000"/>
          </a:bodyPr>
          <a:lstStyle/>
          <a:p>
            <a:pPr eaLnBrk="1" hangingPunct="1">
              <a:defRPr/>
            </a:pPr>
            <a:r>
              <a:rPr lang="en-US" altLang="en-US" sz="2000" dirty="0">
                <a:solidFill>
                  <a:srgbClr val="C00000"/>
                </a:solidFill>
              </a:rPr>
              <a:t>Commercial Speech</a:t>
            </a:r>
            <a:r>
              <a:rPr lang="en-US" altLang="en-US" sz="2000" dirty="0"/>
              <a:t>: Communication in the form of advertising. Can be restricted more so than other types of speech.</a:t>
            </a:r>
          </a:p>
          <a:p>
            <a:pPr eaLnBrk="1" hangingPunct="1">
              <a:defRPr/>
            </a:pPr>
            <a:r>
              <a:rPr lang="en-US" altLang="en-US" sz="2000" dirty="0"/>
              <a:t> Advertising is regulated by Federal Trade Commission (FTC) and it makes sure advertisements are truthful.</a:t>
            </a:r>
          </a:p>
          <a:p>
            <a:pPr eaLnBrk="1" hangingPunct="1">
              <a:buFont typeface="Wingdings 2" pitchFamily="18" charset="2"/>
              <a:buNone/>
              <a:defRPr/>
            </a:pPr>
            <a:r>
              <a:rPr lang="en-US" altLang="en-US" sz="2400" dirty="0">
                <a:solidFill>
                  <a:schemeClr val="tx1">
                    <a:lumMod val="95000"/>
                    <a:lumOff val="5000"/>
                  </a:schemeClr>
                </a:solidFill>
              </a:rPr>
              <a:t>Regulation of Public Airwaves:</a:t>
            </a:r>
          </a:p>
          <a:p>
            <a:pPr eaLnBrk="1" hangingPunct="1">
              <a:defRPr/>
            </a:pPr>
            <a:r>
              <a:rPr lang="en-US" altLang="en-US" sz="2000" dirty="0">
                <a:solidFill>
                  <a:srgbClr val="C00000"/>
                </a:solidFill>
              </a:rPr>
              <a:t>Federal Communications Commission (FCC) </a:t>
            </a:r>
            <a:r>
              <a:rPr lang="en-US" altLang="en-US" sz="2000" dirty="0"/>
              <a:t>regulate what goes on TV or radio. Restrictions are not unconstitutional.</a:t>
            </a:r>
          </a:p>
          <a:p>
            <a:pPr eaLnBrk="1" hangingPunct="1">
              <a:defRPr/>
            </a:pPr>
            <a:r>
              <a:rPr lang="en-US" altLang="en-US" sz="2000" dirty="0">
                <a:solidFill>
                  <a:srgbClr val="FF0000"/>
                </a:solidFill>
              </a:rPr>
              <a:t>Miami Herald Publishing Co. v. </a:t>
            </a:r>
            <a:r>
              <a:rPr lang="en-US" altLang="en-US" sz="2000" dirty="0" err="1">
                <a:solidFill>
                  <a:srgbClr val="FF0000"/>
                </a:solidFill>
              </a:rPr>
              <a:t>Tornillo</a:t>
            </a:r>
            <a:r>
              <a:rPr lang="en-US" altLang="en-US" sz="2000" dirty="0"/>
              <a:t>: 1974 case that held that a state could not force a newspaper to print replies from candidates it had criticized, illustrating the limited power of government to restrict the print media.</a:t>
            </a:r>
          </a:p>
          <a:p>
            <a:pPr eaLnBrk="1" hangingPunct="1">
              <a:defRPr/>
            </a:pPr>
            <a:r>
              <a:rPr lang="en-US" altLang="en-US" sz="2000" dirty="0"/>
              <a:t> </a:t>
            </a:r>
            <a:r>
              <a:rPr lang="en-US" altLang="en-US" sz="2000" dirty="0">
                <a:solidFill>
                  <a:srgbClr val="FF0000"/>
                </a:solidFill>
              </a:rPr>
              <a:t>Red Lion Broadcasting co. v. FCC</a:t>
            </a:r>
            <a:r>
              <a:rPr lang="en-US" altLang="en-US" sz="2000" dirty="0"/>
              <a:t>: 1969 case that upheld restrictions on radio and TV broadcasting. They are less restrictive than those on print media because there are less broadcasting frequencies available.</a:t>
            </a:r>
          </a:p>
        </p:txBody>
      </p:sp>
    </p:spTree>
    <p:extLst>
      <p:ext uri="{BB962C8B-B14F-4D97-AF65-F5344CB8AC3E}">
        <p14:creationId xmlns:p14="http://schemas.microsoft.com/office/powerpoint/2010/main" val="827921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Freedom to </a:t>
            </a:r>
            <a:r>
              <a:rPr lang="en-US" altLang="en-US" dirty="0" smtClean="0"/>
              <a:t>Peaceably Assemble</a:t>
            </a:r>
            <a:endParaRPr lang="en-US" altLang="en-US" dirty="0"/>
          </a:p>
        </p:txBody>
      </p:sp>
      <p:sp>
        <p:nvSpPr>
          <p:cNvPr id="65539" name="Rectangle 3"/>
          <p:cNvSpPr>
            <a:spLocks noGrp="1" noChangeArrowheads="1"/>
          </p:cNvSpPr>
          <p:nvPr>
            <p:ph type="body" sz="half" idx="1"/>
          </p:nvPr>
        </p:nvSpPr>
        <p:spPr/>
        <p:txBody>
          <a:bodyPr>
            <a:normAutofit/>
          </a:bodyPr>
          <a:lstStyle/>
          <a:p>
            <a:r>
              <a:rPr lang="en-US" altLang="en-US" dirty="0"/>
              <a:t>Balance right to free association with right for public order</a:t>
            </a:r>
          </a:p>
          <a:p>
            <a:r>
              <a:rPr lang="en-US" altLang="en-US" dirty="0"/>
              <a:t>Permissible for localities to require permits in order to </a:t>
            </a:r>
            <a:r>
              <a:rPr lang="en-US" altLang="en-US" dirty="0" smtClean="0"/>
              <a:t>protest</a:t>
            </a:r>
          </a:p>
          <a:p>
            <a:r>
              <a:rPr lang="en-US" altLang="en-US" dirty="0" smtClean="0"/>
              <a:t>Can a predominantly-Jewish town withhold a permit allowing the NAZIs to hold a rally?</a:t>
            </a:r>
          </a:p>
          <a:p>
            <a:r>
              <a:rPr lang="en-US" altLang="en-US" dirty="0" smtClean="0">
                <a:solidFill>
                  <a:srgbClr val="C00000"/>
                </a:solidFill>
              </a:rPr>
              <a:t>No. </a:t>
            </a:r>
            <a:r>
              <a:rPr lang="en-US" b="0" i="1" dirty="0">
                <a:solidFill>
                  <a:srgbClr val="C00000"/>
                </a:solidFill>
                <a:latin typeface="Linux Libertine"/>
              </a:rPr>
              <a:t>National Socialist Party of America v. Village of </a:t>
            </a:r>
            <a:r>
              <a:rPr lang="en-US" b="0" i="1" dirty="0" smtClean="0">
                <a:solidFill>
                  <a:srgbClr val="C00000"/>
                </a:solidFill>
                <a:latin typeface="Linux Libertine"/>
              </a:rPr>
              <a:t>Skokie </a:t>
            </a:r>
            <a:r>
              <a:rPr lang="en-US" b="0" dirty="0" smtClean="0">
                <a:solidFill>
                  <a:srgbClr val="C00000"/>
                </a:solidFill>
                <a:latin typeface="Linux Libertine"/>
              </a:rPr>
              <a:t>(1977)</a:t>
            </a:r>
            <a:endParaRPr lang="en-US" b="0" dirty="0">
              <a:solidFill>
                <a:srgbClr val="C00000"/>
              </a:solidFill>
              <a:latin typeface="Linux Libertine"/>
            </a:endParaRPr>
          </a:p>
          <a:p>
            <a:endParaRPr lang="en-US" altLang="en-US" dirty="0"/>
          </a:p>
        </p:txBody>
      </p:sp>
      <p:pic>
        <p:nvPicPr>
          <p:cNvPr id="65542" name="Picture 6" descr="C:\Documents and Settings\user\My Documents\My Pictures\uspol\Iraqwarprotest.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00801" y="2514600"/>
            <a:ext cx="5204884" cy="292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70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Assembly</a:t>
            </a:r>
            <a:endParaRPr/>
          </a:p>
        </p:txBody>
      </p:sp>
      <p:sp>
        <p:nvSpPr>
          <p:cNvPr id="94211" name="Content Placeholder 1"/>
          <p:cNvSpPr>
            <a:spLocks noGrp="1"/>
          </p:cNvSpPr>
          <p:nvPr>
            <p:ph idx="1"/>
          </p:nvPr>
        </p:nvSpPr>
        <p:spPr/>
        <p:txBody>
          <a:bodyPr>
            <a:normAutofit fontScale="92500" lnSpcReduction="20000"/>
          </a:bodyPr>
          <a:lstStyle/>
          <a:p>
            <a:pPr eaLnBrk="1" hangingPunct="1">
              <a:defRPr/>
            </a:pPr>
            <a:r>
              <a:rPr lang="en-US" altLang="en-US" sz="2400" dirty="0"/>
              <a:t> Basis for forming interest groups, political parties etc. </a:t>
            </a:r>
          </a:p>
          <a:p>
            <a:pPr eaLnBrk="1" hangingPunct="1">
              <a:buFont typeface="Wingdings 2" pitchFamily="18" charset="2"/>
              <a:buNone/>
              <a:defRPr/>
            </a:pPr>
            <a:r>
              <a:rPr lang="en-US" altLang="en-US" sz="2400" dirty="0">
                <a:solidFill>
                  <a:schemeClr val="tx1">
                    <a:lumMod val="95000"/>
                    <a:lumOff val="5000"/>
                  </a:schemeClr>
                </a:solidFill>
              </a:rPr>
              <a:t>Right to Assemble:</a:t>
            </a:r>
          </a:p>
          <a:p>
            <a:pPr eaLnBrk="1" hangingPunct="1">
              <a:defRPr/>
            </a:pPr>
            <a:r>
              <a:rPr lang="en-US" altLang="en-US" sz="2400" dirty="0"/>
              <a:t>People are allowed to assemble and protest as long as it’s on private property and they demonstrate during times when police can come if needed.</a:t>
            </a:r>
          </a:p>
          <a:p>
            <a:pPr eaLnBrk="1" hangingPunct="1">
              <a:buFont typeface="Wingdings 2" pitchFamily="18" charset="2"/>
              <a:buNone/>
              <a:defRPr/>
            </a:pPr>
            <a:r>
              <a:rPr lang="en-US" altLang="en-US" sz="2400" dirty="0">
                <a:solidFill>
                  <a:schemeClr val="tx1">
                    <a:lumMod val="95000"/>
                    <a:lumOff val="5000"/>
                  </a:schemeClr>
                </a:solidFill>
              </a:rPr>
              <a:t>Right to Associate:</a:t>
            </a:r>
          </a:p>
          <a:p>
            <a:pPr eaLnBrk="1" hangingPunct="1">
              <a:defRPr/>
            </a:pPr>
            <a:r>
              <a:rPr lang="en-US" altLang="en-US" sz="2400" dirty="0"/>
              <a:t>Everyone has the right to associate with people who share a common interest.</a:t>
            </a:r>
          </a:p>
          <a:p>
            <a:pPr eaLnBrk="1" hangingPunct="1">
              <a:defRPr/>
            </a:pPr>
            <a:r>
              <a:rPr lang="en-US" altLang="en-US" sz="2000" dirty="0"/>
              <a:t> </a:t>
            </a:r>
            <a:r>
              <a:rPr lang="en-US" altLang="en-US" sz="2000" dirty="0">
                <a:solidFill>
                  <a:srgbClr val="FF0000"/>
                </a:solidFill>
              </a:rPr>
              <a:t>NAACP v. Alabama</a:t>
            </a:r>
            <a:r>
              <a:rPr lang="en-US" altLang="en-US" sz="2000" dirty="0"/>
              <a:t>: The Supreme court protected the right to assemble peaceably in this 1958 case when it decided the NAACP did not have to reveal its membership list and thus subject its members to harassment.</a:t>
            </a:r>
          </a:p>
          <a:p>
            <a:pPr eaLnBrk="1" hangingPunct="1">
              <a:buFont typeface="Wingdings 2" pitchFamily="18" charset="2"/>
              <a:buNone/>
              <a:defRPr/>
            </a:pPr>
            <a:endParaRPr lang="en-US" altLang="en-US" dirty="0" smtClean="0"/>
          </a:p>
        </p:txBody>
      </p:sp>
    </p:spTree>
    <p:extLst>
      <p:ext uri="{BB962C8B-B14F-4D97-AF65-F5344CB8AC3E}">
        <p14:creationId xmlns:p14="http://schemas.microsoft.com/office/powerpoint/2010/main" val="333348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Landmark Cases</a:t>
            </a:r>
            <a:endParaRPr lang="en-US" dirty="0"/>
          </a:p>
        </p:txBody>
      </p:sp>
      <p:sp>
        <p:nvSpPr>
          <p:cNvPr id="134147" name="Content Placeholder 2"/>
          <p:cNvSpPr>
            <a:spLocks noGrp="1"/>
          </p:cNvSpPr>
          <p:nvPr>
            <p:ph idx="1"/>
          </p:nvPr>
        </p:nvSpPr>
        <p:spPr>
          <a:xfrm>
            <a:off x="502766" y="1794829"/>
            <a:ext cx="8596668" cy="3880773"/>
          </a:xfrm>
        </p:spPr>
        <p:txBody>
          <a:bodyPr>
            <a:normAutofit fontScale="92500" lnSpcReduction="20000"/>
          </a:bodyPr>
          <a:lstStyle/>
          <a:p>
            <a:r>
              <a:rPr lang="en-US" altLang="es-MX" sz="2800" b="1" u="sng" dirty="0">
                <a:solidFill>
                  <a:srgbClr val="FF0000"/>
                </a:solidFill>
              </a:rPr>
              <a:t>McDonald v. Chicago  (2010)  </a:t>
            </a:r>
          </a:p>
          <a:p>
            <a:r>
              <a:rPr lang="en-US" altLang="es-MX" sz="2800" dirty="0"/>
              <a:t>Determined whether the Second Amendment applies to the individual states. The Court held that the right of an individual to "keep and bear arms" protected by the Second Amendment is incorporated by the Due Process Clause of the Fourteenth Amendment and applies to the states. </a:t>
            </a:r>
          </a:p>
          <a:p>
            <a:r>
              <a:rPr lang="en-US" altLang="es-MX" sz="2800" dirty="0"/>
              <a:t>Simple </a:t>
            </a:r>
            <a:r>
              <a:rPr lang="en-US" altLang="es-MX" sz="2800" dirty="0" err="1"/>
              <a:t>english</a:t>
            </a:r>
            <a:r>
              <a:rPr lang="en-US" altLang="es-MX" sz="2800" dirty="0"/>
              <a:t>: States and cities can not take away a persons 2</a:t>
            </a:r>
            <a:r>
              <a:rPr lang="en-US" altLang="es-MX" sz="2800" baseline="30000" dirty="0"/>
              <a:t>nd</a:t>
            </a:r>
            <a:r>
              <a:rPr lang="en-US" altLang="es-MX" sz="2800" dirty="0"/>
              <a:t> Amendment rights. </a:t>
            </a:r>
            <a:r>
              <a:rPr lang="en-US" altLang="es-MX" sz="2000" dirty="0"/>
              <a:t> </a:t>
            </a:r>
            <a:r>
              <a:rPr lang="en-US" altLang="es-MX" sz="2000" dirty="0" err="1"/>
              <a:t>Except</a:t>
            </a:r>
            <a:r>
              <a:rPr lang="en-US" altLang="es-MX" dirty="0" err="1"/>
              <a:t>:"prohibit</a:t>
            </a:r>
            <a:r>
              <a:rPr lang="en-US" altLang="es-MX" dirty="0"/>
              <a:t>...the possession of firearms by felons or mentally ill" and "laws forbidding the carrying of firearms in sensitive places such as schools and government buildings, or laws imposing conditions and qualifications on the commercial sale of arms"</a:t>
            </a:r>
          </a:p>
        </p:txBody>
      </p:sp>
    </p:spTree>
    <p:extLst>
      <p:ext uri="{BB962C8B-B14F-4D97-AF65-F5344CB8AC3E}">
        <p14:creationId xmlns:p14="http://schemas.microsoft.com/office/powerpoint/2010/main" val="404805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08166"/>
            <a:ext cx="10160000" cy="4726379"/>
          </a:xfrm>
        </p:spPr>
        <p:txBody>
          <a:bodyPr>
            <a:normAutofit/>
          </a:bodyPr>
          <a:lstStyle/>
          <a:p>
            <a:pPr>
              <a:buFont typeface="Arial" panose="020B0604020202020204" pitchFamily="34" charset="0"/>
              <a:buChar char="•"/>
            </a:pPr>
            <a:r>
              <a:rPr lang="en-US" dirty="0" smtClean="0"/>
              <a:t>The Age of Enlightenment 1650s-1780s</a:t>
            </a:r>
          </a:p>
          <a:p>
            <a:pPr lvl="1"/>
            <a:r>
              <a:rPr lang="en-US" dirty="0" smtClean="0"/>
              <a:t>Challenged the authority of the Catholic Church</a:t>
            </a:r>
          </a:p>
          <a:p>
            <a:pPr lvl="1"/>
            <a:r>
              <a:rPr lang="en-US" dirty="0" smtClean="0"/>
              <a:t>Idea of reforming society </a:t>
            </a:r>
            <a:r>
              <a:rPr lang="en-US" dirty="0"/>
              <a:t>with toleration, science and </a:t>
            </a:r>
            <a:r>
              <a:rPr lang="en-US" dirty="0" smtClean="0"/>
              <a:t>skepticism</a:t>
            </a:r>
          </a:p>
          <a:p>
            <a:pPr lvl="1"/>
            <a:r>
              <a:rPr lang="en-US" dirty="0" smtClean="0"/>
              <a:t>Idea of natural rights—all humans are born with these</a:t>
            </a:r>
          </a:p>
          <a:p>
            <a:pPr lvl="2"/>
            <a:r>
              <a:rPr lang="en-US" dirty="0" smtClean="0"/>
              <a:t>life</a:t>
            </a:r>
          </a:p>
          <a:p>
            <a:pPr lvl="2"/>
            <a:r>
              <a:rPr lang="en-US" dirty="0" smtClean="0"/>
              <a:t>liberty</a:t>
            </a:r>
          </a:p>
          <a:p>
            <a:pPr lvl="2"/>
            <a:r>
              <a:rPr lang="en-US" dirty="0"/>
              <a:t>p</a:t>
            </a:r>
            <a:r>
              <a:rPr lang="en-US" dirty="0" smtClean="0"/>
              <a:t>roperty</a:t>
            </a:r>
          </a:p>
          <a:p>
            <a:pPr lvl="1"/>
            <a:r>
              <a:rPr lang="en-US" dirty="0" smtClean="0"/>
              <a:t>Idea of the social contract—people need protections and agree to give up certain freedoms for that protection.  What is the best form of protection?</a:t>
            </a:r>
          </a:p>
          <a:p>
            <a:pPr lvl="2"/>
            <a:r>
              <a:rPr lang="en-US" dirty="0" smtClean="0"/>
              <a:t>absolute monarchy (Hobbes)</a:t>
            </a:r>
          </a:p>
          <a:p>
            <a:pPr lvl="2"/>
            <a:r>
              <a:rPr lang="en-US" dirty="0" smtClean="0"/>
              <a:t>Constitutional monarchy or republic (Locke)</a:t>
            </a:r>
          </a:p>
          <a:p>
            <a:pPr lvl="2"/>
            <a:r>
              <a:rPr lang="en-US" dirty="0" smtClean="0"/>
              <a:t>Limited government with the consent of the governed (Locke)</a:t>
            </a:r>
          </a:p>
          <a:p>
            <a:pPr lvl="2"/>
            <a:r>
              <a:rPr lang="en-US" dirty="0" smtClean="0"/>
              <a:t>Democracy or whatever is decided directly by the people (Rousseau)</a:t>
            </a:r>
          </a:p>
          <a:p>
            <a:pPr lvl="2"/>
            <a:endParaRPr lang="en-US" dirty="0" smtClean="0"/>
          </a:p>
          <a:p>
            <a:pPr marL="914400" lvl="2" indent="0">
              <a:buNone/>
            </a:pPr>
            <a:endParaRPr lang="en-US" dirty="0" smtClean="0"/>
          </a:p>
        </p:txBody>
      </p:sp>
      <p:sp>
        <p:nvSpPr>
          <p:cNvPr id="2" name="Title 1"/>
          <p:cNvSpPr>
            <a:spLocks noGrp="1"/>
          </p:cNvSpPr>
          <p:nvPr>
            <p:ph type="title"/>
          </p:nvPr>
        </p:nvSpPr>
        <p:spPr>
          <a:xfrm>
            <a:off x="609600" y="152400"/>
            <a:ext cx="8268393" cy="1371600"/>
          </a:xfrm>
        </p:spPr>
        <p:txBody>
          <a:bodyPr>
            <a:normAutofit/>
          </a:bodyPr>
          <a:lstStyle/>
          <a:p>
            <a:r>
              <a:rPr lang="en-US" dirty="0" smtClean="0"/>
              <a:t>What influenced establishment of American civil liberties?</a:t>
            </a:r>
            <a:endParaRPr lang="en-US" dirty="0"/>
          </a:p>
        </p:txBody>
      </p:sp>
    </p:spTree>
    <p:extLst>
      <p:ext uri="{BB962C8B-B14F-4D97-AF65-F5344CB8AC3E}">
        <p14:creationId xmlns:p14="http://schemas.microsoft.com/office/powerpoint/2010/main" val="3224439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Defendant's Rights</a:t>
            </a:r>
            <a:endParaRPr dirty="0"/>
          </a:p>
        </p:txBody>
      </p:sp>
      <p:sp>
        <p:nvSpPr>
          <p:cNvPr id="95235" name="Content Placeholder 1"/>
          <p:cNvSpPr>
            <a:spLocks noGrp="1"/>
          </p:cNvSpPr>
          <p:nvPr>
            <p:ph idx="1"/>
          </p:nvPr>
        </p:nvSpPr>
        <p:spPr>
          <a:xfrm>
            <a:off x="677334" y="1869643"/>
            <a:ext cx="8596668" cy="3880773"/>
          </a:xfrm>
        </p:spPr>
        <p:txBody>
          <a:bodyPr>
            <a:normAutofit fontScale="92500"/>
          </a:bodyPr>
          <a:lstStyle/>
          <a:p>
            <a:pPr eaLnBrk="1" hangingPunct="1">
              <a:defRPr/>
            </a:pPr>
            <a:r>
              <a:rPr lang="en-US" altLang="en-US" sz="3200" dirty="0" smtClean="0"/>
              <a:t> Crime followed by arrest, followed by prosecution, followed by trail, followed by verdict. (Stages of criminal justice system)</a:t>
            </a:r>
          </a:p>
          <a:p>
            <a:pPr eaLnBrk="1" hangingPunct="1">
              <a:defRPr/>
            </a:pPr>
            <a:r>
              <a:rPr lang="en-US" altLang="en-US" sz="3200" dirty="0" smtClean="0"/>
              <a:t> Courts apply the protections of the accused in the 4</a:t>
            </a:r>
            <a:r>
              <a:rPr lang="en-US" altLang="en-US" sz="3200" baseline="30000" dirty="0" smtClean="0"/>
              <a:t>th</a:t>
            </a:r>
            <a:r>
              <a:rPr lang="en-US" altLang="en-US" sz="3200" dirty="0" smtClean="0"/>
              <a:t>, 5</a:t>
            </a:r>
            <a:r>
              <a:rPr lang="en-US" altLang="en-US" sz="3200" baseline="30000" dirty="0" smtClean="0"/>
              <a:t>th</a:t>
            </a:r>
            <a:r>
              <a:rPr lang="en-US" altLang="en-US" sz="3200" dirty="0" smtClean="0"/>
              <a:t>, 6</a:t>
            </a:r>
            <a:r>
              <a:rPr lang="en-US" altLang="en-US" sz="3200" baseline="30000" dirty="0" smtClean="0"/>
              <a:t>th</a:t>
            </a:r>
            <a:r>
              <a:rPr lang="en-US" altLang="en-US" sz="3200" dirty="0" smtClean="0"/>
              <a:t>, 7</a:t>
            </a:r>
            <a:r>
              <a:rPr lang="en-US" altLang="en-US" sz="3200" baseline="30000" dirty="0" smtClean="0"/>
              <a:t>th</a:t>
            </a:r>
            <a:r>
              <a:rPr lang="en-US" altLang="en-US" sz="3200" dirty="0" smtClean="0"/>
              <a:t>, 8</a:t>
            </a:r>
            <a:r>
              <a:rPr lang="en-US" altLang="en-US" sz="3200" baseline="30000" dirty="0" smtClean="0"/>
              <a:t>th</a:t>
            </a:r>
            <a:r>
              <a:rPr lang="en-US" altLang="en-US" sz="3200" dirty="0" smtClean="0"/>
              <a:t> amendments. (Procedural Due Process is the following of these rights to protect people’s rights from being overrun by the government)</a:t>
            </a:r>
          </a:p>
          <a:p>
            <a:pPr eaLnBrk="1" hangingPunct="1">
              <a:buFont typeface="Wingdings 2" pitchFamily="18" charset="2"/>
              <a:buNone/>
              <a:defRPr/>
            </a:pPr>
            <a:endParaRPr lang="en-US" altLang="en-US" dirty="0" smtClean="0">
              <a:solidFill>
                <a:schemeClr val="bg1"/>
              </a:solidFill>
            </a:endParaRPr>
          </a:p>
        </p:txBody>
      </p:sp>
    </p:spTree>
    <p:extLst>
      <p:ext uri="{BB962C8B-B14F-4D97-AF65-F5344CB8AC3E}">
        <p14:creationId xmlns:p14="http://schemas.microsoft.com/office/powerpoint/2010/main" val="3495417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Stages of Criminal Justice System</a:t>
            </a:r>
            <a:endParaRPr/>
          </a:p>
        </p:txBody>
      </p:sp>
      <p:graphicFrame>
        <p:nvGraphicFramePr>
          <p:cNvPr id="98307" name="Object 2"/>
          <p:cNvGraphicFramePr>
            <a:graphicFrameLocks noGrp="1" noChangeAspect="1"/>
          </p:cNvGraphicFramePr>
          <p:nvPr>
            <p:ph idx="1"/>
          </p:nvPr>
        </p:nvGraphicFramePr>
        <p:xfrm>
          <a:off x="1981201" y="2028825"/>
          <a:ext cx="7618413" cy="3943350"/>
        </p:xfrm>
        <a:graphic>
          <a:graphicData uri="http://schemas.openxmlformats.org/presentationml/2006/ole">
            <mc:AlternateContent xmlns:mc="http://schemas.openxmlformats.org/markup-compatibility/2006">
              <mc:Choice xmlns:v="urn:schemas-microsoft-com:vml" Requires="v">
                <p:oleObj spid="_x0000_s1031" name="Photo Editor Photo" r:id="rId3" imgW="11923810" imgH="6171429" progId="MSPhotoEd.3">
                  <p:embed/>
                </p:oleObj>
              </mc:Choice>
              <mc:Fallback>
                <p:oleObj name="Photo Editor Photo" r:id="rId3" imgW="11923810" imgH="6171429" progId="MSPhotoEd.3">
                  <p:embed/>
                  <p:pic>
                    <p:nvPicPr>
                      <p:cNvPr id="98307"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2028825"/>
                        <a:ext cx="76184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4489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Defendant's Rights</a:t>
            </a:r>
            <a:endParaRPr dirty="0"/>
          </a:p>
        </p:txBody>
      </p:sp>
      <p:sp>
        <p:nvSpPr>
          <p:cNvPr id="97283" name="Content Placeholder 1"/>
          <p:cNvSpPr>
            <a:spLocks noGrp="1"/>
          </p:cNvSpPr>
          <p:nvPr>
            <p:ph idx="1"/>
          </p:nvPr>
        </p:nvSpPr>
        <p:spPr>
          <a:xfrm>
            <a:off x="1752600" y="1143000"/>
            <a:ext cx="8229600" cy="5562600"/>
          </a:xfrm>
        </p:spPr>
        <p:txBody>
          <a:bodyPr>
            <a:normAutofit fontScale="85000" lnSpcReduction="10000"/>
          </a:bodyPr>
          <a:lstStyle/>
          <a:p>
            <a:pPr eaLnBrk="1" hangingPunct="1">
              <a:buFont typeface="Wingdings 2" pitchFamily="18" charset="2"/>
              <a:buNone/>
              <a:defRPr/>
            </a:pPr>
            <a:r>
              <a:rPr lang="en-US" altLang="en-US" sz="2000" dirty="0">
                <a:solidFill>
                  <a:schemeClr val="tx1">
                    <a:lumMod val="95000"/>
                    <a:lumOff val="5000"/>
                  </a:schemeClr>
                </a:solidFill>
              </a:rPr>
              <a:t>Searches and Seizures:</a:t>
            </a:r>
          </a:p>
          <a:p>
            <a:pPr eaLnBrk="1" hangingPunct="1">
              <a:defRPr/>
            </a:pPr>
            <a:r>
              <a:rPr lang="en-US" altLang="en-US" dirty="0"/>
              <a:t>Must have a probable cause to search and/or seize from a search warrant.</a:t>
            </a:r>
          </a:p>
          <a:p>
            <a:pPr eaLnBrk="1" hangingPunct="1">
              <a:defRPr/>
            </a:pPr>
            <a:r>
              <a:rPr lang="en-US" altLang="en-US" dirty="0">
                <a:solidFill>
                  <a:srgbClr val="FF0000"/>
                </a:solidFill>
              </a:rPr>
              <a:t>Probable Cause</a:t>
            </a:r>
            <a:r>
              <a:rPr lang="en-US" altLang="en-US" dirty="0"/>
              <a:t>: The situation occurring when the police have a reason to believe that a person should be arrested.</a:t>
            </a:r>
          </a:p>
          <a:p>
            <a:pPr eaLnBrk="1" hangingPunct="1">
              <a:defRPr/>
            </a:pPr>
            <a:r>
              <a:rPr lang="en-US" altLang="en-US" dirty="0"/>
              <a:t>Most searches/seizures take place with no warrant.</a:t>
            </a:r>
          </a:p>
          <a:p>
            <a:pPr eaLnBrk="1" hangingPunct="1">
              <a:defRPr/>
            </a:pPr>
            <a:r>
              <a:rPr lang="en-US" altLang="en-US" dirty="0"/>
              <a:t>You can not be searched unannounced with out probably cause.</a:t>
            </a:r>
          </a:p>
          <a:p>
            <a:pPr eaLnBrk="1" hangingPunct="1">
              <a:defRPr/>
            </a:pPr>
            <a:r>
              <a:rPr lang="en-US" altLang="en-US" dirty="0"/>
              <a:t>Patriot Act is a new limit on privacy.</a:t>
            </a:r>
          </a:p>
          <a:p>
            <a:pPr eaLnBrk="1" hangingPunct="1">
              <a:defRPr/>
            </a:pPr>
            <a:r>
              <a:rPr lang="en-US" altLang="en-US" dirty="0">
                <a:solidFill>
                  <a:srgbClr val="FF0000"/>
                </a:solidFill>
              </a:rPr>
              <a:t>Unreasonable Searches and Seizures</a:t>
            </a:r>
            <a:r>
              <a:rPr lang="en-US" altLang="en-US" dirty="0"/>
              <a:t>: Obtaining evidence in a haphazard or random manner, a practice prohibited by the 4</a:t>
            </a:r>
            <a:r>
              <a:rPr lang="en-US" altLang="en-US" baseline="30000" dirty="0"/>
              <a:t>th</a:t>
            </a:r>
            <a:r>
              <a:rPr lang="en-US" altLang="en-US" dirty="0"/>
              <a:t> Amendment.</a:t>
            </a:r>
          </a:p>
          <a:p>
            <a:pPr eaLnBrk="1" hangingPunct="1">
              <a:defRPr/>
            </a:pPr>
            <a:r>
              <a:rPr lang="en-US" altLang="en-US" dirty="0">
                <a:solidFill>
                  <a:srgbClr val="FF0000"/>
                </a:solidFill>
              </a:rPr>
              <a:t>Search Warrant</a:t>
            </a:r>
            <a:r>
              <a:rPr lang="en-US" altLang="en-US" dirty="0"/>
              <a:t>: A written authorization from a court specifying the area to be searched and what the police are searching for.</a:t>
            </a:r>
          </a:p>
          <a:p>
            <a:pPr eaLnBrk="1" hangingPunct="1">
              <a:defRPr/>
            </a:pPr>
            <a:r>
              <a:rPr lang="en-US" altLang="en-US" dirty="0">
                <a:solidFill>
                  <a:srgbClr val="FF0000"/>
                </a:solidFill>
              </a:rPr>
              <a:t>Exclusionary Rule</a:t>
            </a:r>
            <a:r>
              <a:rPr lang="en-US" altLang="en-US" dirty="0"/>
              <a:t>: The rule that evidence, no matter how incriminating, cannot be introduced into trial if it was not constitutionally obtained.</a:t>
            </a:r>
          </a:p>
          <a:p>
            <a:pPr eaLnBrk="1" hangingPunct="1">
              <a:defRPr/>
            </a:pPr>
            <a:r>
              <a:rPr lang="en-US" altLang="en-US" dirty="0" err="1">
                <a:solidFill>
                  <a:srgbClr val="FF0000"/>
                </a:solidFill>
              </a:rPr>
              <a:t>Mapp</a:t>
            </a:r>
            <a:r>
              <a:rPr lang="en-US" altLang="en-US" dirty="0">
                <a:solidFill>
                  <a:srgbClr val="FF0000"/>
                </a:solidFill>
              </a:rPr>
              <a:t> v. Ohio</a:t>
            </a:r>
            <a:r>
              <a:rPr lang="en-US" altLang="en-US" dirty="0"/>
              <a:t>: 1961 decision ruling that the 4</a:t>
            </a:r>
            <a:r>
              <a:rPr lang="en-US" altLang="en-US" baseline="30000" dirty="0"/>
              <a:t>th</a:t>
            </a:r>
            <a:r>
              <a:rPr lang="en-US" altLang="en-US" dirty="0"/>
              <a:t> amendment’s protection against unreasonable searches and seizures must be extended to the states as well as to the federal government.  (overturns Wolf v. Colorado that stated the rule did not apply to states 1949)</a:t>
            </a:r>
          </a:p>
          <a:p>
            <a:pPr eaLnBrk="1" hangingPunct="1">
              <a:defRPr/>
            </a:pPr>
            <a:r>
              <a:rPr lang="en-US" altLang="en-US" dirty="0">
                <a:solidFill>
                  <a:srgbClr val="FF0000"/>
                </a:solidFill>
              </a:rPr>
              <a:t>United States v Leon </a:t>
            </a:r>
            <a:r>
              <a:rPr lang="en-US" altLang="en-US" dirty="0"/>
              <a:t>(1984) “good Faith” exception to the exclusionary rule allowing the introduction of illegally obtained evidence where police officers can prove that the evidence was obtained without violating due process principles of Mapp v Ohio </a:t>
            </a:r>
          </a:p>
          <a:p>
            <a:pPr eaLnBrk="1" hangingPunct="1">
              <a:buFont typeface="Wingdings 2" pitchFamily="18" charset="2"/>
              <a:buNone/>
              <a:defRPr/>
            </a:pPr>
            <a:endParaRPr lang="en-US" altLang="en-US" sz="2000" dirty="0"/>
          </a:p>
          <a:p>
            <a:pPr eaLnBrk="1" hangingPunct="1">
              <a:defRPr/>
            </a:pPr>
            <a:endParaRPr lang="en-US" altLang="en-US" dirty="0" smtClean="0"/>
          </a:p>
        </p:txBody>
      </p:sp>
    </p:spTree>
    <p:extLst>
      <p:ext uri="{BB962C8B-B14F-4D97-AF65-F5344CB8AC3E}">
        <p14:creationId xmlns:p14="http://schemas.microsoft.com/office/powerpoint/2010/main" val="1681399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Terry v. Ohio    (1968)</a:t>
            </a:r>
            <a:endParaRPr lang="en-US" dirty="0"/>
          </a:p>
        </p:txBody>
      </p:sp>
      <p:sp>
        <p:nvSpPr>
          <p:cNvPr id="100355" name="Content Placeholder 2"/>
          <p:cNvSpPr>
            <a:spLocks noGrp="1"/>
          </p:cNvSpPr>
          <p:nvPr>
            <p:ph idx="1"/>
          </p:nvPr>
        </p:nvSpPr>
        <p:spPr/>
        <p:txBody>
          <a:bodyPr>
            <a:normAutofit fontScale="92500" lnSpcReduction="20000"/>
          </a:bodyPr>
          <a:lstStyle/>
          <a:p>
            <a:r>
              <a:rPr lang="en-US" altLang="es-MX" dirty="0"/>
              <a:t>Landmark decision by the United States Supreme Court which held that the Fourth Amendment prohibition on unreasonable searches and seizures is not violated when a police officer stops a suspect on the street and frisks him or her without probable cause to arrest, if the police officer has a reasonable suspicion that the person has committed, is committing, or is about to commit a crime and has a reasonable belief that the person "may be armed and presently dangerous.</a:t>
            </a:r>
          </a:p>
          <a:p>
            <a:r>
              <a:rPr lang="en-US" altLang="es-MX" sz="2000" dirty="0"/>
              <a:t>For their own protection, police may perform a quick surface search of the person’s outer clothing for weapons if they have reasonable suspicion that the person stopped is armed. This reasonable suspicion must be based on "specific and articulable facts" and not merely upon an officer's hunch.</a:t>
            </a:r>
          </a:p>
          <a:p>
            <a:r>
              <a:rPr lang="en-US" altLang="es-MX" sz="2000" dirty="0"/>
              <a:t>The meaning of the rule is to protect persons from unreasonable searches and seizures aimed at gathering evidence, not searches and seizures for other purposes (like prevention of crime or personal protection of police officers).</a:t>
            </a:r>
          </a:p>
        </p:txBody>
      </p:sp>
    </p:spTree>
    <p:extLst>
      <p:ext uri="{BB962C8B-B14F-4D97-AF65-F5344CB8AC3E}">
        <p14:creationId xmlns:p14="http://schemas.microsoft.com/office/powerpoint/2010/main" val="2362253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98307" name="Content Placeholder 1"/>
          <p:cNvSpPr>
            <a:spLocks noGrp="1"/>
          </p:cNvSpPr>
          <p:nvPr>
            <p:ph idx="1"/>
          </p:nvPr>
        </p:nvSpPr>
        <p:spPr/>
        <p:txBody>
          <a:bodyPr>
            <a:normAutofit fontScale="92500" lnSpcReduction="20000"/>
          </a:bodyPr>
          <a:lstStyle/>
          <a:p>
            <a:pPr eaLnBrk="1" hangingPunct="1">
              <a:buFont typeface="Wingdings 2" pitchFamily="18" charset="2"/>
              <a:buNone/>
              <a:defRPr/>
            </a:pPr>
            <a:r>
              <a:rPr lang="en-US" altLang="en-US" sz="1900" dirty="0">
                <a:solidFill>
                  <a:schemeClr val="tx1">
                    <a:lumMod val="95000"/>
                    <a:lumOff val="5000"/>
                  </a:schemeClr>
                </a:solidFill>
              </a:rPr>
              <a:t>Self-Incrimination:</a:t>
            </a:r>
          </a:p>
          <a:p>
            <a:pPr eaLnBrk="1" hangingPunct="1">
              <a:defRPr/>
            </a:pPr>
            <a:r>
              <a:rPr lang="en-US" altLang="en-US" sz="1900" dirty="0"/>
              <a:t>You have a set of Miranda Rights when arrested:</a:t>
            </a:r>
          </a:p>
          <a:p>
            <a:pPr eaLnBrk="1" hangingPunct="1">
              <a:buFont typeface="Wingdings 2" pitchFamily="18" charset="2"/>
              <a:buNone/>
              <a:defRPr/>
            </a:pPr>
            <a:r>
              <a:rPr lang="en-US" altLang="en-US" sz="1900" dirty="0"/>
              <a:t>	1. Right to remain silent</a:t>
            </a:r>
          </a:p>
          <a:p>
            <a:pPr eaLnBrk="1" hangingPunct="1">
              <a:buFont typeface="Wingdings 2" pitchFamily="18" charset="2"/>
              <a:buNone/>
              <a:defRPr/>
            </a:pPr>
            <a:r>
              <a:rPr lang="en-US" altLang="en-US" sz="1900" dirty="0"/>
              <a:t>	2. Right to an attorney (One will be provided to those who cant afford one)</a:t>
            </a:r>
          </a:p>
          <a:p>
            <a:pPr eaLnBrk="1" hangingPunct="1">
              <a:buFont typeface="Wingdings 2" pitchFamily="18" charset="2"/>
              <a:buNone/>
              <a:defRPr/>
            </a:pPr>
            <a:r>
              <a:rPr lang="en-US" altLang="en-US" sz="1900" dirty="0"/>
              <a:t>	3. Anything you say can and will be used against you in a court of law.</a:t>
            </a:r>
          </a:p>
          <a:p>
            <a:pPr eaLnBrk="1" hangingPunct="1">
              <a:defRPr/>
            </a:pPr>
            <a:r>
              <a:rPr lang="en-US" altLang="en-US" sz="1900" dirty="0">
                <a:solidFill>
                  <a:srgbClr val="FF0000"/>
                </a:solidFill>
              </a:rPr>
              <a:t>Fifth Amendment</a:t>
            </a:r>
            <a:r>
              <a:rPr lang="en-US" altLang="en-US" sz="1900" dirty="0"/>
              <a:t>: Designed to protect the rights of persons accused of crimes, Including prosecutions against double jeopardy, self-incrimination, and punishment without due process of law.</a:t>
            </a:r>
          </a:p>
          <a:p>
            <a:pPr eaLnBrk="1" hangingPunct="1">
              <a:defRPr/>
            </a:pPr>
            <a:r>
              <a:rPr lang="en-US" altLang="en-US" sz="1900" dirty="0">
                <a:solidFill>
                  <a:srgbClr val="FF0000"/>
                </a:solidFill>
              </a:rPr>
              <a:t>Self-Incrimination</a:t>
            </a:r>
            <a:r>
              <a:rPr lang="en-US" altLang="en-US" sz="1900" dirty="0"/>
              <a:t>: Occurs when an individual accused of a crime is compelled to be a witness against himself or herself in court.</a:t>
            </a:r>
          </a:p>
          <a:p>
            <a:pPr eaLnBrk="1" hangingPunct="1">
              <a:defRPr/>
            </a:pPr>
            <a:r>
              <a:rPr lang="en-US" altLang="en-US" sz="1900" dirty="0">
                <a:solidFill>
                  <a:schemeClr val="accent2"/>
                </a:solidFill>
              </a:rPr>
              <a:t> </a:t>
            </a:r>
            <a:r>
              <a:rPr lang="en-US" altLang="en-US" sz="1900" dirty="0">
                <a:solidFill>
                  <a:srgbClr val="FF0000"/>
                </a:solidFill>
              </a:rPr>
              <a:t>Miranda v. Arizona</a:t>
            </a:r>
            <a:r>
              <a:rPr lang="en-US" altLang="en-US" sz="1900" dirty="0"/>
              <a:t>: 1966 decision that sets guidelines for police questioning of accused persons to protect them against self-incrimination and to protect their right to counsel.</a:t>
            </a:r>
          </a:p>
        </p:txBody>
      </p:sp>
    </p:spTree>
    <p:extLst>
      <p:ext uri="{BB962C8B-B14F-4D97-AF65-F5344CB8AC3E}">
        <p14:creationId xmlns:p14="http://schemas.microsoft.com/office/powerpoint/2010/main" val="2056963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99331" name="Content Placeholder 1"/>
          <p:cNvSpPr>
            <a:spLocks noGrp="1"/>
          </p:cNvSpPr>
          <p:nvPr>
            <p:ph idx="1"/>
          </p:nvPr>
        </p:nvSpPr>
        <p:spPr/>
        <p:txBody>
          <a:bodyPr>
            <a:normAutofit fontScale="92500" lnSpcReduction="10000"/>
          </a:bodyPr>
          <a:lstStyle/>
          <a:p>
            <a:pPr eaLnBrk="1" hangingPunct="1">
              <a:buFont typeface="Wingdings 2" pitchFamily="18" charset="2"/>
              <a:buNone/>
              <a:defRPr/>
            </a:pPr>
            <a:r>
              <a:rPr lang="en-US" altLang="en-US" sz="2500" dirty="0">
                <a:solidFill>
                  <a:schemeClr val="tx1">
                    <a:lumMod val="95000"/>
                    <a:lumOff val="5000"/>
                  </a:schemeClr>
                </a:solidFill>
              </a:rPr>
              <a:t>Right to Counsel: </a:t>
            </a:r>
          </a:p>
          <a:p>
            <a:pPr eaLnBrk="1" hangingPunct="1">
              <a:buFont typeface="Arial" charset="0"/>
              <a:buChar char="•"/>
              <a:defRPr/>
            </a:pPr>
            <a:r>
              <a:rPr lang="en-US" altLang="en-US" sz="2500" dirty="0"/>
              <a:t>Everyone has a right to counsel; used mostly in capital crimes and then later extended to state courts on felonies (Gideon v. Wainwright)</a:t>
            </a:r>
          </a:p>
          <a:p>
            <a:pPr eaLnBrk="1" hangingPunct="1">
              <a:buFont typeface="Arial" charset="0"/>
              <a:buChar char="•"/>
              <a:defRPr/>
            </a:pPr>
            <a:r>
              <a:rPr lang="en-US" altLang="en-US" sz="2500" dirty="0">
                <a:solidFill>
                  <a:srgbClr val="FF0000"/>
                </a:solidFill>
              </a:rPr>
              <a:t>Sixth Amendment</a:t>
            </a:r>
            <a:r>
              <a:rPr lang="en-US" altLang="en-US" sz="2500" dirty="0"/>
              <a:t>: Designed to protect individuals accused of crimes. Includes right to counsel, right to confront witnesses, and right to a speedy and public trial.</a:t>
            </a:r>
          </a:p>
          <a:p>
            <a:pPr eaLnBrk="1" hangingPunct="1">
              <a:buFont typeface="Arial" charset="0"/>
              <a:buChar char="•"/>
              <a:defRPr/>
            </a:pPr>
            <a:r>
              <a:rPr lang="en-US" altLang="en-US" sz="2500" dirty="0">
                <a:solidFill>
                  <a:srgbClr val="FF0000"/>
                </a:solidFill>
              </a:rPr>
              <a:t>Gideon v. Wainwright</a:t>
            </a:r>
            <a:r>
              <a:rPr lang="en-US" altLang="en-US" sz="2500" dirty="0"/>
              <a:t>: 1963 decision holding that anyone accused of a felony where imprisonment may be imposed, however poor he or she might be, has a right to a lawyer. </a:t>
            </a:r>
          </a:p>
        </p:txBody>
      </p:sp>
    </p:spTree>
    <p:extLst>
      <p:ext uri="{BB962C8B-B14F-4D97-AF65-F5344CB8AC3E}">
        <p14:creationId xmlns:p14="http://schemas.microsoft.com/office/powerpoint/2010/main" val="3577113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100355" name="Content Placeholder 1"/>
          <p:cNvSpPr>
            <a:spLocks noGrp="1"/>
          </p:cNvSpPr>
          <p:nvPr>
            <p:ph idx="1"/>
          </p:nvPr>
        </p:nvSpPr>
        <p:spPr>
          <a:xfrm>
            <a:off x="1981200" y="1143000"/>
            <a:ext cx="8229600" cy="5410200"/>
          </a:xfrm>
        </p:spPr>
        <p:txBody>
          <a:bodyPr>
            <a:normAutofit fontScale="55000" lnSpcReduction="20000"/>
          </a:bodyPr>
          <a:lstStyle/>
          <a:p>
            <a:pPr eaLnBrk="1" hangingPunct="1">
              <a:buFont typeface="Wingdings 2" pitchFamily="18" charset="2"/>
              <a:buNone/>
              <a:defRPr/>
            </a:pPr>
            <a:r>
              <a:rPr lang="en-US" altLang="en-US" sz="4400" dirty="0">
                <a:solidFill>
                  <a:schemeClr val="tx1">
                    <a:lumMod val="95000"/>
                    <a:lumOff val="5000"/>
                  </a:schemeClr>
                </a:solidFill>
              </a:rPr>
              <a:t>Trials:</a:t>
            </a:r>
          </a:p>
          <a:p>
            <a:pPr eaLnBrk="1" hangingPunct="1">
              <a:defRPr/>
            </a:pPr>
            <a:r>
              <a:rPr lang="en-US" altLang="en-US" sz="4400" dirty="0"/>
              <a:t>Most court cases don’t have hearings, just a plea bargaining.</a:t>
            </a:r>
          </a:p>
          <a:p>
            <a:pPr eaLnBrk="1" hangingPunct="1">
              <a:defRPr/>
            </a:pPr>
            <a:r>
              <a:rPr lang="en-US" altLang="en-US" sz="4400" dirty="0"/>
              <a:t>Jury can have from 1-100 jurors chosen by lawyers from both sides. Traditional size=12. (Most juries are granted sentencing)</a:t>
            </a:r>
          </a:p>
          <a:p>
            <a:pPr eaLnBrk="1" hangingPunct="1">
              <a:defRPr/>
            </a:pPr>
            <a:r>
              <a:rPr lang="en-US" altLang="en-US" sz="4400" dirty="0"/>
              <a:t>The only time names were withheld, reducing detainees rights for access to courts and to counsel was terrorist cases after September 11, 2001.</a:t>
            </a:r>
          </a:p>
          <a:p>
            <a:pPr eaLnBrk="1" hangingPunct="1">
              <a:defRPr/>
            </a:pPr>
            <a:r>
              <a:rPr lang="en-US" altLang="en-US" sz="4400" dirty="0">
                <a:solidFill>
                  <a:srgbClr val="FF0000"/>
                </a:solidFill>
              </a:rPr>
              <a:t>Plea Bargaining</a:t>
            </a:r>
            <a:r>
              <a:rPr lang="en-US" altLang="en-US" sz="4400" dirty="0"/>
              <a:t>: a bargain struck between the defendant’s lawyer and the prosecutor to the effect that the defendant will plead guilty to a lesser crime in exchange for the state’s promise not to prosecute the defendant for a more serious crime.</a:t>
            </a:r>
          </a:p>
          <a:p>
            <a:pPr eaLnBrk="1" hangingPunct="1">
              <a:defRPr/>
            </a:pPr>
            <a:endParaRPr lang="en-US" altLang="en-US" dirty="0" smtClean="0"/>
          </a:p>
        </p:txBody>
      </p:sp>
    </p:spTree>
    <p:extLst>
      <p:ext uri="{BB962C8B-B14F-4D97-AF65-F5344CB8AC3E}">
        <p14:creationId xmlns:p14="http://schemas.microsoft.com/office/powerpoint/2010/main" val="3561528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101379" name="Content Placeholder 1"/>
          <p:cNvSpPr>
            <a:spLocks noGrp="1"/>
          </p:cNvSpPr>
          <p:nvPr>
            <p:ph idx="1"/>
          </p:nvPr>
        </p:nvSpPr>
        <p:spPr>
          <a:xfrm>
            <a:off x="1981200" y="1219200"/>
            <a:ext cx="8229600" cy="5486400"/>
          </a:xfrm>
        </p:spPr>
        <p:txBody>
          <a:bodyPr>
            <a:normAutofit fontScale="92500" lnSpcReduction="20000"/>
          </a:bodyPr>
          <a:lstStyle/>
          <a:p>
            <a:pPr eaLnBrk="1" hangingPunct="1">
              <a:buFont typeface="Wingdings 2" pitchFamily="18" charset="2"/>
              <a:buNone/>
              <a:defRPr/>
            </a:pPr>
            <a:r>
              <a:rPr lang="en-US" altLang="en-US" sz="2000" dirty="0">
                <a:solidFill>
                  <a:schemeClr val="tx1">
                    <a:lumMod val="95000"/>
                    <a:lumOff val="5000"/>
                  </a:schemeClr>
                </a:solidFill>
              </a:rPr>
              <a:t>Cruel and Unusual Punishment:</a:t>
            </a:r>
          </a:p>
          <a:p>
            <a:pPr eaLnBrk="1" hangingPunct="1">
              <a:defRPr/>
            </a:pPr>
            <a:r>
              <a:rPr lang="en-US" altLang="en-US" sz="2000" dirty="0"/>
              <a:t>Death penalty does not fit under cruel and unusual punishment.</a:t>
            </a:r>
          </a:p>
          <a:p>
            <a:pPr eaLnBrk="1" hangingPunct="1">
              <a:defRPr/>
            </a:pPr>
            <a:r>
              <a:rPr lang="en-US" altLang="en-US" sz="2000" dirty="0"/>
              <a:t>Punishment has a range from mild being probation and severe being death.</a:t>
            </a:r>
          </a:p>
          <a:p>
            <a:pPr eaLnBrk="1" hangingPunct="1">
              <a:defRPr/>
            </a:pPr>
            <a:r>
              <a:rPr lang="en-US" altLang="en-US" sz="2000" dirty="0"/>
              <a:t>States decide the type of punishment the criminal will receive.</a:t>
            </a:r>
          </a:p>
          <a:p>
            <a:pPr eaLnBrk="1" hangingPunct="1">
              <a:defRPr/>
            </a:pPr>
            <a:r>
              <a:rPr lang="en-US" altLang="en-US" sz="2000" dirty="0">
                <a:solidFill>
                  <a:srgbClr val="FF0000"/>
                </a:solidFill>
              </a:rPr>
              <a:t>Eighth Amendment</a:t>
            </a:r>
            <a:r>
              <a:rPr lang="en-US" altLang="en-US" sz="2000" dirty="0"/>
              <a:t>: Forbids cruel and unusual punishment, although it does not define the phrase. Through the 14</a:t>
            </a:r>
            <a:r>
              <a:rPr lang="en-US" altLang="en-US" sz="2000" baseline="30000" dirty="0"/>
              <a:t>th</a:t>
            </a:r>
            <a:r>
              <a:rPr lang="en-US" altLang="en-US" sz="2000" dirty="0"/>
              <a:t> amendment this decision is decided by states.</a:t>
            </a:r>
          </a:p>
          <a:p>
            <a:pPr eaLnBrk="1" hangingPunct="1">
              <a:defRPr/>
            </a:pPr>
            <a:r>
              <a:rPr lang="en-US" altLang="en-US" sz="2000" dirty="0">
                <a:solidFill>
                  <a:srgbClr val="FF0000"/>
                </a:solidFill>
              </a:rPr>
              <a:t>Cruel and Unusual Punishment</a:t>
            </a:r>
            <a:r>
              <a:rPr lang="en-US" altLang="en-US" sz="2000" dirty="0"/>
              <a:t>: Court sentences prohibited by the 8</a:t>
            </a:r>
            <a:r>
              <a:rPr lang="en-US" altLang="en-US" sz="2000" baseline="30000" dirty="0"/>
              <a:t>th</a:t>
            </a:r>
            <a:r>
              <a:rPr lang="en-US" altLang="en-US" sz="2000" dirty="0"/>
              <a:t> amendment. The court has ruled the death penalty for some offenses as unconstitutional, but the sentence itself is not considered cruel and unusual.</a:t>
            </a:r>
          </a:p>
          <a:p>
            <a:pPr eaLnBrk="1" hangingPunct="1">
              <a:defRPr/>
            </a:pPr>
            <a:r>
              <a:rPr lang="en-US" altLang="en-US" sz="2000" dirty="0">
                <a:solidFill>
                  <a:srgbClr val="FF0000"/>
                </a:solidFill>
              </a:rPr>
              <a:t>Gregg v. Georgia</a:t>
            </a:r>
            <a:r>
              <a:rPr lang="en-US" altLang="en-US" sz="2000" dirty="0"/>
              <a:t>: 1976 decision that upheld the constitutionality of the death penalty. It was decided that it is an extreme punishment for extreme crimes.</a:t>
            </a:r>
          </a:p>
          <a:p>
            <a:pPr eaLnBrk="1" hangingPunct="1">
              <a:defRPr/>
            </a:pPr>
            <a:r>
              <a:rPr lang="en-US" altLang="en-US" sz="2000" dirty="0" err="1">
                <a:solidFill>
                  <a:srgbClr val="FF0000"/>
                </a:solidFill>
              </a:rPr>
              <a:t>McCleskey</a:t>
            </a:r>
            <a:r>
              <a:rPr lang="en-US" altLang="en-US" sz="2000" dirty="0">
                <a:solidFill>
                  <a:srgbClr val="FF0000"/>
                </a:solidFill>
              </a:rPr>
              <a:t> v. Kemp</a:t>
            </a:r>
            <a:r>
              <a:rPr lang="en-US" altLang="en-US" sz="2000" dirty="0"/>
              <a:t>: 1987 decision that upheld the constitutionality of death penalty against charges that it violated the 14</a:t>
            </a:r>
            <a:r>
              <a:rPr lang="en-US" altLang="en-US" sz="2000" baseline="30000" dirty="0"/>
              <a:t>th</a:t>
            </a:r>
            <a:r>
              <a:rPr lang="en-US" altLang="en-US" sz="2000" dirty="0"/>
              <a:t> amendment because minority defendants were more likely to receive the sentence over whites.</a:t>
            </a:r>
          </a:p>
          <a:p>
            <a:pPr eaLnBrk="1" hangingPunct="1">
              <a:defRPr/>
            </a:pPr>
            <a:endParaRPr lang="en-US" altLang="en-US" dirty="0" smtClean="0"/>
          </a:p>
        </p:txBody>
      </p:sp>
    </p:spTree>
    <p:extLst>
      <p:ext uri="{BB962C8B-B14F-4D97-AF65-F5344CB8AC3E}">
        <p14:creationId xmlns:p14="http://schemas.microsoft.com/office/powerpoint/2010/main" val="607975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Right to Privacy</a:t>
            </a:r>
            <a:endParaRPr dirty="0"/>
          </a:p>
        </p:txBody>
      </p:sp>
      <p:sp>
        <p:nvSpPr>
          <p:cNvPr id="102403" name="Content Placeholder 1"/>
          <p:cNvSpPr>
            <a:spLocks noGrp="1"/>
          </p:cNvSpPr>
          <p:nvPr>
            <p:ph idx="1"/>
          </p:nvPr>
        </p:nvSpPr>
        <p:spPr>
          <a:xfrm>
            <a:off x="1981200" y="1219200"/>
            <a:ext cx="8229600" cy="5562600"/>
          </a:xfrm>
        </p:spPr>
        <p:txBody>
          <a:bodyPr>
            <a:normAutofit lnSpcReduction="10000"/>
          </a:bodyPr>
          <a:lstStyle/>
          <a:p>
            <a:pPr eaLnBrk="1" hangingPunct="1">
              <a:defRPr/>
            </a:pPr>
            <a:r>
              <a:rPr lang="en-US" altLang="en-US" sz="2000" dirty="0"/>
              <a:t>Bill of Rights cast “Penumbras” (Shadows)-unstated liberties implied by explicitly stated rights-protecting a right to privacy.  (ex:3</a:t>
            </a:r>
            <a:r>
              <a:rPr lang="en-US" altLang="en-US" sz="2000" baseline="30000" dirty="0"/>
              <a:t>rd</a:t>
            </a:r>
            <a:r>
              <a:rPr lang="en-US" altLang="en-US" sz="2000" dirty="0"/>
              <a:t> and </a:t>
            </a:r>
          </a:p>
          <a:p>
            <a:pPr eaLnBrk="1" hangingPunct="1">
              <a:defRPr/>
            </a:pPr>
            <a:r>
              <a:rPr lang="en-US" altLang="en-US" sz="2000" dirty="0">
                <a:solidFill>
                  <a:srgbClr val="FF0000"/>
                </a:solidFill>
              </a:rPr>
              <a:t>Right to Privacy</a:t>
            </a:r>
            <a:r>
              <a:rPr lang="en-US" altLang="en-US" sz="2000" dirty="0"/>
              <a:t>: The right to a private personal life free from the intrusion of government.</a:t>
            </a:r>
            <a:r>
              <a:rPr lang="en-US" altLang="en-US" sz="2000" dirty="0">
                <a:solidFill>
                  <a:schemeClr val="bg1"/>
                </a:solidFill>
              </a:rPr>
              <a:t>er Abortion:</a:t>
            </a:r>
          </a:p>
          <a:p>
            <a:pPr eaLnBrk="1" hangingPunct="1">
              <a:defRPr/>
            </a:pPr>
            <a:r>
              <a:rPr lang="en-US" altLang="en-US" sz="2000" dirty="0">
                <a:solidFill>
                  <a:srgbClr val="FF0000"/>
                </a:solidFill>
              </a:rPr>
              <a:t>Roe v. Wade</a:t>
            </a:r>
            <a:r>
              <a:rPr lang="en-US" altLang="en-US" sz="2000" dirty="0"/>
              <a:t>: 1973 decision holding that a state ban on all abortions was unconstitutional. Made 3 rules: women were free from state intrusion in first trimester, states could limit abortions in second trimester, and it was illegal to get an abortion the third trimester.</a:t>
            </a:r>
          </a:p>
          <a:p>
            <a:pPr eaLnBrk="1" hangingPunct="1">
              <a:defRPr/>
            </a:pPr>
            <a:r>
              <a:rPr lang="en-US" altLang="en-US" sz="2000" dirty="0">
                <a:solidFill>
                  <a:srgbClr val="FF0000"/>
                </a:solidFill>
              </a:rPr>
              <a:t>Planned Parenthood v. Casey</a:t>
            </a:r>
            <a:r>
              <a:rPr lang="en-US" altLang="en-US" sz="2000" dirty="0"/>
              <a:t>: 1992 case that loosened its standard for evaluating restrictions on abortion from one of “strict scrutiny” of any restraints on a “fundamental right” to one of “undue burden” that permits considerably more regulation.</a:t>
            </a:r>
          </a:p>
          <a:p>
            <a:pPr eaLnBrk="1" hangingPunct="1">
              <a:defRPr/>
            </a:pPr>
            <a:r>
              <a:rPr lang="en-US" altLang="en-US" sz="2000" dirty="0">
                <a:solidFill>
                  <a:srgbClr val="FF0000"/>
                </a:solidFill>
              </a:rPr>
              <a:t>Griswold v Connecticut </a:t>
            </a:r>
            <a:r>
              <a:rPr lang="en-US" altLang="en-US" sz="2000" dirty="0"/>
              <a:t>(1965)  Struck down a law that prohibited the use of contraceptives.  (people have the right to privacy in their sex lives)</a:t>
            </a:r>
            <a:endParaRPr lang="en-US" altLang="en-US" sz="3600" dirty="0"/>
          </a:p>
          <a:p>
            <a:pPr eaLnBrk="1" hangingPunct="1">
              <a:buFont typeface="Wingdings 2" pitchFamily="18" charset="2"/>
              <a:buNone/>
              <a:defRPr/>
            </a:pPr>
            <a:endParaRPr lang="en-US" altLang="en-US" dirty="0" smtClean="0"/>
          </a:p>
        </p:txBody>
      </p:sp>
    </p:spTree>
    <p:extLst>
      <p:ext uri="{BB962C8B-B14F-4D97-AF65-F5344CB8AC3E}">
        <p14:creationId xmlns:p14="http://schemas.microsoft.com/office/powerpoint/2010/main" val="659027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2029"/>
            <a:ext cx="8596668" cy="1320800"/>
          </a:xfrm>
        </p:spPr>
        <p:txBody>
          <a:bodyPr>
            <a:normAutofit/>
          </a:bodyPr>
          <a:lstStyle/>
          <a:p>
            <a:r>
              <a:rPr lang="en-US" dirty="0" smtClean="0"/>
              <a:t>Other Amendments in the Bill of Rights</a:t>
            </a:r>
            <a:endParaRPr lang="en-US" dirty="0"/>
          </a:p>
        </p:txBody>
      </p:sp>
      <p:sp>
        <p:nvSpPr>
          <p:cNvPr id="3" name="Content Placeholder 2"/>
          <p:cNvSpPr>
            <a:spLocks noGrp="1"/>
          </p:cNvSpPr>
          <p:nvPr>
            <p:ph idx="1"/>
          </p:nvPr>
        </p:nvSpPr>
        <p:spPr>
          <a:xfrm>
            <a:off x="609600" y="1187532"/>
            <a:ext cx="11277600" cy="5343897"/>
          </a:xfrm>
        </p:spPr>
        <p:txBody>
          <a:bodyPr>
            <a:normAutofit/>
          </a:bodyPr>
          <a:lstStyle/>
          <a:p>
            <a:r>
              <a:rPr lang="en-US" dirty="0" smtClean="0"/>
              <a:t>3</a:t>
            </a:r>
            <a:r>
              <a:rPr lang="en-US" baseline="30000" dirty="0" smtClean="0"/>
              <a:t>rd</a:t>
            </a:r>
            <a:r>
              <a:rPr lang="en-US" dirty="0" smtClean="0"/>
              <a:t>: no quartering during peacetime</a:t>
            </a:r>
          </a:p>
          <a:p>
            <a:r>
              <a:rPr lang="en-US" dirty="0" smtClean="0"/>
              <a:t>9</a:t>
            </a:r>
            <a:r>
              <a:rPr lang="en-US" baseline="30000" dirty="0" smtClean="0"/>
              <a:t>th</a:t>
            </a:r>
            <a:r>
              <a:rPr lang="en-US" dirty="0" smtClean="0"/>
              <a:t>:  the people retain any rights not listed in the constitution</a:t>
            </a:r>
          </a:p>
          <a:p>
            <a:r>
              <a:rPr lang="en-US" dirty="0" smtClean="0"/>
              <a:t>10</a:t>
            </a:r>
            <a:r>
              <a:rPr lang="en-US" baseline="30000" dirty="0" smtClean="0"/>
              <a:t>th</a:t>
            </a:r>
            <a:r>
              <a:rPr lang="en-US" dirty="0" smtClean="0"/>
              <a:t>:  any rights not granted to the federal government reserved for states</a:t>
            </a:r>
          </a:p>
        </p:txBody>
      </p:sp>
    </p:spTree>
    <p:extLst>
      <p:ext uri="{BB962C8B-B14F-4D97-AF65-F5344CB8AC3E}">
        <p14:creationId xmlns:p14="http://schemas.microsoft.com/office/powerpoint/2010/main" val="72501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633351" y="855024"/>
            <a:ext cx="10160000" cy="4998008"/>
          </a:xfrm>
        </p:spPr>
        <p:txBody>
          <a:bodyPr>
            <a:normAutofit/>
          </a:bodyPr>
          <a:lstStyle/>
          <a:p>
            <a:pPr marL="109728" indent="0">
              <a:spcBef>
                <a:spcPts val="300"/>
              </a:spcBef>
              <a:spcAft>
                <a:spcPts val="300"/>
              </a:spcAft>
              <a:buNone/>
            </a:pPr>
            <a:r>
              <a:rPr lang="en-US" altLang="en-US" b="1" dirty="0"/>
              <a:t>Civil </a:t>
            </a:r>
            <a:r>
              <a:rPr lang="en-US" altLang="en-US" b="1" dirty="0" smtClean="0"/>
              <a:t>Liberties</a:t>
            </a:r>
            <a:endParaRPr lang="en-US" altLang="en-US" dirty="0" smtClean="0"/>
          </a:p>
          <a:p>
            <a:pPr marL="109728" indent="0">
              <a:spcBef>
                <a:spcPts val="300"/>
              </a:spcBef>
              <a:spcAft>
                <a:spcPts val="300"/>
              </a:spcAft>
              <a:buNone/>
            </a:pPr>
            <a:r>
              <a:rPr lang="en-US" altLang="en-US" dirty="0"/>
              <a:t>	</a:t>
            </a:r>
            <a:r>
              <a:rPr lang="en-US" altLang="en-US" dirty="0" smtClean="0"/>
              <a:t>Rights </a:t>
            </a:r>
            <a:r>
              <a:rPr lang="en-US" altLang="en-US" dirty="0"/>
              <a:t>that need protection </a:t>
            </a:r>
            <a:r>
              <a:rPr lang="en-US" altLang="en-US" i="1" dirty="0"/>
              <a:t>from</a:t>
            </a:r>
            <a:r>
              <a:rPr lang="en-US" altLang="en-US" dirty="0"/>
              <a:t> the </a:t>
            </a:r>
            <a:r>
              <a:rPr lang="en-US" altLang="en-US" dirty="0" smtClean="0"/>
              <a:t>government having too much control</a:t>
            </a:r>
          </a:p>
          <a:p>
            <a:pPr marL="109728" indent="0">
              <a:spcBef>
                <a:spcPts val="300"/>
              </a:spcBef>
              <a:spcAft>
                <a:spcPts val="300"/>
              </a:spcAft>
              <a:buNone/>
            </a:pPr>
            <a:r>
              <a:rPr lang="en-US" altLang="en-US" b="1" dirty="0" smtClean="0"/>
              <a:t>Incorporation (Selective Incorporation)</a:t>
            </a:r>
            <a:endParaRPr lang="en-US" altLang="en-US" b="1" dirty="0" smtClean="0"/>
          </a:p>
          <a:p>
            <a:pPr marL="109728" indent="0">
              <a:spcBef>
                <a:spcPts val="300"/>
              </a:spcBef>
              <a:spcAft>
                <a:spcPts val="300"/>
              </a:spcAft>
              <a:buNone/>
            </a:pPr>
            <a:r>
              <a:rPr lang="en-US" altLang="en-US" dirty="0"/>
              <a:t>	</a:t>
            </a:r>
            <a:r>
              <a:rPr lang="en-US" altLang="en-US" dirty="0" smtClean="0"/>
              <a:t>use of the 14</a:t>
            </a:r>
            <a:r>
              <a:rPr lang="en-US" altLang="en-US" baseline="30000" dirty="0" smtClean="0"/>
              <a:t>th</a:t>
            </a:r>
            <a:r>
              <a:rPr lang="en-US" altLang="en-US" dirty="0" smtClean="0"/>
              <a:t> amendment in case decisions to make the Bill </a:t>
            </a:r>
            <a:r>
              <a:rPr lang="en-US" altLang="en-US" dirty="0"/>
              <a:t>of Rights </a:t>
            </a:r>
            <a:r>
              <a:rPr lang="en-US" altLang="en-US" dirty="0" smtClean="0"/>
              <a:t>apply to </a:t>
            </a:r>
            <a:r>
              <a:rPr lang="en-US" altLang="en-US" dirty="0"/>
              <a:t>actions </a:t>
            </a:r>
            <a:r>
              <a:rPr lang="en-US" altLang="en-US" dirty="0" smtClean="0"/>
              <a:t>of the </a:t>
            </a:r>
            <a:r>
              <a:rPr lang="en-US" altLang="en-US" dirty="0" smtClean="0"/>
              <a:t>states.</a:t>
            </a:r>
            <a:endParaRPr lang="en-US" altLang="en-US" dirty="0"/>
          </a:p>
          <a:p>
            <a:pPr marL="109728" indent="0">
              <a:spcBef>
                <a:spcPts val="300"/>
              </a:spcBef>
              <a:spcAft>
                <a:spcPts val="300"/>
              </a:spcAft>
              <a:buNone/>
            </a:pPr>
            <a:r>
              <a:rPr lang="en-US" altLang="en-US" b="1" dirty="0" smtClean="0"/>
              <a:t>Civil Rights</a:t>
            </a:r>
            <a:endParaRPr lang="en-US" altLang="en-US" dirty="0" smtClean="0"/>
          </a:p>
          <a:p>
            <a:pPr marL="109728" indent="0">
              <a:spcBef>
                <a:spcPts val="300"/>
              </a:spcBef>
              <a:spcAft>
                <a:spcPts val="300"/>
              </a:spcAft>
              <a:buNone/>
            </a:pPr>
            <a:r>
              <a:rPr lang="en-US" altLang="en-US" dirty="0"/>
              <a:t>	</a:t>
            </a:r>
            <a:r>
              <a:rPr lang="en-US" altLang="en-US" dirty="0" smtClean="0"/>
              <a:t>Rights </a:t>
            </a:r>
            <a:r>
              <a:rPr lang="en-US" altLang="en-US" dirty="0"/>
              <a:t>that need protection </a:t>
            </a:r>
            <a:r>
              <a:rPr lang="en-US" altLang="en-US" i="1" dirty="0"/>
              <a:t>by</a:t>
            </a:r>
            <a:r>
              <a:rPr lang="en-US" altLang="en-US" dirty="0"/>
              <a:t> the </a:t>
            </a:r>
            <a:r>
              <a:rPr lang="en-US" altLang="en-US" dirty="0" smtClean="0"/>
              <a:t>government supporting a specific group</a:t>
            </a:r>
          </a:p>
          <a:p>
            <a:pPr marL="109728" indent="0">
              <a:spcBef>
                <a:spcPts val="300"/>
              </a:spcBef>
              <a:spcAft>
                <a:spcPts val="300"/>
              </a:spcAft>
              <a:buNone/>
            </a:pPr>
            <a:r>
              <a:rPr lang="en-US" altLang="en-US" b="1" dirty="0" smtClean="0"/>
              <a:t>Due process</a:t>
            </a:r>
          </a:p>
          <a:p>
            <a:pPr marL="109728" indent="0">
              <a:spcBef>
                <a:spcPts val="300"/>
              </a:spcBef>
              <a:spcAft>
                <a:spcPts val="300"/>
              </a:spcAft>
              <a:buNone/>
            </a:pPr>
            <a:r>
              <a:rPr lang="en-US" altLang="en-US" dirty="0"/>
              <a:t>	</a:t>
            </a:r>
            <a:r>
              <a:rPr lang="en-US" altLang="en-US" dirty="0" smtClean="0"/>
              <a:t>a legal understanding that you are owed certain rights from the </a:t>
            </a:r>
            <a:r>
              <a:rPr lang="en-US" altLang="en-US" dirty="0" smtClean="0"/>
              <a:t>government (5</a:t>
            </a:r>
            <a:r>
              <a:rPr lang="en-US" altLang="en-US" baseline="30000" dirty="0" smtClean="0"/>
              <a:t>th</a:t>
            </a:r>
            <a:r>
              <a:rPr lang="en-US" altLang="en-US" dirty="0" smtClean="0"/>
              <a:t> and 14</a:t>
            </a:r>
            <a:r>
              <a:rPr lang="en-US" altLang="en-US" baseline="30000" dirty="0" smtClean="0"/>
              <a:t>th</a:t>
            </a:r>
            <a:r>
              <a:rPr lang="en-US" altLang="en-US" dirty="0" smtClean="0"/>
              <a:t> Amendments)</a:t>
            </a:r>
            <a:endParaRPr lang="en-US" altLang="en-US" dirty="0" smtClean="0"/>
          </a:p>
          <a:p>
            <a:pPr marL="109728" indent="0">
              <a:spcBef>
                <a:spcPts val="300"/>
              </a:spcBef>
              <a:spcAft>
                <a:spcPts val="300"/>
              </a:spcAft>
              <a:buNone/>
            </a:pPr>
            <a:r>
              <a:rPr lang="en-US" altLang="en-US" b="1" dirty="0" smtClean="0"/>
              <a:t>Equal protection</a:t>
            </a:r>
          </a:p>
          <a:p>
            <a:pPr marL="109728" indent="0">
              <a:spcBef>
                <a:spcPts val="300"/>
              </a:spcBef>
              <a:spcAft>
                <a:spcPts val="300"/>
              </a:spcAft>
              <a:buNone/>
            </a:pPr>
            <a:r>
              <a:rPr lang="en-US" altLang="en-US" dirty="0"/>
              <a:t>	</a:t>
            </a:r>
            <a:r>
              <a:rPr lang="en-US" altLang="en-US" dirty="0" smtClean="0"/>
              <a:t>a </a:t>
            </a:r>
            <a:r>
              <a:rPr lang="en-US" altLang="en-US" dirty="0"/>
              <a:t>constitutional guarantee that no person or class of persons shall be </a:t>
            </a:r>
            <a:r>
              <a:rPr lang="en-US" altLang="en-US" dirty="0" smtClean="0"/>
              <a:t>denied the </a:t>
            </a:r>
            <a:r>
              <a:rPr lang="en-US" altLang="en-US" dirty="0" smtClean="0"/>
              <a:t>same protection of the laws that is enjoyed by other persons or </a:t>
            </a:r>
            <a:r>
              <a:rPr lang="en-US" altLang="en-US" dirty="0" smtClean="0"/>
              <a:t>other classes </a:t>
            </a:r>
            <a:r>
              <a:rPr lang="en-US" altLang="en-US" dirty="0" smtClean="0"/>
              <a:t>of </a:t>
            </a:r>
            <a:r>
              <a:rPr lang="en-US" altLang="en-US" dirty="0" smtClean="0"/>
              <a:t>people (14</a:t>
            </a:r>
            <a:r>
              <a:rPr lang="en-US" altLang="en-US" baseline="30000" dirty="0" smtClean="0"/>
              <a:t>th</a:t>
            </a:r>
            <a:r>
              <a:rPr lang="en-US" altLang="en-US" dirty="0" smtClean="0"/>
              <a:t> Amendment)</a:t>
            </a:r>
            <a:endParaRPr lang="en-US" altLang="en-US" dirty="0"/>
          </a:p>
        </p:txBody>
      </p:sp>
      <p:sp>
        <p:nvSpPr>
          <p:cNvPr id="1026" name="Rectangle 2"/>
          <p:cNvSpPr>
            <a:spLocks noGrp="1" noChangeArrowheads="1"/>
          </p:cNvSpPr>
          <p:nvPr>
            <p:ph type="title"/>
          </p:nvPr>
        </p:nvSpPr>
        <p:spPr>
          <a:xfrm>
            <a:off x="609600" y="152400"/>
            <a:ext cx="7721600" cy="762000"/>
          </a:xfrm>
        </p:spPr>
        <p:txBody>
          <a:bodyPr/>
          <a:lstStyle/>
          <a:p>
            <a:r>
              <a:rPr lang="en-US" altLang="en-US" dirty="0" smtClean="0"/>
              <a:t>Definitions simplified</a:t>
            </a:r>
            <a:endParaRPr lang="en-US" altLang="en-US" dirty="0"/>
          </a:p>
        </p:txBody>
      </p:sp>
    </p:spTree>
    <p:extLst>
      <p:ext uri="{BB962C8B-B14F-4D97-AF65-F5344CB8AC3E}">
        <p14:creationId xmlns:p14="http://schemas.microsoft.com/office/powerpoint/2010/main" val="2138425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Understanding Civil Liberties</a:t>
            </a:r>
            <a:endParaRPr/>
          </a:p>
        </p:txBody>
      </p:sp>
      <p:sp>
        <p:nvSpPr>
          <p:cNvPr id="107523" name="Content Placeholder 1"/>
          <p:cNvSpPr>
            <a:spLocks noGrp="1"/>
          </p:cNvSpPr>
          <p:nvPr>
            <p:ph idx="1"/>
          </p:nvPr>
        </p:nvSpPr>
        <p:spPr/>
        <p:txBody>
          <a:bodyPr>
            <a:normAutofit lnSpcReduction="10000"/>
          </a:bodyPr>
          <a:lstStyle/>
          <a:p>
            <a:pPr eaLnBrk="1" hangingPunct="1"/>
            <a:r>
              <a:rPr lang="en-US" altLang="en-US" sz="2300" dirty="0"/>
              <a:t>American government is democratic and constitutional. Democratic by the officials that run the government being elected by the people they govern, and constitutional by having a constitution that limits the ultimate power of the government.</a:t>
            </a:r>
          </a:p>
          <a:p>
            <a:pPr eaLnBrk="1" hangingPunct="1"/>
            <a:r>
              <a:rPr lang="en-US" altLang="en-US" sz="2300" dirty="0"/>
              <a:t>Majority rule is part of the democracy, but civil liberties are still protected from majority rule.</a:t>
            </a:r>
          </a:p>
          <a:p>
            <a:pPr eaLnBrk="1" hangingPunct="1"/>
            <a:r>
              <a:rPr lang="en-US" altLang="en-US" sz="2300" dirty="0"/>
              <a:t>Civil liberties are the foundation for our nations reflection on individualism, thus they limit the scope of government</a:t>
            </a:r>
          </a:p>
          <a:p>
            <a:pPr eaLnBrk="1" hangingPunct="1"/>
            <a:r>
              <a:rPr lang="en-US" altLang="en-US" sz="2300" dirty="0"/>
              <a:t>Expansion of freedom requires expansion of government. </a:t>
            </a:r>
          </a:p>
        </p:txBody>
      </p:sp>
    </p:spTree>
    <p:extLst>
      <p:ext uri="{BB962C8B-B14F-4D97-AF65-F5344CB8AC3E}">
        <p14:creationId xmlns:p14="http://schemas.microsoft.com/office/powerpoint/2010/main" val="133802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228600"/>
            <a:ext cx="8229600" cy="1143000"/>
          </a:xfrm>
        </p:spPr>
        <p:txBody>
          <a:bodyPr>
            <a:normAutofit/>
          </a:bodyPr>
          <a:lstStyle/>
          <a:p>
            <a:pPr>
              <a:defRPr/>
            </a:pPr>
            <a:r>
              <a:rPr dirty="0" smtClean="0"/>
              <a:t>The Bill of Rights </a:t>
            </a:r>
            <a:r>
              <a:rPr lang="en-US" dirty="0" smtClean="0"/>
              <a:t>t</a:t>
            </a:r>
            <a:r>
              <a:rPr dirty="0" smtClean="0"/>
              <a:t>hen and Now</a:t>
            </a:r>
            <a:endParaRPr dirty="0"/>
          </a:p>
        </p:txBody>
      </p:sp>
      <p:sp>
        <p:nvSpPr>
          <p:cNvPr id="82947" name="Content Placeholder 5"/>
          <p:cNvSpPr>
            <a:spLocks noGrp="1"/>
          </p:cNvSpPr>
          <p:nvPr>
            <p:ph sz="half" idx="1"/>
          </p:nvPr>
        </p:nvSpPr>
        <p:spPr>
          <a:xfrm>
            <a:off x="1548938" y="1561639"/>
            <a:ext cx="3657600" cy="4589463"/>
          </a:xfrm>
        </p:spPr>
        <p:txBody>
          <a:bodyPr>
            <a:normAutofit/>
          </a:bodyPr>
          <a:lstStyle/>
          <a:p>
            <a:pPr eaLnBrk="1" hangingPunct="1"/>
            <a:r>
              <a:rPr lang="en-US" altLang="en-US" sz="2400" dirty="0">
                <a:solidFill>
                  <a:schemeClr val="accent2"/>
                </a:solidFill>
              </a:rPr>
              <a:t>The Bill of Rights </a:t>
            </a:r>
            <a:r>
              <a:rPr lang="en-US" altLang="en-US" sz="2400" dirty="0"/>
              <a:t>is the first 10 amendments to the U.S. Constitution which defines the basic civil </a:t>
            </a:r>
            <a:r>
              <a:rPr lang="en-US" altLang="en-US" sz="2400" dirty="0" smtClean="0"/>
              <a:t>liberties that are protected for the people from the government.</a:t>
            </a:r>
            <a:endParaRPr lang="en-US" altLang="en-US" sz="2400" dirty="0"/>
          </a:p>
        </p:txBody>
      </p:sp>
      <p:pic>
        <p:nvPicPr>
          <p:cNvPr id="8294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27915" y="1451119"/>
            <a:ext cx="3124200" cy="3429000"/>
          </a:xfrm>
          <a:noFill/>
        </p:spPr>
      </p:pic>
    </p:spTree>
    <p:extLst>
      <p:ext uri="{BB962C8B-B14F-4D97-AF65-F5344CB8AC3E}">
        <p14:creationId xmlns:p14="http://schemas.microsoft.com/office/powerpoint/2010/main" val="224086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6484" y="0"/>
            <a:ext cx="7620000" cy="1143000"/>
          </a:xfrm>
        </p:spPr>
        <p:txBody>
          <a:bodyPr>
            <a:normAutofit/>
          </a:bodyPr>
          <a:lstStyle/>
          <a:p>
            <a:pPr>
              <a:defRPr/>
            </a:pPr>
            <a:r>
              <a:rPr dirty="0" smtClean="0"/>
              <a:t>The Bill of Rights Then and Now</a:t>
            </a:r>
            <a:endParaRPr dirty="0"/>
          </a:p>
        </p:txBody>
      </p:sp>
      <p:sp>
        <p:nvSpPr>
          <p:cNvPr id="6" name="Content Placeholder 5"/>
          <p:cNvSpPr>
            <a:spLocks noGrp="1"/>
          </p:cNvSpPr>
          <p:nvPr>
            <p:ph idx="1"/>
          </p:nvPr>
        </p:nvSpPr>
        <p:spPr>
          <a:xfrm>
            <a:off x="191193" y="432263"/>
            <a:ext cx="9966960" cy="4645428"/>
          </a:xfrm>
        </p:spPr>
        <p:txBody>
          <a:bodyPr rtlCol="0">
            <a:noAutofit/>
          </a:bodyPr>
          <a:lstStyle/>
          <a:p>
            <a:pPr marL="274320" indent="-274320">
              <a:buNone/>
              <a:defRPr/>
            </a:pPr>
            <a:endParaRPr lang="en-US" dirty="0" smtClean="0"/>
          </a:p>
          <a:p>
            <a:pPr marL="274320" indent="-274320">
              <a:buFont typeface="Wingdings 2"/>
              <a:buChar char=""/>
              <a:defRPr/>
            </a:pPr>
            <a:r>
              <a:rPr lang="en-US" dirty="0"/>
              <a:t>Most of the amendments apply not only to the national government, but states as well. A state can not </a:t>
            </a:r>
            <a:r>
              <a:rPr lang="en-US" dirty="0" smtClean="0"/>
              <a:t>infringe on our rights that are protected by the Constitution. </a:t>
            </a:r>
            <a:endParaRPr lang="en-US" dirty="0"/>
          </a:p>
          <a:p>
            <a:pPr marL="274320" indent="-274320">
              <a:buFont typeface="Wingdings 2"/>
              <a:buChar char=""/>
              <a:defRPr/>
            </a:pPr>
            <a:r>
              <a:rPr lang="en-US" sz="1600" dirty="0">
                <a:solidFill>
                  <a:srgbClr val="FF0000"/>
                </a:solidFill>
              </a:rPr>
              <a:t>First Amendment</a:t>
            </a:r>
            <a:r>
              <a:rPr lang="en-US" sz="1600" dirty="0"/>
              <a:t>: establishes the four great liberties: freedom of press, speech, religion, and assembly.</a:t>
            </a:r>
          </a:p>
          <a:p>
            <a:pPr marL="274320" indent="-274320">
              <a:buFont typeface="Wingdings 2"/>
              <a:buChar char=""/>
              <a:defRPr/>
            </a:pPr>
            <a:r>
              <a:rPr lang="en-US" sz="1600" dirty="0">
                <a:solidFill>
                  <a:srgbClr val="FF0000"/>
                </a:solidFill>
              </a:rPr>
              <a:t>Barron v. Baltimore</a:t>
            </a:r>
            <a:r>
              <a:rPr lang="en-US" sz="1600" dirty="0"/>
              <a:t>: 1833 Supreme court decision holding that the Bill of Rights restrained only the national government, not the states and cities.</a:t>
            </a:r>
          </a:p>
          <a:p>
            <a:pPr marL="274320" indent="-274320">
              <a:buFont typeface="Wingdings 2"/>
              <a:buChar char=""/>
              <a:defRPr/>
            </a:pPr>
            <a:r>
              <a:rPr lang="en-US" sz="1600" dirty="0" err="1">
                <a:solidFill>
                  <a:srgbClr val="FF0000"/>
                </a:solidFill>
              </a:rPr>
              <a:t>Gitlow</a:t>
            </a:r>
            <a:r>
              <a:rPr lang="en-US" sz="1600" dirty="0">
                <a:solidFill>
                  <a:srgbClr val="FF0000"/>
                </a:solidFill>
              </a:rPr>
              <a:t> v. New York</a:t>
            </a:r>
            <a:r>
              <a:rPr lang="en-US" sz="1600" dirty="0"/>
              <a:t>: 1925 Supreme court decision holding that freedoms of press and speech are “fundamental personal rights and liberties protected by the due process clause and fourteenth amendment from impairment by the states” as well as by federal government.   </a:t>
            </a:r>
          </a:p>
          <a:p>
            <a:pPr marL="274320" indent="-274320">
              <a:buFont typeface="Wingdings 2"/>
              <a:buChar char=""/>
              <a:defRPr/>
            </a:pPr>
            <a:r>
              <a:rPr lang="en-US" sz="1600" dirty="0">
                <a:solidFill>
                  <a:srgbClr val="FF0000"/>
                </a:solidFill>
              </a:rPr>
              <a:t>Fourteenth Amendment</a:t>
            </a:r>
            <a:r>
              <a:rPr lang="en-US" sz="1600" dirty="0"/>
              <a:t>: an amendment to the U.S. Constitution, ratified in 1868, defining national citizenship and forbidding the states to restrict the basic rights of citizens or other persons.</a:t>
            </a:r>
          </a:p>
          <a:p>
            <a:pPr marL="274320" indent="-274320">
              <a:buFont typeface="Wingdings 2"/>
              <a:buChar char=""/>
              <a:defRPr/>
            </a:pPr>
            <a:r>
              <a:rPr lang="en-US" sz="1600" dirty="0">
                <a:solidFill>
                  <a:srgbClr val="FF0000"/>
                </a:solidFill>
              </a:rPr>
              <a:t>Due Process Clause</a:t>
            </a:r>
            <a:r>
              <a:rPr lang="en-US" sz="1600" dirty="0"/>
              <a:t>: a clause in a constitution prohibiting the government from depriving a person of life, liberty, or property without due process of law.</a:t>
            </a:r>
          </a:p>
          <a:p>
            <a:pPr marL="274320" indent="-274320">
              <a:buFont typeface="Wingdings 2"/>
              <a:buChar char=""/>
              <a:defRPr/>
            </a:pPr>
            <a:r>
              <a:rPr lang="en-US" sz="1600" dirty="0">
                <a:solidFill>
                  <a:srgbClr val="FF0000"/>
                </a:solidFill>
              </a:rPr>
              <a:t>Incorporation  (Selective) Doctrine: </a:t>
            </a:r>
            <a:r>
              <a:rPr lang="en-US" sz="1600" dirty="0"/>
              <a:t>The legal concept under which the supreme court has nationalized the Bill of Rights by making most of its provisions applicable to the states through the 14</a:t>
            </a:r>
            <a:r>
              <a:rPr lang="en-US" sz="1600" baseline="30000" dirty="0"/>
              <a:t>th</a:t>
            </a:r>
            <a:r>
              <a:rPr lang="en-US" sz="1600" dirty="0"/>
              <a:t> Amendment.   (must understand this concept</a:t>
            </a:r>
            <a:r>
              <a:rPr lang="en-US" sz="1600" dirty="0" smtClean="0"/>
              <a:t>)  (</a:t>
            </a:r>
            <a:r>
              <a:rPr lang="en-US" sz="1600" dirty="0" err="1" smtClean="0"/>
              <a:t>Palko</a:t>
            </a:r>
            <a:r>
              <a:rPr lang="en-US" sz="1600" dirty="0" smtClean="0"/>
              <a:t> v. Connecticut 1937 states that states observe all “fundamental” liberties.)</a:t>
            </a:r>
          </a:p>
          <a:p>
            <a:pPr marL="0" indent="0">
              <a:buNone/>
              <a:defRPr/>
            </a:pPr>
            <a:r>
              <a:rPr lang="en-US" sz="1600" dirty="0" smtClean="0"/>
              <a:t>       “represented the very essence of a scheme of ordered liberty”</a:t>
            </a:r>
          </a:p>
          <a:p>
            <a:pPr marL="274320" indent="-274320">
              <a:buFont typeface="Wingdings 2"/>
              <a:buChar char=""/>
              <a:defRPr/>
            </a:pPr>
            <a:endParaRPr lang="en-US" sz="1600" dirty="0"/>
          </a:p>
        </p:txBody>
      </p:sp>
    </p:spTree>
    <p:extLst>
      <p:ext uri="{BB962C8B-B14F-4D97-AF65-F5344CB8AC3E}">
        <p14:creationId xmlns:p14="http://schemas.microsoft.com/office/powerpoint/2010/main" val="4106136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09600" y="1387506"/>
            <a:ext cx="8596668" cy="3880773"/>
          </a:xfrm>
        </p:spPr>
        <p:txBody>
          <a:bodyPr/>
          <a:lstStyle/>
          <a:p>
            <a:r>
              <a:rPr lang="en-US" altLang="en-US" dirty="0"/>
              <a:t>First Amendment rights include:</a:t>
            </a:r>
          </a:p>
          <a:p>
            <a:pPr lvl="1"/>
            <a:r>
              <a:rPr lang="en-US" altLang="en-US" dirty="0" smtClean="0"/>
              <a:t>Freedom of Expression</a:t>
            </a:r>
          </a:p>
          <a:p>
            <a:pPr lvl="2"/>
            <a:r>
              <a:rPr lang="en-US" altLang="en-US" dirty="0" smtClean="0"/>
              <a:t>Freedom of speech</a:t>
            </a:r>
          </a:p>
          <a:p>
            <a:pPr lvl="2"/>
            <a:r>
              <a:rPr lang="en-US" altLang="en-US" dirty="0" smtClean="0"/>
              <a:t>Freedom of th</a:t>
            </a:r>
            <a:r>
              <a:rPr lang="en-US" altLang="en-US" dirty="0"/>
              <a:t>e</a:t>
            </a:r>
            <a:r>
              <a:rPr lang="en-US" altLang="en-US" dirty="0" smtClean="0"/>
              <a:t> press</a:t>
            </a:r>
            <a:endParaRPr lang="en-US" altLang="en-US" dirty="0"/>
          </a:p>
          <a:p>
            <a:pPr lvl="2"/>
            <a:r>
              <a:rPr lang="en-US" altLang="en-US" dirty="0" smtClean="0"/>
              <a:t>Freedom to assemble peaceably</a:t>
            </a:r>
          </a:p>
          <a:p>
            <a:pPr lvl="2"/>
            <a:r>
              <a:rPr lang="en-US" altLang="en-US" dirty="0" smtClean="0"/>
              <a:t>Freedom to petition the government for a redress of grievances</a:t>
            </a:r>
          </a:p>
          <a:p>
            <a:pPr lvl="1"/>
            <a:r>
              <a:rPr lang="en-US" altLang="en-US" dirty="0" smtClean="0"/>
              <a:t>Freedom of Religion</a:t>
            </a:r>
          </a:p>
          <a:p>
            <a:pPr lvl="2"/>
            <a:r>
              <a:rPr lang="en-US" altLang="en-US" dirty="0" smtClean="0"/>
              <a:t>Establishment clause</a:t>
            </a:r>
          </a:p>
          <a:p>
            <a:pPr lvl="2"/>
            <a:r>
              <a:rPr lang="en-US" altLang="en-US" dirty="0" smtClean="0"/>
              <a:t>Free exercise clause</a:t>
            </a:r>
            <a:endParaRPr lang="en-US" altLang="en-US" dirty="0"/>
          </a:p>
          <a:p>
            <a:pPr>
              <a:buFont typeface="Wingdings" pitchFamily="2" charset="2"/>
              <a:buNone/>
            </a:pPr>
            <a:endParaRPr lang="en-US" altLang="en-US" dirty="0"/>
          </a:p>
        </p:txBody>
      </p:sp>
      <p:sp>
        <p:nvSpPr>
          <p:cNvPr id="9218" name="Rectangle 2"/>
          <p:cNvSpPr>
            <a:spLocks noGrp="1" noChangeArrowheads="1"/>
          </p:cNvSpPr>
          <p:nvPr>
            <p:ph type="title"/>
          </p:nvPr>
        </p:nvSpPr>
        <p:spPr>
          <a:xfrm>
            <a:off x="609600" y="152400"/>
            <a:ext cx="11241974" cy="1371600"/>
          </a:xfrm>
        </p:spPr>
        <p:txBody>
          <a:bodyPr>
            <a:normAutofit/>
          </a:bodyPr>
          <a:lstStyle/>
          <a:p>
            <a:r>
              <a:rPr lang="en-US" altLang="en-US" dirty="0" smtClean="0"/>
              <a:t>The Bill Of Rights:  1st Amendment</a:t>
            </a:r>
            <a:endParaRPr lang="en-US" altLang="en-US" dirty="0"/>
          </a:p>
        </p:txBody>
      </p:sp>
    </p:spTree>
    <p:extLst>
      <p:ext uri="{BB962C8B-B14F-4D97-AF65-F5344CB8AC3E}">
        <p14:creationId xmlns:p14="http://schemas.microsoft.com/office/powerpoint/2010/main" val="1813671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7929"/>
            <a:ext cx="8229600" cy="1143000"/>
          </a:xfrm>
        </p:spPr>
        <p:txBody>
          <a:bodyPr/>
          <a:lstStyle/>
          <a:p>
            <a:pPr>
              <a:defRPr/>
            </a:pPr>
            <a:r>
              <a:rPr dirty="0" smtClean="0"/>
              <a:t>Freedom of Religion</a:t>
            </a:r>
            <a:endParaRPr dirty="0"/>
          </a:p>
        </p:txBody>
      </p:sp>
      <p:sp>
        <p:nvSpPr>
          <p:cNvPr id="2" name="Content Placeholder 1"/>
          <p:cNvSpPr>
            <a:spLocks noGrp="1"/>
          </p:cNvSpPr>
          <p:nvPr>
            <p:ph idx="1"/>
          </p:nvPr>
        </p:nvSpPr>
        <p:spPr>
          <a:xfrm>
            <a:off x="357447" y="1160929"/>
            <a:ext cx="8312727" cy="5012574"/>
          </a:xfrm>
        </p:spPr>
        <p:txBody>
          <a:bodyPr rtlCol="0">
            <a:noAutofit/>
          </a:bodyPr>
          <a:lstStyle/>
          <a:p>
            <a:pPr marL="274320" indent="-274320">
              <a:buFont typeface="Wingdings 2"/>
              <a:buChar char=""/>
              <a:defRPr/>
            </a:pPr>
            <a:r>
              <a:rPr lang="en-US" sz="1600" dirty="0">
                <a:solidFill>
                  <a:srgbClr val="FF0000"/>
                </a:solidFill>
              </a:rPr>
              <a:t>Establishment Clause</a:t>
            </a:r>
            <a:r>
              <a:rPr lang="en-US" sz="1600" dirty="0"/>
              <a:t>: Part of 1</a:t>
            </a:r>
            <a:r>
              <a:rPr lang="en-US" sz="1600" baseline="30000" dirty="0"/>
              <a:t>st</a:t>
            </a:r>
            <a:r>
              <a:rPr lang="en-US" sz="1600" dirty="0"/>
              <a:t> Amendment stating “Congress shall make no law respecting an establishment of religion.”</a:t>
            </a:r>
          </a:p>
          <a:p>
            <a:pPr marL="400050" lvl="1" indent="0">
              <a:buNone/>
              <a:defRPr/>
            </a:pPr>
            <a:r>
              <a:rPr lang="en-US" sz="1400" dirty="0"/>
              <a:t> There can be no established national religion.</a:t>
            </a:r>
          </a:p>
          <a:p>
            <a:pPr marL="274320" indent="-274320">
              <a:buFont typeface="Wingdings 2"/>
              <a:buChar char=""/>
              <a:defRPr/>
            </a:pPr>
            <a:r>
              <a:rPr lang="en-US" sz="1600" dirty="0" smtClean="0">
                <a:solidFill>
                  <a:srgbClr val="FF0000"/>
                </a:solidFill>
              </a:rPr>
              <a:t>1984 </a:t>
            </a:r>
            <a:r>
              <a:rPr lang="en-US" sz="1600" dirty="0">
                <a:solidFill>
                  <a:srgbClr val="FF0000"/>
                </a:solidFill>
              </a:rPr>
              <a:t>Equal Access Act </a:t>
            </a:r>
            <a:r>
              <a:rPr lang="en-US" sz="1600" dirty="0"/>
              <a:t>made it so all people, even students, from Parochial schools could use another public schools facilities.</a:t>
            </a:r>
          </a:p>
          <a:p>
            <a:pPr marL="274320" indent="-274320">
              <a:buFont typeface="Wingdings 2"/>
              <a:buChar char=""/>
              <a:defRPr/>
            </a:pPr>
            <a:r>
              <a:rPr lang="en-US" sz="1600" dirty="0"/>
              <a:t>Neutrality when it comes to religion is not easy for people or the Government.</a:t>
            </a:r>
          </a:p>
          <a:p>
            <a:pPr marL="274320" indent="-274320">
              <a:buFont typeface="Wingdings 2"/>
              <a:buChar char=""/>
              <a:defRPr/>
            </a:pPr>
            <a:r>
              <a:rPr lang="en-US" sz="1400" dirty="0" smtClean="0">
                <a:solidFill>
                  <a:srgbClr val="FF0000"/>
                </a:solidFill>
              </a:rPr>
              <a:t>Zelman </a:t>
            </a:r>
            <a:r>
              <a:rPr lang="en-US" sz="1400" dirty="0">
                <a:solidFill>
                  <a:srgbClr val="FF0000"/>
                </a:solidFill>
              </a:rPr>
              <a:t>v. Simmons-Harris</a:t>
            </a:r>
            <a:r>
              <a:rPr lang="en-US" sz="1400" dirty="0"/>
              <a:t>: 2002 court decision that upheld a state providing </a:t>
            </a:r>
            <a:r>
              <a:rPr lang="en-US" sz="1400" dirty="0" err="1"/>
              <a:t>familes</a:t>
            </a:r>
            <a:r>
              <a:rPr lang="en-US" sz="1400" dirty="0"/>
              <a:t> with vouchers that could be used to pay for tuition at religious schools.</a:t>
            </a:r>
          </a:p>
          <a:p>
            <a:pPr marL="274320" indent="-274320">
              <a:buFont typeface="Wingdings 2"/>
              <a:buChar char=""/>
              <a:defRPr/>
            </a:pPr>
            <a:r>
              <a:rPr lang="en-US" sz="1400" dirty="0"/>
              <a:t> </a:t>
            </a:r>
            <a:r>
              <a:rPr lang="en-US" sz="1400" dirty="0">
                <a:solidFill>
                  <a:srgbClr val="FF0000"/>
                </a:solidFill>
              </a:rPr>
              <a:t>Engle v. Vitale</a:t>
            </a:r>
            <a:r>
              <a:rPr lang="en-US" sz="1400" dirty="0"/>
              <a:t>: 1962 court decision holding that state officials violated the 1</a:t>
            </a:r>
            <a:r>
              <a:rPr lang="en-US" sz="1400" baseline="30000" dirty="0"/>
              <a:t>st</a:t>
            </a:r>
            <a:r>
              <a:rPr lang="en-US" sz="1400" dirty="0"/>
              <a:t> Amendment when they wrote a prayer to be recited by New York’s schoolchildren</a:t>
            </a:r>
            <a:r>
              <a:rPr lang="en-US" sz="1400" dirty="0" smtClean="0"/>
              <a:t>.  Can </a:t>
            </a:r>
            <a:r>
              <a:rPr lang="en-US" sz="1400" dirty="0"/>
              <a:t>not hold prayers in school.</a:t>
            </a:r>
          </a:p>
          <a:p>
            <a:pPr marL="274320" indent="-274320">
              <a:buFont typeface="Wingdings 2"/>
              <a:buChar char=""/>
              <a:defRPr/>
            </a:pPr>
            <a:r>
              <a:rPr lang="en-US" sz="1400" dirty="0"/>
              <a:t> </a:t>
            </a:r>
            <a:r>
              <a:rPr lang="en-US" sz="1400" dirty="0">
                <a:solidFill>
                  <a:srgbClr val="FF0000"/>
                </a:solidFill>
              </a:rPr>
              <a:t>School District Abington v. </a:t>
            </a:r>
            <a:r>
              <a:rPr lang="en-US" sz="1400" dirty="0" err="1">
                <a:solidFill>
                  <a:srgbClr val="FF0000"/>
                </a:solidFill>
              </a:rPr>
              <a:t>Schempp</a:t>
            </a:r>
            <a:r>
              <a:rPr lang="en-US" sz="1400" dirty="0"/>
              <a:t>: 1963 court decision holding that Pennsylvania law requiring Bible reading in schools violated 1</a:t>
            </a:r>
            <a:r>
              <a:rPr lang="en-US" sz="1400" baseline="30000" dirty="0"/>
              <a:t>st</a:t>
            </a:r>
            <a:r>
              <a:rPr lang="en-US" sz="1400" dirty="0"/>
              <a:t> Amendment.</a:t>
            </a:r>
          </a:p>
          <a:p>
            <a:pPr marL="274320" indent="-274320">
              <a:buFont typeface="Wingdings 2"/>
              <a:buChar char=""/>
              <a:defRPr/>
            </a:pPr>
            <a:r>
              <a:rPr lang="en-US" sz="1400" dirty="0">
                <a:solidFill>
                  <a:srgbClr val="FF0000"/>
                </a:solidFill>
              </a:rPr>
              <a:t>Lee v. Weisman </a:t>
            </a:r>
            <a:r>
              <a:rPr lang="en-US" sz="1400" dirty="0"/>
              <a:t>(1992)  No inviting clergy to recite prayers at graduation  </a:t>
            </a:r>
            <a:r>
              <a:rPr lang="en-US" sz="1400" dirty="0" smtClean="0"/>
              <a:t>ceremonies</a:t>
            </a:r>
          </a:p>
          <a:p>
            <a:pPr marL="274320" indent="-274320">
              <a:buFont typeface="Wingdings 2"/>
              <a:buChar char=""/>
              <a:defRPr/>
            </a:pPr>
            <a:r>
              <a:rPr lang="en-US" sz="1400" dirty="0" smtClean="0"/>
              <a:t> </a:t>
            </a:r>
            <a:endParaRPr lang="en-US" sz="1400" dirty="0"/>
          </a:p>
          <a:p>
            <a:pPr marL="274320" indent="-274320">
              <a:buNone/>
              <a:defRPr/>
            </a:pPr>
            <a:endParaRPr lang="en-US" dirty="0"/>
          </a:p>
        </p:txBody>
      </p:sp>
    </p:spTree>
    <p:extLst>
      <p:ext uri="{BB962C8B-B14F-4D97-AF65-F5344CB8AC3E}">
        <p14:creationId xmlns:p14="http://schemas.microsoft.com/office/powerpoint/2010/main" val="171949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Religious Freedom</a:t>
            </a:r>
          </a:p>
        </p:txBody>
      </p:sp>
      <p:sp>
        <p:nvSpPr>
          <p:cNvPr id="13315" name="Rectangle 3"/>
          <p:cNvSpPr>
            <a:spLocks noGrp="1" noChangeArrowheads="1"/>
          </p:cNvSpPr>
          <p:nvPr>
            <p:ph type="body" sz="half" idx="1"/>
          </p:nvPr>
        </p:nvSpPr>
        <p:spPr>
          <a:xfrm>
            <a:off x="572424" y="1407632"/>
            <a:ext cx="5202767" cy="3881437"/>
          </a:xfrm>
        </p:spPr>
        <p:txBody>
          <a:bodyPr>
            <a:normAutofit fontScale="62500" lnSpcReduction="20000"/>
          </a:bodyPr>
          <a:lstStyle/>
          <a:p>
            <a:pPr>
              <a:lnSpc>
                <a:spcPct val="90000"/>
              </a:lnSpc>
            </a:pPr>
            <a:r>
              <a:rPr lang="en-US" altLang="en-US" sz="2400" dirty="0" smtClean="0"/>
              <a:t>Are these Constitutional? </a:t>
            </a:r>
            <a:endParaRPr lang="en-US" altLang="en-US" sz="2400" dirty="0"/>
          </a:p>
          <a:p>
            <a:pPr lvl="1">
              <a:lnSpc>
                <a:spcPct val="90000"/>
              </a:lnSpc>
            </a:pPr>
            <a:r>
              <a:rPr lang="en-US" altLang="en-US" sz="2000" dirty="0" smtClean="0"/>
              <a:t>A company not wanting to pay for plan B contraceptives for their employees because of religious beliefs?</a:t>
            </a:r>
            <a:r>
              <a:rPr lang="en-US" altLang="en-US" sz="2000" dirty="0"/>
              <a:t/>
            </a:r>
            <a:br>
              <a:rPr lang="en-US" altLang="en-US" sz="2000" dirty="0"/>
            </a:br>
            <a:r>
              <a:rPr lang="en-US" altLang="en-US" sz="2000" dirty="0"/>
              <a:t/>
            </a:r>
            <a:br>
              <a:rPr lang="en-US" altLang="en-US" sz="2000" dirty="0"/>
            </a:br>
            <a:endParaRPr lang="en-US" altLang="en-US" sz="2000" dirty="0"/>
          </a:p>
          <a:p>
            <a:pPr lvl="1">
              <a:lnSpc>
                <a:spcPct val="90000"/>
              </a:lnSpc>
            </a:pPr>
            <a:r>
              <a:rPr lang="en-US" altLang="en-US" sz="2000" dirty="0" smtClean="0"/>
              <a:t>A city council meeting starting with a prayer?</a:t>
            </a:r>
            <a:r>
              <a:rPr lang="en-US" altLang="en-US" sz="2000" dirty="0"/>
              <a:t/>
            </a:r>
            <a:br>
              <a:rPr lang="en-US" altLang="en-US" sz="2000" dirty="0"/>
            </a:br>
            <a:endParaRPr lang="en-US" altLang="en-US" sz="2000" dirty="0"/>
          </a:p>
          <a:p>
            <a:pPr lvl="2">
              <a:lnSpc>
                <a:spcPct val="90000"/>
              </a:lnSpc>
              <a:buFont typeface="Wingdings" pitchFamily="2" charset="2"/>
              <a:buNone/>
            </a:pPr>
            <a:endParaRPr lang="en-US" altLang="en-US" sz="1800" dirty="0">
              <a:solidFill>
                <a:schemeClr val="folHlink"/>
              </a:solidFill>
            </a:endParaRPr>
          </a:p>
          <a:p>
            <a:pPr lvl="2">
              <a:lnSpc>
                <a:spcPct val="90000"/>
              </a:lnSpc>
              <a:buFont typeface="Wingdings" pitchFamily="2" charset="2"/>
              <a:buNone/>
            </a:pPr>
            <a:r>
              <a:rPr lang="en-US" altLang="en-US" sz="1800" dirty="0">
                <a:solidFill>
                  <a:schemeClr val="folHlink"/>
                </a:solidFill>
              </a:rPr>
              <a:t> </a:t>
            </a:r>
            <a:endParaRPr lang="en-US" altLang="en-US" sz="1800" dirty="0"/>
          </a:p>
          <a:p>
            <a:pPr lvl="1">
              <a:lnSpc>
                <a:spcPct val="90000"/>
              </a:lnSpc>
            </a:pPr>
            <a:r>
              <a:rPr lang="en-US" altLang="en-US" sz="2000" dirty="0"/>
              <a:t>Moment of silent prayer?</a:t>
            </a:r>
          </a:p>
          <a:p>
            <a:pPr lvl="2">
              <a:lnSpc>
                <a:spcPct val="90000"/>
              </a:lnSpc>
              <a:buFont typeface="Wingdings" pitchFamily="2" charset="2"/>
              <a:buNone/>
            </a:pPr>
            <a:r>
              <a:rPr lang="en-US" altLang="en-US" sz="1800" dirty="0"/>
              <a:t/>
            </a:r>
            <a:br>
              <a:rPr lang="en-US" altLang="en-US" sz="1800" dirty="0"/>
            </a:br>
            <a:r>
              <a:rPr lang="en-US" altLang="en-US" sz="1800" dirty="0"/>
              <a:t> </a:t>
            </a:r>
          </a:p>
          <a:p>
            <a:pPr lvl="1">
              <a:lnSpc>
                <a:spcPct val="90000"/>
              </a:lnSpc>
            </a:pPr>
            <a:r>
              <a:rPr lang="en-US" altLang="en-US" sz="2000" dirty="0"/>
              <a:t>Moment of silence for </a:t>
            </a:r>
            <a:r>
              <a:rPr lang="en-US" altLang="en-US" sz="2000" dirty="0" smtClean="0"/>
              <a:t>non-religious </a:t>
            </a:r>
            <a:r>
              <a:rPr lang="en-US" altLang="en-US" sz="2000" dirty="0"/>
              <a:t>reasons</a:t>
            </a:r>
            <a:r>
              <a:rPr lang="en-US" altLang="en-US" sz="2000" dirty="0" smtClean="0"/>
              <a:t>?</a:t>
            </a:r>
          </a:p>
          <a:p>
            <a:pPr lvl="1">
              <a:lnSpc>
                <a:spcPct val="90000"/>
              </a:lnSpc>
            </a:pPr>
            <a:endParaRPr lang="en-US" altLang="en-US" sz="2000" dirty="0"/>
          </a:p>
          <a:p>
            <a:pPr marL="457200" lvl="1" indent="0">
              <a:lnSpc>
                <a:spcPct val="90000"/>
              </a:lnSpc>
              <a:buNone/>
            </a:pPr>
            <a:endParaRPr lang="en-US" altLang="en-US" sz="2000" dirty="0" smtClean="0"/>
          </a:p>
          <a:p>
            <a:pPr lvl="1">
              <a:lnSpc>
                <a:spcPct val="90000"/>
              </a:lnSpc>
            </a:pPr>
            <a:r>
              <a:rPr lang="en-US" altLang="en-US" sz="2000" dirty="0" smtClean="0"/>
              <a:t>Prayer at a High School graduation okay?</a:t>
            </a:r>
            <a:endParaRPr lang="en-US" altLang="en-US" sz="2000" dirty="0"/>
          </a:p>
        </p:txBody>
      </p:sp>
      <p:pic>
        <p:nvPicPr>
          <p:cNvPr id="13318" name="Picture 6" descr="C:\Documents and Settings\user\My Documents\My Pictures\uspol\school%20prayer.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7146925" y="2214563"/>
            <a:ext cx="3881437"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7"/>
          <p:cNvSpPr txBox="1">
            <a:spLocks noChangeArrowheads="1"/>
          </p:cNvSpPr>
          <p:nvPr/>
        </p:nvSpPr>
        <p:spPr bwMode="auto">
          <a:xfrm>
            <a:off x="1534388" y="2018960"/>
            <a:ext cx="45121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i="1" dirty="0" smtClean="0">
                <a:solidFill>
                  <a:srgbClr val="C00000"/>
                </a:solidFill>
              </a:rPr>
              <a:t>Yes, Burwell v. Hobby Lobby (2014)</a:t>
            </a:r>
            <a:endParaRPr lang="en-US" altLang="en-US" sz="1800" dirty="0">
              <a:solidFill>
                <a:srgbClr val="C00000"/>
              </a:solidFill>
            </a:endParaRPr>
          </a:p>
        </p:txBody>
      </p:sp>
      <p:sp>
        <p:nvSpPr>
          <p:cNvPr id="13320" name="Text Box 8"/>
          <p:cNvSpPr txBox="1">
            <a:spLocks noChangeArrowheads="1"/>
          </p:cNvSpPr>
          <p:nvPr/>
        </p:nvSpPr>
        <p:spPr bwMode="auto">
          <a:xfrm>
            <a:off x="1534389" y="2694372"/>
            <a:ext cx="4714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smtClean="0">
                <a:solidFill>
                  <a:srgbClr val="C00000"/>
                </a:solidFill>
              </a:rPr>
              <a:t>Yes, Town of Greece v. Galloway (2014)</a:t>
            </a:r>
            <a:endParaRPr lang="en-US" altLang="en-US" sz="1800" dirty="0">
              <a:solidFill>
                <a:srgbClr val="C00000"/>
              </a:solidFill>
            </a:endParaRPr>
          </a:p>
        </p:txBody>
      </p:sp>
      <p:sp>
        <p:nvSpPr>
          <p:cNvPr id="13321" name="Text Box 9"/>
          <p:cNvSpPr txBox="1">
            <a:spLocks noChangeArrowheads="1"/>
          </p:cNvSpPr>
          <p:nvPr/>
        </p:nvSpPr>
        <p:spPr bwMode="auto">
          <a:xfrm>
            <a:off x="1813457" y="3510460"/>
            <a:ext cx="4206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i="1" dirty="0">
                <a:solidFill>
                  <a:srgbClr val="C00000"/>
                </a:solidFill>
              </a:rPr>
              <a:t>No.</a:t>
            </a:r>
            <a:r>
              <a:rPr lang="en-US" altLang="en-US" sz="1800" i="1" dirty="0">
                <a:solidFill>
                  <a:srgbClr val="C00000"/>
                </a:solidFill>
              </a:rPr>
              <a:t> Wallace </a:t>
            </a:r>
            <a:r>
              <a:rPr lang="en-US" altLang="en-US" sz="1800" dirty="0">
                <a:solidFill>
                  <a:srgbClr val="C00000"/>
                </a:solidFill>
              </a:rPr>
              <a:t>v.</a:t>
            </a:r>
            <a:r>
              <a:rPr lang="en-US" altLang="en-US" sz="1800" i="1" dirty="0">
                <a:solidFill>
                  <a:srgbClr val="C00000"/>
                </a:solidFill>
              </a:rPr>
              <a:t> </a:t>
            </a:r>
            <a:r>
              <a:rPr lang="en-US" altLang="en-US" sz="1800" i="1" dirty="0" err="1">
                <a:solidFill>
                  <a:srgbClr val="C00000"/>
                </a:solidFill>
              </a:rPr>
              <a:t>Jaffree</a:t>
            </a:r>
            <a:r>
              <a:rPr lang="en-US" altLang="en-US" sz="1800" dirty="0">
                <a:solidFill>
                  <a:srgbClr val="C00000"/>
                </a:solidFill>
              </a:rPr>
              <a:t> (1985)</a:t>
            </a:r>
          </a:p>
        </p:txBody>
      </p:sp>
      <p:sp>
        <p:nvSpPr>
          <p:cNvPr id="13322" name="Text Box 10"/>
          <p:cNvSpPr txBox="1">
            <a:spLocks noChangeArrowheads="1"/>
          </p:cNvSpPr>
          <p:nvPr/>
        </p:nvSpPr>
        <p:spPr bwMode="auto">
          <a:xfrm>
            <a:off x="899620" y="4249480"/>
            <a:ext cx="638232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a:lnSpc>
                <a:spcPct val="90000"/>
              </a:lnSpc>
              <a:spcBef>
                <a:spcPct val="20000"/>
              </a:spcBef>
              <a:buClr>
                <a:schemeClr val="accent2"/>
              </a:buClr>
              <a:buSzPct val="65000"/>
              <a:buFont typeface="Wingdings" pitchFamily="2" charset="2"/>
              <a:buNone/>
            </a:pPr>
            <a:r>
              <a:rPr lang="en-US" altLang="en-US" sz="1800" b="1" i="1" dirty="0" smtClean="0">
                <a:solidFill>
                  <a:srgbClr val="C00000"/>
                </a:solidFill>
              </a:rPr>
              <a:t>Yes</a:t>
            </a:r>
            <a:r>
              <a:rPr lang="en-US" altLang="en-US" sz="1800" b="1" i="1" dirty="0">
                <a:solidFill>
                  <a:srgbClr val="C00000"/>
                </a:solidFill>
              </a:rPr>
              <a:t>.</a:t>
            </a:r>
            <a:r>
              <a:rPr lang="en-US" altLang="en-US" sz="1800" i="1" dirty="0">
                <a:solidFill>
                  <a:srgbClr val="C00000"/>
                </a:solidFill>
              </a:rPr>
              <a:t> Brown </a:t>
            </a:r>
            <a:r>
              <a:rPr lang="en-US" altLang="en-US" sz="1800" dirty="0">
                <a:solidFill>
                  <a:srgbClr val="C00000"/>
                </a:solidFill>
              </a:rPr>
              <a:t>v.</a:t>
            </a:r>
            <a:r>
              <a:rPr lang="en-US" altLang="en-US" sz="1800" i="1" dirty="0">
                <a:solidFill>
                  <a:srgbClr val="C00000"/>
                </a:solidFill>
              </a:rPr>
              <a:t> Gwinnett County S.D</a:t>
            </a:r>
            <a:r>
              <a:rPr lang="en-US" altLang="en-US" sz="1800" dirty="0">
                <a:solidFill>
                  <a:srgbClr val="C00000"/>
                </a:solidFill>
              </a:rPr>
              <a:t>. (1997)</a:t>
            </a:r>
            <a:endParaRPr lang="en-US" altLang="en-US" dirty="0">
              <a:solidFill>
                <a:srgbClr val="C00000"/>
              </a:solidFill>
            </a:endParaRPr>
          </a:p>
        </p:txBody>
      </p:sp>
      <p:sp>
        <p:nvSpPr>
          <p:cNvPr id="2" name="TextBox 1"/>
          <p:cNvSpPr txBox="1"/>
          <p:nvPr/>
        </p:nvSpPr>
        <p:spPr>
          <a:xfrm>
            <a:off x="1983506" y="4960800"/>
            <a:ext cx="4214553" cy="369332"/>
          </a:xfrm>
          <a:prstGeom prst="rect">
            <a:avLst/>
          </a:prstGeom>
          <a:noFill/>
        </p:spPr>
        <p:txBody>
          <a:bodyPr wrap="square" rtlCol="0">
            <a:spAutoFit/>
          </a:bodyPr>
          <a:lstStyle/>
          <a:p>
            <a:r>
              <a:rPr lang="en-US" dirty="0" smtClean="0">
                <a:solidFill>
                  <a:srgbClr val="C00000"/>
                </a:solidFill>
              </a:rPr>
              <a:t>No, Lee v. Weisman (1992)</a:t>
            </a:r>
            <a:endParaRPr lang="en-US" dirty="0">
              <a:solidFill>
                <a:srgbClr val="C00000"/>
              </a:solidFill>
            </a:endParaRPr>
          </a:p>
        </p:txBody>
      </p:sp>
    </p:spTree>
    <p:extLst>
      <p:ext uri="{BB962C8B-B14F-4D97-AF65-F5344CB8AC3E}">
        <p14:creationId xmlns:p14="http://schemas.microsoft.com/office/powerpoint/2010/main" val="310093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300"/>
                                  </p:iterate>
                                  <p:childTnLst>
                                    <p:set>
                                      <p:cBhvr>
                                        <p:cTn id="8" dur="1" fill="hold">
                                          <p:stCondLst>
                                            <p:cond delay="299"/>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300"/>
                                  </p:iterate>
                                  <p:childTnLst>
                                    <p:set>
                                      <p:cBhvr>
                                        <p:cTn id="10" dur="1" fill="hold">
                                          <p:stCondLst>
                                            <p:cond delay="299"/>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300"/>
                                  </p:iterate>
                                  <p:childTnLst>
                                    <p:set>
                                      <p:cBhvr>
                                        <p:cTn id="12" dur="1" fill="hold">
                                          <p:stCondLst>
                                            <p:cond delay="299"/>
                                          </p:stCondLst>
                                        </p:cTn>
                                        <p:tgtEl>
                                          <p:spTgt spid="133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wd">
                                    <p:tmAbs val="300"/>
                                  </p:iterate>
                                  <p:childTnLst>
                                    <p:set>
                                      <p:cBhvr>
                                        <p:cTn id="14" dur="1" fill="hold">
                                          <p:stCondLst>
                                            <p:cond delay="299"/>
                                          </p:stCondLst>
                                        </p:cTn>
                                        <p:tgtEl>
                                          <p:spTgt spid="1331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wd">
                                    <p:tmAbs val="300"/>
                                  </p:iterate>
                                  <p:childTnLst>
                                    <p:set>
                                      <p:cBhvr>
                                        <p:cTn id="16" dur="1" fill="hold">
                                          <p:stCondLst>
                                            <p:cond delay="299"/>
                                          </p:stCondLst>
                                        </p:cTn>
                                        <p:tgtEl>
                                          <p:spTgt spid="1331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wd">
                                    <p:tmAbs val="300"/>
                                  </p:iterate>
                                  <p:childTnLst>
                                    <p:set>
                                      <p:cBhvr>
                                        <p:cTn id="18" dur="1" fill="hold">
                                          <p:stCondLst>
                                            <p:cond delay="299"/>
                                          </p:stCondLst>
                                        </p:cTn>
                                        <p:tgtEl>
                                          <p:spTgt spid="133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wd">
                                    <p:tmAbs val="300"/>
                                  </p:iterate>
                                  <p:childTnLst>
                                    <p:set>
                                      <p:cBhvr>
                                        <p:cTn id="20" dur="1" fill="hold">
                                          <p:stCondLst>
                                            <p:cond delay="299"/>
                                          </p:stCondLst>
                                        </p:cTn>
                                        <p:tgtEl>
                                          <p:spTgt spid="13315">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0-#ppt_w/2"/>
                                          </p:val>
                                        </p:tav>
                                        <p:tav tm="100000">
                                          <p:val>
                                            <p:strVal val="#ppt_x"/>
                                          </p:val>
                                        </p:tav>
                                      </p:tavLst>
                                    </p:anim>
                                    <p:anim calcmode="lin" valueType="num">
                                      <p:cBhvr additive="base">
                                        <p:cTn id="2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500" fill="hold"/>
                                        <p:tgtEl>
                                          <p:spTgt spid="13320"/>
                                        </p:tgtEl>
                                        <p:attrNameLst>
                                          <p:attrName>ppt_x</p:attrName>
                                        </p:attrNameLst>
                                      </p:cBhvr>
                                      <p:tavLst>
                                        <p:tav tm="0">
                                          <p:val>
                                            <p:strVal val="0-#ppt_w/2"/>
                                          </p:val>
                                        </p:tav>
                                        <p:tav tm="100000">
                                          <p:val>
                                            <p:strVal val="#ppt_x"/>
                                          </p:val>
                                        </p:tav>
                                      </p:tavLst>
                                    </p:anim>
                                    <p:anim calcmode="lin" valueType="num">
                                      <p:cBhvr additive="base">
                                        <p:cTn id="32"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22"/>
                                        </p:tgtEl>
                                        <p:attrNameLst>
                                          <p:attrName>style.visibility</p:attrName>
                                        </p:attrNameLst>
                                      </p:cBhvr>
                                      <p:to>
                                        <p:strVal val="visible"/>
                                      </p:to>
                                    </p:set>
                                    <p:anim calcmode="lin" valueType="num">
                                      <p:cBhvr additive="base">
                                        <p:cTn id="43" dur="500" fill="hold"/>
                                        <p:tgtEl>
                                          <p:spTgt spid="13322"/>
                                        </p:tgtEl>
                                        <p:attrNameLst>
                                          <p:attrName>ppt_x</p:attrName>
                                        </p:attrNameLst>
                                      </p:cBhvr>
                                      <p:tavLst>
                                        <p:tav tm="0">
                                          <p:val>
                                            <p:strVal val="0-#ppt_w/2"/>
                                          </p:val>
                                        </p:tav>
                                        <p:tav tm="100000">
                                          <p:val>
                                            <p:strVal val="#ppt_x"/>
                                          </p:val>
                                        </p:tav>
                                      </p:tavLst>
                                    </p:anim>
                                    <p:anim calcmode="lin" valueType="num">
                                      <p:cBhvr additive="base">
                                        <p:cTn id="44"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9" grpId="0" autoUpdateAnimBg="0"/>
      <p:bldP spid="13320" grpId="0" autoUpdateAnimBg="0"/>
      <p:bldP spid="13321" grpId="0" autoUpdateAnimBg="0"/>
      <p:bldP spid="13322" grpId="0" autoUpdateAnimBg="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147</TotalTime>
  <Words>3482</Words>
  <Application>Microsoft Office PowerPoint</Application>
  <PresentationFormat>Widescreen</PresentationFormat>
  <Paragraphs>276</Paragraphs>
  <Slides>40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vt:lpstr>
      <vt:lpstr>Arial Black</vt:lpstr>
      <vt:lpstr>Linux Libertine</vt:lpstr>
      <vt:lpstr>Times New Roman</vt:lpstr>
      <vt:lpstr>Trebuchet MS</vt:lpstr>
      <vt:lpstr>Wingdings</vt:lpstr>
      <vt:lpstr>Wingdings 2</vt:lpstr>
      <vt:lpstr>Wingdings 3</vt:lpstr>
      <vt:lpstr>Facet</vt:lpstr>
      <vt:lpstr>Photo Editor Photo</vt:lpstr>
      <vt:lpstr>Civil Liberties</vt:lpstr>
      <vt:lpstr>Civil Liberties vs. Civil Rights</vt:lpstr>
      <vt:lpstr>What influenced establishment of American civil liberties?</vt:lpstr>
      <vt:lpstr>Definitions simplified</vt:lpstr>
      <vt:lpstr>The Bill of Rights then and Now</vt:lpstr>
      <vt:lpstr>The Bill of Rights Then and Now</vt:lpstr>
      <vt:lpstr>The Bill Of Rights:  1st Amendment</vt:lpstr>
      <vt:lpstr>Freedom of Religion</vt:lpstr>
      <vt:lpstr>Religious Freedom</vt:lpstr>
      <vt:lpstr>Religious Freedom</vt:lpstr>
      <vt:lpstr>Religious Freedom</vt:lpstr>
      <vt:lpstr>Freedom of Religion</vt:lpstr>
      <vt:lpstr>Religious Freedom</vt:lpstr>
      <vt:lpstr>Recent Landmark Cases </vt:lpstr>
      <vt:lpstr>Symbolic Speech</vt:lpstr>
      <vt:lpstr>Freedom of Expression</vt:lpstr>
      <vt:lpstr>Symbolic Speech</vt:lpstr>
      <vt:lpstr>Freedom of Expression</vt:lpstr>
      <vt:lpstr>Freedom of Expression</vt:lpstr>
      <vt:lpstr>Freedom of Expression</vt:lpstr>
      <vt:lpstr>Freedom of the Press</vt:lpstr>
      <vt:lpstr>Freedom of Expression</vt:lpstr>
      <vt:lpstr>New York Times Co. v. United States (1971)</vt:lpstr>
      <vt:lpstr>Freedom of Expression</vt:lpstr>
      <vt:lpstr>Freedom of Expression (Press and Courts)</vt:lpstr>
      <vt:lpstr>Commercial Speech</vt:lpstr>
      <vt:lpstr>Freedom to Peaceably Assemble</vt:lpstr>
      <vt:lpstr>Freedom of Assembly</vt:lpstr>
      <vt:lpstr>Recent Landmark Cases</vt:lpstr>
      <vt:lpstr>Defendant's Rights</vt:lpstr>
      <vt:lpstr>Stages of Criminal Justice System</vt:lpstr>
      <vt:lpstr>Defendant's Rights</vt:lpstr>
      <vt:lpstr>Terry v. Ohio    (1968)</vt:lpstr>
      <vt:lpstr>Defendant's Rights</vt:lpstr>
      <vt:lpstr>Defendant's Rights</vt:lpstr>
      <vt:lpstr>Defendant's Rights</vt:lpstr>
      <vt:lpstr>Defendant's Rights</vt:lpstr>
      <vt:lpstr>Right to Privacy</vt:lpstr>
      <vt:lpstr>Other Amendments in the Bill of Rights</vt:lpstr>
      <vt:lpstr>Understanding Civil Liberties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&amp; Civil Rights</dc:title>
  <dc:creator>Windows User</dc:creator>
  <cp:lastModifiedBy>Michael Fluharty</cp:lastModifiedBy>
  <cp:revision>14</cp:revision>
  <dcterms:created xsi:type="dcterms:W3CDTF">2017-05-24T15:00:53Z</dcterms:created>
  <dcterms:modified xsi:type="dcterms:W3CDTF">2019-06-05T16:46:51Z</dcterms:modified>
</cp:coreProperties>
</file>