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24.jpg" ContentType="image/gif"/>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9"/>
  </p:notesMasterIdLst>
  <p:sldIdLst>
    <p:sldId id="256" r:id="rId2"/>
    <p:sldId id="257" r:id="rId3"/>
    <p:sldId id="299" r:id="rId4"/>
    <p:sldId id="300" r:id="rId5"/>
    <p:sldId id="258" r:id="rId6"/>
    <p:sldId id="260" r:id="rId7"/>
    <p:sldId id="261" r:id="rId8"/>
    <p:sldId id="264" r:id="rId9"/>
    <p:sldId id="263" r:id="rId10"/>
    <p:sldId id="281" r:id="rId11"/>
    <p:sldId id="282" r:id="rId12"/>
    <p:sldId id="284" r:id="rId13"/>
    <p:sldId id="285" r:id="rId14"/>
    <p:sldId id="298" r:id="rId15"/>
    <p:sldId id="278" r:id="rId16"/>
    <p:sldId id="270" r:id="rId17"/>
    <p:sldId id="269" r:id="rId18"/>
    <p:sldId id="271" r:id="rId19"/>
    <p:sldId id="272" r:id="rId20"/>
    <p:sldId id="277" r:id="rId21"/>
    <p:sldId id="279" r:id="rId22"/>
    <p:sldId id="265" r:id="rId23"/>
    <p:sldId id="267" r:id="rId24"/>
    <p:sldId id="274" r:id="rId25"/>
    <p:sldId id="268" r:id="rId26"/>
    <p:sldId id="275" r:id="rId27"/>
    <p:sldId id="280" r:id="rId28"/>
    <p:sldId id="276" r:id="rId29"/>
    <p:sldId id="297" r:id="rId30"/>
    <p:sldId id="287" r:id="rId31"/>
    <p:sldId id="288" r:id="rId32"/>
    <p:sldId id="289" r:id="rId33"/>
    <p:sldId id="290" r:id="rId34"/>
    <p:sldId id="291" r:id="rId35"/>
    <p:sldId id="292" r:id="rId36"/>
    <p:sldId id="293" r:id="rId37"/>
    <p:sldId id="294" r:id="rId38"/>
    <p:sldId id="295" r:id="rId39"/>
    <p:sldId id="328" r:id="rId40"/>
    <p:sldId id="286" r:id="rId41"/>
    <p:sldId id="296"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7" r:id="rId67"/>
    <p:sldId id="329"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A8289F-745C-4058-97D7-493A7BAC3B57}" type="datetimeFigureOut">
              <a:rPr lang="en-US" smtClean="0"/>
              <a:t>11/22/2019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66B3D1-A674-4712-927A-4AF17B86A6E9}" type="slidenum">
              <a:rPr lang="en-US" smtClean="0"/>
              <a:t>‹#›</a:t>
            </a:fld>
            <a:endParaRPr lang="en-US"/>
          </a:p>
        </p:txBody>
      </p:sp>
    </p:spTree>
    <p:extLst>
      <p:ext uri="{BB962C8B-B14F-4D97-AF65-F5344CB8AC3E}">
        <p14:creationId xmlns:p14="http://schemas.microsoft.com/office/powerpoint/2010/main" val="284834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42A6DB09-1BB2-40BD-84B5-999DB811E256}" type="slidenum">
              <a:rPr lang="en-US" altLang="en-US" smtClean="0">
                <a:latin typeface="Times New Roman" pitchFamily="18" charset="0"/>
              </a:rPr>
              <a:pPr eaLnBrk="1" fontAlgn="base" hangingPunct="1">
                <a:spcBef>
                  <a:spcPct val="0"/>
                </a:spcBef>
                <a:spcAft>
                  <a:spcPct val="0"/>
                </a:spcAft>
              </a:pPr>
              <a:t>43</a:t>
            </a:fld>
            <a:endParaRPr lang="en-US" altLang="en-US" smtClean="0">
              <a:latin typeface="Times New Roman" pitchFamily="18" charset="0"/>
            </a:endParaRPr>
          </a:p>
        </p:txBody>
      </p:sp>
      <p:sp>
        <p:nvSpPr>
          <p:cNvPr id="178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786855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4571FFFD-3543-4FBA-93DD-88D43E277DCB}" type="slidenum">
              <a:rPr lang="en-US" altLang="en-US" smtClean="0">
                <a:latin typeface="Times New Roman" pitchFamily="18" charset="0"/>
              </a:rPr>
              <a:pPr eaLnBrk="1" fontAlgn="base" hangingPunct="1">
                <a:spcBef>
                  <a:spcPct val="0"/>
                </a:spcBef>
                <a:spcAft>
                  <a:spcPct val="0"/>
                </a:spcAft>
              </a:pPr>
              <a:t>62</a:t>
            </a:fld>
            <a:endParaRPr lang="en-US" altLang="en-US" smtClean="0">
              <a:latin typeface="Times New Roman" pitchFamily="18" charset="0"/>
            </a:endParaRPr>
          </a:p>
        </p:txBody>
      </p:sp>
      <p:sp>
        <p:nvSpPr>
          <p:cNvPr id="198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978265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294AFD20-E4BA-4DD9-B060-D70B66421147}" type="slidenum">
              <a:rPr lang="en-US" altLang="en-US" smtClean="0">
                <a:latin typeface="Times New Roman" pitchFamily="18" charset="0"/>
              </a:rPr>
              <a:pPr eaLnBrk="1" fontAlgn="base" hangingPunct="1">
                <a:spcBef>
                  <a:spcPct val="0"/>
                </a:spcBef>
                <a:spcAft>
                  <a:spcPct val="0"/>
                </a:spcAft>
              </a:pPr>
              <a:t>63</a:t>
            </a:fld>
            <a:endParaRPr lang="en-US" altLang="en-US" smtClean="0">
              <a:latin typeface="Times New Roman" pitchFamily="18" charset="0"/>
            </a:endParaRPr>
          </a:p>
        </p:txBody>
      </p:sp>
      <p:sp>
        <p:nvSpPr>
          <p:cNvPr id="200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565603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640E6539-2535-4778-97A3-BA78CBB53B61}" type="slidenum">
              <a:rPr lang="en-US" altLang="en-US" smtClean="0">
                <a:latin typeface="Times New Roman" pitchFamily="18" charset="0"/>
              </a:rPr>
              <a:pPr eaLnBrk="1" fontAlgn="base" hangingPunct="1">
                <a:spcBef>
                  <a:spcPct val="0"/>
                </a:spcBef>
                <a:spcAft>
                  <a:spcPct val="0"/>
                </a:spcAft>
              </a:pPr>
              <a:t>47</a:t>
            </a:fld>
            <a:endParaRPr lang="en-US" altLang="en-US" smtClean="0">
              <a:latin typeface="Times New Roman" pitchFamily="18" charset="0"/>
            </a:endParaRPr>
          </a:p>
        </p:txBody>
      </p:sp>
      <p:sp>
        <p:nvSpPr>
          <p:cNvPr id="180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520072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8B33F45D-A4CC-4D7F-836B-A39E8E950D84}" type="slidenum">
              <a:rPr lang="en-US" altLang="en-US" smtClean="0">
                <a:latin typeface="Times New Roman" pitchFamily="18" charset="0"/>
              </a:rPr>
              <a:pPr eaLnBrk="1" fontAlgn="base" hangingPunct="1">
                <a:spcBef>
                  <a:spcPct val="0"/>
                </a:spcBef>
                <a:spcAft>
                  <a:spcPct val="0"/>
                </a:spcAft>
              </a:pPr>
              <a:t>48</a:t>
            </a:fld>
            <a:endParaRPr lang="en-US" altLang="en-US" smtClean="0">
              <a:latin typeface="Times New Roman" pitchFamily="18" charset="0"/>
            </a:endParaRPr>
          </a:p>
        </p:txBody>
      </p:sp>
      <p:sp>
        <p:nvSpPr>
          <p:cNvPr id="179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00327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88A3DAFB-258F-401C-ABC7-B7C2DD577BFC}" type="slidenum">
              <a:rPr lang="en-US" altLang="en-US" smtClean="0">
                <a:latin typeface="Times New Roman" pitchFamily="18" charset="0"/>
              </a:rPr>
              <a:pPr eaLnBrk="1" fontAlgn="base" hangingPunct="1">
                <a:spcBef>
                  <a:spcPct val="0"/>
                </a:spcBef>
                <a:spcAft>
                  <a:spcPct val="0"/>
                </a:spcAft>
              </a:pPr>
              <a:t>49</a:t>
            </a:fld>
            <a:endParaRPr lang="en-US" altLang="en-US" smtClean="0">
              <a:latin typeface="Times New Roman" pitchFamily="18" charset="0"/>
            </a:endParaRPr>
          </a:p>
        </p:txBody>
      </p:sp>
      <p:sp>
        <p:nvSpPr>
          <p:cNvPr id="183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571461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3DAC671D-BDB1-4E85-8AD7-45CF80727832}" type="slidenum">
              <a:rPr lang="en-US" altLang="en-US" smtClean="0">
                <a:latin typeface="Times New Roman" pitchFamily="18" charset="0"/>
              </a:rPr>
              <a:pPr eaLnBrk="1" fontAlgn="base" hangingPunct="1">
                <a:spcBef>
                  <a:spcPct val="0"/>
                </a:spcBef>
                <a:spcAft>
                  <a:spcPct val="0"/>
                </a:spcAft>
              </a:pPr>
              <a:t>50</a:t>
            </a:fld>
            <a:endParaRPr lang="en-US" altLang="en-US" smtClean="0">
              <a:latin typeface="Times New Roman" pitchFamily="18" charset="0"/>
            </a:endParaRPr>
          </a:p>
        </p:txBody>
      </p:sp>
      <p:sp>
        <p:nvSpPr>
          <p:cNvPr id="185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766405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AB566B4E-B129-435B-8E61-C30FFF8ED606}" type="slidenum">
              <a:rPr lang="en-US" altLang="en-US" smtClean="0">
                <a:latin typeface="Times New Roman" pitchFamily="18" charset="0"/>
              </a:rPr>
              <a:pPr eaLnBrk="1" fontAlgn="base" hangingPunct="1">
                <a:spcBef>
                  <a:spcPct val="0"/>
                </a:spcBef>
                <a:spcAft>
                  <a:spcPct val="0"/>
                </a:spcAft>
              </a:pPr>
              <a:t>51</a:t>
            </a:fld>
            <a:endParaRPr lang="en-US" altLang="en-US" smtClean="0">
              <a:latin typeface="Times New Roman" pitchFamily="18" charset="0"/>
            </a:endParaRPr>
          </a:p>
        </p:txBody>
      </p:sp>
      <p:sp>
        <p:nvSpPr>
          <p:cNvPr id="186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607788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6C333617-2B4D-4311-BCAA-A200C2744053}" type="slidenum">
              <a:rPr lang="en-US" altLang="en-US" smtClean="0">
                <a:latin typeface="Times New Roman" pitchFamily="18" charset="0"/>
              </a:rPr>
              <a:pPr eaLnBrk="1" fontAlgn="base" hangingPunct="1">
                <a:spcBef>
                  <a:spcPct val="0"/>
                </a:spcBef>
                <a:spcAft>
                  <a:spcPct val="0"/>
                </a:spcAft>
              </a:pPr>
              <a:t>58</a:t>
            </a:fld>
            <a:endParaRPr lang="en-US" altLang="en-US" smtClean="0">
              <a:latin typeface="Times New Roman" pitchFamily="18" charset="0"/>
            </a:endParaRPr>
          </a:p>
        </p:txBody>
      </p:sp>
      <p:sp>
        <p:nvSpPr>
          <p:cNvPr id="194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386421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4E6E1625-596C-4D1C-B934-D55F3412EAD0}" type="slidenum">
              <a:rPr lang="en-US" altLang="en-US" smtClean="0">
                <a:latin typeface="Times New Roman" pitchFamily="18" charset="0"/>
              </a:rPr>
              <a:pPr eaLnBrk="1" fontAlgn="base" hangingPunct="1">
                <a:spcBef>
                  <a:spcPct val="0"/>
                </a:spcBef>
                <a:spcAft>
                  <a:spcPct val="0"/>
                </a:spcAft>
              </a:pPr>
              <a:t>59</a:t>
            </a:fld>
            <a:endParaRPr lang="en-US" altLang="en-US" smtClean="0">
              <a:latin typeface="Times New Roman" pitchFamily="18" charset="0"/>
            </a:endParaRPr>
          </a:p>
        </p:txBody>
      </p:sp>
      <p:sp>
        <p:nvSpPr>
          <p:cNvPr id="195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329157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1039046B-2DC1-4C57-9BA2-0F35055CE835}" type="slidenum">
              <a:rPr lang="en-US" altLang="en-US" smtClean="0">
                <a:latin typeface="Times New Roman" pitchFamily="18" charset="0"/>
              </a:rPr>
              <a:pPr eaLnBrk="1" fontAlgn="base" hangingPunct="1">
                <a:spcBef>
                  <a:spcPct val="0"/>
                </a:spcBef>
                <a:spcAft>
                  <a:spcPct val="0"/>
                </a:spcAft>
              </a:pPr>
              <a:t>61</a:t>
            </a:fld>
            <a:endParaRPr lang="en-US" altLang="en-US" smtClean="0">
              <a:latin typeface="Times New Roman" pitchFamily="18" charset="0"/>
            </a:endParaRPr>
          </a:p>
        </p:txBody>
      </p:sp>
      <p:sp>
        <p:nvSpPr>
          <p:cNvPr id="197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819917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9838267"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079500" y="2214563"/>
            <a:ext cx="5202767" cy="3881437"/>
          </a:xfrm>
        </p:spPr>
        <p:txBody>
          <a:bodyPr/>
          <a:lstStyle/>
          <a:p>
            <a:endParaRPr lang="en-US"/>
          </a:p>
        </p:txBody>
      </p:sp>
      <p:sp>
        <p:nvSpPr>
          <p:cNvPr id="4" name="Text Placeholder 3"/>
          <p:cNvSpPr>
            <a:spLocks noGrp="1"/>
          </p:cNvSpPr>
          <p:nvPr>
            <p:ph type="body" sz="half" idx="2"/>
          </p:nvPr>
        </p:nvSpPr>
        <p:spPr>
          <a:xfrm>
            <a:off x="6485467" y="2214563"/>
            <a:ext cx="5204884"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079500" y="6373813"/>
            <a:ext cx="2540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4176184" y="6376988"/>
            <a:ext cx="41148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86285" y="6376988"/>
            <a:ext cx="2925233" cy="457200"/>
          </a:xfrm>
        </p:spPr>
        <p:txBody>
          <a:bodyPr/>
          <a:lstStyle>
            <a:lvl1pPr>
              <a:defRPr/>
            </a:lvl1pPr>
          </a:lstStyle>
          <a:p>
            <a:fld id="{4A5EE8BD-533F-4889-9128-67E177614733}" type="slidenum">
              <a:rPr lang="en-US" altLang="en-US"/>
              <a:pPr/>
              <a:t>‹#›</a:t>
            </a:fld>
            <a:endParaRPr lang="en-US" altLang="en-US"/>
          </a:p>
        </p:txBody>
      </p:sp>
    </p:spTree>
    <p:extLst>
      <p:ext uri="{BB962C8B-B14F-4D97-AF65-F5344CB8AC3E}">
        <p14:creationId xmlns:p14="http://schemas.microsoft.com/office/powerpoint/2010/main" val="20609667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983826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79500" y="2214563"/>
            <a:ext cx="5202767"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485467" y="2214563"/>
            <a:ext cx="5204884" cy="3881437"/>
          </a:xfrm>
        </p:spPr>
        <p:txBody>
          <a:bodyPr/>
          <a:lstStyle/>
          <a:p>
            <a:endParaRPr lang="en-US"/>
          </a:p>
        </p:txBody>
      </p:sp>
      <p:sp>
        <p:nvSpPr>
          <p:cNvPr id="5" name="Date Placeholder 4"/>
          <p:cNvSpPr>
            <a:spLocks noGrp="1"/>
          </p:cNvSpPr>
          <p:nvPr>
            <p:ph type="dt" sz="half" idx="10"/>
          </p:nvPr>
        </p:nvSpPr>
        <p:spPr>
          <a:xfrm>
            <a:off x="1079500" y="6373813"/>
            <a:ext cx="2540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4176184" y="6376988"/>
            <a:ext cx="41148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86285" y="6376988"/>
            <a:ext cx="2925233" cy="457200"/>
          </a:xfrm>
        </p:spPr>
        <p:txBody>
          <a:bodyPr/>
          <a:lstStyle>
            <a:lvl1pPr>
              <a:defRPr/>
            </a:lvl1pPr>
          </a:lstStyle>
          <a:p>
            <a:fld id="{802E2A65-0106-44F5-AAB9-A393FBBB0C09}" type="slidenum">
              <a:rPr lang="en-US" altLang="en-US"/>
              <a:pPr/>
              <a:t>‹#›</a:t>
            </a:fld>
            <a:endParaRPr lang="en-US" altLang="en-US"/>
          </a:p>
        </p:txBody>
      </p:sp>
    </p:spTree>
    <p:extLst>
      <p:ext uri="{BB962C8B-B14F-4D97-AF65-F5344CB8AC3E}">
        <p14:creationId xmlns:p14="http://schemas.microsoft.com/office/powerpoint/2010/main" val="1754811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11/22/2019</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11/22/2019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 id="2147483669" r:id="rId17"/>
    <p:sldLayoutId id="2147483670"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overthrow.com/"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ideo" Target="https://www.youtube.com/embed/4J5Zx5YotBU"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4353" y="401167"/>
            <a:ext cx="9099973" cy="1646302"/>
          </a:xfrm>
        </p:spPr>
        <p:txBody>
          <a:bodyPr/>
          <a:lstStyle/>
          <a:p>
            <a:r>
              <a:rPr lang="en-US" dirty="0" smtClean="0"/>
              <a:t>Civil Liberties</a:t>
            </a:r>
            <a:br>
              <a:rPr lang="en-US" dirty="0" smtClean="0"/>
            </a:br>
            <a:r>
              <a:rPr lang="en-US" dirty="0" smtClean="0"/>
              <a:t>&amp; Civil Rights</a:t>
            </a:r>
            <a:endParaRPr lang="en-US" dirty="0"/>
          </a:p>
        </p:txBody>
      </p:sp>
      <p:sp>
        <p:nvSpPr>
          <p:cNvPr id="3" name="Subtitle 2"/>
          <p:cNvSpPr>
            <a:spLocks noGrp="1"/>
          </p:cNvSpPr>
          <p:nvPr>
            <p:ph type="subTitle" idx="1"/>
          </p:nvPr>
        </p:nvSpPr>
        <p:spPr/>
        <p:txBody>
          <a:bodyPr>
            <a:normAutofit/>
          </a:bodyPr>
          <a:lstStyle/>
          <a:p>
            <a:r>
              <a:rPr lang="en-US" dirty="0" smtClean="0"/>
              <a:t>Textbook Chapter 5 &amp; 6</a:t>
            </a:r>
          </a:p>
          <a:p>
            <a:r>
              <a:rPr lang="en-US" dirty="0" smtClean="0"/>
              <a:t>Coach Flu</a:t>
            </a:r>
          </a:p>
        </p:txBody>
      </p:sp>
    </p:spTree>
    <p:extLst>
      <p:ext uri="{BB962C8B-B14F-4D97-AF65-F5344CB8AC3E}">
        <p14:creationId xmlns:p14="http://schemas.microsoft.com/office/powerpoint/2010/main" val="1745515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677334" y="1728327"/>
            <a:ext cx="8596668" cy="3880773"/>
          </a:xfrm>
        </p:spPr>
        <p:txBody>
          <a:bodyPr>
            <a:normAutofit/>
          </a:bodyPr>
          <a:lstStyle/>
          <a:p>
            <a:r>
              <a:rPr lang="en-US" altLang="en-US" sz="2800" dirty="0" smtClean="0"/>
              <a:t>Does the government assist religious schools with tax dollars today?</a:t>
            </a:r>
          </a:p>
        </p:txBody>
      </p:sp>
      <p:sp>
        <p:nvSpPr>
          <p:cNvPr id="12290" name="Rectangle 2"/>
          <p:cNvSpPr>
            <a:spLocks noGrp="1" noChangeArrowheads="1"/>
          </p:cNvSpPr>
          <p:nvPr>
            <p:ph type="title"/>
          </p:nvPr>
        </p:nvSpPr>
        <p:spPr/>
        <p:txBody>
          <a:bodyPr/>
          <a:lstStyle/>
          <a:p>
            <a:r>
              <a:rPr lang="en-US" altLang="en-US" dirty="0"/>
              <a:t>Religious Freedom</a:t>
            </a:r>
          </a:p>
        </p:txBody>
      </p:sp>
      <p:sp>
        <p:nvSpPr>
          <p:cNvPr id="12292" name="Text Box 4"/>
          <p:cNvSpPr txBox="1">
            <a:spLocks noChangeArrowheads="1"/>
          </p:cNvSpPr>
          <p:nvPr/>
        </p:nvSpPr>
        <p:spPr bwMode="auto">
          <a:xfrm>
            <a:off x="1131191" y="2933602"/>
            <a:ext cx="8026400" cy="3265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spcBef>
                <a:spcPct val="20000"/>
              </a:spcBef>
              <a:buClr>
                <a:schemeClr val="accent2"/>
              </a:buClr>
              <a:buSzPct val="55000"/>
              <a:buFont typeface="Wingdings" pitchFamily="2" charset="2"/>
              <a:buNone/>
            </a:pPr>
            <a:r>
              <a:rPr lang="en-US" altLang="en-US" sz="1600" dirty="0" smtClean="0">
                <a:solidFill>
                  <a:srgbClr val="C00000"/>
                </a:solidFill>
              </a:rPr>
              <a:t>Yes.  </a:t>
            </a:r>
          </a:p>
          <a:p>
            <a:pPr lvl="1">
              <a:spcBef>
                <a:spcPct val="20000"/>
              </a:spcBef>
              <a:buClr>
                <a:schemeClr val="accent2"/>
              </a:buClr>
              <a:buSzPct val="55000"/>
              <a:buFont typeface="Wingdings" pitchFamily="2" charset="2"/>
              <a:buNone/>
            </a:pPr>
            <a:r>
              <a:rPr lang="en-US" altLang="en-US" sz="1600" dirty="0" smtClean="0">
                <a:solidFill>
                  <a:srgbClr val="C00000"/>
                </a:solidFill>
              </a:rPr>
              <a:t>Courts </a:t>
            </a:r>
            <a:r>
              <a:rPr lang="en-US" altLang="en-US" sz="1600" dirty="0">
                <a:solidFill>
                  <a:srgbClr val="C00000"/>
                </a:solidFill>
              </a:rPr>
              <a:t>have ruled that it is ok for tax dollars to be spent on: school lunch, transportation, speech/hearing support, standardized tests, computer purchases and internet access, vouchers; subject to Lemon test </a:t>
            </a:r>
            <a:r>
              <a:rPr lang="en-US" altLang="en-US" sz="1600" dirty="0" smtClean="0">
                <a:solidFill>
                  <a:srgbClr val="C00000"/>
                </a:solidFill>
              </a:rPr>
              <a:t>restrictions (Lemon v. Kurtzman 1971)</a:t>
            </a:r>
          </a:p>
          <a:p>
            <a:pPr lvl="1">
              <a:spcBef>
                <a:spcPct val="20000"/>
              </a:spcBef>
              <a:buClr>
                <a:schemeClr val="accent2"/>
              </a:buClr>
              <a:buSzPct val="55000"/>
              <a:buFont typeface="Wingdings" pitchFamily="2" charset="2"/>
              <a:buNone/>
            </a:pPr>
            <a:endParaRPr lang="en-US" altLang="en-US" sz="1600" dirty="0">
              <a:solidFill>
                <a:srgbClr val="C00000"/>
              </a:solidFill>
            </a:endParaRPr>
          </a:p>
          <a:p>
            <a:pPr lvl="1">
              <a:spcBef>
                <a:spcPct val="20000"/>
              </a:spcBef>
              <a:buClr>
                <a:schemeClr val="accent2"/>
              </a:buClr>
              <a:buSzPct val="55000"/>
              <a:buFont typeface="Wingdings" pitchFamily="2" charset="2"/>
              <a:buNone/>
            </a:pPr>
            <a:r>
              <a:rPr lang="en-US" altLang="en-US" sz="1600" u="sng" dirty="0" smtClean="0">
                <a:solidFill>
                  <a:srgbClr val="C00000"/>
                </a:solidFill>
              </a:rPr>
              <a:t>Lemon Test </a:t>
            </a:r>
            <a:r>
              <a:rPr lang="en-US" altLang="en-US" sz="1600" dirty="0" smtClean="0">
                <a:solidFill>
                  <a:srgbClr val="C00000"/>
                </a:solidFill>
              </a:rPr>
              <a:t>three pronged test</a:t>
            </a:r>
          </a:p>
          <a:p>
            <a:pPr marL="800100" lvl="1" indent="-342900">
              <a:spcBef>
                <a:spcPct val="20000"/>
              </a:spcBef>
              <a:buClr>
                <a:schemeClr val="accent2"/>
              </a:buClr>
              <a:buSzPct val="55000"/>
              <a:buFont typeface="Wingdings" pitchFamily="2" charset="2"/>
              <a:buAutoNum type="arabicPeriod"/>
            </a:pPr>
            <a:r>
              <a:rPr lang="en-US" altLang="en-US" sz="1600" dirty="0" smtClean="0">
                <a:solidFill>
                  <a:srgbClr val="C00000"/>
                </a:solidFill>
              </a:rPr>
              <a:t>It has a strict secular purpose</a:t>
            </a:r>
          </a:p>
          <a:p>
            <a:pPr marL="800100" lvl="1" indent="-342900">
              <a:spcBef>
                <a:spcPct val="20000"/>
              </a:spcBef>
              <a:buClr>
                <a:schemeClr val="accent2"/>
              </a:buClr>
              <a:buSzPct val="55000"/>
              <a:buFont typeface="Wingdings" pitchFamily="2" charset="2"/>
              <a:buAutoNum type="arabicPeriod"/>
            </a:pPr>
            <a:r>
              <a:rPr lang="en-US" altLang="en-US" sz="1600" dirty="0" smtClean="0">
                <a:solidFill>
                  <a:srgbClr val="C00000"/>
                </a:solidFill>
              </a:rPr>
              <a:t>Its primary effect neither advances nor inhibits religion.</a:t>
            </a:r>
          </a:p>
          <a:p>
            <a:pPr marL="800100" lvl="1" indent="-342900">
              <a:spcBef>
                <a:spcPct val="20000"/>
              </a:spcBef>
              <a:buClr>
                <a:schemeClr val="accent2"/>
              </a:buClr>
              <a:buSzPct val="55000"/>
              <a:buFont typeface="Wingdings" pitchFamily="2" charset="2"/>
              <a:buAutoNum type="arabicPeriod"/>
            </a:pPr>
            <a:r>
              <a:rPr lang="en-US" altLang="en-US" sz="1600" dirty="0" smtClean="0">
                <a:solidFill>
                  <a:srgbClr val="C00000"/>
                </a:solidFill>
              </a:rPr>
              <a:t>It does not foster an excessive government entanglement with religion.</a:t>
            </a:r>
            <a:endParaRPr lang="en-US" altLang="en-US" sz="1600" dirty="0">
              <a:solidFill>
                <a:srgbClr val="C00000"/>
              </a:solidFill>
            </a:endParaRPr>
          </a:p>
          <a:p>
            <a:pPr>
              <a:spcBef>
                <a:spcPct val="50000"/>
              </a:spcBef>
            </a:pPr>
            <a:endParaRPr lang="en-US" altLang="en-US" dirty="0">
              <a:solidFill>
                <a:schemeClr val="folHlink"/>
              </a:solidFill>
            </a:endParaRPr>
          </a:p>
        </p:txBody>
      </p:sp>
    </p:spTree>
    <p:extLst>
      <p:ext uri="{BB962C8B-B14F-4D97-AF65-F5344CB8AC3E}">
        <p14:creationId xmlns:p14="http://schemas.microsoft.com/office/powerpoint/2010/main" val="1574151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Religious Freedom</a:t>
            </a:r>
          </a:p>
        </p:txBody>
      </p:sp>
      <p:sp>
        <p:nvSpPr>
          <p:cNvPr id="13315" name="Rectangle 3"/>
          <p:cNvSpPr>
            <a:spLocks noGrp="1" noChangeArrowheads="1"/>
          </p:cNvSpPr>
          <p:nvPr>
            <p:ph type="body" sz="half" idx="1"/>
          </p:nvPr>
        </p:nvSpPr>
        <p:spPr>
          <a:xfrm>
            <a:off x="572424" y="1407632"/>
            <a:ext cx="5202767" cy="3881437"/>
          </a:xfrm>
        </p:spPr>
        <p:txBody>
          <a:bodyPr>
            <a:normAutofit fontScale="62500" lnSpcReduction="20000"/>
          </a:bodyPr>
          <a:lstStyle/>
          <a:p>
            <a:pPr>
              <a:lnSpc>
                <a:spcPct val="90000"/>
              </a:lnSpc>
            </a:pPr>
            <a:r>
              <a:rPr lang="en-US" altLang="en-US" sz="2400" dirty="0" smtClean="0"/>
              <a:t>Are these Constitutional? </a:t>
            </a:r>
            <a:endParaRPr lang="en-US" altLang="en-US" sz="2400" dirty="0"/>
          </a:p>
          <a:p>
            <a:pPr lvl="1">
              <a:lnSpc>
                <a:spcPct val="90000"/>
              </a:lnSpc>
            </a:pPr>
            <a:r>
              <a:rPr lang="en-US" altLang="en-US" sz="2000" dirty="0" smtClean="0"/>
              <a:t>A company not wanting to pay for plan B contraceptives for their employees because of religious beliefs?</a:t>
            </a:r>
            <a:r>
              <a:rPr lang="en-US" altLang="en-US" sz="2000" dirty="0"/>
              <a:t/>
            </a:r>
            <a:br>
              <a:rPr lang="en-US" altLang="en-US" sz="2000" dirty="0"/>
            </a:br>
            <a:r>
              <a:rPr lang="en-US" altLang="en-US" sz="2000" dirty="0"/>
              <a:t/>
            </a:r>
            <a:br>
              <a:rPr lang="en-US" altLang="en-US" sz="2000" dirty="0"/>
            </a:br>
            <a:endParaRPr lang="en-US" altLang="en-US" sz="2000" dirty="0"/>
          </a:p>
          <a:p>
            <a:pPr lvl="1">
              <a:lnSpc>
                <a:spcPct val="90000"/>
              </a:lnSpc>
            </a:pPr>
            <a:r>
              <a:rPr lang="en-US" altLang="en-US" sz="2000" dirty="0" smtClean="0"/>
              <a:t>A city council meeting starting with a prayer?</a:t>
            </a:r>
            <a:r>
              <a:rPr lang="en-US" altLang="en-US" sz="2000" dirty="0"/>
              <a:t/>
            </a:r>
            <a:br>
              <a:rPr lang="en-US" altLang="en-US" sz="2000" dirty="0"/>
            </a:br>
            <a:endParaRPr lang="en-US" altLang="en-US" sz="2000" dirty="0"/>
          </a:p>
          <a:p>
            <a:pPr lvl="2">
              <a:lnSpc>
                <a:spcPct val="90000"/>
              </a:lnSpc>
              <a:buFont typeface="Wingdings" pitchFamily="2" charset="2"/>
              <a:buNone/>
            </a:pPr>
            <a:endParaRPr lang="en-US" altLang="en-US" sz="1800" dirty="0">
              <a:solidFill>
                <a:schemeClr val="folHlink"/>
              </a:solidFill>
            </a:endParaRPr>
          </a:p>
          <a:p>
            <a:pPr lvl="2">
              <a:lnSpc>
                <a:spcPct val="90000"/>
              </a:lnSpc>
              <a:buFont typeface="Wingdings" pitchFamily="2" charset="2"/>
              <a:buNone/>
            </a:pPr>
            <a:r>
              <a:rPr lang="en-US" altLang="en-US" sz="1800" dirty="0">
                <a:solidFill>
                  <a:schemeClr val="folHlink"/>
                </a:solidFill>
              </a:rPr>
              <a:t> </a:t>
            </a:r>
            <a:endParaRPr lang="en-US" altLang="en-US" sz="1800" dirty="0"/>
          </a:p>
          <a:p>
            <a:pPr lvl="1">
              <a:lnSpc>
                <a:spcPct val="90000"/>
              </a:lnSpc>
            </a:pPr>
            <a:r>
              <a:rPr lang="en-US" altLang="en-US" sz="2000" dirty="0"/>
              <a:t>Moment of silent prayer?</a:t>
            </a:r>
          </a:p>
          <a:p>
            <a:pPr lvl="2">
              <a:lnSpc>
                <a:spcPct val="90000"/>
              </a:lnSpc>
              <a:buFont typeface="Wingdings" pitchFamily="2" charset="2"/>
              <a:buNone/>
            </a:pPr>
            <a:r>
              <a:rPr lang="en-US" altLang="en-US" sz="1800" dirty="0"/>
              <a:t/>
            </a:r>
            <a:br>
              <a:rPr lang="en-US" altLang="en-US" sz="1800" dirty="0"/>
            </a:br>
            <a:r>
              <a:rPr lang="en-US" altLang="en-US" sz="1800" dirty="0"/>
              <a:t> </a:t>
            </a:r>
          </a:p>
          <a:p>
            <a:pPr lvl="1">
              <a:lnSpc>
                <a:spcPct val="90000"/>
              </a:lnSpc>
            </a:pPr>
            <a:r>
              <a:rPr lang="en-US" altLang="en-US" sz="2000" dirty="0"/>
              <a:t>Moment of silence for </a:t>
            </a:r>
            <a:r>
              <a:rPr lang="en-US" altLang="en-US" sz="2000" dirty="0" smtClean="0"/>
              <a:t>non-religious </a:t>
            </a:r>
            <a:r>
              <a:rPr lang="en-US" altLang="en-US" sz="2000" dirty="0"/>
              <a:t>reasons</a:t>
            </a:r>
            <a:r>
              <a:rPr lang="en-US" altLang="en-US" sz="2000" dirty="0" smtClean="0"/>
              <a:t>?</a:t>
            </a:r>
          </a:p>
          <a:p>
            <a:pPr lvl="1">
              <a:lnSpc>
                <a:spcPct val="90000"/>
              </a:lnSpc>
            </a:pPr>
            <a:endParaRPr lang="en-US" altLang="en-US" sz="2000" dirty="0"/>
          </a:p>
          <a:p>
            <a:pPr marL="457200" lvl="1" indent="0">
              <a:lnSpc>
                <a:spcPct val="90000"/>
              </a:lnSpc>
              <a:buNone/>
            </a:pPr>
            <a:endParaRPr lang="en-US" altLang="en-US" sz="2000" dirty="0" smtClean="0"/>
          </a:p>
          <a:p>
            <a:pPr lvl="1">
              <a:lnSpc>
                <a:spcPct val="90000"/>
              </a:lnSpc>
            </a:pPr>
            <a:r>
              <a:rPr lang="en-US" altLang="en-US" sz="2000" dirty="0" smtClean="0"/>
              <a:t>Prayer at a High School graduation okay?</a:t>
            </a:r>
            <a:endParaRPr lang="en-US" altLang="en-US" sz="2000" dirty="0"/>
          </a:p>
        </p:txBody>
      </p:sp>
      <p:pic>
        <p:nvPicPr>
          <p:cNvPr id="13318" name="Picture 6" descr="C:\Documents and Settings\user\My Documents\My Pictures\uspol\school%20prayer.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tretch>
            <a:fillRect/>
          </a:stretch>
        </p:blipFill>
        <p:spPr>
          <a:xfrm>
            <a:off x="7146925" y="2214563"/>
            <a:ext cx="3881437" cy="3881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9" name="Text Box 7"/>
          <p:cNvSpPr txBox="1">
            <a:spLocks noChangeArrowheads="1"/>
          </p:cNvSpPr>
          <p:nvPr/>
        </p:nvSpPr>
        <p:spPr bwMode="auto">
          <a:xfrm>
            <a:off x="1534388" y="2018960"/>
            <a:ext cx="45121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i="1" dirty="0" smtClean="0">
                <a:solidFill>
                  <a:srgbClr val="C00000"/>
                </a:solidFill>
              </a:rPr>
              <a:t>Yes, Burwell v. Hobby Lobby (2014)</a:t>
            </a:r>
            <a:endParaRPr lang="en-US" altLang="en-US" sz="1800" dirty="0">
              <a:solidFill>
                <a:srgbClr val="C00000"/>
              </a:solidFill>
            </a:endParaRPr>
          </a:p>
        </p:txBody>
      </p:sp>
      <p:sp>
        <p:nvSpPr>
          <p:cNvPr id="13320" name="Text Box 8"/>
          <p:cNvSpPr txBox="1">
            <a:spLocks noChangeArrowheads="1"/>
          </p:cNvSpPr>
          <p:nvPr/>
        </p:nvSpPr>
        <p:spPr bwMode="auto">
          <a:xfrm>
            <a:off x="1534389" y="2694372"/>
            <a:ext cx="47145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800" dirty="0" smtClean="0">
                <a:solidFill>
                  <a:srgbClr val="C00000"/>
                </a:solidFill>
              </a:rPr>
              <a:t>Yes, Town of Greece v. Galloway (2014)</a:t>
            </a:r>
            <a:endParaRPr lang="en-US" altLang="en-US" sz="1800" dirty="0">
              <a:solidFill>
                <a:srgbClr val="C00000"/>
              </a:solidFill>
            </a:endParaRPr>
          </a:p>
        </p:txBody>
      </p:sp>
      <p:sp>
        <p:nvSpPr>
          <p:cNvPr id="13321" name="Text Box 9"/>
          <p:cNvSpPr txBox="1">
            <a:spLocks noChangeArrowheads="1"/>
          </p:cNvSpPr>
          <p:nvPr/>
        </p:nvSpPr>
        <p:spPr bwMode="auto">
          <a:xfrm>
            <a:off x="1813457" y="3510460"/>
            <a:ext cx="42065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800" b="1" i="1" dirty="0">
                <a:solidFill>
                  <a:srgbClr val="C00000"/>
                </a:solidFill>
              </a:rPr>
              <a:t>No.</a:t>
            </a:r>
            <a:r>
              <a:rPr lang="en-US" altLang="en-US" sz="1800" i="1" dirty="0">
                <a:solidFill>
                  <a:srgbClr val="C00000"/>
                </a:solidFill>
              </a:rPr>
              <a:t> Wallace </a:t>
            </a:r>
            <a:r>
              <a:rPr lang="en-US" altLang="en-US" sz="1800" dirty="0">
                <a:solidFill>
                  <a:srgbClr val="C00000"/>
                </a:solidFill>
              </a:rPr>
              <a:t>v.</a:t>
            </a:r>
            <a:r>
              <a:rPr lang="en-US" altLang="en-US" sz="1800" i="1" dirty="0">
                <a:solidFill>
                  <a:srgbClr val="C00000"/>
                </a:solidFill>
              </a:rPr>
              <a:t> </a:t>
            </a:r>
            <a:r>
              <a:rPr lang="en-US" altLang="en-US" sz="1800" i="1" dirty="0" err="1">
                <a:solidFill>
                  <a:srgbClr val="C00000"/>
                </a:solidFill>
              </a:rPr>
              <a:t>Jaffree</a:t>
            </a:r>
            <a:r>
              <a:rPr lang="en-US" altLang="en-US" sz="1800" dirty="0">
                <a:solidFill>
                  <a:srgbClr val="C00000"/>
                </a:solidFill>
              </a:rPr>
              <a:t> (1985)</a:t>
            </a:r>
          </a:p>
        </p:txBody>
      </p:sp>
      <p:sp>
        <p:nvSpPr>
          <p:cNvPr id="13322" name="Text Box 10"/>
          <p:cNvSpPr txBox="1">
            <a:spLocks noChangeArrowheads="1"/>
          </p:cNvSpPr>
          <p:nvPr/>
        </p:nvSpPr>
        <p:spPr bwMode="auto">
          <a:xfrm>
            <a:off x="899620" y="4249480"/>
            <a:ext cx="6382327"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2">
              <a:lnSpc>
                <a:spcPct val="90000"/>
              </a:lnSpc>
              <a:spcBef>
                <a:spcPct val="20000"/>
              </a:spcBef>
              <a:buClr>
                <a:schemeClr val="accent2"/>
              </a:buClr>
              <a:buSzPct val="65000"/>
              <a:buFont typeface="Wingdings" pitchFamily="2" charset="2"/>
              <a:buNone/>
            </a:pPr>
            <a:r>
              <a:rPr lang="en-US" altLang="en-US" sz="1800" b="1" i="1" dirty="0" smtClean="0">
                <a:solidFill>
                  <a:srgbClr val="C00000"/>
                </a:solidFill>
              </a:rPr>
              <a:t>Yes</a:t>
            </a:r>
            <a:r>
              <a:rPr lang="en-US" altLang="en-US" sz="1800" b="1" i="1" dirty="0">
                <a:solidFill>
                  <a:srgbClr val="C00000"/>
                </a:solidFill>
              </a:rPr>
              <a:t>.</a:t>
            </a:r>
            <a:r>
              <a:rPr lang="en-US" altLang="en-US" sz="1800" i="1" dirty="0">
                <a:solidFill>
                  <a:srgbClr val="C00000"/>
                </a:solidFill>
              </a:rPr>
              <a:t> Brown </a:t>
            </a:r>
            <a:r>
              <a:rPr lang="en-US" altLang="en-US" sz="1800" dirty="0">
                <a:solidFill>
                  <a:srgbClr val="C00000"/>
                </a:solidFill>
              </a:rPr>
              <a:t>v.</a:t>
            </a:r>
            <a:r>
              <a:rPr lang="en-US" altLang="en-US" sz="1800" i="1" dirty="0">
                <a:solidFill>
                  <a:srgbClr val="C00000"/>
                </a:solidFill>
              </a:rPr>
              <a:t> Gwinnett County S.D</a:t>
            </a:r>
            <a:r>
              <a:rPr lang="en-US" altLang="en-US" sz="1800" dirty="0">
                <a:solidFill>
                  <a:srgbClr val="C00000"/>
                </a:solidFill>
              </a:rPr>
              <a:t>. (1997)</a:t>
            </a:r>
            <a:endParaRPr lang="en-US" altLang="en-US" dirty="0">
              <a:solidFill>
                <a:srgbClr val="C00000"/>
              </a:solidFill>
            </a:endParaRPr>
          </a:p>
        </p:txBody>
      </p:sp>
      <p:sp>
        <p:nvSpPr>
          <p:cNvPr id="2" name="TextBox 1"/>
          <p:cNvSpPr txBox="1"/>
          <p:nvPr/>
        </p:nvSpPr>
        <p:spPr>
          <a:xfrm>
            <a:off x="1983506" y="4960800"/>
            <a:ext cx="4214553" cy="369332"/>
          </a:xfrm>
          <a:prstGeom prst="rect">
            <a:avLst/>
          </a:prstGeom>
          <a:noFill/>
        </p:spPr>
        <p:txBody>
          <a:bodyPr wrap="square" rtlCol="0">
            <a:spAutoFit/>
          </a:bodyPr>
          <a:lstStyle/>
          <a:p>
            <a:r>
              <a:rPr lang="en-US" dirty="0" smtClean="0">
                <a:solidFill>
                  <a:srgbClr val="C00000"/>
                </a:solidFill>
              </a:rPr>
              <a:t>No, Lee v. Weisman (1992)</a:t>
            </a:r>
            <a:endParaRPr lang="en-US" dirty="0">
              <a:solidFill>
                <a:srgbClr val="C00000"/>
              </a:solidFill>
            </a:endParaRPr>
          </a:p>
        </p:txBody>
      </p:sp>
    </p:spTree>
    <p:extLst>
      <p:ext uri="{BB962C8B-B14F-4D97-AF65-F5344CB8AC3E}">
        <p14:creationId xmlns:p14="http://schemas.microsoft.com/office/powerpoint/2010/main" val="310093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wd">
                                    <p:tmAbs val="300"/>
                                  </p:iterate>
                                  <p:childTnLst>
                                    <p:set>
                                      <p:cBhvr>
                                        <p:cTn id="6" dur="1" fill="hold">
                                          <p:stCondLst>
                                            <p:cond delay="299"/>
                                          </p:stCondLst>
                                        </p:cTn>
                                        <p:tgtEl>
                                          <p:spTgt spid="133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iterate type="wd">
                                    <p:tmAbs val="300"/>
                                  </p:iterate>
                                  <p:childTnLst>
                                    <p:set>
                                      <p:cBhvr>
                                        <p:cTn id="8" dur="1" fill="hold">
                                          <p:stCondLst>
                                            <p:cond delay="299"/>
                                          </p:stCondLst>
                                        </p:cTn>
                                        <p:tgtEl>
                                          <p:spTgt spid="133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iterate type="wd">
                                    <p:tmAbs val="300"/>
                                  </p:iterate>
                                  <p:childTnLst>
                                    <p:set>
                                      <p:cBhvr>
                                        <p:cTn id="10" dur="1" fill="hold">
                                          <p:stCondLst>
                                            <p:cond delay="299"/>
                                          </p:stCondLst>
                                        </p:cTn>
                                        <p:tgtEl>
                                          <p:spTgt spid="133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iterate type="wd">
                                    <p:tmAbs val="300"/>
                                  </p:iterate>
                                  <p:childTnLst>
                                    <p:set>
                                      <p:cBhvr>
                                        <p:cTn id="12" dur="1" fill="hold">
                                          <p:stCondLst>
                                            <p:cond delay="299"/>
                                          </p:stCondLst>
                                        </p:cTn>
                                        <p:tgtEl>
                                          <p:spTgt spid="13315">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iterate type="wd">
                                    <p:tmAbs val="300"/>
                                  </p:iterate>
                                  <p:childTnLst>
                                    <p:set>
                                      <p:cBhvr>
                                        <p:cTn id="14" dur="1" fill="hold">
                                          <p:stCondLst>
                                            <p:cond delay="299"/>
                                          </p:stCondLst>
                                        </p:cTn>
                                        <p:tgtEl>
                                          <p:spTgt spid="13315">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iterate type="wd">
                                    <p:tmAbs val="300"/>
                                  </p:iterate>
                                  <p:childTnLst>
                                    <p:set>
                                      <p:cBhvr>
                                        <p:cTn id="16" dur="1" fill="hold">
                                          <p:stCondLst>
                                            <p:cond delay="299"/>
                                          </p:stCondLst>
                                        </p:cTn>
                                        <p:tgtEl>
                                          <p:spTgt spid="13315">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iterate type="wd">
                                    <p:tmAbs val="300"/>
                                  </p:iterate>
                                  <p:childTnLst>
                                    <p:set>
                                      <p:cBhvr>
                                        <p:cTn id="18" dur="1" fill="hold">
                                          <p:stCondLst>
                                            <p:cond delay="299"/>
                                          </p:stCondLst>
                                        </p:cTn>
                                        <p:tgtEl>
                                          <p:spTgt spid="13315">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iterate type="wd">
                                    <p:tmAbs val="300"/>
                                  </p:iterate>
                                  <p:childTnLst>
                                    <p:set>
                                      <p:cBhvr>
                                        <p:cTn id="20" dur="1" fill="hold">
                                          <p:stCondLst>
                                            <p:cond delay="299"/>
                                          </p:stCondLst>
                                        </p:cTn>
                                        <p:tgtEl>
                                          <p:spTgt spid="13315">
                                            <p:txEl>
                                              <p:pRg st="10" end="1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319"/>
                                        </p:tgtEl>
                                        <p:attrNameLst>
                                          <p:attrName>style.visibility</p:attrName>
                                        </p:attrNameLst>
                                      </p:cBhvr>
                                      <p:to>
                                        <p:strVal val="visible"/>
                                      </p:to>
                                    </p:set>
                                    <p:anim calcmode="lin" valueType="num">
                                      <p:cBhvr additive="base">
                                        <p:cTn id="25" dur="500" fill="hold"/>
                                        <p:tgtEl>
                                          <p:spTgt spid="13319"/>
                                        </p:tgtEl>
                                        <p:attrNameLst>
                                          <p:attrName>ppt_x</p:attrName>
                                        </p:attrNameLst>
                                      </p:cBhvr>
                                      <p:tavLst>
                                        <p:tav tm="0">
                                          <p:val>
                                            <p:strVal val="0-#ppt_w/2"/>
                                          </p:val>
                                        </p:tav>
                                        <p:tav tm="100000">
                                          <p:val>
                                            <p:strVal val="#ppt_x"/>
                                          </p:val>
                                        </p:tav>
                                      </p:tavLst>
                                    </p:anim>
                                    <p:anim calcmode="lin" valueType="num">
                                      <p:cBhvr additive="base">
                                        <p:cTn id="26" dur="500" fill="hold"/>
                                        <p:tgtEl>
                                          <p:spTgt spid="1331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320"/>
                                        </p:tgtEl>
                                        <p:attrNameLst>
                                          <p:attrName>style.visibility</p:attrName>
                                        </p:attrNameLst>
                                      </p:cBhvr>
                                      <p:to>
                                        <p:strVal val="visible"/>
                                      </p:to>
                                    </p:set>
                                    <p:anim calcmode="lin" valueType="num">
                                      <p:cBhvr additive="base">
                                        <p:cTn id="31" dur="500" fill="hold"/>
                                        <p:tgtEl>
                                          <p:spTgt spid="13320"/>
                                        </p:tgtEl>
                                        <p:attrNameLst>
                                          <p:attrName>ppt_x</p:attrName>
                                        </p:attrNameLst>
                                      </p:cBhvr>
                                      <p:tavLst>
                                        <p:tav tm="0">
                                          <p:val>
                                            <p:strVal val="0-#ppt_w/2"/>
                                          </p:val>
                                        </p:tav>
                                        <p:tav tm="100000">
                                          <p:val>
                                            <p:strVal val="#ppt_x"/>
                                          </p:val>
                                        </p:tav>
                                      </p:tavLst>
                                    </p:anim>
                                    <p:anim calcmode="lin" valueType="num">
                                      <p:cBhvr additive="base">
                                        <p:cTn id="32" dur="500" fill="hold"/>
                                        <p:tgtEl>
                                          <p:spTgt spid="13320"/>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321"/>
                                        </p:tgtEl>
                                        <p:attrNameLst>
                                          <p:attrName>style.visibility</p:attrName>
                                        </p:attrNameLst>
                                      </p:cBhvr>
                                      <p:to>
                                        <p:strVal val="visible"/>
                                      </p:to>
                                    </p:set>
                                    <p:anim calcmode="lin" valueType="num">
                                      <p:cBhvr additive="base">
                                        <p:cTn id="37" dur="500" fill="hold"/>
                                        <p:tgtEl>
                                          <p:spTgt spid="13321"/>
                                        </p:tgtEl>
                                        <p:attrNameLst>
                                          <p:attrName>ppt_x</p:attrName>
                                        </p:attrNameLst>
                                      </p:cBhvr>
                                      <p:tavLst>
                                        <p:tav tm="0">
                                          <p:val>
                                            <p:strVal val="0-#ppt_w/2"/>
                                          </p:val>
                                        </p:tav>
                                        <p:tav tm="100000">
                                          <p:val>
                                            <p:strVal val="#ppt_x"/>
                                          </p:val>
                                        </p:tav>
                                      </p:tavLst>
                                    </p:anim>
                                    <p:anim calcmode="lin" valueType="num">
                                      <p:cBhvr additive="base">
                                        <p:cTn id="38" dur="500" fill="hold"/>
                                        <p:tgtEl>
                                          <p:spTgt spid="13321"/>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3322"/>
                                        </p:tgtEl>
                                        <p:attrNameLst>
                                          <p:attrName>style.visibility</p:attrName>
                                        </p:attrNameLst>
                                      </p:cBhvr>
                                      <p:to>
                                        <p:strVal val="visible"/>
                                      </p:to>
                                    </p:set>
                                    <p:anim calcmode="lin" valueType="num">
                                      <p:cBhvr additive="base">
                                        <p:cTn id="43" dur="500" fill="hold"/>
                                        <p:tgtEl>
                                          <p:spTgt spid="13322"/>
                                        </p:tgtEl>
                                        <p:attrNameLst>
                                          <p:attrName>ppt_x</p:attrName>
                                        </p:attrNameLst>
                                      </p:cBhvr>
                                      <p:tavLst>
                                        <p:tav tm="0">
                                          <p:val>
                                            <p:strVal val="0-#ppt_w/2"/>
                                          </p:val>
                                        </p:tav>
                                        <p:tav tm="100000">
                                          <p:val>
                                            <p:strVal val="#ppt_x"/>
                                          </p:val>
                                        </p:tav>
                                      </p:tavLst>
                                    </p:anim>
                                    <p:anim calcmode="lin" valueType="num">
                                      <p:cBhvr additive="base">
                                        <p:cTn id="44" dur="500" fill="hold"/>
                                        <p:tgtEl>
                                          <p:spTgt spid="133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P spid="13319" grpId="0" autoUpdateAnimBg="0"/>
      <p:bldP spid="13320" grpId="0" autoUpdateAnimBg="0"/>
      <p:bldP spid="13321" grpId="0" autoUpdateAnimBg="0"/>
      <p:bldP spid="1332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677334" y="1421477"/>
            <a:ext cx="8596668" cy="4619886"/>
          </a:xfrm>
        </p:spPr>
        <p:txBody>
          <a:bodyPr/>
          <a:lstStyle/>
          <a:p>
            <a:r>
              <a:rPr lang="en-US" altLang="en-US" dirty="0"/>
              <a:t>Free Exercise</a:t>
            </a:r>
          </a:p>
          <a:p>
            <a:pPr lvl="1"/>
            <a:r>
              <a:rPr lang="en-US" altLang="en-US" dirty="0"/>
              <a:t>Distinction between belief and </a:t>
            </a:r>
            <a:r>
              <a:rPr lang="en-US" altLang="en-US" dirty="0" smtClean="0"/>
              <a:t>practice</a:t>
            </a:r>
          </a:p>
          <a:p>
            <a:pPr lvl="1"/>
            <a:endParaRPr lang="en-US" altLang="en-US" dirty="0"/>
          </a:p>
          <a:p>
            <a:pPr lvl="1"/>
            <a:endParaRPr lang="en-US" altLang="en-US" dirty="0" smtClean="0"/>
          </a:p>
          <a:p>
            <a:pPr lvl="1"/>
            <a:endParaRPr lang="en-US" altLang="en-US" dirty="0"/>
          </a:p>
          <a:p>
            <a:pPr lvl="1"/>
            <a:r>
              <a:rPr lang="en-US" altLang="en-US" dirty="0"/>
              <a:t>Courts have upheld state intervention in religious practices</a:t>
            </a:r>
          </a:p>
          <a:p>
            <a:pPr lvl="2"/>
            <a:r>
              <a:rPr lang="en-US" altLang="en-US" dirty="0"/>
              <a:t>Drug Use </a:t>
            </a:r>
            <a:r>
              <a:rPr lang="en-US" altLang="en-US" dirty="0" smtClean="0"/>
              <a:t>be banned if someone makes the argument </a:t>
            </a:r>
          </a:p>
          <a:p>
            <a:pPr marL="914400" lvl="2" indent="0">
              <a:buNone/>
            </a:pPr>
            <a:r>
              <a:rPr lang="en-US" altLang="en-US" dirty="0" smtClean="0"/>
              <a:t>It is part of their religion?  </a:t>
            </a:r>
            <a:endParaRPr lang="en-US" altLang="en-US" dirty="0"/>
          </a:p>
          <a:p>
            <a:pPr lvl="3">
              <a:buFont typeface="Wingdings" pitchFamily="2" charset="2"/>
              <a:buNone/>
            </a:pPr>
            <a:r>
              <a:rPr lang="en-US" altLang="en-US" dirty="0" smtClean="0"/>
              <a:t> </a:t>
            </a:r>
            <a:endParaRPr lang="en-US" altLang="en-US" dirty="0"/>
          </a:p>
        </p:txBody>
      </p:sp>
      <p:sp>
        <p:nvSpPr>
          <p:cNvPr id="20482" name="Rectangle 2"/>
          <p:cNvSpPr>
            <a:spLocks noGrp="1" noChangeArrowheads="1"/>
          </p:cNvSpPr>
          <p:nvPr>
            <p:ph type="title"/>
          </p:nvPr>
        </p:nvSpPr>
        <p:spPr/>
        <p:txBody>
          <a:bodyPr/>
          <a:lstStyle/>
          <a:p>
            <a:r>
              <a:rPr lang="en-US" altLang="en-US" dirty="0"/>
              <a:t>Religious Freedom</a:t>
            </a:r>
          </a:p>
        </p:txBody>
      </p:sp>
      <p:pic>
        <p:nvPicPr>
          <p:cNvPr id="20485" name="Picture 5" descr="C:\Documents and Settings\user\My Documents\My Pictures\uspol\spliff.jpg"/>
          <p:cNvPicPr>
            <a:picLocks noChangeAspect="1" noChangeArrowheads="1"/>
          </p:cNvPicPr>
          <p:nvPr/>
        </p:nvPicPr>
        <p:blipFill>
          <a:blip r:embed="rId2">
            <a:extLst>
              <a:ext uri="{28A0092B-C50C-407E-A947-70E740481C1C}">
                <a14:useLocalDpi xmlns:a14="http://schemas.microsoft.com/office/drawing/2010/main" val="0"/>
              </a:ext>
            </a:extLst>
          </a:blip>
          <a:srcRect t="18535" r="19777" b="6322"/>
          <a:stretch>
            <a:fillRect/>
          </a:stretch>
        </p:blipFill>
        <p:spPr bwMode="auto">
          <a:xfrm>
            <a:off x="6705600" y="3886200"/>
            <a:ext cx="4876800" cy="2490788"/>
          </a:xfrm>
          <a:prstGeom prst="rect">
            <a:avLst/>
          </a:prstGeom>
          <a:noFill/>
          <a:extLst>
            <a:ext uri="{909E8E84-426E-40DD-AFC4-6F175D3DCCD1}">
              <a14:hiddenFill xmlns:a14="http://schemas.microsoft.com/office/drawing/2010/main">
                <a:solidFill>
                  <a:srgbClr val="FFFFFF"/>
                </a:solidFill>
              </a14:hiddenFill>
            </a:ext>
          </a:extLst>
        </p:spPr>
      </p:pic>
      <p:sp>
        <p:nvSpPr>
          <p:cNvPr id="20486" name="Rectangle 6"/>
          <p:cNvSpPr>
            <a:spLocks noChangeArrowheads="1"/>
          </p:cNvSpPr>
          <p:nvPr/>
        </p:nvSpPr>
        <p:spPr bwMode="auto">
          <a:xfrm>
            <a:off x="798472" y="2172999"/>
            <a:ext cx="6122895" cy="169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2">
              <a:spcBef>
                <a:spcPct val="20000"/>
              </a:spcBef>
              <a:buClr>
                <a:schemeClr val="accent2"/>
              </a:buClr>
              <a:buSzPct val="65000"/>
              <a:buFont typeface="Wingdings" pitchFamily="2" charset="2"/>
              <a:buNone/>
            </a:pPr>
            <a:r>
              <a:rPr lang="en-US" altLang="en-US" b="1" i="1" dirty="0">
                <a:solidFill>
                  <a:srgbClr val="C00000"/>
                </a:solidFill>
              </a:rPr>
              <a:t>No</a:t>
            </a:r>
            <a:r>
              <a:rPr lang="en-US" altLang="en-US" i="1" dirty="0">
                <a:solidFill>
                  <a:srgbClr val="C00000"/>
                </a:solidFill>
              </a:rPr>
              <a:t>. Oregon v. Smith</a:t>
            </a:r>
            <a:r>
              <a:rPr lang="en-US" altLang="en-US" dirty="0">
                <a:solidFill>
                  <a:srgbClr val="C00000"/>
                </a:solidFill>
              </a:rPr>
              <a:t> (1990</a:t>
            </a:r>
            <a:r>
              <a:rPr lang="en-US" altLang="en-US" dirty="0" smtClean="0">
                <a:solidFill>
                  <a:srgbClr val="C00000"/>
                </a:solidFill>
              </a:rPr>
              <a:t>) state unemployment</a:t>
            </a:r>
          </a:p>
          <a:p>
            <a:pPr lvl="2">
              <a:spcBef>
                <a:spcPct val="20000"/>
              </a:spcBef>
              <a:buClr>
                <a:schemeClr val="accent2"/>
              </a:buClr>
              <a:buSzPct val="65000"/>
              <a:buFont typeface="Wingdings" pitchFamily="2" charset="2"/>
              <a:buNone/>
            </a:pPr>
            <a:r>
              <a:rPr lang="en-US" altLang="en-US" dirty="0" smtClean="0">
                <a:solidFill>
                  <a:srgbClr val="C00000"/>
                </a:solidFill>
              </a:rPr>
              <a:t>benefits were denied even though peyote was </a:t>
            </a:r>
          </a:p>
          <a:p>
            <a:pPr lvl="2">
              <a:spcBef>
                <a:spcPct val="20000"/>
              </a:spcBef>
              <a:buClr>
                <a:schemeClr val="accent2"/>
              </a:buClr>
              <a:buSzPct val="65000"/>
              <a:buFont typeface="Wingdings" pitchFamily="2" charset="2"/>
              <a:buNone/>
            </a:pPr>
            <a:r>
              <a:rPr lang="en-US" altLang="en-US" dirty="0" smtClean="0">
                <a:solidFill>
                  <a:srgbClr val="C00000"/>
                </a:solidFill>
              </a:rPr>
              <a:t>used as a religious ritual.</a:t>
            </a:r>
          </a:p>
          <a:p>
            <a:pPr lvl="2">
              <a:spcBef>
                <a:spcPct val="20000"/>
              </a:spcBef>
              <a:buClr>
                <a:schemeClr val="accent2"/>
              </a:buClr>
              <a:buSzPct val="65000"/>
              <a:buFont typeface="Wingdings" pitchFamily="2" charset="2"/>
              <a:buNone/>
            </a:pPr>
            <a:endParaRPr lang="en-US" altLang="en-US" dirty="0">
              <a:solidFill>
                <a:srgbClr val="C00000"/>
              </a:solidFill>
            </a:endParaRPr>
          </a:p>
          <a:p>
            <a:pPr lvl="2">
              <a:spcBef>
                <a:spcPct val="20000"/>
              </a:spcBef>
              <a:buClr>
                <a:schemeClr val="accent2"/>
              </a:buClr>
              <a:buSzPct val="65000"/>
              <a:buFont typeface="Wingdings" pitchFamily="2" charset="2"/>
              <a:buNone/>
            </a:pPr>
            <a:endParaRPr lang="en-US" altLang="en-US" dirty="0">
              <a:solidFill>
                <a:srgbClr val="C00000"/>
              </a:solidFill>
            </a:endParaRPr>
          </a:p>
        </p:txBody>
      </p:sp>
      <p:sp>
        <p:nvSpPr>
          <p:cNvPr id="20487" name="Text Box 7"/>
          <p:cNvSpPr txBox="1">
            <a:spLocks noChangeArrowheads="1"/>
          </p:cNvSpPr>
          <p:nvPr/>
        </p:nvSpPr>
        <p:spPr bwMode="auto">
          <a:xfrm>
            <a:off x="1534687" y="4462180"/>
            <a:ext cx="4876800"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dirty="0">
              <a:solidFill>
                <a:srgbClr val="C00000"/>
              </a:solidFill>
            </a:endParaRPr>
          </a:p>
          <a:p>
            <a:pPr>
              <a:spcBef>
                <a:spcPct val="50000"/>
              </a:spcBef>
            </a:pPr>
            <a:r>
              <a:rPr lang="en-US" altLang="en-US" dirty="0" smtClean="0">
                <a:solidFill>
                  <a:srgbClr val="C00000"/>
                </a:solidFill>
              </a:rPr>
              <a:t>Restrictions can be made if the restrictions are for all people and not directed at a specific group (religious).  </a:t>
            </a:r>
            <a:endParaRPr lang="en-US" altLang="en-US" dirty="0">
              <a:solidFill>
                <a:srgbClr val="C00000"/>
              </a:solidFill>
            </a:endParaRPr>
          </a:p>
        </p:txBody>
      </p:sp>
    </p:spTree>
    <p:extLst>
      <p:ext uri="{BB962C8B-B14F-4D97-AF65-F5344CB8AC3E}">
        <p14:creationId xmlns:p14="http://schemas.microsoft.com/office/powerpoint/2010/main" val="2694831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dissolve">
                                      <p:cBhvr>
                                        <p:cTn id="7" dur="500"/>
                                        <p:tgtEl>
                                          <p:spTgt spid="204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0486"/>
                                        </p:tgtEl>
                                        <p:attrNameLst>
                                          <p:attrName>style.visibility</p:attrName>
                                        </p:attrNameLst>
                                      </p:cBhvr>
                                      <p:to>
                                        <p:strVal val="visible"/>
                                      </p:to>
                                    </p:set>
                                    <p:anim calcmode="lin" valueType="num">
                                      <p:cBhvr additive="base">
                                        <p:cTn id="12" dur="500" fill="hold"/>
                                        <p:tgtEl>
                                          <p:spTgt spid="20486"/>
                                        </p:tgtEl>
                                        <p:attrNameLst>
                                          <p:attrName>ppt_x</p:attrName>
                                        </p:attrNameLst>
                                      </p:cBhvr>
                                      <p:tavLst>
                                        <p:tav tm="0">
                                          <p:val>
                                            <p:strVal val="0-#ppt_w/2"/>
                                          </p:val>
                                        </p:tav>
                                        <p:tav tm="100000">
                                          <p:val>
                                            <p:strVal val="#ppt_x"/>
                                          </p:val>
                                        </p:tav>
                                      </p:tavLst>
                                    </p:anim>
                                    <p:anim calcmode="lin" valueType="num">
                                      <p:cBhvr additive="base">
                                        <p:cTn id="13" dur="500" fill="hold"/>
                                        <p:tgtEl>
                                          <p:spTgt spid="20486"/>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487"/>
                                        </p:tgtEl>
                                        <p:attrNameLst>
                                          <p:attrName>style.visibility</p:attrName>
                                        </p:attrNameLst>
                                      </p:cBhvr>
                                      <p:to>
                                        <p:strVal val="visible"/>
                                      </p:to>
                                    </p:set>
                                    <p:anim calcmode="lin" valueType="num">
                                      <p:cBhvr additive="base">
                                        <p:cTn id="18" dur="500" fill="hold"/>
                                        <p:tgtEl>
                                          <p:spTgt spid="20487"/>
                                        </p:tgtEl>
                                        <p:attrNameLst>
                                          <p:attrName>ppt_x</p:attrName>
                                        </p:attrNameLst>
                                      </p:cBhvr>
                                      <p:tavLst>
                                        <p:tav tm="0">
                                          <p:val>
                                            <p:strVal val="#ppt_x"/>
                                          </p:val>
                                        </p:tav>
                                        <p:tav tm="100000">
                                          <p:val>
                                            <p:strVal val="#ppt_x"/>
                                          </p:val>
                                        </p:tav>
                                      </p:tavLst>
                                    </p:anim>
                                    <p:anim calcmode="lin" valueType="num">
                                      <p:cBhvr additive="base">
                                        <p:cTn id="19" dur="500" fill="hold"/>
                                        <p:tgtEl>
                                          <p:spTgt spid="204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autoUpdateAnimBg="0"/>
      <p:bldP spid="20487"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3010" name="Picture 2" descr="C:\Documents and Settings\user\My Documents\My Pictures\uspol\Goat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3352800"/>
            <a:ext cx="3048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43012" name="Rectangle 4"/>
          <p:cNvSpPr>
            <a:spLocks noGrp="1" noChangeArrowheads="1"/>
          </p:cNvSpPr>
          <p:nvPr>
            <p:ph idx="1"/>
          </p:nvPr>
        </p:nvSpPr>
        <p:spPr/>
        <p:txBody>
          <a:bodyPr/>
          <a:lstStyle/>
          <a:p>
            <a:r>
              <a:rPr lang="en-US" altLang="en-US" dirty="0"/>
              <a:t>Free Exercise</a:t>
            </a:r>
          </a:p>
          <a:p>
            <a:pPr lvl="1"/>
            <a:r>
              <a:rPr lang="en-US" altLang="en-US" dirty="0"/>
              <a:t>Is animal sacrifice permissible?</a:t>
            </a:r>
          </a:p>
        </p:txBody>
      </p:sp>
      <p:sp>
        <p:nvSpPr>
          <p:cNvPr id="43011" name="Rectangle 3"/>
          <p:cNvSpPr>
            <a:spLocks noGrp="1" noChangeArrowheads="1"/>
          </p:cNvSpPr>
          <p:nvPr>
            <p:ph type="title"/>
          </p:nvPr>
        </p:nvSpPr>
        <p:spPr/>
        <p:txBody>
          <a:bodyPr/>
          <a:lstStyle/>
          <a:p>
            <a:r>
              <a:rPr lang="en-US" altLang="en-US"/>
              <a:t>Religious Freedom</a:t>
            </a:r>
          </a:p>
        </p:txBody>
      </p:sp>
      <p:sp>
        <p:nvSpPr>
          <p:cNvPr id="43013" name="Text Box 5"/>
          <p:cNvSpPr txBox="1">
            <a:spLocks noChangeArrowheads="1"/>
          </p:cNvSpPr>
          <p:nvPr/>
        </p:nvSpPr>
        <p:spPr bwMode="auto">
          <a:xfrm>
            <a:off x="999067" y="3110348"/>
            <a:ext cx="6908800" cy="1717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114300">
              <a:defRPr sz="2400">
                <a:solidFill>
                  <a:schemeClr val="tx1"/>
                </a:solidFill>
                <a:latin typeface="Times New Roman" pitchFamily="18" charset="0"/>
              </a:defRPr>
            </a:lvl2pPr>
            <a:lvl3pPr marL="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lvl="2">
              <a:spcBef>
                <a:spcPct val="20000"/>
              </a:spcBef>
              <a:buClr>
                <a:schemeClr val="accent2"/>
              </a:buClr>
              <a:buSzPct val="65000"/>
              <a:buFont typeface="Wingdings" pitchFamily="2" charset="2"/>
              <a:buNone/>
            </a:pPr>
            <a:r>
              <a:rPr lang="en-US" altLang="en-US" b="1" i="1" dirty="0">
                <a:solidFill>
                  <a:schemeClr val="folHlink"/>
                </a:solidFill>
              </a:rPr>
              <a:t>		</a:t>
            </a:r>
            <a:r>
              <a:rPr lang="en-US" altLang="en-US" b="1" i="1" dirty="0">
                <a:solidFill>
                  <a:srgbClr val="C00000"/>
                </a:solidFill>
              </a:rPr>
              <a:t>Yes. </a:t>
            </a:r>
          </a:p>
          <a:p>
            <a:pPr lvl="2">
              <a:spcBef>
                <a:spcPct val="20000"/>
              </a:spcBef>
              <a:buClr>
                <a:schemeClr val="accent2"/>
              </a:buClr>
              <a:buSzPct val="65000"/>
              <a:buFont typeface="Wingdings" pitchFamily="2" charset="2"/>
              <a:buNone/>
            </a:pPr>
            <a:r>
              <a:rPr lang="en-US" altLang="en-US" i="1" dirty="0">
                <a:solidFill>
                  <a:srgbClr val="C00000"/>
                </a:solidFill>
              </a:rPr>
              <a:t>Church of the </a:t>
            </a:r>
            <a:r>
              <a:rPr lang="en-US" altLang="en-US" i="1" dirty="0" err="1">
                <a:solidFill>
                  <a:srgbClr val="C00000"/>
                </a:solidFill>
              </a:rPr>
              <a:t>Lukumi</a:t>
            </a:r>
            <a:r>
              <a:rPr lang="en-US" altLang="en-US" i="1" dirty="0">
                <a:solidFill>
                  <a:srgbClr val="C00000"/>
                </a:solidFill>
              </a:rPr>
              <a:t> </a:t>
            </a:r>
            <a:r>
              <a:rPr lang="en-US" altLang="en-US" i="1" dirty="0" err="1">
                <a:solidFill>
                  <a:srgbClr val="C00000"/>
                </a:solidFill>
              </a:rPr>
              <a:t>Babalu</a:t>
            </a:r>
            <a:r>
              <a:rPr lang="en-US" altLang="en-US" i="1" dirty="0">
                <a:solidFill>
                  <a:srgbClr val="C00000"/>
                </a:solidFill>
              </a:rPr>
              <a:t> Aye</a:t>
            </a:r>
            <a:br>
              <a:rPr lang="en-US" altLang="en-US" i="1" dirty="0">
                <a:solidFill>
                  <a:srgbClr val="C00000"/>
                </a:solidFill>
              </a:rPr>
            </a:br>
            <a:r>
              <a:rPr lang="en-US" altLang="en-US" i="1" dirty="0" smtClean="0">
                <a:solidFill>
                  <a:srgbClr val="C00000"/>
                </a:solidFill>
              </a:rPr>
              <a:t>(Santeria) </a:t>
            </a:r>
            <a:r>
              <a:rPr lang="en-US" altLang="en-US" dirty="0" smtClean="0">
                <a:solidFill>
                  <a:srgbClr val="C00000"/>
                </a:solidFill>
              </a:rPr>
              <a:t>v</a:t>
            </a:r>
            <a:r>
              <a:rPr lang="en-US" altLang="en-US" dirty="0">
                <a:solidFill>
                  <a:srgbClr val="C00000"/>
                </a:solidFill>
              </a:rPr>
              <a:t>.</a:t>
            </a:r>
            <a:r>
              <a:rPr lang="en-US" altLang="en-US" i="1" dirty="0">
                <a:solidFill>
                  <a:srgbClr val="C00000"/>
                </a:solidFill>
              </a:rPr>
              <a:t> City of Hialeah</a:t>
            </a:r>
            <a:r>
              <a:rPr lang="en-US" altLang="en-US" dirty="0">
                <a:solidFill>
                  <a:srgbClr val="C00000"/>
                </a:solidFill>
              </a:rPr>
              <a:t> (1993)</a:t>
            </a:r>
          </a:p>
          <a:p>
            <a:pPr lvl="2">
              <a:spcBef>
                <a:spcPct val="20000"/>
              </a:spcBef>
              <a:buClr>
                <a:schemeClr val="accent2"/>
              </a:buClr>
              <a:buSzPct val="65000"/>
              <a:buFont typeface="Wingdings" pitchFamily="2" charset="2"/>
              <a:buNone/>
            </a:pPr>
            <a:r>
              <a:rPr lang="en-US" altLang="en-US" dirty="0"/>
              <a:t>	</a:t>
            </a:r>
          </a:p>
        </p:txBody>
      </p:sp>
    </p:spTree>
    <p:extLst>
      <p:ext uri="{BB962C8B-B14F-4D97-AF65-F5344CB8AC3E}">
        <p14:creationId xmlns:p14="http://schemas.microsoft.com/office/powerpoint/2010/main" val="30726013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30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43013"/>
                                        </p:tgtEl>
                                        <p:attrNameLst>
                                          <p:attrName>style.visibility</p:attrName>
                                        </p:attrNameLst>
                                      </p:cBhvr>
                                      <p:to>
                                        <p:strVal val="visible"/>
                                      </p:to>
                                    </p:set>
                                    <p:anim calcmode="lin" valueType="num">
                                      <p:cBhvr additive="base">
                                        <p:cTn id="11" dur="500" fill="hold"/>
                                        <p:tgtEl>
                                          <p:spTgt spid="43013"/>
                                        </p:tgtEl>
                                        <p:attrNameLst>
                                          <p:attrName>ppt_x</p:attrName>
                                        </p:attrNameLst>
                                      </p:cBhvr>
                                      <p:tavLst>
                                        <p:tav tm="0">
                                          <p:val>
                                            <p:strVal val="0-#ppt_w/2"/>
                                          </p:val>
                                        </p:tav>
                                        <p:tav tm="100000">
                                          <p:val>
                                            <p:strVal val="#ppt_x"/>
                                          </p:val>
                                        </p:tav>
                                      </p:tavLst>
                                    </p:anim>
                                    <p:anim calcmode="lin" valueType="num">
                                      <p:cBhvr additive="base">
                                        <p:cTn id="12" dur="500" fill="hold"/>
                                        <p:tgtEl>
                                          <p:spTgt spid="430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Recent Landmark Cases </a:t>
            </a:r>
            <a:endParaRPr lang="en-US" dirty="0"/>
          </a:p>
        </p:txBody>
      </p:sp>
      <p:sp>
        <p:nvSpPr>
          <p:cNvPr id="132099" name="Content Placeholder 2"/>
          <p:cNvSpPr>
            <a:spLocks noGrp="1"/>
          </p:cNvSpPr>
          <p:nvPr>
            <p:ph idx="1"/>
          </p:nvPr>
        </p:nvSpPr>
        <p:spPr/>
        <p:txBody>
          <a:bodyPr/>
          <a:lstStyle/>
          <a:p>
            <a:r>
              <a:rPr lang="en-US" altLang="es-MX" sz="2800" b="1" u="sng" dirty="0">
                <a:solidFill>
                  <a:srgbClr val="FF0000"/>
                </a:solidFill>
              </a:rPr>
              <a:t>Santa Fe Independent School Dist. v. Doe</a:t>
            </a:r>
            <a:r>
              <a:rPr lang="en-US" altLang="es-MX" sz="2800" dirty="0">
                <a:solidFill>
                  <a:srgbClr val="FF0000"/>
                </a:solidFill>
              </a:rPr>
              <a:t>,(2000), </a:t>
            </a:r>
          </a:p>
          <a:p>
            <a:r>
              <a:rPr lang="en-US" altLang="es-MX" sz="2800" dirty="0"/>
              <a:t>Case heard before the United States Supreme Court. It ruled that a </a:t>
            </a:r>
            <a:r>
              <a:rPr lang="en-US" altLang="es-MX" sz="2800" b="1" u="sng" dirty="0"/>
              <a:t>policy permitting student-led, student-initiated prayer at high school football games violates the Establishment Clause of the First Amendment</a:t>
            </a:r>
            <a:r>
              <a:rPr lang="en-US" altLang="es-MX" sz="2800" dirty="0"/>
              <a:t>. The court announced its decision on June 19, holding the policy unconstitutional in a 6–3 decision. </a:t>
            </a:r>
          </a:p>
        </p:txBody>
      </p:sp>
    </p:spTree>
    <p:extLst>
      <p:ext uri="{BB962C8B-B14F-4D97-AF65-F5344CB8AC3E}">
        <p14:creationId xmlns:p14="http://schemas.microsoft.com/office/powerpoint/2010/main" val="4007004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a:t>Freedom of Expression</a:t>
            </a:r>
          </a:p>
        </p:txBody>
      </p:sp>
      <p:pic>
        <p:nvPicPr>
          <p:cNvPr id="61445" name="Picture 5" descr="C:\Documents and Settings\user\My Documents\My Pictures\uspol\Bh4j.jpg"/>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tretch>
            <a:fillRect/>
          </a:stretch>
        </p:blipFill>
        <p:spPr>
          <a:xfrm>
            <a:off x="542218" y="1333890"/>
            <a:ext cx="3467100" cy="2600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44" name="Rectangle 4"/>
          <p:cNvSpPr>
            <a:spLocks noGrp="1" noChangeArrowheads="1"/>
          </p:cNvSpPr>
          <p:nvPr>
            <p:ph type="body" sz="half" idx="2"/>
          </p:nvPr>
        </p:nvSpPr>
        <p:spPr>
          <a:xfrm>
            <a:off x="4204758" y="1424854"/>
            <a:ext cx="5204884" cy="3881437"/>
          </a:xfrm>
        </p:spPr>
        <p:txBody>
          <a:bodyPr/>
          <a:lstStyle/>
          <a:p>
            <a:endParaRPr lang="en-US" altLang="en-US" sz="2800" dirty="0"/>
          </a:p>
          <a:p>
            <a:endParaRPr lang="en-US" altLang="en-US" sz="2800" dirty="0"/>
          </a:p>
        </p:txBody>
      </p:sp>
      <p:sp>
        <p:nvSpPr>
          <p:cNvPr id="61446" name="Rectangle 6"/>
          <p:cNvSpPr>
            <a:spLocks noChangeArrowheads="1"/>
          </p:cNvSpPr>
          <p:nvPr/>
        </p:nvSpPr>
        <p:spPr bwMode="auto">
          <a:xfrm>
            <a:off x="4429761" y="1752600"/>
            <a:ext cx="5791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dirty="0">
                <a:solidFill>
                  <a:srgbClr val="C00000"/>
                </a:solidFill>
              </a:rPr>
              <a:t>No. </a:t>
            </a:r>
            <a:r>
              <a:rPr lang="en-US" altLang="en-US" sz="2800" i="1" dirty="0">
                <a:solidFill>
                  <a:srgbClr val="C00000"/>
                </a:solidFill>
              </a:rPr>
              <a:t>Morse</a:t>
            </a:r>
            <a:r>
              <a:rPr lang="en-US" altLang="en-US" sz="2800" dirty="0">
                <a:solidFill>
                  <a:srgbClr val="C00000"/>
                </a:solidFill>
              </a:rPr>
              <a:t> v. </a:t>
            </a:r>
            <a:r>
              <a:rPr lang="en-US" altLang="en-US" sz="2800" i="1" dirty="0">
                <a:solidFill>
                  <a:srgbClr val="C00000"/>
                </a:solidFill>
              </a:rPr>
              <a:t>Frederick</a:t>
            </a:r>
            <a:r>
              <a:rPr lang="en-US" altLang="en-US" sz="2800" dirty="0">
                <a:solidFill>
                  <a:srgbClr val="C00000"/>
                </a:solidFill>
              </a:rPr>
              <a:t> (</a:t>
            </a:r>
            <a:r>
              <a:rPr lang="en-US" altLang="en-US" sz="2800" dirty="0" smtClean="0">
                <a:solidFill>
                  <a:srgbClr val="C00000"/>
                </a:solidFill>
              </a:rPr>
              <a:t>2007)</a:t>
            </a:r>
            <a:endParaRPr lang="en-US" altLang="en-US" sz="2800" dirty="0">
              <a:solidFill>
                <a:srgbClr val="C00000"/>
              </a:solidFill>
            </a:endParaRPr>
          </a:p>
        </p:txBody>
      </p:sp>
      <p:sp>
        <p:nvSpPr>
          <p:cNvPr id="61448" name="Rectangle 8"/>
          <p:cNvSpPr>
            <a:spLocks noChangeArrowheads="1"/>
          </p:cNvSpPr>
          <p:nvPr/>
        </p:nvSpPr>
        <p:spPr bwMode="auto">
          <a:xfrm>
            <a:off x="4429761" y="1290935"/>
            <a:ext cx="43444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1">
              <a:spcBef>
                <a:spcPct val="20000"/>
              </a:spcBef>
              <a:buClr>
                <a:schemeClr val="accent2"/>
              </a:buClr>
              <a:buSzPct val="55000"/>
              <a:buFont typeface="Wingdings" pitchFamily="2" charset="2"/>
              <a:buNone/>
            </a:pPr>
            <a:r>
              <a:rPr lang="en-US" altLang="en-US" sz="2400" dirty="0" smtClean="0"/>
              <a:t>Is </a:t>
            </a:r>
            <a:r>
              <a:rPr lang="en-US" altLang="en-US" sz="2400" dirty="0"/>
              <a:t>this protected speech?</a:t>
            </a:r>
          </a:p>
        </p:txBody>
      </p:sp>
      <p:sp>
        <p:nvSpPr>
          <p:cNvPr id="2" name="TextBox 1"/>
          <p:cNvSpPr txBox="1"/>
          <p:nvPr/>
        </p:nvSpPr>
        <p:spPr>
          <a:xfrm>
            <a:off x="4317265" y="2567854"/>
            <a:ext cx="5287817" cy="3693319"/>
          </a:xfrm>
          <a:prstGeom prst="rect">
            <a:avLst/>
          </a:prstGeom>
          <a:noFill/>
        </p:spPr>
        <p:txBody>
          <a:bodyPr wrap="square" rtlCol="0">
            <a:spAutoFit/>
          </a:bodyPr>
          <a:lstStyle/>
          <a:p>
            <a:r>
              <a:rPr lang="en-US" dirty="0" smtClean="0"/>
              <a:t>Court made </a:t>
            </a:r>
            <a:r>
              <a:rPr lang="en-US" dirty="0"/>
              <a:t>three legal determinations: </a:t>
            </a:r>
            <a:endParaRPr lang="en-US" dirty="0" smtClean="0"/>
          </a:p>
          <a:p>
            <a:r>
              <a:rPr lang="en-US" dirty="0"/>
              <a:t>F</a:t>
            </a:r>
            <a:r>
              <a:rPr lang="en-US" dirty="0" smtClean="0"/>
              <a:t>irst</a:t>
            </a:r>
            <a:r>
              <a:rPr lang="en-US" dirty="0"/>
              <a:t>, that "school speech" doctrine should apply because Frederick's speech occurred "at a school event"; </a:t>
            </a:r>
            <a:endParaRPr lang="en-US" dirty="0" smtClean="0"/>
          </a:p>
          <a:p>
            <a:r>
              <a:rPr lang="en-US" dirty="0" smtClean="0"/>
              <a:t>Second</a:t>
            </a:r>
            <a:r>
              <a:rPr lang="en-US" dirty="0"/>
              <a:t>, that the speech was "reasonably viewed as promoting illegal drug use"; </a:t>
            </a:r>
            <a:endParaRPr lang="en-US" dirty="0" smtClean="0"/>
          </a:p>
          <a:p>
            <a:r>
              <a:rPr lang="en-US" dirty="0" smtClean="0"/>
              <a:t>Third</a:t>
            </a:r>
            <a:r>
              <a:rPr lang="en-US" dirty="0"/>
              <a:t>, that a principal may legally restrict that </a:t>
            </a:r>
            <a:r>
              <a:rPr lang="en-US" dirty="0" smtClean="0"/>
              <a:t>speech</a:t>
            </a:r>
          </a:p>
          <a:p>
            <a:r>
              <a:rPr lang="en-US" dirty="0" smtClean="0"/>
              <a:t>Based </a:t>
            </a:r>
            <a:r>
              <a:rPr lang="en-US" dirty="0"/>
              <a:t>on the three existing First Amendment school speech precedents, other Constitutional jurisprudence relating to schools, and a school's "important, indeed, perhaps compelling interest" in deterring drug use by students.</a:t>
            </a:r>
          </a:p>
        </p:txBody>
      </p:sp>
    </p:spTree>
    <p:extLst>
      <p:ext uri="{BB962C8B-B14F-4D97-AF65-F5344CB8AC3E}">
        <p14:creationId xmlns:p14="http://schemas.microsoft.com/office/powerpoint/2010/main" val="16314363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46"/>
                                        </p:tgtEl>
                                        <p:attrNameLst>
                                          <p:attrName>style.visibility</p:attrName>
                                        </p:attrNameLst>
                                      </p:cBhvr>
                                      <p:to>
                                        <p:strVal val="visible"/>
                                      </p:to>
                                    </p:set>
                                    <p:anim calcmode="lin" valueType="num">
                                      <p:cBhvr additive="base">
                                        <p:cTn id="7" dur="500" fill="hold"/>
                                        <p:tgtEl>
                                          <p:spTgt spid="61446"/>
                                        </p:tgtEl>
                                        <p:attrNameLst>
                                          <p:attrName>ppt_x</p:attrName>
                                        </p:attrNameLst>
                                      </p:cBhvr>
                                      <p:tavLst>
                                        <p:tav tm="0">
                                          <p:val>
                                            <p:strVal val="0-#ppt_w/2"/>
                                          </p:val>
                                        </p:tav>
                                        <p:tav tm="100000">
                                          <p:val>
                                            <p:strVal val="#ppt_x"/>
                                          </p:val>
                                        </p:tav>
                                      </p:tavLst>
                                    </p:anim>
                                    <p:anim calcmode="lin" valueType="num">
                                      <p:cBhvr additive="base">
                                        <p:cTn id="8" dur="500" fill="hold"/>
                                        <p:tgtEl>
                                          <p:spTgt spid="614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26"/>
          <p:cNvSpPr>
            <a:spLocks noGrp="1" noChangeArrowheads="1"/>
          </p:cNvSpPr>
          <p:nvPr>
            <p:ph type="title"/>
          </p:nvPr>
        </p:nvSpPr>
        <p:spPr/>
        <p:txBody>
          <a:bodyPr/>
          <a:lstStyle/>
          <a:p>
            <a:r>
              <a:rPr lang="en-US" altLang="en-US" dirty="0" smtClean="0"/>
              <a:t>Symbolic Speech</a:t>
            </a:r>
            <a:endParaRPr lang="en-US" altLang="en-US" dirty="0"/>
          </a:p>
        </p:txBody>
      </p:sp>
      <p:pic>
        <p:nvPicPr>
          <p:cNvPr id="56326" name="Picture 1030"/>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tretch>
            <a:fillRect/>
          </a:stretch>
        </p:blipFill>
        <p:spPr>
          <a:xfrm>
            <a:off x="2620154" y="1810802"/>
            <a:ext cx="2833449" cy="3881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6323" name="Rectangle 1027"/>
          <p:cNvSpPr>
            <a:spLocks noGrp="1" noChangeArrowheads="1"/>
          </p:cNvSpPr>
          <p:nvPr>
            <p:ph type="body" sz="half" idx="2"/>
          </p:nvPr>
        </p:nvSpPr>
        <p:spPr/>
        <p:txBody>
          <a:bodyPr/>
          <a:lstStyle/>
          <a:p>
            <a:r>
              <a:rPr lang="en-US" altLang="en-US" sz="2800" dirty="0" smtClean="0"/>
              <a:t>Is this protected speech?</a:t>
            </a:r>
          </a:p>
          <a:p>
            <a:r>
              <a:rPr lang="en-US" altLang="en-US" sz="2800" dirty="0" smtClean="0"/>
              <a:t>Can you burn the flag in peaceful protest?</a:t>
            </a:r>
          </a:p>
          <a:p>
            <a:endParaRPr lang="en-US" altLang="en-US" sz="2400" dirty="0"/>
          </a:p>
        </p:txBody>
      </p:sp>
      <p:sp>
        <p:nvSpPr>
          <p:cNvPr id="56327" name="Text Box 1031"/>
          <p:cNvSpPr txBox="1">
            <a:spLocks noChangeArrowheads="1"/>
          </p:cNvSpPr>
          <p:nvPr/>
        </p:nvSpPr>
        <p:spPr bwMode="auto">
          <a:xfrm>
            <a:off x="5973234" y="6137275"/>
            <a:ext cx="48979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
        <p:nvSpPr>
          <p:cNvPr id="56330" name="Text Box 1034"/>
          <p:cNvSpPr txBox="1">
            <a:spLocks noChangeArrowheads="1"/>
          </p:cNvSpPr>
          <p:nvPr/>
        </p:nvSpPr>
        <p:spPr bwMode="auto">
          <a:xfrm>
            <a:off x="6705600" y="3353789"/>
            <a:ext cx="4647210" cy="1886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buClr>
                <a:schemeClr val="accent2"/>
              </a:buClr>
              <a:buSzPct val="65000"/>
              <a:buFont typeface="Wingdings" pitchFamily="2" charset="2"/>
              <a:buNone/>
            </a:pPr>
            <a:endParaRPr lang="en-US" altLang="en-US" sz="2000" b="1" i="1" dirty="0" smtClean="0">
              <a:solidFill>
                <a:schemeClr val="folHlink"/>
              </a:solidFill>
            </a:endParaRPr>
          </a:p>
          <a:p>
            <a:pPr>
              <a:spcBef>
                <a:spcPct val="20000"/>
              </a:spcBef>
              <a:buClr>
                <a:schemeClr val="accent2"/>
              </a:buClr>
              <a:buSzPct val="65000"/>
              <a:buFont typeface="Wingdings" pitchFamily="2" charset="2"/>
              <a:buNone/>
            </a:pPr>
            <a:r>
              <a:rPr lang="en-US" altLang="en-US" sz="2000" b="1" dirty="0" smtClean="0">
                <a:solidFill>
                  <a:srgbClr val="C00000"/>
                </a:solidFill>
              </a:rPr>
              <a:t>Yes. </a:t>
            </a:r>
          </a:p>
          <a:p>
            <a:pPr>
              <a:spcBef>
                <a:spcPct val="20000"/>
              </a:spcBef>
              <a:buClr>
                <a:schemeClr val="accent2"/>
              </a:buClr>
              <a:buSzPct val="65000"/>
              <a:buFont typeface="Wingdings" pitchFamily="2" charset="2"/>
              <a:buNone/>
            </a:pPr>
            <a:r>
              <a:rPr lang="en-US" altLang="en-US" sz="2000" i="1" dirty="0" smtClean="0">
                <a:solidFill>
                  <a:srgbClr val="C00000"/>
                </a:solidFill>
              </a:rPr>
              <a:t>Texas </a:t>
            </a:r>
            <a:r>
              <a:rPr lang="en-US" altLang="en-US" sz="2000" dirty="0">
                <a:solidFill>
                  <a:srgbClr val="C00000"/>
                </a:solidFill>
              </a:rPr>
              <a:t>v.</a:t>
            </a:r>
            <a:r>
              <a:rPr lang="en-US" altLang="en-US" sz="2000" i="1" dirty="0">
                <a:solidFill>
                  <a:srgbClr val="C00000"/>
                </a:solidFill>
              </a:rPr>
              <a:t> Johnson</a:t>
            </a:r>
            <a:r>
              <a:rPr lang="en-US" altLang="en-US" sz="2000" dirty="0">
                <a:solidFill>
                  <a:srgbClr val="C00000"/>
                </a:solidFill>
              </a:rPr>
              <a:t> (1989) </a:t>
            </a:r>
          </a:p>
          <a:p>
            <a:pPr lvl="1">
              <a:spcBef>
                <a:spcPct val="20000"/>
              </a:spcBef>
              <a:buClr>
                <a:schemeClr val="accent2"/>
              </a:buClr>
              <a:buSzPct val="85000"/>
              <a:buFont typeface="Wingdings" pitchFamily="2" charset="2"/>
              <a:buNone/>
            </a:pPr>
            <a:endParaRPr lang="en-US" altLang="en-US" sz="1800" dirty="0">
              <a:solidFill>
                <a:schemeClr val="folHlink"/>
              </a:solidFill>
            </a:endParaRPr>
          </a:p>
          <a:p>
            <a:pPr>
              <a:spcBef>
                <a:spcPct val="50000"/>
              </a:spcBef>
            </a:pPr>
            <a:endParaRPr lang="en-US" altLang="en-US" dirty="0">
              <a:solidFill>
                <a:schemeClr val="folHlink"/>
              </a:solidFill>
            </a:endParaRPr>
          </a:p>
        </p:txBody>
      </p:sp>
    </p:spTree>
    <p:extLst>
      <p:ext uri="{BB962C8B-B14F-4D97-AF65-F5344CB8AC3E}">
        <p14:creationId xmlns:p14="http://schemas.microsoft.com/office/powerpoint/2010/main" val="19753195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63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0"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p:txBody>
          <a:bodyPr/>
          <a:lstStyle/>
          <a:p>
            <a:r>
              <a:rPr lang="en-US" altLang="en-US" dirty="0" smtClean="0"/>
              <a:t>Is this protected speech? </a:t>
            </a:r>
          </a:p>
          <a:p>
            <a:r>
              <a:rPr lang="en-US" altLang="en-US" dirty="0" smtClean="0"/>
              <a:t>Can kids wear protest armbands in school, if they do not disrupt the educational process?</a:t>
            </a:r>
          </a:p>
          <a:p>
            <a:r>
              <a:rPr lang="en-US" altLang="en-US" dirty="0" smtClean="0"/>
              <a:t>Students do have free speech rights.</a:t>
            </a:r>
          </a:p>
          <a:p>
            <a:r>
              <a:rPr lang="en-US" altLang="en-US" dirty="0" smtClean="0"/>
              <a:t>Student rights can be more restrictive based on learning </a:t>
            </a:r>
          </a:p>
          <a:p>
            <a:pPr marL="0" indent="0">
              <a:buNone/>
            </a:pPr>
            <a:r>
              <a:rPr lang="en-US" altLang="en-US" dirty="0" smtClean="0"/>
              <a:t>	environment and student safety.  </a:t>
            </a:r>
            <a:endParaRPr lang="en-US" altLang="en-US" dirty="0"/>
          </a:p>
          <a:p>
            <a:pPr lvl="1">
              <a:buFont typeface="Wingdings" pitchFamily="2" charset="2"/>
              <a:buNone/>
            </a:pPr>
            <a:endParaRPr lang="en-US" altLang="en-US" dirty="0"/>
          </a:p>
        </p:txBody>
      </p:sp>
      <p:sp>
        <p:nvSpPr>
          <p:cNvPr id="55298" name="Rectangle 2"/>
          <p:cNvSpPr>
            <a:spLocks noGrp="1" noChangeArrowheads="1"/>
          </p:cNvSpPr>
          <p:nvPr>
            <p:ph type="title"/>
          </p:nvPr>
        </p:nvSpPr>
        <p:spPr/>
        <p:txBody>
          <a:bodyPr/>
          <a:lstStyle/>
          <a:p>
            <a:r>
              <a:rPr lang="en-US" altLang="en-US" dirty="0" smtClean="0"/>
              <a:t>Symbolic Speech</a:t>
            </a:r>
            <a:endParaRPr lang="en-US" altLang="en-US" dirty="0"/>
          </a:p>
        </p:txBody>
      </p:sp>
      <p:pic>
        <p:nvPicPr>
          <p:cNvPr id="55300" name="Picture 4" descr="C:\Documents and Settings\user\My Documents\My Pictures\uspol\tinkerarmba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8713" y="292893"/>
            <a:ext cx="3810000" cy="1954213"/>
          </a:xfrm>
          <a:prstGeom prst="rect">
            <a:avLst/>
          </a:prstGeom>
          <a:noFill/>
          <a:extLst>
            <a:ext uri="{909E8E84-426E-40DD-AFC4-6F175D3DCCD1}">
              <a14:hiddenFill xmlns:a14="http://schemas.microsoft.com/office/drawing/2010/main">
                <a:solidFill>
                  <a:srgbClr val="FFFFFF"/>
                </a:solidFill>
              </a14:hiddenFill>
            </a:ext>
          </a:extLst>
        </p:spPr>
      </p:pic>
      <p:sp>
        <p:nvSpPr>
          <p:cNvPr id="55302" name="Rectangle 6"/>
          <p:cNvSpPr>
            <a:spLocks noChangeArrowheads="1"/>
          </p:cNvSpPr>
          <p:nvPr/>
        </p:nvSpPr>
        <p:spPr bwMode="auto">
          <a:xfrm>
            <a:off x="518160" y="4742610"/>
            <a:ext cx="609600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chemeClr val="accent2"/>
              </a:buClr>
              <a:buFont typeface="Wingdings" pitchFamily="2" charset="2"/>
              <a:buNone/>
            </a:pPr>
            <a:r>
              <a:rPr lang="en-US" altLang="en-US" sz="3200" dirty="0" smtClean="0"/>
              <a:t>Yes.</a:t>
            </a:r>
            <a:endParaRPr lang="en-US" altLang="en-US" sz="3200" dirty="0"/>
          </a:p>
          <a:p>
            <a:pPr lvl="1" algn="ctr">
              <a:spcBef>
                <a:spcPct val="50000"/>
              </a:spcBef>
              <a:buClr>
                <a:schemeClr val="accent2"/>
              </a:buClr>
              <a:buSzPct val="55000"/>
              <a:buFont typeface="Wingdings" pitchFamily="2" charset="2"/>
              <a:buNone/>
            </a:pPr>
            <a:r>
              <a:rPr lang="en-US" altLang="en-US" sz="2800" i="1" dirty="0" smtClean="0"/>
              <a:t>(R) </a:t>
            </a:r>
            <a:r>
              <a:rPr lang="en-US" altLang="en-US" sz="2800" i="1" dirty="0" smtClean="0">
                <a:solidFill>
                  <a:srgbClr val="C00000"/>
                </a:solidFill>
              </a:rPr>
              <a:t>Tinker  </a:t>
            </a:r>
            <a:r>
              <a:rPr lang="en-US" altLang="en-US" sz="2800" i="1" dirty="0" smtClean="0">
                <a:solidFill>
                  <a:srgbClr val="C00000"/>
                </a:solidFill>
              </a:rPr>
              <a:t>v</a:t>
            </a:r>
            <a:r>
              <a:rPr lang="en-US" altLang="en-US" sz="2800" i="1" dirty="0">
                <a:solidFill>
                  <a:srgbClr val="C00000"/>
                </a:solidFill>
              </a:rPr>
              <a:t>. Des Moines School District </a:t>
            </a:r>
            <a:r>
              <a:rPr lang="en-US" altLang="en-US" sz="2800" dirty="0">
                <a:solidFill>
                  <a:srgbClr val="C00000"/>
                </a:solidFill>
              </a:rPr>
              <a:t>(1969)</a:t>
            </a:r>
          </a:p>
        </p:txBody>
      </p:sp>
    </p:spTree>
    <p:extLst>
      <p:ext uri="{BB962C8B-B14F-4D97-AF65-F5344CB8AC3E}">
        <p14:creationId xmlns:p14="http://schemas.microsoft.com/office/powerpoint/2010/main" val="17724010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302"/>
                                        </p:tgtEl>
                                        <p:attrNameLst>
                                          <p:attrName>style.visibility</p:attrName>
                                        </p:attrNameLst>
                                      </p:cBhvr>
                                      <p:to>
                                        <p:strVal val="visible"/>
                                      </p:to>
                                    </p:set>
                                    <p:anim calcmode="lin" valueType="num">
                                      <p:cBhvr additive="base">
                                        <p:cTn id="7" dur="500" fill="hold"/>
                                        <p:tgtEl>
                                          <p:spTgt spid="55302"/>
                                        </p:tgtEl>
                                        <p:attrNameLst>
                                          <p:attrName>ppt_x</p:attrName>
                                        </p:attrNameLst>
                                      </p:cBhvr>
                                      <p:tavLst>
                                        <p:tav tm="0">
                                          <p:val>
                                            <p:strVal val="0-#ppt_w/2"/>
                                          </p:val>
                                        </p:tav>
                                        <p:tav tm="100000">
                                          <p:val>
                                            <p:strVal val="#ppt_x"/>
                                          </p:val>
                                        </p:tav>
                                      </p:tavLst>
                                    </p:anim>
                                    <p:anim calcmode="lin" valueType="num">
                                      <p:cBhvr additive="base">
                                        <p:cTn id="8" dur="500" fill="hold"/>
                                        <p:tgtEl>
                                          <p:spTgt spid="553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5" name="Picture 7" descr="C:\Documents and Settings\user\My Documents\My Pictures\uspol\kkk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467594"/>
            <a:ext cx="4434546" cy="2679205"/>
          </a:xfrm>
          <a:prstGeom prst="rect">
            <a:avLst/>
          </a:prstGeom>
          <a:noFill/>
          <a:extLst>
            <a:ext uri="{909E8E84-426E-40DD-AFC4-6F175D3DCCD1}">
              <a14:hiddenFill xmlns:a14="http://schemas.microsoft.com/office/drawing/2010/main">
                <a:solidFill>
                  <a:srgbClr val="FFFFFF"/>
                </a:solidFill>
              </a14:hiddenFill>
            </a:ext>
          </a:extLst>
        </p:spPr>
      </p:pic>
      <p:sp>
        <p:nvSpPr>
          <p:cNvPr id="22530" name="Rectangle 2"/>
          <p:cNvSpPr>
            <a:spLocks noGrp="1" noChangeArrowheads="1"/>
          </p:cNvSpPr>
          <p:nvPr>
            <p:ph type="title"/>
          </p:nvPr>
        </p:nvSpPr>
        <p:spPr>
          <a:xfrm>
            <a:off x="463138" y="609600"/>
            <a:ext cx="11203929" cy="1143000"/>
          </a:xfrm>
        </p:spPr>
        <p:txBody>
          <a:bodyPr/>
          <a:lstStyle/>
          <a:p>
            <a:r>
              <a:rPr lang="en-US" altLang="en-US" dirty="0"/>
              <a:t>Freedom of Expression</a:t>
            </a:r>
          </a:p>
        </p:txBody>
      </p:sp>
      <p:pic>
        <p:nvPicPr>
          <p:cNvPr id="30722" name="Picture 2" descr="http://drrichswier.com/wp-content/uploads/hillary-the-movie-poster.jpg"/>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bwMode="auto">
          <a:xfrm>
            <a:off x="619424" y="1684931"/>
            <a:ext cx="1990725" cy="2857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8"/>
          <p:cNvSpPr>
            <a:spLocks noChangeArrowheads="1"/>
          </p:cNvSpPr>
          <p:nvPr/>
        </p:nvSpPr>
        <p:spPr bwMode="auto">
          <a:xfrm>
            <a:off x="3663539" y="1790221"/>
            <a:ext cx="5937662"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1">
              <a:spcBef>
                <a:spcPct val="20000"/>
              </a:spcBef>
              <a:buClr>
                <a:schemeClr val="accent2"/>
              </a:buClr>
              <a:buSzPct val="55000"/>
              <a:buFont typeface="Wingdings" pitchFamily="2" charset="2"/>
              <a:buNone/>
            </a:pPr>
            <a:r>
              <a:rPr lang="en-US" altLang="en-US" dirty="0" smtClean="0"/>
              <a:t>    </a:t>
            </a:r>
            <a:r>
              <a:rPr lang="en-US" altLang="en-US" sz="2400" dirty="0" smtClean="0"/>
              <a:t>Are these both protected </a:t>
            </a:r>
            <a:r>
              <a:rPr lang="en-US" altLang="en-US" sz="2400" dirty="0"/>
              <a:t>speech</a:t>
            </a:r>
            <a:r>
              <a:rPr lang="en-US" altLang="en-US" sz="2400" dirty="0" smtClean="0"/>
              <a:t>?</a:t>
            </a:r>
            <a:endParaRPr lang="en-US" altLang="en-US" sz="2400" dirty="0"/>
          </a:p>
          <a:p>
            <a:pPr lvl="1" algn="r">
              <a:spcBef>
                <a:spcPct val="20000"/>
              </a:spcBef>
              <a:buClr>
                <a:schemeClr val="accent2"/>
              </a:buClr>
              <a:buSzPct val="55000"/>
              <a:buFont typeface="Wingdings" pitchFamily="2" charset="2"/>
              <a:buNone/>
            </a:pPr>
            <a:r>
              <a:rPr lang="en-US" altLang="en-US" sz="2400" dirty="0" smtClean="0">
                <a:solidFill>
                  <a:srgbClr val="C00000"/>
                </a:solidFill>
              </a:rPr>
              <a:t>Yes.</a:t>
            </a:r>
            <a:endParaRPr lang="en-US" altLang="en-US" sz="2400" dirty="0">
              <a:solidFill>
                <a:srgbClr val="C00000"/>
              </a:solidFill>
            </a:endParaRPr>
          </a:p>
        </p:txBody>
      </p:sp>
    </p:spTree>
    <p:extLst>
      <p:ext uri="{BB962C8B-B14F-4D97-AF65-F5344CB8AC3E}">
        <p14:creationId xmlns:p14="http://schemas.microsoft.com/office/powerpoint/2010/main" val="403586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down)">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childTnLst>
                                </p:cTn>
                              </p:par>
                              <p:par>
                                <p:cTn id="20" presetID="1" presetClass="entr" presetSubtype="0" fill="hold" grpId="1"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828800" y="285008"/>
            <a:ext cx="9838267" cy="1056904"/>
          </a:xfrm>
        </p:spPr>
        <p:txBody>
          <a:bodyPr/>
          <a:lstStyle/>
          <a:p>
            <a:r>
              <a:rPr lang="en-US" altLang="en-US" dirty="0"/>
              <a:t>Freedom of Expression</a:t>
            </a:r>
          </a:p>
        </p:txBody>
      </p:sp>
      <p:sp>
        <p:nvSpPr>
          <p:cNvPr id="21507" name="Rectangle 3"/>
          <p:cNvSpPr>
            <a:spLocks noGrp="1" noChangeArrowheads="1"/>
          </p:cNvSpPr>
          <p:nvPr>
            <p:ph type="body" sz="half" idx="1"/>
          </p:nvPr>
        </p:nvSpPr>
        <p:spPr>
          <a:xfrm>
            <a:off x="225631" y="1330037"/>
            <a:ext cx="6697683" cy="4765964"/>
          </a:xfrm>
        </p:spPr>
        <p:txBody>
          <a:bodyPr>
            <a:normAutofit/>
          </a:bodyPr>
          <a:lstStyle/>
          <a:p>
            <a:r>
              <a:rPr lang="en-US" altLang="en-US" sz="2800" dirty="0" smtClean="0"/>
              <a:t>When is speech NOT protected?</a:t>
            </a:r>
            <a:endParaRPr lang="en-US" altLang="en-US" sz="2400" dirty="0"/>
          </a:p>
          <a:p>
            <a:pPr lvl="2"/>
            <a:r>
              <a:rPr lang="en-US" altLang="en-US" sz="2000" i="1" dirty="0" smtClean="0"/>
              <a:t>(R) </a:t>
            </a:r>
            <a:r>
              <a:rPr lang="en-US" altLang="en-US" sz="2000" i="1" dirty="0" err="1" smtClean="0">
                <a:solidFill>
                  <a:srgbClr val="C00000"/>
                </a:solidFill>
              </a:rPr>
              <a:t>Schenck</a:t>
            </a:r>
            <a:r>
              <a:rPr lang="en-US" altLang="en-US" sz="2000" i="1" dirty="0" smtClean="0">
                <a:solidFill>
                  <a:srgbClr val="C00000"/>
                </a:solidFill>
              </a:rPr>
              <a:t> </a:t>
            </a:r>
            <a:r>
              <a:rPr lang="en-US" altLang="en-US" sz="2000" i="1" dirty="0">
                <a:solidFill>
                  <a:srgbClr val="C00000"/>
                </a:solidFill>
              </a:rPr>
              <a:t>v. United States</a:t>
            </a:r>
            <a:r>
              <a:rPr lang="en-US" altLang="en-US" sz="2000" dirty="0">
                <a:solidFill>
                  <a:srgbClr val="C00000"/>
                </a:solidFill>
              </a:rPr>
              <a:t> (1919) </a:t>
            </a:r>
            <a:r>
              <a:rPr lang="en-US" altLang="en-US" sz="2000" dirty="0" smtClean="0"/>
              <a:t>– not if it demonstrates a “clear </a:t>
            </a:r>
            <a:r>
              <a:rPr lang="en-US" altLang="en-US" sz="2000" dirty="0"/>
              <a:t>and present danger”</a:t>
            </a:r>
          </a:p>
          <a:p>
            <a:pPr lvl="2"/>
            <a:r>
              <a:rPr lang="en-US" altLang="en-US" sz="2000" i="1" dirty="0" err="1">
                <a:solidFill>
                  <a:srgbClr val="C00000"/>
                </a:solidFill>
              </a:rPr>
              <a:t>Gitlow</a:t>
            </a:r>
            <a:r>
              <a:rPr lang="en-US" altLang="en-US" sz="2000" i="1" dirty="0">
                <a:solidFill>
                  <a:srgbClr val="C00000"/>
                </a:solidFill>
              </a:rPr>
              <a:t> v. New York</a:t>
            </a:r>
            <a:r>
              <a:rPr lang="en-US" altLang="en-US" sz="2000" dirty="0">
                <a:solidFill>
                  <a:srgbClr val="C00000"/>
                </a:solidFill>
              </a:rPr>
              <a:t> (1925) </a:t>
            </a:r>
            <a:r>
              <a:rPr lang="en-US" altLang="en-US" sz="2000" dirty="0" smtClean="0"/>
              <a:t>– not if it “advocated </a:t>
            </a:r>
            <a:r>
              <a:rPr lang="en-US" altLang="en-US" sz="2000" dirty="0"/>
              <a:t>the violent overthrow of the </a:t>
            </a:r>
            <a:r>
              <a:rPr lang="en-US" altLang="en-US" sz="2000" dirty="0" smtClean="0"/>
              <a:t>government</a:t>
            </a:r>
            <a:r>
              <a:rPr lang="en-US" altLang="en-US" sz="2000" dirty="0" smtClean="0"/>
              <a:t>” (also created </a:t>
            </a:r>
            <a:r>
              <a:rPr lang="en-US" altLang="en-US" sz="2000" dirty="0" smtClean="0"/>
              <a:t>concept of Incorporation Doctrine)</a:t>
            </a:r>
            <a:endParaRPr lang="en-US" altLang="en-US" sz="2000" dirty="0"/>
          </a:p>
          <a:p>
            <a:pPr lvl="2"/>
            <a:r>
              <a:rPr lang="en-US" altLang="en-US" sz="2000" i="1" dirty="0">
                <a:solidFill>
                  <a:srgbClr val="C00000"/>
                </a:solidFill>
              </a:rPr>
              <a:t>Brandenburg v. Ohio</a:t>
            </a:r>
            <a:r>
              <a:rPr lang="en-US" altLang="en-US" sz="2000" dirty="0">
                <a:solidFill>
                  <a:srgbClr val="C00000"/>
                </a:solidFill>
              </a:rPr>
              <a:t> (1969) </a:t>
            </a:r>
            <a:r>
              <a:rPr lang="en-US" altLang="en-US" sz="2000" dirty="0" smtClean="0"/>
              <a:t>– not if the speaker caused “incitement </a:t>
            </a:r>
            <a:r>
              <a:rPr lang="en-US" altLang="en-US" sz="2000" dirty="0"/>
              <a:t>to imminent </a:t>
            </a:r>
            <a:r>
              <a:rPr lang="en-US" altLang="en-US" sz="2000" dirty="0" smtClean="0"/>
              <a:t>lawlessness”</a:t>
            </a:r>
          </a:p>
          <a:p>
            <a:pPr lvl="2"/>
            <a:r>
              <a:rPr lang="en-US" altLang="en-US" dirty="0" smtClean="0"/>
              <a:t>“fighting </a:t>
            </a:r>
            <a:r>
              <a:rPr lang="en-US" altLang="en-US" dirty="0"/>
              <a:t>words</a:t>
            </a:r>
            <a:r>
              <a:rPr lang="en-US" altLang="en-US" dirty="0" smtClean="0"/>
              <a:t>”--words </a:t>
            </a:r>
            <a:r>
              <a:rPr lang="en-US" altLang="en-US" dirty="0"/>
              <a:t>which would likely make the person </a:t>
            </a:r>
            <a:r>
              <a:rPr lang="en-US" altLang="en-US" dirty="0" smtClean="0"/>
              <a:t>to whom </a:t>
            </a:r>
            <a:r>
              <a:rPr lang="en-US" altLang="en-US" dirty="0"/>
              <a:t>they are addressed commit an act of </a:t>
            </a:r>
            <a:r>
              <a:rPr lang="en-US" altLang="en-US" dirty="0" smtClean="0"/>
              <a:t>violence (intended to cause the hearer to react toward the speaker)</a:t>
            </a:r>
          </a:p>
          <a:p>
            <a:pPr lvl="2"/>
            <a:endParaRPr lang="en-US" altLang="en-US" dirty="0" smtClean="0"/>
          </a:p>
        </p:txBody>
      </p:sp>
      <p:pic>
        <p:nvPicPr>
          <p:cNvPr id="21510" name="Picture 6" descr="C:\Documents and Settings\user\My Documents\My Pictures\uspol\3-d-audience.jpg">
            <a:hlinkClick r:id="rId2"/>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tretch>
            <a:fillRect/>
          </a:stretch>
        </p:blipFill>
        <p:spPr>
          <a:xfrm>
            <a:off x="8258969" y="2030681"/>
            <a:ext cx="2450080" cy="321045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44295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Civil Liberties vs. Civil Rights</a:t>
            </a:r>
            <a:endParaRPr lang="en-US" dirty="0"/>
          </a:p>
        </p:txBody>
      </p:sp>
      <p:sp>
        <p:nvSpPr>
          <p:cNvPr id="3" name="Text Placeholder 2"/>
          <p:cNvSpPr>
            <a:spLocks noGrp="1"/>
          </p:cNvSpPr>
          <p:nvPr>
            <p:ph type="body" idx="1"/>
          </p:nvPr>
        </p:nvSpPr>
        <p:spPr>
          <a:xfrm>
            <a:off x="704603" y="1254148"/>
            <a:ext cx="5386917" cy="762000"/>
          </a:xfrm>
        </p:spPr>
        <p:txBody>
          <a:bodyPr/>
          <a:lstStyle/>
          <a:p>
            <a:r>
              <a:rPr lang="en-US" smtClean="0"/>
              <a:t>Civil liberties</a:t>
            </a:r>
            <a:endParaRPr lang="en-US" dirty="0"/>
          </a:p>
        </p:txBody>
      </p:sp>
      <p:sp>
        <p:nvSpPr>
          <p:cNvPr id="5" name="Text Placeholder 4"/>
          <p:cNvSpPr>
            <a:spLocks noGrp="1"/>
          </p:cNvSpPr>
          <p:nvPr>
            <p:ph type="body" sz="half" idx="3"/>
          </p:nvPr>
        </p:nvSpPr>
        <p:spPr>
          <a:xfrm>
            <a:off x="5733851" y="1254148"/>
            <a:ext cx="5389033" cy="762000"/>
          </a:xfrm>
        </p:spPr>
        <p:txBody>
          <a:bodyPr/>
          <a:lstStyle/>
          <a:p>
            <a:r>
              <a:rPr lang="en-US" dirty="0" smtClean="0"/>
              <a:t>Civil rights</a:t>
            </a:r>
            <a:endParaRPr lang="en-US" dirty="0"/>
          </a:p>
        </p:txBody>
      </p:sp>
      <p:sp>
        <p:nvSpPr>
          <p:cNvPr id="4" name="Content Placeholder 3"/>
          <p:cNvSpPr>
            <a:spLocks noGrp="1"/>
          </p:cNvSpPr>
          <p:nvPr>
            <p:ph sz="quarter" idx="2"/>
          </p:nvPr>
        </p:nvSpPr>
        <p:spPr>
          <a:xfrm>
            <a:off x="119149" y="2001898"/>
            <a:ext cx="5386917" cy="3177248"/>
          </a:xfrm>
        </p:spPr>
        <p:txBody>
          <a:bodyPr>
            <a:normAutofit/>
          </a:bodyPr>
          <a:lstStyle/>
          <a:p>
            <a:pPr>
              <a:buFont typeface="Arial" panose="020B0604020202020204" pitchFamily="34" charset="0"/>
              <a:buChar char="•"/>
            </a:pPr>
            <a:r>
              <a:rPr lang="en-US" dirty="0">
                <a:latin typeface="Arial Black" panose="020B0A04020102020204" pitchFamily="34" charset="0"/>
              </a:rPr>
              <a:t>P</a:t>
            </a:r>
            <a:r>
              <a:rPr lang="en-US" dirty="0" smtClean="0">
                <a:latin typeface="Arial Black" panose="020B0A04020102020204" pitchFamily="34" charset="0"/>
              </a:rPr>
              <a:t>lace limits on government</a:t>
            </a:r>
          </a:p>
          <a:p>
            <a:pPr>
              <a:buFont typeface="Arial" panose="020B0604020202020204" pitchFamily="34" charset="0"/>
              <a:buChar char="•"/>
            </a:pPr>
            <a:r>
              <a:rPr lang="en-US" dirty="0">
                <a:latin typeface="Arial Black" panose="020B0A04020102020204" pitchFamily="34" charset="0"/>
              </a:rPr>
              <a:t>G</a:t>
            </a:r>
            <a:r>
              <a:rPr lang="en-US" dirty="0" smtClean="0">
                <a:latin typeface="Arial Black" panose="020B0A04020102020204" pitchFamily="34" charset="0"/>
              </a:rPr>
              <a:t>ive the individual "liberty" from the actions of the government</a:t>
            </a:r>
          </a:p>
          <a:p>
            <a:pPr>
              <a:buFont typeface="Arial" panose="020B0604020202020204" pitchFamily="34" charset="0"/>
              <a:buChar char="•"/>
            </a:pPr>
            <a:r>
              <a:rPr lang="en-US" dirty="0">
                <a:latin typeface="Arial Black" panose="020B0A04020102020204" pitchFamily="34" charset="0"/>
              </a:rPr>
              <a:t>P</a:t>
            </a:r>
            <a:r>
              <a:rPr lang="en-US" dirty="0" smtClean="0">
                <a:latin typeface="Arial Black" panose="020B0A04020102020204" pitchFamily="34" charset="0"/>
              </a:rPr>
              <a:t>rovide “due process” of the laws</a:t>
            </a:r>
          </a:p>
          <a:p>
            <a:pPr>
              <a:buFont typeface="Arial" panose="020B0604020202020204" pitchFamily="34" charset="0"/>
              <a:buChar char="•"/>
            </a:pPr>
            <a:r>
              <a:rPr lang="en-US" dirty="0" smtClean="0">
                <a:latin typeface="Arial Black" panose="020B0A04020102020204" pitchFamily="34" charset="0"/>
              </a:rPr>
              <a:t>Bill of Rights</a:t>
            </a:r>
          </a:p>
          <a:p>
            <a:endParaRPr lang="en-US" dirty="0"/>
          </a:p>
        </p:txBody>
      </p:sp>
      <p:sp>
        <p:nvSpPr>
          <p:cNvPr id="6" name="Content Placeholder 5"/>
          <p:cNvSpPr>
            <a:spLocks noGrp="1"/>
          </p:cNvSpPr>
          <p:nvPr>
            <p:ph sz="quarter" idx="4"/>
          </p:nvPr>
        </p:nvSpPr>
        <p:spPr>
          <a:xfrm>
            <a:off x="5661353" y="2016148"/>
            <a:ext cx="5389033" cy="3177248"/>
          </a:xfrm>
        </p:spPr>
        <p:txBody>
          <a:bodyPr/>
          <a:lstStyle/>
          <a:p>
            <a:pPr>
              <a:buFont typeface="Arial" panose="020B0604020202020204" pitchFamily="34" charset="0"/>
              <a:buChar char="•"/>
            </a:pPr>
            <a:r>
              <a:rPr lang="en-US" dirty="0">
                <a:latin typeface="Arial Black" panose="020B0A04020102020204" pitchFamily="34" charset="0"/>
              </a:rPr>
              <a:t>D</a:t>
            </a:r>
            <a:r>
              <a:rPr lang="en-US" dirty="0" smtClean="0">
                <a:latin typeface="Arial Black" panose="020B0A04020102020204" pitchFamily="34" charset="0"/>
              </a:rPr>
              <a:t>eliberate actions taken by government to create equal conditions for all</a:t>
            </a:r>
          </a:p>
          <a:p>
            <a:pPr>
              <a:buFont typeface="Arial" panose="020B0604020202020204" pitchFamily="34" charset="0"/>
              <a:buChar char="•"/>
            </a:pPr>
            <a:r>
              <a:rPr lang="en-US" dirty="0">
                <a:latin typeface="Arial Black" panose="020B0A04020102020204" pitchFamily="34" charset="0"/>
              </a:rPr>
              <a:t>P</a:t>
            </a:r>
            <a:r>
              <a:rPr lang="en-US" dirty="0" smtClean="0">
                <a:latin typeface="Arial Black" panose="020B0A04020102020204" pitchFamily="34" charset="0"/>
              </a:rPr>
              <a:t>rovide equal protection of groups in the minority</a:t>
            </a:r>
          </a:p>
          <a:p>
            <a:pPr>
              <a:buFont typeface="Arial" panose="020B0604020202020204" pitchFamily="34" charset="0"/>
              <a:buChar char="•"/>
            </a:pPr>
            <a:r>
              <a:rPr lang="en-US" dirty="0" smtClean="0">
                <a:latin typeface="Arial Black" panose="020B0A04020102020204" pitchFamily="34" charset="0"/>
              </a:rPr>
              <a:t>14</a:t>
            </a:r>
            <a:r>
              <a:rPr lang="en-US" baseline="30000" dirty="0" smtClean="0">
                <a:latin typeface="Arial Black" panose="020B0A04020102020204" pitchFamily="34" charset="0"/>
              </a:rPr>
              <a:t>th</a:t>
            </a:r>
            <a:r>
              <a:rPr lang="en-US" dirty="0" smtClean="0">
                <a:latin typeface="Arial Black" panose="020B0A04020102020204" pitchFamily="34" charset="0"/>
              </a:rPr>
              <a:t> Amendment</a:t>
            </a:r>
          </a:p>
          <a:p>
            <a:pPr marL="109728" indent="0">
              <a:buNone/>
            </a:pPr>
            <a:r>
              <a:rPr lang="en-US" dirty="0" smtClean="0">
                <a:latin typeface="Arial Black" panose="020B0A04020102020204" pitchFamily="34" charset="0"/>
              </a:rPr>
              <a:t>   “equal protection”</a:t>
            </a: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8131" y="4248709"/>
            <a:ext cx="2224585" cy="1529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10084970" y="4248709"/>
            <a:ext cx="1386277" cy="1772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29843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20634" y="609600"/>
            <a:ext cx="9838267" cy="1143000"/>
          </a:xfrm>
        </p:spPr>
        <p:txBody>
          <a:bodyPr/>
          <a:lstStyle/>
          <a:p>
            <a:r>
              <a:rPr lang="en-US" altLang="en-US" dirty="0" smtClean="0"/>
              <a:t>Freedom of Expression</a:t>
            </a:r>
            <a:endParaRPr lang="en-US" altLang="en-US" dirty="0"/>
          </a:p>
        </p:txBody>
      </p:sp>
      <p:sp>
        <p:nvSpPr>
          <p:cNvPr id="63491" name="Rectangle 3"/>
          <p:cNvSpPr>
            <a:spLocks noGrp="1" noChangeArrowheads="1"/>
          </p:cNvSpPr>
          <p:nvPr>
            <p:ph type="body" sz="half" idx="1"/>
          </p:nvPr>
        </p:nvSpPr>
        <p:spPr>
          <a:xfrm>
            <a:off x="271978" y="1508167"/>
            <a:ext cx="9283700" cy="4999604"/>
          </a:xfrm>
        </p:spPr>
        <p:txBody>
          <a:bodyPr>
            <a:normAutofit fontScale="92500" lnSpcReduction="20000"/>
          </a:bodyPr>
          <a:lstStyle/>
          <a:p>
            <a:pPr marL="393192" lvl="1" indent="0">
              <a:buNone/>
            </a:pPr>
            <a:r>
              <a:rPr lang="en-US" altLang="en-US" sz="2000" dirty="0" smtClean="0"/>
              <a:t>When is speech NOT protected?</a:t>
            </a:r>
          </a:p>
          <a:p>
            <a:pPr marL="393192" lvl="1" indent="0">
              <a:buNone/>
            </a:pPr>
            <a:r>
              <a:rPr lang="en-US" altLang="en-US" sz="2000" dirty="0" smtClean="0"/>
              <a:t>Obscenity is not Protected Roth v. United States (1957)</a:t>
            </a:r>
          </a:p>
          <a:p>
            <a:pPr lvl="1"/>
            <a:r>
              <a:rPr lang="en-US" altLang="en-US" sz="2000" dirty="0" smtClean="0"/>
              <a:t>A legal definition</a:t>
            </a:r>
          </a:p>
          <a:p>
            <a:pPr lvl="1"/>
            <a:r>
              <a:rPr lang="en-US" altLang="en-US" sz="2000" i="1" dirty="0" smtClean="0"/>
              <a:t>Pornography ≠ obscenity</a:t>
            </a:r>
          </a:p>
          <a:p>
            <a:pPr>
              <a:lnSpc>
                <a:spcPct val="90000"/>
              </a:lnSpc>
            </a:pPr>
            <a:r>
              <a:rPr lang="en-US" altLang="en-US" sz="2000" i="1" dirty="0" smtClean="0"/>
              <a:t>Miller v. </a:t>
            </a:r>
            <a:r>
              <a:rPr lang="en-US" altLang="en-US" sz="2000" i="1" dirty="0"/>
              <a:t>California</a:t>
            </a:r>
            <a:r>
              <a:rPr lang="en-US" altLang="en-US" sz="2000" dirty="0"/>
              <a:t> (1973)</a:t>
            </a:r>
          </a:p>
          <a:p>
            <a:pPr lvl="1">
              <a:lnSpc>
                <a:spcPct val="90000"/>
              </a:lnSpc>
            </a:pPr>
            <a:r>
              <a:rPr lang="en-US" altLang="en-US" sz="2000" dirty="0"/>
              <a:t>Average </a:t>
            </a:r>
            <a:r>
              <a:rPr lang="en-US" altLang="en-US" sz="2000" dirty="0" smtClean="0"/>
              <a:t>person </a:t>
            </a:r>
            <a:r>
              <a:rPr lang="en-US" altLang="en-US" sz="2000" dirty="0"/>
              <a:t>finds it violates </a:t>
            </a:r>
            <a:endParaRPr lang="en-US" altLang="en-US" sz="2000" dirty="0" smtClean="0"/>
          </a:p>
          <a:p>
            <a:pPr marL="393192" lvl="1" indent="0">
              <a:lnSpc>
                <a:spcPct val="90000"/>
              </a:lnSpc>
              <a:buNone/>
            </a:pPr>
            <a:r>
              <a:rPr lang="en-US" altLang="en-US" sz="2000" dirty="0"/>
              <a:t> </a:t>
            </a:r>
            <a:r>
              <a:rPr lang="en-US" altLang="en-US" sz="2000" dirty="0" smtClean="0"/>
              <a:t> contemporary </a:t>
            </a:r>
            <a:r>
              <a:rPr lang="en-US" altLang="en-US" sz="2000" dirty="0"/>
              <a:t>community standards</a:t>
            </a:r>
          </a:p>
          <a:p>
            <a:pPr lvl="1">
              <a:lnSpc>
                <a:spcPct val="90000"/>
              </a:lnSpc>
            </a:pPr>
            <a:r>
              <a:rPr lang="en-US" altLang="en-US" sz="2000" dirty="0"/>
              <a:t>Work taken as a whole appeals to a prurient interest in sex</a:t>
            </a:r>
          </a:p>
          <a:p>
            <a:pPr lvl="1">
              <a:lnSpc>
                <a:spcPct val="90000"/>
              </a:lnSpc>
            </a:pPr>
            <a:r>
              <a:rPr lang="en-US" altLang="en-US" sz="2000" dirty="0"/>
              <a:t>Work depicts patently offensive sexual conduct</a:t>
            </a:r>
          </a:p>
          <a:p>
            <a:pPr lvl="1">
              <a:lnSpc>
                <a:spcPct val="90000"/>
              </a:lnSpc>
            </a:pPr>
            <a:r>
              <a:rPr lang="en-US" altLang="en-US" sz="2000" dirty="0"/>
              <a:t>Work lacks serious redeeming literary, artistic, political, or scientific </a:t>
            </a:r>
            <a:r>
              <a:rPr lang="en-US" altLang="en-US" sz="2000" dirty="0" smtClean="0"/>
              <a:t>value</a:t>
            </a:r>
          </a:p>
          <a:p>
            <a:pPr lvl="1">
              <a:lnSpc>
                <a:spcPct val="90000"/>
              </a:lnSpc>
            </a:pPr>
            <a:r>
              <a:rPr lang="en-US" altLang="en-US" sz="2000" dirty="0" smtClean="0"/>
              <a:t>A community-based standard</a:t>
            </a:r>
            <a:endParaRPr lang="en-US" altLang="en-US" sz="2000" dirty="0"/>
          </a:p>
          <a:p>
            <a:pPr lvl="2" algn="r"/>
            <a:r>
              <a:rPr lang="en-US" altLang="en-US" sz="2000" dirty="0" smtClean="0"/>
              <a:t>Almost all internet speech is unregulated in America because there is no “community standard” on the worldwide web </a:t>
            </a:r>
          </a:p>
          <a:p>
            <a:pPr marL="630936" lvl="2" indent="0" algn="r">
              <a:buNone/>
            </a:pPr>
            <a:r>
              <a:rPr lang="en-US" altLang="en-US" sz="2000" dirty="0" smtClean="0"/>
              <a:t>(</a:t>
            </a:r>
            <a:r>
              <a:rPr lang="en-US" altLang="en-US" sz="2000" i="1" dirty="0" smtClean="0"/>
              <a:t>Reno v. ACLU, </a:t>
            </a:r>
            <a:r>
              <a:rPr lang="en-US" altLang="en-US" sz="2000" dirty="0" smtClean="0"/>
              <a:t>1997)</a:t>
            </a:r>
            <a:endParaRPr lang="en-US" altLang="en-US" sz="2000" dirty="0"/>
          </a:p>
        </p:txBody>
      </p:sp>
      <p:pic>
        <p:nvPicPr>
          <p:cNvPr id="63499" name="Picture 11" descr="C:\Documents and Settings\user\My Documents\My Pictures\uspol\pornography_copy.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889228" y="242144"/>
            <a:ext cx="5204884" cy="3090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3500" name="Rectangle 12"/>
          <p:cNvSpPr>
            <a:spLocks noChangeArrowheads="1"/>
          </p:cNvSpPr>
          <p:nvPr/>
        </p:nvSpPr>
        <p:spPr bwMode="auto">
          <a:xfrm>
            <a:off x="10133611" y="1626920"/>
            <a:ext cx="1896093" cy="1676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3501" name="Picture 13" descr="C:\Documents and Settings\user\My Documents\My Pictures\uspol\nopor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2582" y="2036495"/>
            <a:ext cx="1143000" cy="85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4253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Freedom of the Press</a:t>
            </a:r>
          </a:p>
        </p:txBody>
      </p:sp>
      <p:sp>
        <p:nvSpPr>
          <p:cNvPr id="23555" name="Rectangle 3"/>
          <p:cNvSpPr>
            <a:spLocks noGrp="1" noChangeArrowheads="1"/>
          </p:cNvSpPr>
          <p:nvPr>
            <p:ph type="body" sz="half" idx="1"/>
          </p:nvPr>
        </p:nvSpPr>
        <p:spPr>
          <a:xfrm>
            <a:off x="1079500" y="2214563"/>
            <a:ext cx="5202767" cy="2713697"/>
          </a:xfrm>
        </p:spPr>
        <p:txBody>
          <a:bodyPr>
            <a:normAutofit/>
          </a:bodyPr>
          <a:lstStyle/>
          <a:p>
            <a:r>
              <a:rPr lang="en-US" altLang="en-US" sz="2800" dirty="0" smtClean="0"/>
              <a:t>Does the media have unlimited free speech?</a:t>
            </a:r>
          </a:p>
          <a:p>
            <a:r>
              <a:rPr lang="en-US" altLang="en-US" sz="2000" i="1" dirty="0" smtClean="0"/>
              <a:t>Print media enjoys freedom from “prior restraint”</a:t>
            </a:r>
          </a:p>
          <a:p>
            <a:r>
              <a:rPr lang="en-US" altLang="en-US" sz="2000" i="1" dirty="0" smtClean="0"/>
              <a:t>Broadcast media must obey certain restrictions enforced by the FCC</a:t>
            </a:r>
            <a:endParaRPr lang="en-US" altLang="en-US" sz="2000" i="1" dirty="0"/>
          </a:p>
        </p:txBody>
      </p:sp>
      <p:pic>
        <p:nvPicPr>
          <p:cNvPr id="23791" name="Picture 239" descr="C:\Documents and Settings\user\My Documents\My Pictures\uspol\time_magazine_cover_of_pentagon_papers.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tretch>
            <a:fillRect/>
          </a:stretch>
        </p:blipFill>
        <p:spPr>
          <a:xfrm>
            <a:off x="8401844" y="3254597"/>
            <a:ext cx="1371600" cy="18013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464224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dirty="0" smtClean="0"/>
              <a:t>Freedom of Expression</a:t>
            </a:r>
            <a:endParaRPr dirty="0"/>
          </a:p>
        </p:txBody>
      </p:sp>
      <p:sp>
        <p:nvSpPr>
          <p:cNvPr id="87043" name="Content Placeholder 1"/>
          <p:cNvSpPr>
            <a:spLocks noGrp="1"/>
          </p:cNvSpPr>
          <p:nvPr>
            <p:ph idx="1"/>
          </p:nvPr>
        </p:nvSpPr>
        <p:spPr/>
        <p:txBody>
          <a:bodyPr>
            <a:normAutofit/>
          </a:bodyPr>
          <a:lstStyle/>
          <a:p>
            <a:pPr eaLnBrk="1" hangingPunct="1">
              <a:defRPr/>
            </a:pPr>
            <a:r>
              <a:rPr lang="en-US" altLang="en-US" sz="2000" dirty="0" smtClean="0"/>
              <a:t>Most forms are protected under the </a:t>
            </a:r>
            <a:r>
              <a:rPr lang="en-US" altLang="en-US" sz="2000" dirty="0" smtClean="0">
                <a:solidFill>
                  <a:schemeClr val="tx1">
                    <a:lumMod val="95000"/>
                    <a:lumOff val="5000"/>
                  </a:schemeClr>
                </a:solidFill>
              </a:rPr>
              <a:t>constitution.</a:t>
            </a:r>
          </a:p>
          <a:p>
            <a:pPr eaLnBrk="1" hangingPunct="1">
              <a:buFont typeface="Wingdings 2" pitchFamily="18" charset="2"/>
              <a:buNone/>
              <a:defRPr/>
            </a:pPr>
            <a:r>
              <a:rPr lang="en-US" altLang="en-US" sz="2000" dirty="0" smtClean="0">
                <a:solidFill>
                  <a:srgbClr val="FF0000"/>
                </a:solidFill>
              </a:rPr>
              <a:t>Prior Restraint</a:t>
            </a:r>
            <a:r>
              <a:rPr lang="en-US" altLang="en-US" sz="2000" dirty="0" smtClean="0"/>
              <a:t>: A government preventing material from being published. Limits press.</a:t>
            </a:r>
          </a:p>
          <a:p>
            <a:pPr eaLnBrk="1" hangingPunct="1">
              <a:defRPr/>
            </a:pPr>
            <a:r>
              <a:rPr lang="en-US" altLang="en-US" sz="2000" dirty="0" smtClean="0">
                <a:solidFill>
                  <a:srgbClr val="FF0000"/>
                </a:solidFill>
              </a:rPr>
              <a:t>Near  v. Minnesota</a:t>
            </a:r>
            <a:r>
              <a:rPr lang="en-US" altLang="en-US" sz="2000" dirty="0" smtClean="0"/>
              <a:t>: 1931 court decision holding that 1</a:t>
            </a:r>
            <a:r>
              <a:rPr lang="en-US" altLang="en-US" sz="2000" baseline="30000" dirty="0" smtClean="0"/>
              <a:t>st</a:t>
            </a:r>
            <a:r>
              <a:rPr lang="en-US" altLang="en-US" sz="2000" dirty="0" smtClean="0"/>
              <a:t> Amendment protects newspapers from prior restraint. (Selective Incorporation case)</a:t>
            </a:r>
          </a:p>
          <a:p>
            <a:pPr eaLnBrk="1" hangingPunct="1">
              <a:buFont typeface="Wingdings 2" pitchFamily="18" charset="2"/>
              <a:buNone/>
              <a:defRPr/>
            </a:pPr>
            <a:endParaRPr lang="en-US" altLang="en-US" dirty="0" smtClean="0">
              <a:solidFill>
                <a:schemeClr val="bg1"/>
              </a:solidFill>
            </a:endParaRPr>
          </a:p>
        </p:txBody>
      </p:sp>
    </p:spTree>
    <p:extLst>
      <p:ext uri="{BB962C8B-B14F-4D97-AF65-F5344CB8AC3E}">
        <p14:creationId xmlns:p14="http://schemas.microsoft.com/office/powerpoint/2010/main" val="7835817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solidFill>
                  <a:schemeClr val="tx1"/>
                </a:solidFill>
              </a:rPr>
              <a:t>(R) </a:t>
            </a:r>
            <a:r>
              <a:rPr lang="en-US" dirty="0" smtClean="0"/>
              <a:t>New </a:t>
            </a:r>
            <a:r>
              <a:rPr lang="en-US" dirty="0" smtClean="0"/>
              <a:t>York Times Co. v. United States (1971)</a:t>
            </a:r>
            <a:endParaRPr lang="en-US" dirty="0"/>
          </a:p>
        </p:txBody>
      </p:sp>
      <p:sp>
        <p:nvSpPr>
          <p:cNvPr id="90115" name="Content Placeholder 2"/>
          <p:cNvSpPr>
            <a:spLocks noGrp="1"/>
          </p:cNvSpPr>
          <p:nvPr>
            <p:ph idx="1"/>
          </p:nvPr>
        </p:nvSpPr>
        <p:spPr>
          <a:xfrm>
            <a:off x="515389" y="2085110"/>
            <a:ext cx="8686800" cy="4525963"/>
          </a:xfrm>
        </p:spPr>
        <p:txBody>
          <a:bodyPr>
            <a:normAutofit/>
          </a:bodyPr>
          <a:lstStyle/>
          <a:p>
            <a:r>
              <a:rPr lang="en-US" altLang="es-MX" dirty="0" smtClean="0"/>
              <a:t>Landmark decision by the United States Supreme Court on the First Amendment. The ruling made it possible for the New York Times and Washington Post newspapers to publish the then-classified Pentagon Papers without risk of government censorship or punishment.</a:t>
            </a:r>
          </a:p>
          <a:p>
            <a:r>
              <a:rPr lang="en-US" altLang="es-MX" sz="2000" dirty="0"/>
              <a:t>President Richard Nixon had claimed executive authority to force the Times to suspend publication of classified information in its possession. The question before the court was whether the constitutional freedom of the press, guaranteed by the First Amendment, was subordinate to a claimed need of the executive branch of government to maintain the secrecy of information. The Supreme Court ruled that the First Amendment did protect the right of the New York Times to print the materials.</a:t>
            </a:r>
          </a:p>
        </p:txBody>
      </p:sp>
    </p:spTree>
    <p:extLst>
      <p:ext uri="{BB962C8B-B14F-4D97-AF65-F5344CB8AC3E}">
        <p14:creationId xmlns:p14="http://schemas.microsoft.com/office/powerpoint/2010/main" val="3859693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smtClean="0"/>
              <a:t>Freedom of Expression</a:t>
            </a:r>
            <a:endParaRPr/>
          </a:p>
        </p:txBody>
      </p:sp>
      <p:sp>
        <p:nvSpPr>
          <p:cNvPr id="91139" name="Content Placeholder 1"/>
          <p:cNvSpPr>
            <a:spLocks noGrp="1"/>
          </p:cNvSpPr>
          <p:nvPr>
            <p:ph idx="1"/>
          </p:nvPr>
        </p:nvSpPr>
        <p:spPr>
          <a:xfrm>
            <a:off x="677334" y="1270000"/>
            <a:ext cx="8686800" cy="5334000"/>
          </a:xfrm>
        </p:spPr>
        <p:txBody>
          <a:bodyPr>
            <a:normAutofit lnSpcReduction="10000"/>
          </a:bodyPr>
          <a:lstStyle/>
          <a:p>
            <a:pPr marL="273050" indent="-273050">
              <a:buNone/>
              <a:defRPr/>
            </a:pPr>
            <a:r>
              <a:rPr lang="en-US" altLang="en-US" sz="2400" dirty="0">
                <a:solidFill>
                  <a:schemeClr val="tx1">
                    <a:lumMod val="95000"/>
                    <a:lumOff val="5000"/>
                  </a:schemeClr>
                </a:solidFill>
              </a:rPr>
              <a:t>Libel and Slander:</a:t>
            </a:r>
          </a:p>
          <a:p>
            <a:pPr marL="273050" indent="-273050">
              <a:buFont typeface="Wingdings 2" pitchFamily="18" charset="2"/>
              <a:buChar char=""/>
              <a:defRPr/>
            </a:pPr>
            <a:r>
              <a:rPr lang="en-US" altLang="en-US" sz="2400" dirty="0"/>
              <a:t>Another restriction that still can not be banned.</a:t>
            </a:r>
          </a:p>
          <a:p>
            <a:pPr marL="273050" indent="-273050">
              <a:buFont typeface="Wingdings 2" pitchFamily="18" charset="2"/>
              <a:buChar char=""/>
              <a:defRPr/>
            </a:pPr>
            <a:r>
              <a:rPr lang="en-US" altLang="en-US" sz="2400" dirty="0"/>
              <a:t>There are many cases against it, but it’s hard to say what is right or wrong because of the grey area of opinion and facts and what the intentions of the accused where when they write or say it.</a:t>
            </a:r>
          </a:p>
          <a:p>
            <a:pPr marL="273050" indent="-273050">
              <a:buFont typeface="Wingdings 2" pitchFamily="18" charset="2"/>
              <a:buChar char=""/>
              <a:defRPr/>
            </a:pPr>
            <a:r>
              <a:rPr lang="en-US" altLang="en-US" sz="2400" dirty="0"/>
              <a:t> </a:t>
            </a:r>
            <a:r>
              <a:rPr lang="en-US" altLang="en-US" sz="2400" dirty="0">
                <a:solidFill>
                  <a:srgbClr val="FF0000"/>
                </a:solidFill>
              </a:rPr>
              <a:t>Libel</a:t>
            </a:r>
            <a:r>
              <a:rPr lang="en-US" altLang="en-US" sz="2400" dirty="0"/>
              <a:t>: The publication of false or malicious statements that damage someone’s reputation.</a:t>
            </a:r>
          </a:p>
          <a:p>
            <a:pPr marL="273050" indent="-273050">
              <a:buFont typeface="Wingdings 2" pitchFamily="18" charset="2"/>
              <a:buChar char=""/>
              <a:defRPr/>
            </a:pPr>
            <a:r>
              <a:rPr lang="en-US" altLang="en-US" sz="2400" dirty="0"/>
              <a:t> </a:t>
            </a:r>
            <a:r>
              <a:rPr lang="en-US" altLang="en-US" sz="2400" dirty="0">
                <a:solidFill>
                  <a:srgbClr val="FF0000"/>
                </a:solidFill>
              </a:rPr>
              <a:t>New York Times v. Sullivan</a:t>
            </a:r>
            <a:r>
              <a:rPr lang="en-US" altLang="en-US" sz="2400" dirty="0"/>
              <a:t>: 1964 case that established the guidelines for determining whether public officials and public figures could win damage suits for libel. To win the case the victim must prove that the statements were made with “malicious intent” and reckless disregard for the truth.</a:t>
            </a:r>
          </a:p>
        </p:txBody>
      </p:sp>
    </p:spTree>
    <p:extLst>
      <p:ext uri="{BB962C8B-B14F-4D97-AF65-F5344CB8AC3E}">
        <p14:creationId xmlns:p14="http://schemas.microsoft.com/office/powerpoint/2010/main" val="13264881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dirty="0" smtClean="0"/>
              <a:t>Freedom of Expression</a:t>
            </a:r>
            <a:r>
              <a:rPr lang="en-US" dirty="0" smtClean="0"/>
              <a:t> </a:t>
            </a:r>
            <a:r>
              <a:rPr lang="en-US" dirty="0"/>
              <a:t>(Press and Courts)</a:t>
            </a:r>
            <a:endParaRPr dirty="0"/>
          </a:p>
        </p:txBody>
      </p:sp>
      <p:sp>
        <p:nvSpPr>
          <p:cNvPr id="89091" name="Content Placeholder 1"/>
          <p:cNvSpPr>
            <a:spLocks noGrp="1"/>
          </p:cNvSpPr>
          <p:nvPr>
            <p:ph idx="1"/>
          </p:nvPr>
        </p:nvSpPr>
        <p:spPr/>
        <p:txBody>
          <a:bodyPr>
            <a:normAutofit fontScale="92500" lnSpcReduction="20000"/>
          </a:bodyPr>
          <a:lstStyle/>
          <a:p>
            <a:pPr marL="273050" indent="-273050">
              <a:buNone/>
              <a:defRPr/>
            </a:pPr>
            <a:r>
              <a:rPr lang="en-US" altLang="en-US" sz="2400" dirty="0">
                <a:solidFill>
                  <a:schemeClr val="tx1">
                    <a:lumMod val="95000"/>
                    <a:lumOff val="5000"/>
                  </a:schemeClr>
                </a:solidFill>
              </a:rPr>
              <a:t>Free Press and Fair Trials:</a:t>
            </a:r>
          </a:p>
          <a:p>
            <a:pPr marL="273050" indent="-273050">
              <a:buFont typeface="Wingdings 2" pitchFamily="18" charset="2"/>
              <a:buChar char=""/>
              <a:defRPr/>
            </a:pPr>
            <a:r>
              <a:rPr lang="en-US" altLang="en-US" sz="2400" dirty="0"/>
              <a:t> Press usually has freedoms when it comes to reporting on court cases because the public has a right to know what goes on.</a:t>
            </a:r>
          </a:p>
          <a:p>
            <a:pPr marL="273050" indent="-273050">
              <a:buFont typeface="Wingdings 2" pitchFamily="18" charset="2"/>
              <a:buChar char=""/>
              <a:defRPr/>
            </a:pPr>
            <a:r>
              <a:rPr lang="en-US" altLang="en-US" sz="2400" dirty="0"/>
              <a:t> Fair trials are also protected so press can be limited if it interferes with a fair trial.</a:t>
            </a:r>
          </a:p>
          <a:p>
            <a:pPr marL="273050" indent="-273050">
              <a:buFont typeface="Wingdings 2" pitchFamily="18" charset="2"/>
              <a:buChar char=""/>
              <a:defRPr/>
            </a:pPr>
            <a:r>
              <a:rPr lang="en-US" altLang="en-US" sz="2400" dirty="0">
                <a:solidFill>
                  <a:srgbClr val="FF0000"/>
                </a:solidFill>
              </a:rPr>
              <a:t>Shield laws </a:t>
            </a:r>
            <a:r>
              <a:rPr lang="en-US" altLang="en-US" sz="2400" dirty="0"/>
              <a:t>were created to protect reporters during court cases.  </a:t>
            </a:r>
          </a:p>
          <a:p>
            <a:pPr marL="273050" indent="-273050">
              <a:buFont typeface="Wingdings 2" pitchFamily="18" charset="2"/>
              <a:buChar char=""/>
              <a:defRPr/>
            </a:pPr>
            <a:r>
              <a:rPr lang="en-US" altLang="en-US" sz="2400" dirty="0"/>
              <a:t> </a:t>
            </a:r>
            <a:r>
              <a:rPr lang="en-US" altLang="en-US" sz="2400" dirty="0" err="1">
                <a:solidFill>
                  <a:srgbClr val="FF0000"/>
                </a:solidFill>
              </a:rPr>
              <a:t>Zurcher</a:t>
            </a:r>
            <a:r>
              <a:rPr lang="en-US" altLang="en-US" sz="2400" dirty="0">
                <a:solidFill>
                  <a:srgbClr val="FF0000"/>
                </a:solidFill>
              </a:rPr>
              <a:t> v. Stanford Daily</a:t>
            </a:r>
            <a:r>
              <a:rPr lang="en-US" altLang="en-US" sz="2400" dirty="0"/>
              <a:t>: 1978 court decision holding that a proper search warrant could be applied to a newspaper as well as anyone else without necessarily violating the 1</a:t>
            </a:r>
            <a:r>
              <a:rPr lang="en-US" altLang="en-US" sz="2400" baseline="30000" dirty="0"/>
              <a:t>st</a:t>
            </a:r>
            <a:r>
              <a:rPr lang="en-US" altLang="en-US" sz="2400" dirty="0"/>
              <a:t> Amendment rights to freedom of press.</a:t>
            </a:r>
          </a:p>
        </p:txBody>
      </p:sp>
    </p:spTree>
    <p:extLst>
      <p:ext uri="{BB962C8B-B14F-4D97-AF65-F5344CB8AC3E}">
        <p14:creationId xmlns:p14="http://schemas.microsoft.com/office/powerpoint/2010/main" val="32872543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smtClean="0"/>
              <a:t>Commercial Speech</a:t>
            </a:r>
            <a:endParaRPr/>
          </a:p>
        </p:txBody>
      </p:sp>
      <p:sp>
        <p:nvSpPr>
          <p:cNvPr id="93187" name="Content Placeholder 1"/>
          <p:cNvSpPr>
            <a:spLocks noGrp="1"/>
          </p:cNvSpPr>
          <p:nvPr>
            <p:ph idx="1"/>
          </p:nvPr>
        </p:nvSpPr>
        <p:spPr>
          <a:xfrm>
            <a:off x="677334" y="1397923"/>
            <a:ext cx="8305800" cy="4800600"/>
          </a:xfrm>
        </p:spPr>
        <p:txBody>
          <a:bodyPr>
            <a:normAutofit fontScale="92500" lnSpcReduction="10000"/>
          </a:bodyPr>
          <a:lstStyle/>
          <a:p>
            <a:pPr eaLnBrk="1" hangingPunct="1">
              <a:defRPr/>
            </a:pPr>
            <a:r>
              <a:rPr lang="en-US" altLang="en-US" sz="2000" dirty="0">
                <a:solidFill>
                  <a:srgbClr val="C00000"/>
                </a:solidFill>
              </a:rPr>
              <a:t>Commercial Speech</a:t>
            </a:r>
            <a:r>
              <a:rPr lang="en-US" altLang="en-US" sz="2000" dirty="0"/>
              <a:t>: Communication in the form of advertising. Can be restricted more so than other types of speech.</a:t>
            </a:r>
          </a:p>
          <a:p>
            <a:pPr eaLnBrk="1" hangingPunct="1">
              <a:defRPr/>
            </a:pPr>
            <a:r>
              <a:rPr lang="en-US" altLang="en-US" sz="2000" dirty="0"/>
              <a:t> Advertising is regulated by Federal Trade Commission (FTC) and it makes sure advertisements are truthful.</a:t>
            </a:r>
          </a:p>
          <a:p>
            <a:pPr eaLnBrk="1" hangingPunct="1">
              <a:buFont typeface="Wingdings 2" pitchFamily="18" charset="2"/>
              <a:buNone/>
              <a:defRPr/>
            </a:pPr>
            <a:r>
              <a:rPr lang="en-US" altLang="en-US" sz="2400" dirty="0">
                <a:solidFill>
                  <a:schemeClr val="tx1">
                    <a:lumMod val="95000"/>
                    <a:lumOff val="5000"/>
                  </a:schemeClr>
                </a:solidFill>
              </a:rPr>
              <a:t>Regulation of Public Airwaves:</a:t>
            </a:r>
          </a:p>
          <a:p>
            <a:pPr eaLnBrk="1" hangingPunct="1">
              <a:defRPr/>
            </a:pPr>
            <a:r>
              <a:rPr lang="en-US" altLang="en-US" sz="2000" dirty="0">
                <a:solidFill>
                  <a:srgbClr val="C00000"/>
                </a:solidFill>
              </a:rPr>
              <a:t>Federal Communications Commission (FCC) </a:t>
            </a:r>
            <a:r>
              <a:rPr lang="en-US" altLang="en-US" sz="2000" dirty="0"/>
              <a:t>regulate what goes on TV or radio. Restrictions are not unconstitutional.</a:t>
            </a:r>
          </a:p>
          <a:p>
            <a:pPr eaLnBrk="1" hangingPunct="1">
              <a:defRPr/>
            </a:pPr>
            <a:r>
              <a:rPr lang="en-US" altLang="en-US" sz="2000" dirty="0">
                <a:solidFill>
                  <a:srgbClr val="FF0000"/>
                </a:solidFill>
              </a:rPr>
              <a:t>Miami Herald Publishing Co. v. </a:t>
            </a:r>
            <a:r>
              <a:rPr lang="en-US" altLang="en-US" sz="2000" dirty="0" err="1">
                <a:solidFill>
                  <a:srgbClr val="FF0000"/>
                </a:solidFill>
              </a:rPr>
              <a:t>Tornillo</a:t>
            </a:r>
            <a:r>
              <a:rPr lang="en-US" altLang="en-US" sz="2000" dirty="0"/>
              <a:t>: 1974 case that held that a state could not force a newspaper to print replies from candidates it had criticized, illustrating the limited power of government to restrict the print media.</a:t>
            </a:r>
          </a:p>
          <a:p>
            <a:pPr eaLnBrk="1" hangingPunct="1">
              <a:defRPr/>
            </a:pPr>
            <a:r>
              <a:rPr lang="en-US" altLang="en-US" sz="2000" dirty="0"/>
              <a:t> </a:t>
            </a:r>
            <a:r>
              <a:rPr lang="en-US" altLang="en-US" sz="2000" dirty="0">
                <a:solidFill>
                  <a:srgbClr val="FF0000"/>
                </a:solidFill>
              </a:rPr>
              <a:t>Red Lion Broadcasting co. v. FCC</a:t>
            </a:r>
            <a:r>
              <a:rPr lang="en-US" altLang="en-US" sz="2000" dirty="0"/>
              <a:t>: 1969 case that upheld restrictions on radio and TV broadcasting. They are less restrictive than those on print media because there are less broadcasting frequencies available.</a:t>
            </a:r>
          </a:p>
        </p:txBody>
      </p:sp>
    </p:spTree>
    <p:extLst>
      <p:ext uri="{BB962C8B-B14F-4D97-AF65-F5344CB8AC3E}">
        <p14:creationId xmlns:p14="http://schemas.microsoft.com/office/powerpoint/2010/main" val="8279219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dirty="0"/>
              <a:t>Freedom to </a:t>
            </a:r>
            <a:r>
              <a:rPr lang="en-US" altLang="en-US" dirty="0" smtClean="0"/>
              <a:t>Peaceably Assemble</a:t>
            </a:r>
            <a:endParaRPr lang="en-US" altLang="en-US" dirty="0"/>
          </a:p>
        </p:txBody>
      </p:sp>
      <p:sp>
        <p:nvSpPr>
          <p:cNvPr id="65539" name="Rectangle 3"/>
          <p:cNvSpPr>
            <a:spLocks noGrp="1" noChangeArrowheads="1"/>
          </p:cNvSpPr>
          <p:nvPr>
            <p:ph type="body" sz="half" idx="1"/>
          </p:nvPr>
        </p:nvSpPr>
        <p:spPr/>
        <p:txBody>
          <a:bodyPr>
            <a:normAutofit/>
          </a:bodyPr>
          <a:lstStyle/>
          <a:p>
            <a:r>
              <a:rPr lang="en-US" altLang="en-US" dirty="0"/>
              <a:t>Balance right to free association with right for public order</a:t>
            </a:r>
          </a:p>
          <a:p>
            <a:r>
              <a:rPr lang="en-US" altLang="en-US" dirty="0"/>
              <a:t>Permissible for localities to require permits in order to </a:t>
            </a:r>
            <a:r>
              <a:rPr lang="en-US" altLang="en-US" dirty="0" smtClean="0"/>
              <a:t>protest</a:t>
            </a:r>
          </a:p>
          <a:p>
            <a:r>
              <a:rPr lang="en-US" altLang="en-US" dirty="0" smtClean="0"/>
              <a:t>Can a predominantly-Jewish town withhold a permit allowing the NAZIs to hold a rally?</a:t>
            </a:r>
          </a:p>
          <a:p>
            <a:r>
              <a:rPr lang="en-US" altLang="en-US" dirty="0" smtClean="0">
                <a:solidFill>
                  <a:srgbClr val="C00000"/>
                </a:solidFill>
              </a:rPr>
              <a:t>No. </a:t>
            </a:r>
            <a:r>
              <a:rPr lang="en-US" b="0" i="1" dirty="0">
                <a:solidFill>
                  <a:srgbClr val="C00000"/>
                </a:solidFill>
                <a:latin typeface="Linux Libertine"/>
              </a:rPr>
              <a:t>National Socialist Party of America v. Village of </a:t>
            </a:r>
            <a:r>
              <a:rPr lang="en-US" b="0" i="1" dirty="0" smtClean="0">
                <a:solidFill>
                  <a:srgbClr val="C00000"/>
                </a:solidFill>
                <a:latin typeface="Linux Libertine"/>
              </a:rPr>
              <a:t>Skokie </a:t>
            </a:r>
            <a:r>
              <a:rPr lang="en-US" b="0" dirty="0" smtClean="0">
                <a:solidFill>
                  <a:srgbClr val="C00000"/>
                </a:solidFill>
                <a:latin typeface="Linux Libertine"/>
              </a:rPr>
              <a:t>(1977)</a:t>
            </a:r>
            <a:endParaRPr lang="en-US" b="0" dirty="0">
              <a:solidFill>
                <a:srgbClr val="C00000"/>
              </a:solidFill>
              <a:latin typeface="Linux Libertine"/>
            </a:endParaRPr>
          </a:p>
          <a:p>
            <a:endParaRPr lang="en-US" altLang="en-US" dirty="0"/>
          </a:p>
        </p:txBody>
      </p:sp>
      <p:pic>
        <p:nvPicPr>
          <p:cNvPr id="65542" name="Picture 6" descr="C:\Documents and Settings\user\My Documents\My Pictures\uspol\Iraqwarprotest.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400801" y="2514600"/>
            <a:ext cx="5204884" cy="292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3705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smtClean="0"/>
              <a:t>Freedom of Assembly</a:t>
            </a:r>
            <a:endParaRPr/>
          </a:p>
        </p:txBody>
      </p:sp>
      <p:sp>
        <p:nvSpPr>
          <p:cNvPr id="94211" name="Content Placeholder 1"/>
          <p:cNvSpPr>
            <a:spLocks noGrp="1"/>
          </p:cNvSpPr>
          <p:nvPr>
            <p:ph idx="1"/>
          </p:nvPr>
        </p:nvSpPr>
        <p:spPr/>
        <p:txBody>
          <a:bodyPr>
            <a:normAutofit fontScale="92500" lnSpcReduction="20000"/>
          </a:bodyPr>
          <a:lstStyle/>
          <a:p>
            <a:pPr eaLnBrk="1" hangingPunct="1">
              <a:defRPr/>
            </a:pPr>
            <a:r>
              <a:rPr lang="en-US" altLang="en-US" sz="2400" dirty="0"/>
              <a:t> Basis for forming interest groups, political parties etc. </a:t>
            </a:r>
          </a:p>
          <a:p>
            <a:pPr eaLnBrk="1" hangingPunct="1">
              <a:buFont typeface="Wingdings 2" pitchFamily="18" charset="2"/>
              <a:buNone/>
              <a:defRPr/>
            </a:pPr>
            <a:r>
              <a:rPr lang="en-US" altLang="en-US" sz="2400" dirty="0">
                <a:solidFill>
                  <a:schemeClr val="tx1">
                    <a:lumMod val="95000"/>
                    <a:lumOff val="5000"/>
                  </a:schemeClr>
                </a:solidFill>
              </a:rPr>
              <a:t>Right to Assemble:</a:t>
            </a:r>
          </a:p>
          <a:p>
            <a:pPr eaLnBrk="1" hangingPunct="1">
              <a:defRPr/>
            </a:pPr>
            <a:r>
              <a:rPr lang="en-US" altLang="en-US" sz="2400" dirty="0"/>
              <a:t>People are allowed to assemble and protest as long as it’s on private property and they demonstrate during times when police can come if needed.</a:t>
            </a:r>
          </a:p>
          <a:p>
            <a:pPr eaLnBrk="1" hangingPunct="1">
              <a:buFont typeface="Wingdings 2" pitchFamily="18" charset="2"/>
              <a:buNone/>
              <a:defRPr/>
            </a:pPr>
            <a:r>
              <a:rPr lang="en-US" altLang="en-US" sz="2400" dirty="0">
                <a:solidFill>
                  <a:schemeClr val="tx1">
                    <a:lumMod val="95000"/>
                    <a:lumOff val="5000"/>
                  </a:schemeClr>
                </a:solidFill>
              </a:rPr>
              <a:t>Right to Associate:</a:t>
            </a:r>
          </a:p>
          <a:p>
            <a:pPr eaLnBrk="1" hangingPunct="1">
              <a:defRPr/>
            </a:pPr>
            <a:r>
              <a:rPr lang="en-US" altLang="en-US" sz="2400" dirty="0"/>
              <a:t>Everyone has the right to associate with people who share a common interest.</a:t>
            </a:r>
          </a:p>
          <a:p>
            <a:pPr eaLnBrk="1" hangingPunct="1">
              <a:defRPr/>
            </a:pPr>
            <a:r>
              <a:rPr lang="en-US" altLang="en-US" sz="2000" dirty="0"/>
              <a:t> </a:t>
            </a:r>
            <a:r>
              <a:rPr lang="en-US" altLang="en-US" sz="2000" dirty="0">
                <a:solidFill>
                  <a:srgbClr val="FF0000"/>
                </a:solidFill>
              </a:rPr>
              <a:t>NAACP v. Alabama</a:t>
            </a:r>
            <a:r>
              <a:rPr lang="en-US" altLang="en-US" sz="2000" dirty="0"/>
              <a:t>: The Supreme court protected the right to assemble peaceably in this 1958 case when it decided the NAACP did not have to reveal its membership list and thus subject its members to harassment.</a:t>
            </a:r>
          </a:p>
          <a:p>
            <a:pPr eaLnBrk="1" hangingPunct="1">
              <a:buFont typeface="Wingdings 2" pitchFamily="18" charset="2"/>
              <a:buNone/>
              <a:defRPr/>
            </a:pPr>
            <a:endParaRPr lang="en-US" altLang="en-US" dirty="0" smtClean="0"/>
          </a:p>
        </p:txBody>
      </p:sp>
    </p:spTree>
    <p:extLst>
      <p:ext uri="{BB962C8B-B14F-4D97-AF65-F5344CB8AC3E}">
        <p14:creationId xmlns:p14="http://schemas.microsoft.com/office/powerpoint/2010/main" val="3333483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Recent Landmark Cases</a:t>
            </a:r>
            <a:endParaRPr lang="en-US" dirty="0"/>
          </a:p>
        </p:txBody>
      </p:sp>
      <p:sp>
        <p:nvSpPr>
          <p:cNvPr id="134147" name="Content Placeholder 2"/>
          <p:cNvSpPr>
            <a:spLocks noGrp="1"/>
          </p:cNvSpPr>
          <p:nvPr>
            <p:ph idx="1"/>
          </p:nvPr>
        </p:nvSpPr>
        <p:spPr>
          <a:xfrm>
            <a:off x="502766" y="1794829"/>
            <a:ext cx="8596668" cy="3880773"/>
          </a:xfrm>
        </p:spPr>
        <p:txBody>
          <a:bodyPr>
            <a:normAutofit fontScale="92500" lnSpcReduction="20000"/>
          </a:bodyPr>
          <a:lstStyle/>
          <a:p>
            <a:r>
              <a:rPr lang="en-US" altLang="es-MX" sz="2800" b="1" u="sng" dirty="0" smtClean="0">
                <a:solidFill>
                  <a:schemeClr val="tx1"/>
                </a:solidFill>
              </a:rPr>
              <a:t>(R)  </a:t>
            </a:r>
            <a:r>
              <a:rPr lang="en-US" altLang="es-MX" sz="2800" b="1" u="sng" dirty="0" smtClean="0">
                <a:solidFill>
                  <a:srgbClr val="FF0000"/>
                </a:solidFill>
              </a:rPr>
              <a:t>McDonald </a:t>
            </a:r>
            <a:r>
              <a:rPr lang="en-US" altLang="es-MX" sz="2800" b="1" u="sng" dirty="0">
                <a:solidFill>
                  <a:srgbClr val="FF0000"/>
                </a:solidFill>
              </a:rPr>
              <a:t>v. Chicago  (2010)  </a:t>
            </a:r>
          </a:p>
          <a:p>
            <a:r>
              <a:rPr lang="en-US" altLang="es-MX" sz="2800" dirty="0"/>
              <a:t>Determined whether the Second Amendment applies to the individual states. The Court held that the right of an individual to "keep and bear arms" protected by the Second Amendment is incorporated by the Due Process Clause of the Fourteenth Amendment and applies to the states. </a:t>
            </a:r>
          </a:p>
          <a:p>
            <a:r>
              <a:rPr lang="en-US" altLang="es-MX" sz="2800" dirty="0"/>
              <a:t>Simple </a:t>
            </a:r>
            <a:r>
              <a:rPr lang="en-US" altLang="es-MX" sz="2800" dirty="0" smtClean="0"/>
              <a:t>English: </a:t>
            </a:r>
            <a:r>
              <a:rPr lang="en-US" altLang="es-MX" sz="2800" dirty="0"/>
              <a:t>States and cities can not take away a persons 2</a:t>
            </a:r>
            <a:r>
              <a:rPr lang="en-US" altLang="es-MX" sz="2800" baseline="30000" dirty="0"/>
              <a:t>nd</a:t>
            </a:r>
            <a:r>
              <a:rPr lang="en-US" altLang="es-MX" sz="2800" dirty="0"/>
              <a:t> Amendment rights. </a:t>
            </a:r>
            <a:r>
              <a:rPr lang="en-US" altLang="es-MX" sz="2000" dirty="0"/>
              <a:t> </a:t>
            </a:r>
            <a:r>
              <a:rPr lang="en-US" altLang="es-MX" sz="2000" dirty="0" err="1"/>
              <a:t>Except</a:t>
            </a:r>
            <a:r>
              <a:rPr lang="en-US" altLang="es-MX" dirty="0" err="1"/>
              <a:t>:"prohibit</a:t>
            </a:r>
            <a:r>
              <a:rPr lang="en-US" altLang="es-MX" dirty="0"/>
              <a:t>...the possession of firearms by felons or mentally ill" and "laws forbidding the carrying of firearms in sensitive places such as schools and government buildings, or laws imposing conditions and qualifications on the commercial sale of arms"</a:t>
            </a:r>
          </a:p>
        </p:txBody>
      </p:sp>
    </p:spTree>
    <p:extLst>
      <p:ext uri="{BB962C8B-B14F-4D97-AF65-F5344CB8AC3E}">
        <p14:creationId xmlns:p14="http://schemas.microsoft.com/office/powerpoint/2010/main" val="4048050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Courts and Conflicts over Civil Liberties</a:t>
            </a:r>
            <a:endParaRPr lang="en-US" sz="3200" dirty="0"/>
          </a:p>
        </p:txBody>
      </p:sp>
      <p:sp>
        <p:nvSpPr>
          <p:cNvPr id="3" name="Content Placeholder 2"/>
          <p:cNvSpPr>
            <a:spLocks noGrp="1"/>
          </p:cNvSpPr>
          <p:nvPr>
            <p:ph idx="1"/>
          </p:nvPr>
        </p:nvSpPr>
        <p:spPr>
          <a:xfrm>
            <a:off x="677334" y="1420756"/>
            <a:ext cx="8596668" cy="3880773"/>
          </a:xfrm>
        </p:spPr>
        <p:txBody>
          <a:bodyPr/>
          <a:lstStyle/>
          <a:p>
            <a:r>
              <a:rPr lang="en-US" dirty="0" smtClean="0"/>
              <a:t>Civil Liberties and the courts are in constant struggles over individual freedoms that citizens have and what limits exists on those freedoms.</a:t>
            </a:r>
          </a:p>
          <a:p>
            <a:endParaRPr lang="en-US" dirty="0"/>
          </a:p>
          <a:p>
            <a:r>
              <a:rPr lang="en-US" dirty="0" smtClean="0"/>
              <a:t>Conflicts occur when one person asserts one constitutional right or duty and another person asserts a different one.  </a:t>
            </a:r>
          </a:p>
          <a:p>
            <a:endParaRPr lang="en-US" dirty="0" smtClean="0"/>
          </a:p>
          <a:p>
            <a:r>
              <a:rPr lang="en-US" dirty="0" smtClean="0"/>
              <a:t>Should groups like the </a:t>
            </a:r>
            <a:r>
              <a:rPr lang="en-US" dirty="0" err="1" smtClean="0"/>
              <a:t>Westboro</a:t>
            </a:r>
            <a:r>
              <a:rPr lang="en-US" dirty="0" smtClean="0"/>
              <a:t> Baptist Church be able to protest at funerals against things like gay rights?</a:t>
            </a:r>
            <a:endParaRPr lang="en-US" dirty="0"/>
          </a:p>
        </p:txBody>
      </p:sp>
      <p:pic>
        <p:nvPicPr>
          <p:cNvPr id="4" name="Picture 3"/>
          <p:cNvPicPr>
            <a:picLocks noChangeAspect="1"/>
          </p:cNvPicPr>
          <p:nvPr/>
        </p:nvPicPr>
        <p:blipFill>
          <a:blip r:embed="rId2"/>
          <a:stretch>
            <a:fillRect/>
          </a:stretch>
        </p:blipFill>
        <p:spPr>
          <a:xfrm>
            <a:off x="3857215" y="4446313"/>
            <a:ext cx="2814440" cy="2076191"/>
          </a:xfrm>
          <a:prstGeom prst="rect">
            <a:avLst/>
          </a:prstGeom>
        </p:spPr>
      </p:pic>
    </p:spTree>
    <p:extLst>
      <p:ext uri="{BB962C8B-B14F-4D97-AF65-F5344CB8AC3E}">
        <p14:creationId xmlns:p14="http://schemas.microsoft.com/office/powerpoint/2010/main" val="1646278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dirty="0" smtClean="0"/>
              <a:t>Defendant's Rights</a:t>
            </a:r>
            <a:endParaRPr dirty="0"/>
          </a:p>
        </p:txBody>
      </p:sp>
      <p:sp>
        <p:nvSpPr>
          <p:cNvPr id="95235" name="Content Placeholder 1"/>
          <p:cNvSpPr>
            <a:spLocks noGrp="1"/>
          </p:cNvSpPr>
          <p:nvPr>
            <p:ph idx="1"/>
          </p:nvPr>
        </p:nvSpPr>
        <p:spPr>
          <a:xfrm>
            <a:off x="677334" y="1869643"/>
            <a:ext cx="8596668" cy="3880773"/>
          </a:xfrm>
        </p:spPr>
        <p:txBody>
          <a:bodyPr>
            <a:normAutofit fontScale="92500"/>
          </a:bodyPr>
          <a:lstStyle/>
          <a:p>
            <a:pPr eaLnBrk="1" hangingPunct="1">
              <a:defRPr/>
            </a:pPr>
            <a:r>
              <a:rPr lang="en-US" altLang="en-US" sz="3200" dirty="0" smtClean="0"/>
              <a:t> Crime followed by arrest, followed by prosecution, followed by trail, followed by verdict. (Stages of criminal justice system)</a:t>
            </a:r>
          </a:p>
          <a:p>
            <a:pPr eaLnBrk="1" hangingPunct="1">
              <a:defRPr/>
            </a:pPr>
            <a:r>
              <a:rPr lang="en-US" altLang="en-US" sz="3200" dirty="0" smtClean="0"/>
              <a:t> Courts apply the protections of the accused in the 4</a:t>
            </a:r>
            <a:r>
              <a:rPr lang="en-US" altLang="en-US" sz="3200" baseline="30000" dirty="0" smtClean="0"/>
              <a:t>th</a:t>
            </a:r>
            <a:r>
              <a:rPr lang="en-US" altLang="en-US" sz="3200" dirty="0" smtClean="0"/>
              <a:t>, 5</a:t>
            </a:r>
            <a:r>
              <a:rPr lang="en-US" altLang="en-US" sz="3200" baseline="30000" dirty="0" smtClean="0"/>
              <a:t>th</a:t>
            </a:r>
            <a:r>
              <a:rPr lang="en-US" altLang="en-US" sz="3200" dirty="0" smtClean="0"/>
              <a:t>, 6</a:t>
            </a:r>
            <a:r>
              <a:rPr lang="en-US" altLang="en-US" sz="3200" baseline="30000" dirty="0" smtClean="0"/>
              <a:t>th</a:t>
            </a:r>
            <a:r>
              <a:rPr lang="en-US" altLang="en-US" sz="3200" dirty="0" smtClean="0"/>
              <a:t>, 7</a:t>
            </a:r>
            <a:r>
              <a:rPr lang="en-US" altLang="en-US" sz="3200" baseline="30000" dirty="0" smtClean="0"/>
              <a:t>th</a:t>
            </a:r>
            <a:r>
              <a:rPr lang="en-US" altLang="en-US" sz="3200" dirty="0" smtClean="0"/>
              <a:t>, 8</a:t>
            </a:r>
            <a:r>
              <a:rPr lang="en-US" altLang="en-US" sz="3200" baseline="30000" dirty="0" smtClean="0"/>
              <a:t>th</a:t>
            </a:r>
            <a:r>
              <a:rPr lang="en-US" altLang="en-US" sz="3200" dirty="0" smtClean="0"/>
              <a:t> amendments. (Procedural Due Process is the following of these rights to protect people’s rights from being overrun by the government)</a:t>
            </a:r>
          </a:p>
          <a:p>
            <a:pPr eaLnBrk="1" hangingPunct="1">
              <a:buFont typeface="Wingdings 2" pitchFamily="18" charset="2"/>
              <a:buNone/>
              <a:defRPr/>
            </a:pPr>
            <a:endParaRPr lang="en-US" altLang="en-US" dirty="0" smtClean="0">
              <a:solidFill>
                <a:schemeClr val="bg1"/>
              </a:solidFill>
            </a:endParaRPr>
          </a:p>
        </p:txBody>
      </p:sp>
    </p:spTree>
    <p:extLst>
      <p:ext uri="{BB962C8B-B14F-4D97-AF65-F5344CB8AC3E}">
        <p14:creationId xmlns:p14="http://schemas.microsoft.com/office/powerpoint/2010/main" val="34954175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smtClean="0"/>
              <a:t>Stages of Criminal Justice System</a:t>
            </a:r>
            <a:endParaRPr/>
          </a:p>
        </p:txBody>
      </p:sp>
      <p:graphicFrame>
        <p:nvGraphicFramePr>
          <p:cNvPr id="98307" name="Object 2"/>
          <p:cNvGraphicFramePr>
            <a:graphicFrameLocks noGrp="1" noChangeAspect="1"/>
          </p:cNvGraphicFramePr>
          <p:nvPr>
            <p:ph idx="1"/>
          </p:nvPr>
        </p:nvGraphicFramePr>
        <p:xfrm>
          <a:off x="1981201" y="2028825"/>
          <a:ext cx="7618413" cy="3943350"/>
        </p:xfrm>
        <a:graphic>
          <a:graphicData uri="http://schemas.openxmlformats.org/presentationml/2006/ole">
            <mc:AlternateContent xmlns:mc="http://schemas.openxmlformats.org/markup-compatibility/2006">
              <mc:Choice xmlns:v="urn:schemas-microsoft-com:vml" Requires="v">
                <p:oleObj spid="_x0000_s1038" name="Photo Editor Photo" r:id="rId3" imgW="11923810" imgH="6171429" progId="MSPhotoEd.3">
                  <p:embed/>
                </p:oleObj>
              </mc:Choice>
              <mc:Fallback>
                <p:oleObj name="Photo Editor Photo" r:id="rId3" imgW="11923810" imgH="6171429" progId="MSPhotoEd.3">
                  <p:embed/>
                  <p:pic>
                    <p:nvPicPr>
                      <p:cNvPr id="98307"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1" y="2028825"/>
                        <a:ext cx="7618413"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444893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95332" y="0"/>
            <a:ext cx="8596668" cy="1320800"/>
          </a:xfrm>
        </p:spPr>
        <p:txBody>
          <a:bodyPr/>
          <a:lstStyle/>
          <a:p>
            <a:pPr>
              <a:defRPr/>
            </a:pPr>
            <a:r>
              <a:rPr dirty="0" smtClean="0"/>
              <a:t>Defendant's Rights</a:t>
            </a:r>
            <a:endParaRPr dirty="0"/>
          </a:p>
        </p:txBody>
      </p:sp>
      <p:sp>
        <p:nvSpPr>
          <p:cNvPr id="97283" name="Content Placeholder 1"/>
          <p:cNvSpPr>
            <a:spLocks noGrp="1"/>
          </p:cNvSpPr>
          <p:nvPr>
            <p:ph idx="1"/>
          </p:nvPr>
        </p:nvSpPr>
        <p:spPr>
          <a:xfrm>
            <a:off x="1087582" y="660400"/>
            <a:ext cx="8229600" cy="5562600"/>
          </a:xfrm>
        </p:spPr>
        <p:txBody>
          <a:bodyPr>
            <a:normAutofit fontScale="70000" lnSpcReduction="20000"/>
          </a:bodyPr>
          <a:lstStyle/>
          <a:p>
            <a:pPr eaLnBrk="1" hangingPunct="1">
              <a:buFont typeface="Wingdings 2" pitchFamily="18" charset="2"/>
              <a:buNone/>
              <a:defRPr/>
            </a:pPr>
            <a:r>
              <a:rPr lang="en-US" altLang="en-US" sz="2000" dirty="0">
                <a:solidFill>
                  <a:schemeClr val="tx1">
                    <a:lumMod val="95000"/>
                    <a:lumOff val="5000"/>
                  </a:schemeClr>
                </a:solidFill>
              </a:rPr>
              <a:t>Searches and Seizures:</a:t>
            </a:r>
          </a:p>
          <a:p>
            <a:pPr eaLnBrk="1" hangingPunct="1">
              <a:defRPr/>
            </a:pPr>
            <a:r>
              <a:rPr lang="en-US" altLang="en-US" dirty="0"/>
              <a:t>Must have a probable cause to search and/or seize from a search warrant.</a:t>
            </a:r>
          </a:p>
          <a:p>
            <a:pPr eaLnBrk="1" hangingPunct="1">
              <a:defRPr/>
            </a:pPr>
            <a:r>
              <a:rPr lang="en-US" altLang="en-US" dirty="0">
                <a:solidFill>
                  <a:srgbClr val="FF0000"/>
                </a:solidFill>
              </a:rPr>
              <a:t>Probable Cause</a:t>
            </a:r>
            <a:r>
              <a:rPr lang="en-US" altLang="en-US" dirty="0"/>
              <a:t>: The situation occurring when the police have a reason to believe that a person should be arrested.</a:t>
            </a:r>
          </a:p>
          <a:p>
            <a:pPr eaLnBrk="1" hangingPunct="1">
              <a:defRPr/>
            </a:pPr>
            <a:r>
              <a:rPr lang="en-US" altLang="en-US" dirty="0"/>
              <a:t>Most searches/seizures take place with no warrant.</a:t>
            </a:r>
          </a:p>
          <a:p>
            <a:pPr eaLnBrk="1" hangingPunct="1">
              <a:defRPr/>
            </a:pPr>
            <a:r>
              <a:rPr lang="en-US" altLang="en-US" dirty="0"/>
              <a:t>You can not be searched unannounced with out probably cause.</a:t>
            </a:r>
          </a:p>
          <a:p>
            <a:pPr eaLnBrk="1" hangingPunct="1">
              <a:defRPr/>
            </a:pPr>
            <a:r>
              <a:rPr lang="en-US" altLang="en-US" dirty="0"/>
              <a:t>Patriot Act is a new limit on privacy.</a:t>
            </a:r>
          </a:p>
          <a:p>
            <a:pPr eaLnBrk="1" hangingPunct="1">
              <a:defRPr/>
            </a:pPr>
            <a:r>
              <a:rPr lang="en-US" altLang="en-US" dirty="0">
                <a:solidFill>
                  <a:srgbClr val="FF0000"/>
                </a:solidFill>
              </a:rPr>
              <a:t>Unreasonable Searches and Seizures</a:t>
            </a:r>
            <a:r>
              <a:rPr lang="en-US" altLang="en-US" dirty="0"/>
              <a:t>: Obtaining evidence in a haphazard or random manner, a practice prohibited by the 4</a:t>
            </a:r>
            <a:r>
              <a:rPr lang="en-US" altLang="en-US" baseline="30000" dirty="0"/>
              <a:t>th</a:t>
            </a:r>
            <a:r>
              <a:rPr lang="en-US" altLang="en-US" dirty="0"/>
              <a:t> Amendment.</a:t>
            </a:r>
          </a:p>
          <a:p>
            <a:pPr eaLnBrk="1" hangingPunct="1">
              <a:defRPr/>
            </a:pPr>
            <a:r>
              <a:rPr lang="en-US" altLang="en-US" dirty="0">
                <a:solidFill>
                  <a:srgbClr val="FF0000"/>
                </a:solidFill>
              </a:rPr>
              <a:t>Search Warrant</a:t>
            </a:r>
            <a:r>
              <a:rPr lang="en-US" altLang="en-US" dirty="0"/>
              <a:t>: A written authorization from a court specifying the area to be searched and what the police are searching for.</a:t>
            </a:r>
          </a:p>
          <a:p>
            <a:pPr eaLnBrk="1" hangingPunct="1">
              <a:defRPr/>
            </a:pPr>
            <a:r>
              <a:rPr lang="en-US" altLang="en-US" dirty="0">
                <a:solidFill>
                  <a:srgbClr val="FF0000"/>
                </a:solidFill>
              </a:rPr>
              <a:t>Exclusionary Rule</a:t>
            </a:r>
            <a:r>
              <a:rPr lang="en-US" altLang="en-US" dirty="0"/>
              <a:t>: The rule that evidence, no matter how incriminating, cannot be introduced into trial if it was not constitutionally obtained.</a:t>
            </a:r>
          </a:p>
          <a:p>
            <a:pPr eaLnBrk="1" hangingPunct="1">
              <a:defRPr/>
            </a:pPr>
            <a:r>
              <a:rPr lang="en-US" altLang="en-US" dirty="0" err="1">
                <a:solidFill>
                  <a:srgbClr val="FF0000"/>
                </a:solidFill>
              </a:rPr>
              <a:t>Mapp</a:t>
            </a:r>
            <a:r>
              <a:rPr lang="en-US" altLang="en-US" dirty="0">
                <a:solidFill>
                  <a:srgbClr val="FF0000"/>
                </a:solidFill>
              </a:rPr>
              <a:t> v. Ohio</a:t>
            </a:r>
            <a:r>
              <a:rPr lang="en-US" altLang="en-US" dirty="0"/>
              <a:t>: 1961 decision ruling that the 4</a:t>
            </a:r>
            <a:r>
              <a:rPr lang="en-US" altLang="en-US" baseline="30000" dirty="0"/>
              <a:t>th</a:t>
            </a:r>
            <a:r>
              <a:rPr lang="en-US" altLang="en-US" dirty="0"/>
              <a:t> amendment’s protection against unreasonable searches and seizures must be extended to the states as well as to the federal government.  (overturns Wolf v. Colorado that stated the rule did not apply to states 1949)</a:t>
            </a:r>
          </a:p>
          <a:p>
            <a:pPr eaLnBrk="1" hangingPunct="1">
              <a:defRPr/>
            </a:pPr>
            <a:r>
              <a:rPr lang="en-US" altLang="en-US" dirty="0">
                <a:solidFill>
                  <a:srgbClr val="FF0000"/>
                </a:solidFill>
              </a:rPr>
              <a:t>United States v Leon </a:t>
            </a:r>
            <a:r>
              <a:rPr lang="en-US" altLang="en-US" dirty="0"/>
              <a:t>(1984) “good Faith” exception to the exclusionary rule allowing the introduction of illegally obtained evidence where police officers can prove that the evidence was obtained without violating due process principles of Mapp v Ohio </a:t>
            </a:r>
            <a:endParaRPr lang="en-US" altLang="en-US" dirty="0" smtClean="0"/>
          </a:p>
          <a:p>
            <a:pPr>
              <a:defRPr/>
            </a:pPr>
            <a:r>
              <a:rPr lang="en-US" altLang="en-US" dirty="0" smtClean="0">
                <a:solidFill>
                  <a:srgbClr val="FF0000"/>
                </a:solidFill>
              </a:rPr>
              <a:t>Public safety exception </a:t>
            </a:r>
            <a:r>
              <a:rPr lang="en-US" dirty="0"/>
              <a:t>allows into evidence an otherwise suppressible statement made by a defendant relating to information that the police needed at the time it was made in order to protect the </a:t>
            </a:r>
            <a:r>
              <a:rPr lang="en-US" b="1" dirty="0" smtClean="0"/>
              <a:t>public  Example case  U.S. v Talley</a:t>
            </a:r>
          </a:p>
          <a:p>
            <a:pPr>
              <a:defRPr/>
            </a:pPr>
            <a:r>
              <a:rPr lang="en-US" b="1" dirty="0" smtClean="0">
                <a:solidFill>
                  <a:srgbClr val="FF0000"/>
                </a:solidFill>
              </a:rPr>
              <a:t>Inevitable discovery:  </a:t>
            </a:r>
            <a:r>
              <a:rPr lang="en-US" b="1" dirty="0" smtClean="0"/>
              <a:t>Police can use information gathered in interview if it would have been discovered eventually.  </a:t>
            </a:r>
          </a:p>
          <a:p>
            <a:pPr>
              <a:defRPr/>
            </a:pPr>
            <a:endParaRPr lang="en-US" altLang="en-US" dirty="0"/>
          </a:p>
          <a:p>
            <a:pPr eaLnBrk="1" hangingPunct="1">
              <a:buFont typeface="Wingdings 2" pitchFamily="18" charset="2"/>
              <a:buNone/>
              <a:defRPr/>
            </a:pPr>
            <a:endParaRPr lang="en-US" altLang="en-US" sz="2000" dirty="0"/>
          </a:p>
          <a:p>
            <a:pPr eaLnBrk="1" hangingPunct="1">
              <a:defRPr/>
            </a:pPr>
            <a:endParaRPr lang="en-US" altLang="en-US" dirty="0" smtClean="0"/>
          </a:p>
        </p:txBody>
      </p:sp>
    </p:spTree>
    <p:extLst>
      <p:ext uri="{BB962C8B-B14F-4D97-AF65-F5344CB8AC3E}">
        <p14:creationId xmlns:p14="http://schemas.microsoft.com/office/powerpoint/2010/main" val="16813996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Terry v. Ohio    (1968)</a:t>
            </a:r>
            <a:endParaRPr lang="en-US" dirty="0"/>
          </a:p>
        </p:txBody>
      </p:sp>
      <p:sp>
        <p:nvSpPr>
          <p:cNvPr id="100355" name="Content Placeholder 2"/>
          <p:cNvSpPr>
            <a:spLocks noGrp="1"/>
          </p:cNvSpPr>
          <p:nvPr>
            <p:ph idx="1"/>
          </p:nvPr>
        </p:nvSpPr>
        <p:spPr/>
        <p:txBody>
          <a:bodyPr>
            <a:normAutofit fontScale="92500" lnSpcReduction="20000"/>
          </a:bodyPr>
          <a:lstStyle/>
          <a:p>
            <a:r>
              <a:rPr lang="en-US" altLang="es-MX" dirty="0"/>
              <a:t>Landmark decision by the United States Supreme Court which held that the Fourth Amendment prohibition on unreasonable searches and seizures is not violated when a police officer stops a suspect on the street and frisks him or her without probable cause to arrest, if the police officer has a reasonable suspicion that the person has committed, is committing, or is about to commit a crime and has a reasonable belief that the person "may be armed and presently dangerous.</a:t>
            </a:r>
          </a:p>
          <a:p>
            <a:r>
              <a:rPr lang="en-US" altLang="es-MX" sz="2000" dirty="0"/>
              <a:t>For their own protection, police may perform a quick surface search of the person’s outer clothing for weapons if they have reasonable suspicion that the person stopped is armed. This reasonable suspicion must be based on "specific and articulable facts" and not merely upon an officer's hunch.</a:t>
            </a:r>
          </a:p>
          <a:p>
            <a:r>
              <a:rPr lang="en-US" altLang="es-MX" sz="2000" dirty="0"/>
              <a:t>The meaning of the rule is to protect persons from unreasonable searches and seizures aimed at gathering evidence, not searches and seizures for other purposes (like prevention of crime or personal protection of police officers).</a:t>
            </a:r>
          </a:p>
        </p:txBody>
      </p:sp>
    </p:spTree>
    <p:extLst>
      <p:ext uri="{BB962C8B-B14F-4D97-AF65-F5344CB8AC3E}">
        <p14:creationId xmlns:p14="http://schemas.microsoft.com/office/powerpoint/2010/main" val="23622530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smtClean="0"/>
              <a:t>Defendant's Rights</a:t>
            </a:r>
            <a:endParaRPr/>
          </a:p>
        </p:txBody>
      </p:sp>
      <p:sp>
        <p:nvSpPr>
          <p:cNvPr id="98307" name="Content Placeholder 1"/>
          <p:cNvSpPr>
            <a:spLocks noGrp="1"/>
          </p:cNvSpPr>
          <p:nvPr>
            <p:ph idx="1"/>
          </p:nvPr>
        </p:nvSpPr>
        <p:spPr/>
        <p:txBody>
          <a:bodyPr>
            <a:normAutofit fontScale="92500" lnSpcReduction="20000"/>
          </a:bodyPr>
          <a:lstStyle/>
          <a:p>
            <a:pPr eaLnBrk="1" hangingPunct="1">
              <a:buFont typeface="Wingdings 2" pitchFamily="18" charset="2"/>
              <a:buNone/>
              <a:defRPr/>
            </a:pPr>
            <a:r>
              <a:rPr lang="en-US" altLang="en-US" sz="1900" dirty="0">
                <a:solidFill>
                  <a:schemeClr val="tx1">
                    <a:lumMod val="95000"/>
                    <a:lumOff val="5000"/>
                  </a:schemeClr>
                </a:solidFill>
              </a:rPr>
              <a:t>Self-Incrimination:</a:t>
            </a:r>
          </a:p>
          <a:p>
            <a:pPr eaLnBrk="1" hangingPunct="1">
              <a:defRPr/>
            </a:pPr>
            <a:r>
              <a:rPr lang="en-US" altLang="en-US" sz="1900" dirty="0"/>
              <a:t>You have a set of Miranda Rights when arrested:</a:t>
            </a:r>
          </a:p>
          <a:p>
            <a:pPr eaLnBrk="1" hangingPunct="1">
              <a:buFont typeface="Wingdings 2" pitchFamily="18" charset="2"/>
              <a:buNone/>
              <a:defRPr/>
            </a:pPr>
            <a:r>
              <a:rPr lang="en-US" altLang="en-US" sz="1900" dirty="0"/>
              <a:t>	1. Right to remain silent</a:t>
            </a:r>
          </a:p>
          <a:p>
            <a:pPr eaLnBrk="1" hangingPunct="1">
              <a:buFont typeface="Wingdings 2" pitchFamily="18" charset="2"/>
              <a:buNone/>
              <a:defRPr/>
            </a:pPr>
            <a:r>
              <a:rPr lang="en-US" altLang="en-US" sz="1900" dirty="0"/>
              <a:t>	2. Right to an attorney (One will be provided to those who cant afford one)</a:t>
            </a:r>
          </a:p>
          <a:p>
            <a:pPr eaLnBrk="1" hangingPunct="1">
              <a:buFont typeface="Wingdings 2" pitchFamily="18" charset="2"/>
              <a:buNone/>
              <a:defRPr/>
            </a:pPr>
            <a:r>
              <a:rPr lang="en-US" altLang="en-US" sz="1900" dirty="0"/>
              <a:t>	3. Anything you say can and will be used against you in a court of law.</a:t>
            </a:r>
          </a:p>
          <a:p>
            <a:pPr eaLnBrk="1" hangingPunct="1">
              <a:defRPr/>
            </a:pPr>
            <a:r>
              <a:rPr lang="en-US" altLang="en-US" sz="1900" dirty="0">
                <a:solidFill>
                  <a:srgbClr val="FF0000"/>
                </a:solidFill>
              </a:rPr>
              <a:t>Fifth Amendment</a:t>
            </a:r>
            <a:r>
              <a:rPr lang="en-US" altLang="en-US" sz="1900" dirty="0"/>
              <a:t>: Designed to protect the rights of persons accused of crimes, Including prosecutions against double jeopardy, self-incrimination, and punishment without due process of law.</a:t>
            </a:r>
          </a:p>
          <a:p>
            <a:pPr eaLnBrk="1" hangingPunct="1">
              <a:defRPr/>
            </a:pPr>
            <a:r>
              <a:rPr lang="en-US" altLang="en-US" sz="1900" dirty="0">
                <a:solidFill>
                  <a:srgbClr val="FF0000"/>
                </a:solidFill>
              </a:rPr>
              <a:t>Self-Incrimination</a:t>
            </a:r>
            <a:r>
              <a:rPr lang="en-US" altLang="en-US" sz="1900" dirty="0"/>
              <a:t>: Occurs when an individual accused of a crime is compelled to be a witness against himself or herself in court.</a:t>
            </a:r>
          </a:p>
          <a:p>
            <a:pPr eaLnBrk="1" hangingPunct="1">
              <a:defRPr/>
            </a:pPr>
            <a:r>
              <a:rPr lang="en-US" altLang="en-US" sz="1900" dirty="0">
                <a:solidFill>
                  <a:schemeClr val="accent2"/>
                </a:solidFill>
              </a:rPr>
              <a:t> </a:t>
            </a:r>
            <a:r>
              <a:rPr lang="en-US" altLang="en-US" sz="1900" dirty="0" smtClean="0">
                <a:solidFill>
                  <a:schemeClr val="tx1"/>
                </a:solidFill>
              </a:rPr>
              <a:t>(R) </a:t>
            </a:r>
            <a:r>
              <a:rPr lang="en-US" altLang="en-US" sz="1900" dirty="0" smtClean="0">
                <a:solidFill>
                  <a:srgbClr val="FF0000"/>
                </a:solidFill>
              </a:rPr>
              <a:t>Miranda </a:t>
            </a:r>
            <a:r>
              <a:rPr lang="en-US" altLang="en-US" sz="1900" dirty="0">
                <a:solidFill>
                  <a:srgbClr val="FF0000"/>
                </a:solidFill>
              </a:rPr>
              <a:t>v. Arizona</a:t>
            </a:r>
            <a:r>
              <a:rPr lang="en-US" altLang="en-US" sz="1900" dirty="0"/>
              <a:t>: 1966 decision that sets guidelines for police questioning of accused persons to protect them against self-incrimination and to protect their right to counsel.</a:t>
            </a:r>
          </a:p>
        </p:txBody>
      </p:sp>
    </p:spTree>
    <p:extLst>
      <p:ext uri="{BB962C8B-B14F-4D97-AF65-F5344CB8AC3E}">
        <p14:creationId xmlns:p14="http://schemas.microsoft.com/office/powerpoint/2010/main" val="20569631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smtClean="0"/>
              <a:t>Defendant's Rights</a:t>
            </a:r>
            <a:endParaRPr/>
          </a:p>
        </p:txBody>
      </p:sp>
      <p:sp>
        <p:nvSpPr>
          <p:cNvPr id="99331" name="Content Placeholder 1"/>
          <p:cNvSpPr>
            <a:spLocks noGrp="1"/>
          </p:cNvSpPr>
          <p:nvPr>
            <p:ph idx="1"/>
          </p:nvPr>
        </p:nvSpPr>
        <p:spPr/>
        <p:txBody>
          <a:bodyPr>
            <a:normAutofit fontScale="92500" lnSpcReduction="10000"/>
          </a:bodyPr>
          <a:lstStyle/>
          <a:p>
            <a:pPr eaLnBrk="1" hangingPunct="1">
              <a:buFont typeface="Wingdings 2" pitchFamily="18" charset="2"/>
              <a:buNone/>
              <a:defRPr/>
            </a:pPr>
            <a:r>
              <a:rPr lang="en-US" altLang="en-US" sz="2500" dirty="0">
                <a:solidFill>
                  <a:schemeClr val="tx1">
                    <a:lumMod val="95000"/>
                    <a:lumOff val="5000"/>
                  </a:schemeClr>
                </a:solidFill>
              </a:rPr>
              <a:t>Right to Counsel: </a:t>
            </a:r>
          </a:p>
          <a:p>
            <a:pPr eaLnBrk="1" hangingPunct="1">
              <a:buFont typeface="Arial" charset="0"/>
              <a:buChar char="•"/>
              <a:defRPr/>
            </a:pPr>
            <a:r>
              <a:rPr lang="en-US" altLang="en-US" sz="2500" dirty="0"/>
              <a:t>Everyone has a right to counsel; used mostly in capital crimes and then later extended to state courts on felonies (Gideon v. Wainwright)</a:t>
            </a:r>
          </a:p>
          <a:p>
            <a:pPr eaLnBrk="1" hangingPunct="1">
              <a:buFont typeface="Arial" charset="0"/>
              <a:buChar char="•"/>
              <a:defRPr/>
            </a:pPr>
            <a:r>
              <a:rPr lang="en-US" altLang="en-US" sz="2500" dirty="0">
                <a:solidFill>
                  <a:srgbClr val="FF0000"/>
                </a:solidFill>
              </a:rPr>
              <a:t>Sixth Amendment</a:t>
            </a:r>
            <a:r>
              <a:rPr lang="en-US" altLang="en-US" sz="2500" dirty="0"/>
              <a:t>: Designed to protect individuals accused of crimes. Includes right to counsel, right to confront witnesses, and right to a speedy and public trial.</a:t>
            </a:r>
          </a:p>
          <a:p>
            <a:pPr eaLnBrk="1" hangingPunct="1">
              <a:buFont typeface="Arial" charset="0"/>
              <a:buChar char="•"/>
              <a:defRPr/>
            </a:pPr>
            <a:r>
              <a:rPr lang="en-US" altLang="en-US" sz="2500" dirty="0" smtClean="0">
                <a:solidFill>
                  <a:schemeClr val="tx1"/>
                </a:solidFill>
              </a:rPr>
              <a:t>(R) </a:t>
            </a:r>
            <a:r>
              <a:rPr lang="en-US" altLang="en-US" sz="2500" dirty="0" smtClean="0">
                <a:solidFill>
                  <a:srgbClr val="FF0000"/>
                </a:solidFill>
              </a:rPr>
              <a:t>Gideon </a:t>
            </a:r>
            <a:r>
              <a:rPr lang="en-US" altLang="en-US" sz="2500" dirty="0">
                <a:solidFill>
                  <a:srgbClr val="FF0000"/>
                </a:solidFill>
              </a:rPr>
              <a:t>v. Wainwright</a:t>
            </a:r>
            <a:r>
              <a:rPr lang="en-US" altLang="en-US" sz="2500" dirty="0"/>
              <a:t>: 1963 decision holding that anyone accused of a felony where imprisonment may be imposed, however poor he or she might be, has a right to a lawyer. </a:t>
            </a:r>
          </a:p>
        </p:txBody>
      </p:sp>
    </p:spTree>
    <p:extLst>
      <p:ext uri="{BB962C8B-B14F-4D97-AF65-F5344CB8AC3E}">
        <p14:creationId xmlns:p14="http://schemas.microsoft.com/office/powerpoint/2010/main" val="35771137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smtClean="0"/>
              <a:t>Defendant's Rights</a:t>
            </a:r>
            <a:endParaRPr/>
          </a:p>
        </p:txBody>
      </p:sp>
      <p:sp>
        <p:nvSpPr>
          <p:cNvPr id="100355" name="Content Placeholder 1"/>
          <p:cNvSpPr>
            <a:spLocks noGrp="1"/>
          </p:cNvSpPr>
          <p:nvPr>
            <p:ph idx="1"/>
          </p:nvPr>
        </p:nvSpPr>
        <p:spPr>
          <a:xfrm>
            <a:off x="1981200" y="1143000"/>
            <a:ext cx="8229600" cy="5410200"/>
          </a:xfrm>
        </p:spPr>
        <p:txBody>
          <a:bodyPr>
            <a:normAutofit fontScale="55000" lnSpcReduction="20000"/>
          </a:bodyPr>
          <a:lstStyle/>
          <a:p>
            <a:pPr eaLnBrk="1" hangingPunct="1">
              <a:buFont typeface="Wingdings 2" pitchFamily="18" charset="2"/>
              <a:buNone/>
              <a:defRPr/>
            </a:pPr>
            <a:r>
              <a:rPr lang="en-US" altLang="en-US" sz="4400" dirty="0">
                <a:solidFill>
                  <a:schemeClr val="tx1">
                    <a:lumMod val="95000"/>
                    <a:lumOff val="5000"/>
                  </a:schemeClr>
                </a:solidFill>
              </a:rPr>
              <a:t>Trials:</a:t>
            </a:r>
          </a:p>
          <a:p>
            <a:pPr eaLnBrk="1" hangingPunct="1">
              <a:defRPr/>
            </a:pPr>
            <a:r>
              <a:rPr lang="en-US" altLang="en-US" sz="4400" dirty="0"/>
              <a:t>Most court cases don’t have hearings, just a plea bargaining.</a:t>
            </a:r>
          </a:p>
          <a:p>
            <a:pPr eaLnBrk="1" hangingPunct="1">
              <a:defRPr/>
            </a:pPr>
            <a:r>
              <a:rPr lang="en-US" altLang="en-US" sz="4400" dirty="0"/>
              <a:t>Jury can have from 1-100 jurors chosen by lawyers from both sides. Traditional size=12. (Most juries are granted sentencing)</a:t>
            </a:r>
          </a:p>
          <a:p>
            <a:pPr eaLnBrk="1" hangingPunct="1">
              <a:defRPr/>
            </a:pPr>
            <a:r>
              <a:rPr lang="en-US" altLang="en-US" sz="4400" dirty="0"/>
              <a:t>The only time names were withheld, reducing detainees rights for access to courts and to counsel was terrorist cases after September 11, 2001.</a:t>
            </a:r>
          </a:p>
          <a:p>
            <a:pPr eaLnBrk="1" hangingPunct="1">
              <a:defRPr/>
            </a:pPr>
            <a:r>
              <a:rPr lang="en-US" altLang="en-US" sz="4400" dirty="0">
                <a:solidFill>
                  <a:srgbClr val="FF0000"/>
                </a:solidFill>
              </a:rPr>
              <a:t>Plea Bargaining</a:t>
            </a:r>
            <a:r>
              <a:rPr lang="en-US" altLang="en-US" sz="4400" dirty="0"/>
              <a:t>: a bargain struck between the defendant’s lawyer and the prosecutor to the effect that the defendant will plead guilty to a lesser crime in exchange for the state’s promise not to prosecute the defendant for a more serious crime.</a:t>
            </a:r>
          </a:p>
          <a:p>
            <a:pPr eaLnBrk="1" hangingPunct="1">
              <a:defRPr/>
            </a:pPr>
            <a:endParaRPr lang="en-US" altLang="en-US" dirty="0" smtClean="0"/>
          </a:p>
        </p:txBody>
      </p:sp>
    </p:spTree>
    <p:extLst>
      <p:ext uri="{BB962C8B-B14F-4D97-AF65-F5344CB8AC3E}">
        <p14:creationId xmlns:p14="http://schemas.microsoft.com/office/powerpoint/2010/main" val="35615283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smtClean="0"/>
              <a:t>Defendant's Rights</a:t>
            </a:r>
            <a:endParaRPr/>
          </a:p>
        </p:txBody>
      </p:sp>
      <p:sp>
        <p:nvSpPr>
          <p:cNvPr id="101379" name="Content Placeholder 1"/>
          <p:cNvSpPr>
            <a:spLocks noGrp="1"/>
          </p:cNvSpPr>
          <p:nvPr>
            <p:ph idx="1"/>
          </p:nvPr>
        </p:nvSpPr>
        <p:spPr>
          <a:xfrm>
            <a:off x="1981200" y="1219200"/>
            <a:ext cx="8229600" cy="5486400"/>
          </a:xfrm>
        </p:spPr>
        <p:txBody>
          <a:bodyPr>
            <a:normAutofit fontScale="92500" lnSpcReduction="20000"/>
          </a:bodyPr>
          <a:lstStyle/>
          <a:p>
            <a:pPr eaLnBrk="1" hangingPunct="1">
              <a:buFont typeface="Wingdings 2" pitchFamily="18" charset="2"/>
              <a:buNone/>
              <a:defRPr/>
            </a:pPr>
            <a:r>
              <a:rPr lang="en-US" altLang="en-US" sz="2000" dirty="0">
                <a:solidFill>
                  <a:schemeClr val="tx1">
                    <a:lumMod val="95000"/>
                    <a:lumOff val="5000"/>
                  </a:schemeClr>
                </a:solidFill>
              </a:rPr>
              <a:t>Cruel and Unusual Punishment:</a:t>
            </a:r>
          </a:p>
          <a:p>
            <a:pPr eaLnBrk="1" hangingPunct="1">
              <a:defRPr/>
            </a:pPr>
            <a:r>
              <a:rPr lang="en-US" altLang="en-US" sz="2000" dirty="0"/>
              <a:t>Death penalty does not fit under cruel and unusual punishment.</a:t>
            </a:r>
          </a:p>
          <a:p>
            <a:pPr eaLnBrk="1" hangingPunct="1">
              <a:defRPr/>
            </a:pPr>
            <a:r>
              <a:rPr lang="en-US" altLang="en-US" sz="2000" dirty="0"/>
              <a:t>Punishment has a range from mild being probation and severe being death.</a:t>
            </a:r>
          </a:p>
          <a:p>
            <a:pPr eaLnBrk="1" hangingPunct="1">
              <a:defRPr/>
            </a:pPr>
            <a:r>
              <a:rPr lang="en-US" altLang="en-US" sz="2000" dirty="0"/>
              <a:t>States decide the type of punishment the criminal will receive.</a:t>
            </a:r>
          </a:p>
          <a:p>
            <a:pPr eaLnBrk="1" hangingPunct="1">
              <a:defRPr/>
            </a:pPr>
            <a:r>
              <a:rPr lang="en-US" altLang="en-US" sz="2000" dirty="0">
                <a:solidFill>
                  <a:srgbClr val="FF0000"/>
                </a:solidFill>
              </a:rPr>
              <a:t>Eighth Amendment</a:t>
            </a:r>
            <a:r>
              <a:rPr lang="en-US" altLang="en-US" sz="2000" dirty="0"/>
              <a:t>: Forbids cruel and unusual punishment, although it does not define the phrase. Through the 14</a:t>
            </a:r>
            <a:r>
              <a:rPr lang="en-US" altLang="en-US" sz="2000" baseline="30000" dirty="0"/>
              <a:t>th</a:t>
            </a:r>
            <a:r>
              <a:rPr lang="en-US" altLang="en-US" sz="2000" dirty="0"/>
              <a:t> amendment this decision is decided by states.</a:t>
            </a:r>
          </a:p>
          <a:p>
            <a:pPr eaLnBrk="1" hangingPunct="1">
              <a:defRPr/>
            </a:pPr>
            <a:r>
              <a:rPr lang="en-US" altLang="en-US" sz="2000" dirty="0">
                <a:solidFill>
                  <a:srgbClr val="FF0000"/>
                </a:solidFill>
              </a:rPr>
              <a:t>Cruel and Unusual Punishment</a:t>
            </a:r>
            <a:r>
              <a:rPr lang="en-US" altLang="en-US" sz="2000" dirty="0"/>
              <a:t>: Court sentences prohibited by the 8</a:t>
            </a:r>
            <a:r>
              <a:rPr lang="en-US" altLang="en-US" sz="2000" baseline="30000" dirty="0"/>
              <a:t>th</a:t>
            </a:r>
            <a:r>
              <a:rPr lang="en-US" altLang="en-US" sz="2000" dirty="0"/>
              <a:t> amendment. The court has ruled the death penalty for some offenses as unconstitutional, but the sentence itself is not considered cruel and unusual.</a:t>
            </a:r>
          </a:p>
          <a:p>
            <a:pPr eaLnBrk="1" hangingPunct="1">
              <a:defRPr/>
            </a:pPr>
            <a:r>
              <a:rPr lang="en-US" altLang="en-US" sz="2000" dirty="0">
                <a:solidFill>
                  <a:srgbClr val="FF0000"/>
                </a:solidFill>
              </a:rPr>
              <a:t>Gregg v. Georgia</a:t>
            </a:r>
            <a:r>
              <a:rPr lang="en-US" altLang="en-US" sz="2000" dirty="0"/>
              <a:t>: 1976 decision that upheld the constitutionality of the death penalty. It was decided that it is an extreme punishment for extreme crimes.</a:t>
            </a:r>
          </a:p>
          <a:p>
            <a:pPr eaLnBrk="1" hangingPunct="1">
              <a:defRPr/>
            </a:pPr>
            <a:r>
              <a:rPr lang="en-US" altLang="en-US" sz="2000" dirty="0" err="1">
                <a:solidFill>
                  <a:srgbClr val="FF0000"/>
                </a:solidFill>
              </a:rPr>
              <a:t>McCleskey</a:t>
            </a:r>
            <a:r>
              <a:rPr lang="en-US" altLang="en-US" sz="2000" dirty="0">
                <a:solidFill>
                  <a:srgbClr val="FF0000"/>
                </a:solidFill>
              </a:rPr>
              <a:t> v. Kemp</a:t>
            </a:r>
            <a:r>
              <a:rPr lang="en-US" altLang="en-US" sz="2000" dirty="0"/>
              <a:t>: 1987 decision that upheld the constitutionality of death penalty against charges that it violated the 14</a:t>
            </a:r>
            <a:r>
              <a:rPr lang="en-US" altLang="en-US" sz="2000" baseline="30000" dirty="0"/>
              <a:t>th</a:t>
            </a:r>
            <a:r>
              <a:rPr lang="en-US" altLang="en-US" sz="2000" dirty="0"/>
              <a:t> amendment because minority defendants were more likely to receive the sentence over whites.</a:t>
            </a:r>
          </a:p>
          <a:p>
            <a:pPr eaLnBrk="1" hangingPunct="1">
              <a:defRPr/>
            </a:pPr>
            <a:endParaRPr lang="en-US" altLang="en-US" dirty="0" smtClean="0"/>
          </a:p>
        </p:txBody>
      </p:sp>
    </p:spTree>
    <p:extLst>
      <p:ext uri="{BB962C8B-B14F-4D97-AF65-F5344CB8AC3E}">
        <p14:creationId xmlns:p14="http://schemas.microsoft.com/office/powerpoint/2010/main" val="6079759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dirty="0" smtClean="0"/>
              <a:t>Right to Privacy</a:t>
            </a:r>
            <a:endParaRPr dirty="0"/>
          </a:p>
        </p:txBody>
      </p:sp>
      <p:sp>
        <p:nvSpPr>
          <p:cNvPr id="102403" name="Content Placeholder 1"/>
          <p:cNvSpPr>
            <a:spLocks noGrp="1"/>
          </p:cNvSpPr>
          <p:nvPr>
            <p:ph idx="1"/>
          </p:nvPr>
        </p:nvSpPr>
        <p:spPr>
          <a:xfrm>
            <a:off x="1981200" y="1219200"/>
            <a:ext cx="8229600" cy="5562600"/>
          </a:xfrm>
        </p:spPr>
        <p:txBody>
          <a:bodyPr>
            <a:normAutofit lnSpcReduction="10000"/>
          </a:bodyPr>
          <a:lstStyle/>
          <a:p>
            <a:pPr eaLnBrk="1" hangingPunct="1">
              <a:defRPr/>
            </a:pPr>
            <a:r>
              <a:rPr lang="en-US" altLang="en-US" sz="2000" dirty="0"/>
              <a:t>Bill of Rights cast “Penumbras” (Shadows)-unstated liberties implied by explicitly stated rights-protecting a right to privacy.  (ex:3</a:t>
            </a:r>
            <a:r>
              <a:rPr lang="en-US" altLang="en-US" sz="2000" baseline="30000" dirty="0"/>
              <a:t>rd</a:t>
            </a:r>
            <a:r>
              <a:rPr lang="en-US" altLang="en-US" sz="2000" dirty="0"/>
              <a:t> and </a:t>
            </a:r>
          </a:p>
          <a:p>
            <a:pPr eaLnBrk="1" hangingPunct="1">
              <a:defRPr/>
            </a:pPr>
            <a:r>
              <a:rPr lang="en-US" altLang="en-US" sz="2000" dirty="0">
                <a:solidFill>
                  <a:srgbClr val="FF0000"/>
                </a:solidFill>
              </a:rPr>
              <a:t>Right to Privacy</a:t>
            </a:r>
            <a:r>
              <a:rPr lang="en-US" altLang="en-US" sz="2000" dirty="0"/>
              <a:t>: The right to a private personal life free from the intrusion of government.</a:t>
            </a:r>
            <a:r>
              <a:rPr lang="en-US" altLang="en-US" sz="2000" dirty="0">
                <a:solidFill>
                  <a:schemeClr val="bg1"/>
                </a:solidFill>
              </a:rPr>
              <a:t>er Abortion:</a:t>
            </a:r>
          </a:p>
          <a:p>
            <a:pPr eaLnBrk="1" hangingPunct="1">
              <a:defRPr/>
            </a:pPr>
            <a:r>
              <a:rPr lang="en-US" altLang="en-US" sz="2000" dirty="0" smtClean="0">
                <a:solidFill>
                  <a:schemeClr val="tx1"/>
                </a:solidFill>
              </a:rPr>
              <a:t>(R) </a:t>
            </a:r>
            <a:r>
              <a:rPr lang="en-US" altLang="en-US" sz="2000" dirty="0" smtClean="0">
                <a:solidFill>
                  <a:srgbClr val="FF0000"/>
                </a:solidFill>
              </a:rPr>
              <a:t>Roe </a:t>
            </a:r>
            <a:r>
              <a:rPr lang="en-US" altLang="en-US" sz="2000" dirty="0">
                <a:solidFill>
                  <a:srgbClr val="FF0000"/>
                </a:solidFill>
              </a:rPr>
              <a:t>v. Wade</a:t>
            </a:r>
            <a:r>
              <a:rPr lang="en-US" altLang="en-US" sz="2000" dirty="0"/>
              <a:t>: 1973 decision holding that a state ban on all abortions was unconstitutional. Made 3 rules: women were free from state intrusion in first trimester, states could limit abortions in second trimester, and it was illegal to get an abortion the third trimester.</a:t>
            </a:r>
          </a:p>
          <a:p>
            <a:pPr eaLnBrk="1" hangingPunct="1">
              <a:defRPr/>
            </a:pPr>
            <a:r>
              <a:rPr lang="en-US" altLang="en-US" sz="2000" dirty="0">
                <a:solidFill>
                  <a:srgbClr val="FF0000"/>
                </a:solidFill>
              </a:rPr>
              <a:t>Planned Parenthood v. Casey</a:t>
            </a:r>
            <a:r>
              <a:rPr lang="en-US" altLang="en-US" sz="2000" dirty="0"/>
              <a:t>: 1992 case that loosened its standard for evaluating restrictions on abortion from one of “strict scrutiny” of any restraints on a “fundamental right” to one of “undue burden” that permits considerably more regulation.</a:t>
            </a:r>
          </a:p>
          <a:p>
            <a:pPr eaLnBrk="1" hangingPunct="1">
              <a:defRPr/>
            </a:pPr>
            <a:r>
              <a:rPr lang="en-US" altLang="en-US" sz="2000" dirty="0">
                <a:solidFill>
                  <a:srgbClr val="FF0000"/>
                </a:solidFill>
              </a:rPr>
              <a:t>Griswold v Connecticut </a:t>
            </a:r>
            <a:r>
              <a:rPr lang="en-US" altLang="en-US" sz="2000" dirty="0"/>
              <a:t>(1965)  Struck down a law that prohibited the use of contraceptives.  (people have the right to privacy in their sex lives)</a:t>
            </a:r>
            <a:endParaRPr lang="en-US" altLang="en-US" sz="3600" dirty="0"/>
          </a:p>
          <a:p>
            <a:pPr eaLnBrk="1" hangingPunct="1">
              <a:buFont typeface="Wingdings 2" pitchFamily="18" charset="2"/>
              <a:buNone/>
              <a:defRPr/>
            </a:pPr>
            <a:endParaRPr lang="en-US" altLang="en-US" dirty="0" smtClean="0"/>
          </a:p>
        </p:txBody>
      </p:sp>
    </p:spTree>
    <p:extLst>
      <p:ext uri="{BB962C8B-B14F-4D97-AF65-F5344CB8AC3E}">
        <p14:creationId xmlns:p14="http://schemas.microsoft.com/office/powerpoint/2010/main" val="6590272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dirty="0" smtClean="0"/>
              <a:t>Right to Privacy</a:t>
            </a:r>
            <a:endParaRPr dirty="0"/>
          </a:p>
        </p:txBody>
      </p:sp>
      <p:sp>
        <p:nvSpPr>
          <p:cNvPr id="102403" name="Content Placeholder 1"/>
          <p:cNvSpPr>
            <a:spLocks noGrp="1"/>
          </p:cNvSpPr>
          <p:nvPr>
            <p:ph idx="1"/>
          </p:nvPr>
        </p:nvSpPr>
        <p:spPr>
          <a:xfrm>
            <a:off x="933796" y="1576647"/>
            <a:ext cx="8229600" cy="5562600"/>
          </a:xfrm>
        </p:spPr>
        <p:txBody>
          <a:bodyPr>
            <a:normAutofit/>
          </a:bodyPr>
          <a:lstStyle/>
          <a:p>
            <a:pPr eaLnBrk="1" hangingPunct="1">
              <a:buFont typeface="Wingdings 2" pitchFamily="18" charset="2"/>
              <a:buNone/>
              <a:defRPr/>
            </a:pPr>
            <a:r>
              <a:rPr lang="en-US" altLang="en-US" dirty="0" smtClean="0"/>
              <a:t>Terrorism &amp; Civil Liberties</a:t>
            </a:r>
          </a:p>
          <a:p>
            <a:pPr eaLnBrk="1" hangingPunct="1">
              <a:buFont typeface="Wingdings 2" pitchFamily="18" charset="2"/>
              <a:buNone/>
              <a:defRPr/>
            </a:pPr>
            <a:r>
              <a:rPr lang="en-US" altLang="en-US" dirty="0" smtClean="0">
                <a:solidFill>
                  <a:srgbClr val="C00000"/>
                </a:solidFill>
              </a:rPr>
              <a:t>USA Patriot Act. (2001)</a:t>
            </a:r>
          </a:p>
          <a:p>
            <a:pPr eaLnBrk="1" hangingPunct="1">
              <a:buFont typeface="Wingdings 2" pitchFamily="18" charset="2"/>
              <a:buNone/>
              <a:defRPr/>
            </a:pPr>
            <a:r>
              <a:rPr lang="en-US" altLang="en-US" dirty="0" smtClean="0"/>
              <a:t>-telephone taps</a:t>
            </a:r>
          </a:p>
          <a:p>
            <a:pPr eaLnBrk="1" hangingPunct="1">
              <a:buFont typeface="Wingdings 2" pitchFamily="18" charset="2"/>
              <a:buNone/>
              <a:defRPr/>
            </a:pPr>
            <a:r>
              <a:rPr lang="en-US" altLang="en-US" dirty="0" smtClean="0"/>
              <a:t>-internet taps</a:t>
            </a:r>
          </a:p>
          <a:p>
            <a:pPr eaLnBrk="1" hangingPunct="1">
              <a:buFont typeface="Wingdings 2" pitchFamily="18" charset="2"/>
              <a:buNone/>
              <a:defRPr/>
            </a:pPr>
            <a:r>
              <a:rPr lang="en-US" altLang="en-US" dirty="0" smtClean="0"/>
              <a:t>-Voice mail </a:t>
            </a:r>
          </a:p>
          <a:p>
            <a:pPr eaLnBrk="1" hangingPunct="1">
              <a:buFont typeface="Wingdings 2" pitchFamily="18" charset="2"/>
              <a:buNone/>
              <a:defRPr/>
            </a:pPr>
            <a:r>
              <a:rPr lang="en-US" altLang="en-US" dirty="0" smtClean="0"/>
              <a:t>-Grand Jury Information (can now share info with the government)</a:t>
            </a:r>
          </a:p>
          <a:p>
            <a:pPr eaLnBrk="1" hangingPunct="1">
              <a:buFont typeface="Wingdings 2" pitchFamily="18" charset="2"/>
              <a:buNone/>
              <a:defRPr/>
            </a:pPr>
            <a:r>
              <a:rPr lang="en-US" altLang="en-US" dirty="0" smtClean="0"/>
              <a:t>-Immigration holds (up to 7 days and longer if considered a potential threat)</a:t>
            </a:r>
            <a:endParaRPr lang="en-US" altLang="en-US" dirty="0" smtClean="0"/>
          </a:p>
          <a:p>
            <a:pPr eaLnBrk="1" hangingPunct="1">
              <a:buFont typeface="Wingdings 2" pitchFamily="18" charset="2"/>
              <a:buNone/>
              <a:defRPr/>
            </a:pPr>
            <a:r>
              <a:rPr lang="en-US" altLang="en-US" dirty="0" smtClean="0"/>
              <a:t>--Money Laundering </a:t>
            </a:r>
          </a:p>
          <a:p>
            <a:pPr marL="0" indent="0" eaLnBrk="1" hangingPunct="1">
              <a:buNone/>
              <a:defRPr/>
            </a:pPr>
            <a:r>
              <a:rPr lang="en-US" altLang="en-US" dirty="0" smtClean="0"/>
              <a:t>-O statue of limitations on terrorist acts.</a:t>
            </a:r>
          </a:p>
          <a:p>
            <a:pPr eaLnBrk="1" hangingPunct="1">
              <a:buFontTx/>
              <a:buChar char="-"/>
              <a:defRPr/>
            </a:pPr>
            <a:endParaRPr lang="en-US" altLang="en-US" dirty="0" smtClean="0"/>
          </a:p>
        </p:txBody>
      </p:sp>
    </p:spTree>
    <p:extLst>
      <p:ext uri="{BB962C8B-B14F-4D97-AF65-F5344CB8AC3E}">
        <p14:creationId xmlns:p14="http://schemas.microsoft.com/office/powerpoint/2010/main" val="3682327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Restricted Liberty</a:t>
            </a:r>
            <a:endParaRPr lang="en-US" dirty="0"/>
          </a:p>
        </p:txBody>
      </p:sp>
      <p:sp>
        <p:nvSpPr>
          <p:cNvPr id="3" name="Content Placeholder 2"/>
          <p:cNvSpPr>
            <a:spLocks noGrp="1"/>
          </p:cNvSpPr>
          <p:nvPr>
            <p:ph idx="1"/>
          </p:nvPr>
        </p:nvSpPr>
        <p:spPr>
          <a:xfrm>
            <a:off x="677334" y="1429069"/>
            <a:ext cx="8596668" cy="3880773"/>
          </a:xfrm>
        </p:spPr>
        <p:txBody>
          <a:bodyPr>
            <a:normAutofit lnSpcReduction="10000"/>
          </a:bodyPr>
          <a:lstStyle/>
          <a:p>
            <a:r>
              <a:rPr lang="en-US" dirty="0" smtClean="0"/>
              <a:t>Conflicts (war) have brought restrictions on peoples liberty over our history.</a:t>
            </a:r>
          </a:p>
          <a:p>
            <a:endParaRPr lang="en-US" dirty="0"/>
          </a:p>
          <a:p>
            <a:r>
              <a:rPr lang="en-US" b="1" dirty="0" smtClean="0"/>
              <a:t>Sedition Act of 1798</a:t>
            </a:r>
            <a:r>
              <a:rPr lang="en-US" dirty="0" smtClean="0"/>
              <a:t>:  The </a:t>
            </a:r>
            <a:r>
              <a:rPr lang="en-US" dirty="0"/>
              <a:t>sweeping language of the </a:t>
            </a:r>
            <a:r>
              <a:rPr lang="en-US" b="1" dirty="0"/>
              <a:t>Sedition Act made</a:t>
            </a:r>
            <a:r>
              <a:rPr lang="en-US" dirty="0"/>
              <a:t> it </a:t>
            </a:r>
            <a:r>
              <a:rPr lang="en-US" b="1" dirty="0"/>
              <a:t>illegal</a:t>
            </a:r>
            <a:r>
              <a:rPr lang="en-US" dirty="0"/>
              <a:t>, among other actions, to “write, print, utter or publish...any false, scandalous and malicious writing...with intent to defame the...government” or “to stir up </a:t>
            </a:r>
            <a:r>
              <a:rPr lang="en-US" b="1" dirty="0"/>
              <a:t>sedition</a:t>
            </a:r>
            <a:r>
              <a:rPr lang="en-US" dirty="0"/>
              <a:t> within the United States.” The acts were set to expire on March 3, 1801</a:t>
            </a:r>
            <a:r>
              <a:rPr lang="en-US" dirty="0" smtClean="0"/>
              <a:t>.</a:t>
            </a:r>
          </a:p>
          <a:p>
            <a:r>
              <a:rPr lang="en-US" b="1" dirty="0" smtClean="0"/>
              <a:t>Espionage and Sedition Acts of 1917-1918:  </a:t>
            </a:r>
            <a:r>
              <a:rPr lang="en-US" dirty="0"/>
              <a:t>restricted the activities of foreign residents in the country and limited freedom of speech and of the press</a:t>
            </a:r>
            <a:r>
              <a:rPr lang="en-US" dirty="0" smtClean="0"/>
              <a:t>.</a:t>
            </a:r>
          </a:p>
          <a:p>
            <a:r>
              <a:rPr lang="en-US" b="1" dirty="0" smtClean="0"/>
              <a:t>The Smith Act 1940, Internal Security Act in (1950), &amp; Communist Control Act (1954):  </a:t>
            </a:r>
            <a:r>
              <a:rPr lang="en-US" dirty="0" smtClean="0"/>
              <a:t>(just think McCarthy)</a:t>
            </a:r>
            <a:endParaRPr lang="en-US" dirty="0"/>
          </a:p>
        </p:txBody>
      </p:sp>
    </p:spTree>
    <p:extLst>
      <p:ext uri="{BB962C8B-B14F-4D97-AF65-F5344CB8AC3E}">
        <p14:creationId xmlns:p14="http://schemas.microsoft.com/office/powerpoint/2010/main" val="11105200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2029"/>
            <a:ext cx="8596668" cy="1320800"/>
          </a:xfrm>
        </p:spPr>
        <p:txBody>
          <a:bodyPr>
            <a:normAutofit/>
          </a:bodyPr>
          <a:lstStyle/>
          <a:p>
            <a:r>
              <a:rPr lang="en-US" dirty="0" smtClean="0"/>
              <a:t>Other Amendments in the Bill of Rights</a:t>
            </a:r>
            <a:endParaRPr lang="en-US" dirty="0"/>
          </a:p>
        </p:txBody>
      </p:sp>
      <p:sp>
        <p:nvSpPr>
          <p:cNvPr id="3" name="Content Placeholder 2"/>
          <p:cNvSpPr>
            <a:spLocks noGrp="1"/>
          </p:cNvSpPr>
          <p:nvPr>
            <p:ph idx="1"/>
          </p:nvPr>
        </p:nvSpPr>
        <p:spPr>
          <a:xfrm>
            <a:off x="609600" y="1187532"/>
            <a:ext cx="11277600" cy="5343897"/>
          </a:xfrm>
        </p:spPr>
        <p:txBody>
          <a:bodyPr>
            <a:normAutofit/>
          </a:bodyPr>
          <a:lstStyle/>
          <a:p>
            <a:r>
              <a:rPr lang="en-US" dirty="0" smtClean="0"/>
              <a:t>3</a:t>
            </a:r>
            <a:r>
              <a:rPr lang="en-US" baseline="30000" dirty="0" smtClean="0"/>
              <a:t>rd</a:t>
            </a:r>
            <a:r>
              <a:rPr lang="en-US" dirty="0" smtClean="0"/>
              <a:t>: no quartering during peacetime</a:t>
            </a:r>
          </a:p>
          <a:p>
            <a:r>
              <a:rPr lang="en-US" dirty="0" smtClean="0"/>
              <a:t>9</a:t>
            </a:r>
            <a:r>
              <a:rPr lang="en-US" baseline="30000" dirty="0" smtClean="0"/>
              <a:t>th</a:t>
            </a:r>
            <a:r>
              <a:rPr lang="en-US" dirty="0" smtClean="0"/>
              <a:t>:  the people retain any rights not listed in the constitution</a:t>
            </a:r>
          </a:p>
          <a:p>
            <a:r>
              <a:rPr lang="en-US" dirty="0" smtClean="0"/>
              <a:t>10</a:t>
            </a:r>
            <a:r>
              <a:rPr lang="en-US" baseline="30000" dirty="0" smtClean="0"/>
              <a:t>th</a:t>
            </a:r>
            <a:r>
              <a:rPr lang="en-US" dirty="0" smtClean="0"/>
              <a:t>:  any rights not granted to the federal government reserved for states</a:t>
            </a:r>
          </a:p>
        </p:txBody>
      </p:sp>
    </p:spTree>
    <p:extLst>
      <p:ext uri="{BB962C8B-B14F-4D97-AF65-F5344CB8AC3E}">
        <p14:creationId xmlns:p14="http://schemas.microsoft.com/office/powerpoint/2010/main" val="7250104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smtClean="0"/>
              <a:t>Understanding Civil Liberties</a:t>
            </a:r>
            <a:endParaRPr/>
          </a:p>
        </p:txBody>
      </p:sp>
      <p:sp>
        <p:nvSpPr>
          <p:cNvPr id="107523" name="Content Placeholder 1"/>
          <p:cNvSpPr>
            <a:spLocks noGrp="1"/>
          </p:cNvSpPr>
          <p:nvPr>
            <p:ph idx="1"/>
          </p:nvPr>
        </p:nvSpPr>
        <p:spPr/>
        <p:txBody>
          <a:bodyPr>
            <a:normAutofit lnSpcReduction="10000"/>
          </a:bodyPr>
          <a:lstStyle/>
          <a:p>
            <a:pPr eaLnBrk="1" hangingPunct="1"/>
            <a:r>
              <a:rPr lang="en-US" altLang="en-US" sz="2300" dirty="0"/>
              <a:t>American government is democratic and constitutional. Democratic by the officials that run the government being elected by the people they govern, and constitutional by having a constitution that limits the ultimate power of the government.</a:t>
            </a:r>
          </a:p>
          <a:p>
            <a:pPr eaLnBrk="1" hangingPunct="1"/>
            <a:r>
              <a:rPr lang="en-US" altLang="en-US" sz="2300" dirty="0"/>
              <a:t>Majority rule is part of the democracy, but civil liberties are still protected from majority rule.</a:t>
            </a:r>
          </a:p>
          <a:p>
            <a:pPr eaLnBrk="1" hangingPunct="1"/>
            <a:r>
              <a:rPr lang="en-US" altLang="en-US" sz="2300" dirty="0"/>
              <a:t>Civil liberties are the foundation for our nations reflection on individualism, thus they limit the scope of government</a:t>
            </a:r>
          </a:p>
          <a:p>
            <a:pPr eaLnBrk="1" hangingPunct="1"/>
            <a:r>
              <a:rPr lang="en-US" altLang="en-US" sz="2300" dirty="0"/>
              <a:t>Expansion of freedom requires expansion of government. </a:t>
            </a:r>
          </a:p>
        </p:txBody>
      </p:sp>
    </p:spTree>
    <p:extLst>
      <p:ext uri="{BB962C8B-B14F-4D97-AF65-F5344CB8AC3E}">
        <p14:creationId xmlns:p14="http://schemas.microsoft.com/office/powerpoint/2010/main" val="13380269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735584" y="1939654"/>
            <a:ext cx="10554574" cy="3636511"/>
          </a:xfrm>
        </p:spPr>
        <p:txBody>
          <a:bodyPr/>
          <a:lstStyle/>
          <a:p>
            <a:pPr eaLnBrk="1" hangingPunct="1"/>
            <a:r>
              <a:rPr lang="en-US" altLang="en-US" sz="2000" dirty="0" smtClean="0"/>
              <a:t>Civil rights: protections granted by the government to prevent discrimination against  certain groups </a:t>
            </a:r>
          </a:p>
          <a:p>
            <a:pPr eaLnBrk="1" hangingPunct="1"/>
            <a:r>
              <a:rPr lang="en-US" altLang="en-US" sz="2000" dirty="0" smtClean="0"/>
              <a:t>Civil liberties: constitutional protections for individuals against government action</a:t>
            </a:r>
          </a:p>
          <a:p>
            <a:pPr eaLnBrk="1" hangingPunct="1"/>
            <a:endParaRPr lang="en-US" altLang="en-US" dirty="0" smtClean="0"/>
          </a:p>
          <a:p>
            <a:pPr eaLnBrk="1" hangingPunct="1"/>
            <a:endParaRPr lang="en-US" altLang="en-US" dirty="0" smtClean="0"/>
          </a:p>
        </p:txBody>
      </p:sp>
      <p:sp>
        <p:nvSpPr>
          <p:cNvPr id="3074"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What are civil rights?</a:t>
            </a:r>
          </a:p>
        </p:txBody>
      </p:sp>
      <p:pic>
        <p:nvPicPr>
          <p:cNvPr id="307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08647" y="4275847"/>
            <a:ext cx="4233333"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06344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defRPr/>
            </a:pPr>
            <a:r>
              <a:rPr lang="en-US" altLang="en-US" dirty="0" smtClean="0"/>
              <a:t>Introduction to Civil Rights in America</a:t>
            </a:r>
          </a:p>
        </p:txBody>
      </p:sp>
      <p:sp>
        <p:nvSpPr>
          <p:cNvPr id="5123" name="Rectangle 3"/>
          <p:cNvSpPr>
            <a:spLocks noGrp="1" noChangeArrowheads="1"/>
          </p:cNvSpPr>
          <p:nvPr>
            <p:ph type="body" idx="1"/>
          </p:nvPr>
        </p:nvSpPr>
        <p:spPr/>
        <p:txBody>
          <a:bodyPr>
            <a:normAutofit/>
          </a:bodyPr>
          <a:lstStyle/>
          <a:p>
            <a:pPr eaLnBrk="1" hangingPunct="1">
              <a:lnSpc>
                <a:spcPct val="90000"/>
              </a:lnSpc>
            </a:pPr>
            <a:r>
              <a:rPr lang="en-US" altLang="en-US" sz="2400" dirty="0" smtClean="0"/>
              <a:t>Civil Rights</a:t>
            </a:r>
          </a:p>
          <a:p>
            <a:pPr lvl="1" eaLnBrk="1" hangingPunct="1">
              <a:lnSpc>
                <a:spcPct val="90000"/>
              </a:lnSpc>
            </a:pPr>
            <a:r>
              <a:rPr lang="en-US" altLang="en-US" sz="2000" dirty="0" smtClean="0"/>
              <a:t>Definition: policies designed to protect people against arbitrary or discriminatory treatment by government officials or individuals</a:t>
            </a:r>
          </a:p>
          <a:p>
            <a:pPr eaLnBrk="1" hangingPunct="1">
              <a:lnSpc>
                <a:spcPct val="90000"/>
              </a:lnSpc>
            </a:pPr>
            <a:r>
              <a:rPr lang="en-US" altLang="en-US" sz="2400" dirty="0" smtClean="0"/>
              <a:t>Racial Discrimination</a:t>
            </a:r>
          </a:p>
          <a:p>
            <a:pPr eaLnBrk="1" hangingPunct="1">
              <a:lnSpc>
                <a:spcPct val="90000"/>
              </a:lnSpc>
            </a:pPr>
            <a:r>
              <a:rPr lang="en-US" altLang="en-US" sz="2400" dirty="0" smtClean="0"/>
              <a:t>Gender Discrimination</a:t>
            </a:r>
          </a:p>
          <a:p>
            <a:pPr eaLnBrk="1" hangingPunct="1">
              <a:lnSpc>
                <a:spcPct val="90000"/>
              </a:lnSpc>
            </a:pPr>
            <a:r>
              <a:rPr lang="en-US" altLang="en-US" sz="2400" dirty="0" smtClean="0"/>
              <a:t>Discrimination based on age, disability, sexual orientation, and other factors</a:t>
            </a:r>
          </a:p>
        </p:txBody>
      </p:sp>
    </p:spTree>
    <p:extLst>
      <p:ext uri="{BB962C8B-B14F-4D97-AF65-F5344CB8AC3E}">
        <p14:creationId xmlns:p14="http://schemas.microsoft.com/office/powerpoint/2010/main" val="266992125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bldLvl="2"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561017" y="1726930"/>
            <a:ext cx="10554574" cy="3636511"/>
          </a:xfrm>
        </p:spPr>
        <p:txBody>
          <a:bodyPr/>
          <a:lstStyle/>
          <a:p>
            <a:pPr eaLnBrk="1" hangingPunct="1">
              <a:buFont typeface="Arial" charset="0"/>
              <a:buChar char="•"/>
              <a:defRPr/>
            </a:pPr>
            <a:r>
              <a:rPr lang="en-US" sz="2400" dirty="0">
                <a:ea typeface="ＭＳ Ｐゴシック" charset="0"/>
              </a:rPr>
              <a:t>Claims are raised when a group is denied access to facilities, opportunities, or services available to other groups</a:t>
            </a:r>
          </a:p>
          <a:p>
            <a:pPr marL="114300" indent="0" eaLnBrk="1" hangingPunct="1">
              <a:buFont typeface="Arial" charset="0"/>
              <a:buNone/>
              <a:defRPr/>
            </a:pPr>
            <a:endParaRPr lang="en-US" dirty="0">
              <a:ea typeface="ＭＳ Ｐゴシック" charset="0"/>
            </a:endParaRPr>
          </a:p>
        </p:txBody>
      </p:sp>
      <p:sp>
        <p:nvSpPr>
          <p:cNvPr id="22530"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What are civil rights?</a:t>
            </a:r>
          </a:p>
        </p:txBody>
      </p:sp>
      <p:pic>
        <p:nvPicPr>
          <p:cNvPr id="410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59368" y="4163291"/>
            <a:ext cx="4182533"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17840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270073" y="2099282"/>
            <a:ext cx="10554574" cy="3636511"/>
          </a:xfrm>
        </p:spPr>
        <p:txBody>
          <a:bodyPr>
            <a:normAutofit/>
          </a:bodyPr>
          <a:lstStyle/>
          <a:p>
            <a:pPr eaLnBrk="1" hangingPunct="1"/>
            <a:r>
              <a:rPr lang="en-US" altLang="en-US" sz="2000" dirty="0" smtClean="0"/>
              <a:t>Requires employers to make reasonable accommodations for disabled employees.</a:t>
            </a:r>
          </a:p>
          <a:p>
            <a:pPr eaLnBrk="1" hangingPunct="1"/>
            <a:r>
              <a:rPr lang="en-US" altLang="en-US" sz="2000" dirty="0" smtClean="0"/>
              <a:t>This has given rise to two issues:</a:t>
            </a:r>
          </a:p>
          <a:p>
            <a:pPr lvl="1" eaLnBrk="1" hangingPunct="1"/>
            <a:r>
              <a:rPr lang="en-US" altLang="en-US" sz="1800" dirty="0" smtClean="0"/>
              <a:t>What constitutes a disability?</a:t>
            </a:r>
          </a:p>
          <a:p>
            <a:pPr lvl="1" eaLnBrk="1" hangingPunct="1"/>
            <a:r>
              <a:rPr lang="en-US" altLang="en-US" sz="1800" dirty="0" smtClean="0"/>
              <a:t>What is meant by a </a:t>
            </a:r>
            <a:r>
              <a:rPr lang="en-US" altLang="en-US" sz="1800" dirty="0" smtClean="0">
                <a:latin typeface="Arial" panose="020B0604020202020204" pitchFamily="34" charset="0"/>
                <a:ea typeface="MS Mincho" panose="02020609040205080304" pitchFamily="49" charset="-128"/>
              </a:rPr>
              <a:t>reasonable </a:t>
            </a:r>
            <a:r>
              <a:rPr lang="en-US" altLang="ja-JP" sz="1800" dirty="0" smtClean="0"/>
              <a:t>accommodation?</a:t>
            </a:r>
            <a:endParaRPr lang="en-US" altLang="en-US" sz="1800" dirty="0" smtClean="0"/>
          </a:p>
        </p:txBody>
      </p:sp>
      <p:sp>
        <p:nvSpPr>
          <p:cNvPr id="28674"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The Americans With Disabilities Act (1990)</a:t>
            </a:r>
          </a:p>
        </p:txBody>
      </p:sp>
      <p:pic>
        <p:nvPicPr>
          <p:cNvPr id="1741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16398" y="3593869"/>
            <a:ext cx="4165600" cy="26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24874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444639" y="1417638"/>
            <a:ext cx="10554574" cy="3636511"/>
          </a:xfrm>
        </p:spPr>
        <p:txBody>
          <a:bodyPr/>
          <a:lstStyle/>
          <a:p>
            <a:pPr eaLnBrk="1" hangingPunct="1"/>
            <a:r>
              <a:rPr lang="en-US" altLang="en-US" sz="2400" dirty="0" smtClean="0"/>
              <a:t>People protected from discrimination include ethnic minorities, women, those over 40, and disabled persons.</a:t>
            </a:r>
          </a:p>
          <a:p>
            <a:pPr eaLnBrk="1" hangingPunct="1"/>
            <a:r>
              <a:rPr lang="en-US" altLang="en-US" sz="2400" dirty="0" smtClean="0"/>
              <a:t>What do these groups have in common?</a:t>
            </a:r>
          </a:p>
          <a:p>
            <a:pPr eaLnBrk="1" hangingPunct="1">
              <a:buFontTx/>
              <a:buNone/>
            </a:pPr>
            <a:endParaRPr lang="en-US" altLang="en-US" dirty="0" smtClean="0"/>
          </a:p>
        </p:txBody>
      </p:sp>
      <p:sp>
        <p:nvSpPr>
          <p:cNvPr id="29698"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Protected Class</a:t>
            </a:r>
          </a:p>
        </p:txBody>
      </p:sp>
      <p:pic>
        <p:nvPicPr>
          <p:cNvPr id="512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99164" y="3935228"/>
            <a:ext cx="5140036" cy="2578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86571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altLang="en-US" smtClean="0"/>
              <a:t>Two Centuries of Struggle</a:t>
            </a:r>
          </a:p>
        </p:txBody>
      </p:sp>
      <p:pic>
        <p:nvPicPr>
          <p:cNvPr id="110595" name="Picture 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25436" y="2643447"/>
            <a:ext cx="9084622" cy="3385704"/>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1732024348"/>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altLang="en-US" smtClean="0"/>
              <a:t>Two Centuries of Struggle</a:t>
            </a:r>
          </a:p>
        </p:txBody>
      </p:sp>
      <p:sp>
        <p:nvSpPr>
          <p:cNvPr id="6147" name="Rectangle 3"/>
          <p:cNvSpPr>
            <a:spLocks noGrp="1" noChangeArrowheads="1"/>
          </p:cNvSpPr>
          <p:nvPr>
            <p:ph type="body" idx="1"/>
          </p:nvPr>
        </p:nvSpPr>
        <p:spPr/>
        <p:txBody>
          <a:bodyPr>
            <a:normAutofit/>
          </a:bodyPr>
          <a:lstStyle/>
          <a:p>
            <a:pPr eaLnBrk="1" hangingPunct="1">
              <a:lnSpc>
                <a:spcPct val="90000"/>
              </a:lnSpc>
            </a:pPr>
            <a:r>
              <a:rPr lang="en-US" altLang="en-US" sz="2000" dirty="0" smtClean="0"/>
              <a:t>Conceptions of Equality</a:t>
            </a:r>
          </a:p>
          <a:p>
            <a:pPr lvl="1" eaLnBrk="1" hangingPunct="1">
              <a:lnSpc>
                <a:spcPct val="90000"/>
              </a:lnSpc>
            </a:pPr>
            <a:r>
              <a:rPr lang="en-US" altLang="en-US" sz="1800" dirty="0" smtClean="0"/>
              <a:t>Equal opportunity: same chances</a:t>
            </a:r>
          </a:p>
          <a:p>
            <a:pPr lvl="1" eaLnBrk="1" hangingPunct="1">
              <a:lnSpc>
                <a:spcPct val="90000"/>
              </a:lnSpc>
            </a:pPr>
            <a:r>
              <a:rPr lang="en-US" altLang="en-US" sz="1800" dirty="0" smtClean="0"/>
              <a:t>Equal results: same rewards</a:t>
            </a:r>
          </a:p>
          <a:p>
            <a:pPr eaLnBrk="1" hangingPunct="1">
              <a:lnSpc>
                <a:spcPct val="90000"/>
              </a:lnSpc>
            </a:pPr>
            <a:r>
              <a:rPr lang="en-US" altLang="en-US" sz="2000" dirty="0" smtClean="0"/>
              <a:t>Early American Views of Equality</a:t>
            </a:r>
          </a:p>
          <a:p>
            <a:pPr eaLnBrk="1" hangingPunct="1">
              <a:lnSpc>
                <a:spcPct val="90000"/>
              </a:lnSpc>
            </a:pPr>
            <a:r>
              <a:rPr lang="en-US" altLang="en-US" sz="2000" dirty="0" smtClean="0"/>
              <a:t>The Constitution and Inequality</a:t>
            </a:r>
          </a:p>
          <a:p>
            <a:pPr lvl="1" eaLnBrk="1" hangingPunct="1">
              <a:lnSpc>
                <a:spcPct val="90000"/>
              </a:lnSpc>
            </a:pPr>
            <a:r>
              <a:rPr lang="en-US" altLang="en-US" sz="1800" dirty="0" smtClean="0"/>
              <a:t>Equality is not in the original Constitution.</a:t>
            </a:r>
          </a:p>
          <a:p>
            <a:pPr lvl="1" eaLnBrk="1" hangingPunct="1">
              <a:lnSpc>
                <a:spcPct val="90000"/>
              </a:lnSpc>
            </a:pPr>
            <a:r>
              <a:rPr lang="en-US" altLang="en-US" sz="1800" dirty="0" smtClean="0"/>
              <a:t>First mention of equality in the 14</a:t>
            </a:r>
            <a:r>
              <a:rPr lang="en-US" altLang="en-US" sz="1800" baseline="30000" dirty="0" smtClean="0"/>
              <a:t>th</a:t>
            </a:r>
            <a:r>
              <a:rPr lang="en-US" altLang="en-US" sz="1800" dirty="0" smtClean="0"/>
              <a:t> Amendment: “…equal protection of the laws”</a:t>
            </a:r>
          </a:p>
        </p:txBody>
      </p:sp>
    </p:spTree>
    <p:extLst>
      <p:ext uri="{BB962C8B-B14F-4D97-AF65-F5344CB8AC3E}">
        <p14:creationId xmlns:p14="http://schemas.microsoft.com/office/powerpoint/2010/main" val="255721170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14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14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bldLvl="2"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defRPr/>
            </a:pPr>
            <a:r>
              <a:rPr lang="en-US" altLang="en-US" sz="4400"/>
              <a:t>Race, the Constitution, and Public Policy</a:t>
            </a:r>
          </a:p>
        </p:txBody>
      </p:sp>
      <p:sp>
        <p:nvSpPr>
          <p:cNvPr id="113667" name="Rectangle 3"/>
          <p:cNvSpPr>
            <a:spLocks noGrp="1" noChangeArrowheads="1"/>
          </p:cNvSpPr>
          <p:nvPr>
            <p:ph type="body" idx="1"/>
          </p:nvPr>
        </p:nvSpPr>
        <p:spPr/>
        <p:txBody>
          <a:bodyPr/>
          <a:lstStyle/>
          <a:p>
            <a:pPr eaLnBrk="1" hangingPunct="1"/>
            <a:r>
              <a:rPr lang="en-US" altLang="en-US" sz="2400" dirty="0" smtClean="0"/>
              <a:t>The Era of Reconstruction and </a:t>
            </a:r>
            <a:r>
              <a:rPr lang="en-US" altLang="en-US" sz="2400" dirty="0" err="1" smtClean="0"/>
              <a:t>Resegregation</a:t>
            </a:r>
            <a:endParaRPr lang="en-US" altLang="en-US" sz="2400" dirty="0" smtClean="0"/>
          </a:p>
          <a:p>
            <a:pPr lvl="1" eaLnBrk="1" hangingPunct="1"/>
            <a:r>
              <a:rPr lang="en-US" altLang="en-US" sz="2000" dirty="0" smtClean="0">
                <a:solidFill>
                  <a:srgbClr val="FF0000"/>
                </a:solidFill>
              </a:rPr>
              <a:t>Jim Crow or segregation laws</a:t>
            </a:r>
          </a:p>
          <a:p>
            <a:pPr lvl="2" eaLnBrk="1" hangingPunct="1"/>
            <a:r>
              <a:rPr lang="en-US" altLang="en-US" sz="1800" dirty="0" smtClean="0"/>
              <a:t>Relegated African Americans to separate facilities</a:t>
            </a:r>
          </a:p>
          <a:p>
            <a:pPr lvl="1" eaLnBrk="1" hangingPunct="1"/>
            <a:r>
              <a:rPr lang="en-US" altLang="en-US" sz="2000" i="1" dirty="0" smtClean="0">
                <a:solidFill>
                  <a:srgbClr val="FF0000"/>
                </a:solidFill>
              </a:rPr>
              <a:t>Plessy v. Ferguson</a:t>
            </a:r>
            <a:r>
              <a:rPr lang="en-US" altLang="en-US" sz="2000" dirty="0" smtClean="0">
                <a:solidFill>
                  <a:srgbClr val="FF0000"/>
                </a:solidFill>
              </a:rPr>
              <a:t> </a:t>
            </a:r>
            <a:r>
              <a:rPr lang="en-US" altLang="en-US" sz="2000" dirty="0" smtClean="0"/>
              <a:t>(1896)</a:t>
            </a:r>
          </a:p>
          <a:p>
            <a:pPr lvl="2" eaLnBrk="1" hangingPunct="1"/>
            <a:r>
              <a:rPr lang="en-US" altLang="en-US" sz="1800" dirty="0" smtClean="0"/>
              <a:t>Case about white only train cars. </a:t>
            </a:r>
          </a:p>
          <a:p>
            <a:pPr lvl="2" eaLnBrk="1" hangingPunct="1"/>
            <a:r>
              <a:rPr lang="en-US" altLang="en-US" sz="1800" dirty="0" smtClean="0"/>
              <a:t>Upheld the constitutionality of “equal but separate accommodations”</a:t>
            </a:r>
          </a:p>
          <a:p>
            <a:pPr eaLnBrk="1" hangingPunct="1"/>
            <a:endParaRPr lang="en-US" altLang="en-US" dirty="0" smtClean="0"/>
          </a:p>
        </p:txBody>
      </p:sp>
    </p:spTree>
    <p:extLst>
      <p:ext uri="{BB962C8B-B14F-4D97-AF65-F5344CB8AC3E}">
        <p14:creationId xmlns:p14="http://schemas.microsoft.com/office/powerpoint/2010/main" val="412345480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57400" y="228600"/>
            <a:ext cx="8229600" cy="1143000"/>
          </a:xfrm>
        </p:spPr>
        <p:txBody>
          <a:bodyPr>
            <a:normAutofit/>
          </a:bodyPr>
          <a:lstStyle/>
          <a:p>
            <a:pPr>
              <a:defRPr/>
            </a:pPr>
            <a:r>
              <a:rPr dirty="0" smtClean="0"/>
              <a:t>The Bill of Rights </a:t>
            </a:r>
            <a:r>
              <a:rPr lang="en-US" dirty="0" smtClean="0"/>
              <a:t>t</a:t>
            </a:r>
            <a:r>
              <a:rPr dirty="0" smtClean="0"/>
              <a:t>hen and Now</a:t>
            </a:r>
            <a:endParaRPr dirty="0"/>
          </a:p>
        </p:txBody>
      </p:sp>
      <p:sp>
        <p:nvSpPr>
          <p:cNvPr id="82947" name="Content Placeholder 5"/>
          <p:cNvSpPr>
            <a:spLocks noGrp="1"/>
          </p:cNvSpPr>
          <p:nvPr>
            <p:ph sz="half" idx="1"/>
          </p:nvPr>
        </p:nvSpPr>
        <p:spPr>
          <a:xfrm>
            <a:off x="1548938" y="1561639"/>
            <a:ext cx="3657600" cy="4589463"/>
          </a:xfrm>
        </p:spPr>
        <p:txBody>
          <a:bodyPr>
            <a:normAutofit/>
          </a:bodyPr>
          <a:lstStyle/>
          <a:p>
            <a:pPr eaLnBrk="1" hangingPunct="1"/>
            <a:r>
              <a:rPr lang="en-US" altLang="en-US" sz="2400" dirty="0">
                <a:solidFill>
                  <a:schemeClr val="accent2"/>
                </a:solidFill>
              </a:rPr>
              <a:t>The Bill of Rights </a:t>
            </a:r>
            <a:r>
              <a:rPr lang="en-US" altLang="en-US" sz="2400" dirty="0"/>
              <a:t>is the first 10 amendments to the U.S. Constitution which defines the basic civil </a:t>
            </a:r>
            <a:r>
              <a:rPr lang="en-US" altLang="en-US" sz="2400" dirty="0" smtClean="0"/>
              <a:t>liberties that are protected for the people from the government.</a:t>
            </a:r>
            <a:endParaRPr lang="en-US" altLang="en-US" sz="2400" dirty="0"/>
          </a:p>
        </p:txBody>
      </p:sp>
      <p:pic>
        <p:nvPicPr>
          <p:cNvPr id="8294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827915" y="1451119"/>
            <a:ext cx="3124200" cy="3429000"/>
          </a:xfrm>
          <a:noFill/>
        </p:spPr>
      </p:pic>
    </p:spTree>
    <p:extLst>
      <p:ext uri="{BB962C8B-B14F-4D97-AF65-F5344CB8AC3E}">
        <p14:creationId xmlns:p14="http://schemas.microsoft.com/office/powerpoint/2010/main" val="22408636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81200" y="152400"/>
            <a:ext cx="8229600" cy="1143000"/>
          </a:xfrm>
        </p:spPr>
        <p:txBody>
          <a:bodyPr>
            <a:normAutofit fontScale="90000"/>
          </a:bodyPr>
          <a:lstStyle/>
          <a:p>
            <a:pPr eaLnBrk="1" hangingPunct="1">
              <a:defRPr/>
            </a:pPr>
            <a:r>
              <a:rPr lang="en-US" altLang="en-US" sz="4400"/>
              <a:t>Race, the Constitution, and Public Policy</a:t>
            </a:r>
          </a:p>
        </p:txBody>
      </p:sp>
      <p:sp>
        <p:nvSpPr>
          <p:cNvPr id="8195" name="Rectangle 3"/>
          <p:cNvSpPr>
            <a:spLocks noGrp="1" noChangeArrowheads="1"/>
          </p:cNvSpPr>
          <p:nvPr>
            <p:ph type="body" idx="1"/>
          </p:nvPr>
        </p:nvSpPr>
        <p:spPr/>
        <p:txBody>
          <a:bodyPr>
            <a:normAutofit/>
          </a:bodyPr>
          <a:lstStyle/>
          <a:p>
            <a:pPr eaLnBrk="1" hangingPunct="1">
              <a:lnSpc>
                <a:spcPct val="90000"/>
              </a:lnSpc>
            </a:pPr>
            <a:r>
              <a:rPr lang="en-US" altLang="en-US" sz="2400" dirty="0" smtClean="0"/>
              <a:t>The Era of Civil Rights</a:t>
            </a:r>
          </a:p>
          <a:p>
            <a:pPr lvl="1" eaLnBrk="1" hangingPunct="1">
              <a:lnSpc>
                <a:spcPct val="90000"/>
              </a:lnSpc>
            </a:pPr>
            <a:r>
              <a:rPr lang="en-US" altLang="en-US" sz="2000" i="1" dirty="0" smtClean="0">
                <a:solidFill>
                  <a:schemeClr val="tx1"/>
                </a:solidFill>
              </a:rPr>
              <a:t>(R)  </a:t>
            </a:r>
            <a:r>
              <a:rPr lang="en-US" altLang="en-US" sz="2000" i="1" dirty="0" smtClean="0">
                <a:solidFill>
                  <a:srgbClr val="FF0000"/>
                </a:solidFill>
              </a:rPr>
              <a:t>Brown </a:t>
            </a:r>
            <a:r>
              <a:rPr lang="en-US" altLang="en-US" sz="2000" i="1" dirty="0" smtClean="0">
                <a:solidFill>
                  <a:srgbClr val="FF0000"/>
                </a:solidFill>
              </a:rPr>
              <a:t>v. Board of Education</a:t>
            </a:r>
            <a:r>
              <a:rPr lang="en-US" altLang="en-US" sz="2000" dirty="0" smtClean="0">
                <a:solidFill>
                  <a:srgbClr val="FF0000"/>
                </a:solidFill>
              </a:rPr>
              <a:t> (1954)</a:t>
            </a:r>
          </a:p>
          <a:p>
            <a:pPr lvl="2" eaLnBrk="1" hangingPunct="1">
              <a:lnSpc>
                <a:spcPct val="90000"/>
              </a:lnSpc>
            </a:pPr>
            <a:r>
              <a:rPr lang="en-US" altLang="en-US" sz="1800" dirty="0" smtClean="0"/>
              <a:t>Overturned </a:t>
            </a:r>
            <a:r>
              <a:rPr lang="en-US" altLang="en-US" sz="1800" i="1" dirty="0" smtClean="0"/>
              <a:t>Plessy</a:t>
            </a:r>
          </a:p>
          <a:p>
            <a:pPr lvl="2" eaLnBrk="1" hangingPunct="1">
              <a:lnSpc>
                <a:spcPct val="90000"/>
              </a:lnSpc>
            </a:pPr>
            <a:r>
              <a:rPr lang="en-US" altLang="en-US" sz="1800" dirty="0" smtClean="0"/>
              <a:t>School segregation inherently unconstitutional</a:t>
            </a:r>
          </a:p>
          <a:p>
            <a:pPr lvl="2" eaLnBrk="1" hangingPunct="1">
              <a:lnSpc>
                <a:spcPct val="90000"/>
              </a:lnSpc>
            </a:pPr>
            <a:r>
              <a:rPr lang="en-US" altLang="en-US" sz="1800" dirty="0" smtClean="0"/>
              <a:t>Integrate schools “with all deliberate speed”</a:t>
            </a:r>
          </a:p>
          <a:p>
            <a:pPr lvl="1" eaLnBrk="1" hangingPunct="1">
              <a:lnSpc>
                <a:spcPct val="90000"/>
              </a:lnSpc>
            </a:pPr>
            <a:r>
              <a:rPr lang="en-US" altLang="en-US" sz="2000" dirty="0" smtClean="0"/>
              <a:t>Busing of students solution for two kinds of segregation:</a:t>
            </a:r>
          </a:p>
          <a:p>
            <a:pPr lvl="2" eaLnBrk="1" hangingPunct="1">
              <a:lnSpc>
                <a:spcPct val="90000"/>
              </a:lnSpc>
            </a:pPr>
            <a:r>
              <a:rPr lang="en-US" altLang="en-US" sz="1800" i="1" dirty="0" smtClean="0">
                <a:solidFill>
                  <a:srgbClr val="FF0000"/>
                </a:solidFill>
              </a:rPr>
              <a:t>de jure, </a:t>
            </a:r>
            <a:r>
              <a:rPr lang="en-US" altLang="en-US" sz="1800" dirty="0" smtClean="0">
                <a:solidFill>
                  <a:srgbClr val="FF0000"/>
                </a:solidFill>
              </a:rPr>
              <a:t>“by law”   </a:t>
            </a:r>
            <a:r>
              <a:rPr lang="en-US" altLang="en-US" sz="1800" dirty="0" smtClean="0"/>
              <a:t>(meaning segregation by law)</a:t>
            </a:r>
          </a:p>
          <a:p>
            <a:pPr lvl="2" eaLnBrk="1" hangingPunct="1">
              <a:lnSpc>
                <a:spcPct val="90000"/>
              </a:lnSpc>
            </a:pPr>
            <a:r>
              <a:rPr lang="en-US" altLang="en-US" sz="1800" i="1" dirty="0" smtClean="0">
                <a:solidFill>
                  <a:srgbClr val="FF0000"/>
                </a:solidFill>
              </a:rPr>
              <a:t>de facto, </a:t>
            </a:r>
            <a:r>
              <a:rPr lang="en-US" altLang="en-US" sz="1800" dirty="0" smtClean="0">
                <a:solidFill>
                  <a:srgbClr val="FF0000"/>
                </a:solidFill>
              </a:rPr>
              <a:t>“in reality</a:t>
            </a:r>
            <a:r>
              <a:rPr lang="en-US" altLang="en-US" sz="1800" dirty="0" smtClean="0"/>
              <a:t>”  (happens in practice)</a:t>
            </a:r>
            <a:endParaRPr lang="en-US" altLang="en-US" sz="1800" i="1" dirty="0" smtClean="0"/>
          </a:p>
        </p:txBody>
      </p:sp>
    </p:spTree>
    <p:extLst>
      <p:ext uri="{BB962C8B-B14F-4D97-AF65-F5344CB8AC3E}">
        <p14:creationId xmlns:p14="http://schemas.microsoft.com/office/powerpoint/2010/main" val="236737041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819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819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819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819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819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81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bldLvl="2"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81200" y="152400"/>
            <a:ext cx="8229600" cy="1143000"/>
          </a:xfrm>
        </p:spPr>
        <p:txBody>
          <a:bodyPr>
            <a:normAutofit fontScale="90000"/>
          </a:bodyPr>
          <a:lstStyle/>
          <a:p>
            <a:pPr eaLnBrk="1" hangingPunct="1">
              <a:defRPr/>
            </a:pPr>
            <a:r>
              <a:rPr lang="en-US" altLang="en-US" sz="4400"/>
              <a:t>Race, the Constitution, and Public Policy</a:t>
            </a:r>
          </a:p>
        </p:txBody>
      </p:sp>
      <p:sp>
        <p:nvSpPr>
          <p:cNvPr id="116739" name="Rectangle 3"/>
          <p:cNvSpPr>
            <a:spLocks noGrp="1" noChangeArrowheads="1"/>
          </p:cNvSpPr>
          <p:nvPr>
            <p:ph type="body" idx="1"/>
          </p:nvPr>
        </p:nvSpPr>
        <p:spPr/>
        <p:txBody>
          <a:bodyPr/>
          <a:lstStyle/>
          <a:p>
            <a:pPr eaLnBrk="1" hangingPunct="1"/>
            <a:r>
              <a:rPr lang="en-US" altLang="en-US" sz="2400" dirty="0" smtClean="0"/>
              <a:t>The Era of Civil Rights (continued)</a:t>
            </a:r>
          </a:p>
          <a:p>
            <a:pPr lvl="1" eaLnBrk="1" hangingPunct="1"/>
            <a:r>
              <a:rPr lang="en-US" altLang="en-US" sz="2000" dirty="0" smtClean="0">
                <a:solidFill>
                  <a:srgbClr val="FF0000"/>
                </a:solidFill>
              </a:rPr>
              <a:t>Civil Rights Act of 1964</a:t>
            </a:r>
          </a:p>
          <a:p>
            <a:pPr lvl="2" eaLnBrk="1" hangingPunct="1"/>
            <a:r>
              <a:rPr lang="en-US" altLang="en-US" sz="1800" dirty="0" smtClean="0"/>
              <a:t>Made racial discrimination illegal in hotels, restaurants, and other public accommodation</a:t>
            </a:r>
          </a:p>
          <a:p>
            <a:pPr lvl="2" eaLnBrk="1" hangingPunct="1"/>
            <a:r>
              <a:rPr lang="en-US" altLang="en-US" sz="1800" dirty="0" smtClean="0"/>
              <a:t>Forbade employment discrimination based on race</a:t>
            </a:r>
          </a:p>
          <a:p>
            <a:pPr lvl="2" eaLnBrk="1" hangingPunct="1"/>
            <a:r>
              <a:rPr lang="en-US" altLang="en-US" sz="1800" dirty="0" smtClean="0">
                <a:solidFill>
                  <a:srgbClr val="FF0000"/>
                </a:solidFill>
              </a:rPr>
              <a:t>Created Equal Employment Opportunity Commission (EEOC)</a:t>
            </a:r>
          </a:p>
          <a:p>
            <a:pPr lvl="2" eaLnBrk="1" hangingPunct="1"/>
            <a:r>
              <a:rPr lang="en-US" altLang="en-US" sz="1800" dirty="0" smtClean="0"/>
              <a:t>Strengthened voting right legislation (but was weak hence the passing of the Voting Rights Act in 1965)</a:t>
            </a:r>
          </a:p>
          <a:p>
            <a:pPr eaLnBrk="1" hangingPunct="1"/>
            <a:endParaRPr lang="en-US" altLang="en-US" dirty="0" smtClean="0"/>
          </a:p>
        </p:txBody>
      </p:sp>
    </p:spTree>
    <p:extLst>
      <p:ext uri="{BB962C8B-B14F-4D97-AF65-F5344CB8AC3E}">
        <p14:creationId xmlns:p14="http://schemas.microsoft.com/office/powerpoint/2010/main" val="3212021162"/>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p:txBody>
          <a:bodyPr>
            <a:normAutofit fontScale="92500" lnSpcReduction="20000"/>
          </a:bodyPr>
          <a:lstStyle/>
          <a:p>
            <a:pPr eaLnBrk="1" hangingPunct="1"/>
            <a:r>
              <a:rPr lang="en-US" altLang="en-US" sz="2800" dirty="0" smtClean="0"/>
              <a:t>NAACP strategy went through a series of stages:</a:t>
            </a:r>
          </a:p>
          <a:p>
            <a:pPr eaLnBrk="1" hangingPunct="1"/>
            <a:r>
              <a:rPr lang="en-US" altLang="en-US" sz="2800" dirty="0" smtClean="0"/>
              <a:t>Step 1: 1938-48  Supreme Court ruled “for education to be equal, it must be equally available.” (</a:t>
            </a:r>
            <a:r>
              <a:rPr lang="en-US" altLang="en-US" sz="2800" i="1" dirty="0" smtClean="0"/>
              <a:t>Gaines</a:t>
            </a:r>
            <a:r>
              <a:rPr lang="en-US" altLang="en-US" sz="2800" dirty="0" smtClean="0"/>
              <a:t> and </a:t>
            </a:r>
            <a:r>
              <a:rPr lang="en-US" altLang="en-US" sz="2800" i="1" dirty="0" err="1" smtClean="0"/>
              <a:t>Sipuel</a:t>
            </a:r>
            <a:r>
              <a:rPr lang="en-US" altLang="en-US" sz="2800" dirty="0" smtClean="0"/>
              <a:t> cases)</a:t>
            </a:r>
          </a:p>
          <a:p>
            <a:pPr eaLnBrk="1" hangingPunct="1"/>
            <a:r>
              <a:rPr lang="en-US" altLang="en-US" sz="2800" dirty="0" smtClean="0"/>
              <a:t>Step 2: 1950  Supreme Court ruled “racial barriers created unequal educational opportunities.” (</a:t>
            </a:r>
            <a:r>
              <a:rPr lang="en-US" altLang="en-US" sz="2800" i="1" dirty="0" err="1" smtClean="0"/>
              <a:t>Sweatt</a:t>
            </a:r>
            <a:r>
              <a:rPr lang="en-US" altLang="en-US" sz="2800" i="1" dirty="0" smtClean="0"/>
              <a:t> </a:t>
            </a:r>
            <a:r>
              <a:rPr lang="en-US" altLang="en-US" sz="2800" dirty="0" smtClean="0"/>
              <a:t>and </a:t>
            </a:r>
            <a:r>
              <a:rPr lang="en-US" altLang="en-US" sz="2800" i="1" dirty="0" smtClean="0"/>
              <a:t>McLaurin</a:t>
            </a:r>
            <a:r>
              <a:rPr lang="en-US" altLang="en-US" sz="2800" dirty="0" smtClean="0"/>
              <a:t> cases)</a:t>
            </a:r>
          </a:p>
          <a:p>
            <a:pPr eaLnBrk="1" hangingPunct="1"/>
            <a:r>
              <a:rPr lang="en-US" altLang="en-US" sz="2800" dirty="0" smtClean="0"/>
              <a:t>Step 3: 1954  Supreme Court ruled that “separate educational facilities are inherently unequal.” (</a:t>
            </a:r>
            <a:r>
              <a:rPr lang="en-US" altLang="en-US" sz="2800" i="1" dirty="0" smtClean="0"/>
              <a:t>Brown)</a:t>
            </a:r>
          </a:p>
        </p:txBody>
      </p:sp>
      <p:sp>
        <p:nvSpPr>
          <p:cNvPr id="4098"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Separate but Equal</a:t>
            </a:r>
          </a:p>
        </p:txBody>
      </p:sp>
    </p:spTree>
    <p:extLst>
      <p:ext uri="{BB962C8B-B14F-4D97-AF65-F5344CB8AC3E}">
        <p14:creationId xmlns:p14="http://schemas.microsoft.com/office/powerpoint/2010/main" val="10873831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Font typeface="Arial" panose="020B0604020202020204" pitchFamily="34" charset="0"/>
              <a:buChar char="•"/>
            </a:pPr>
            <a:r>
              <a:rPr lang="en-US" dirty="0" smtClean="0"/>
              <a:t>The </a:t>
            </a:r>
            <a:r>
              <a:rPr lang="en-US" i="1" dirty="0" smtClean="0"/>
              <a:t>Southern Manifesto </a:t>
            </a:r>
            <a:r>
              <a:rPr lang="en-US" dirty="0" smtClean="0"/>
              <a:t>(1954)</a:t>
            </a:r>
          </a:p>
          <a:p>
            <a:pPr>
              <a:buFont typeface="Arial" panose="020B0604020202020204" pitchFamily="34" charset="0"/>
              <a:buChar char="•"/>
            </a:pPr>
            <a:r>
              <a:rPr lang="en-US" dirty="0"/>
              <a:t>Non-violent civil disobedience </a:t>
            </a:r>
            <a:r>
              <a:rPr lang="en-US" dirty="0" smtClean="0"/>
              <a:t>from SCLC </a:t>
            </a:r>
            <a:r>
              <a:rPr lang="en-US" dirty="0"/>
              <a:t>and SNCC</a:t>
            </a:r>
          </a:p>
          <a:p>
            <a:pPr>
              <a:buFont typeface="Arial" panose="020B0604020202020204" pitchFamily="34" charset="0"/>
              <a:buChar char="•"/>
            </a:pPr>
            <a:r>
              <a:rPr lang="en-US" dirty="0" smtClean="0"/>
              <a:t>The Montgomery Bus Boycott (1955-56)</a:t>
            </a:r>
          </a:p>
          <a:p>
            <a:pPr>
              <a:buFont typeface="Arial" panose="020B0604020202020204" pitchFamily="34" charset="0"/>
              <a:buChar char="•"/>
            </a:pPr>
            <a:r>
              <a:rPr lang="en-US" dirty="0" smtClean="0"/>
              <a:t>The Little Rock Nine (1957)</a:t>
            </a:r>
          </a:p>
          <a:p>
            <a:pPr>
              <a:buFont typeface="Arial" panose="020B0604020202020204" pitchFamily="34" charset="0"/>
              <a:buChar char="•"/>
            </a:pPr>
            <a:r>
              <a:rPr lang="en-US" dirty="0"/>
              <a:t>The Freedom Riders and sit-ins at lunch counters (1961)</a:t>
            </a:r>
          </a:p>
          <a:p>
            <a:pPr>
              <a:buFont typeface="Arial" panose="020B0604020202020204" pitchFamily="34" charset="0"/>
              <a:buChar char="•"/>
            </a:pPr>
            <a:r>
              <a:rPr lang="en-US" dirty="0" smtClean="0"/>
              <a:t>“</a:t>
            </a:r>
            <a:r>
              <a:rPr lang="en-US" dirty="0" err="1" smtClean="0"/>
              <a:t>Bombing”ham</a:t>
            </a:r>
            <a:r>
              <a:rPr lang="en-US" dirty="0" smtClean="0"/>
              <a:t>, Alabama—Chief Bull Connor, German Shepherds, and fire hoses vs. the Children’s Crusade (1963)</a:t>
            </a:r>
          </a:p>
          <a:p>
            <a:pPr>
              <a:buFont typeface="Arial" panose="020B0604020202020204" pitchFamily="34" charset="0"/>
              <a:buChar char="•"/>
            </a:pPr>
            <a:r>
              <a:rPr lang="en-US" dirty="0" smtClean="0"/>
              <a:t>The March on Washington (1963)</a:t>
            </a:r>
          </a:p>
          <a:p>
            <a:pPr>
              <a:buFont typeface="Arial" panose="020B0604020202020204" pitchFamily="34" charset="0"/>
              <a:buChar char="•"/>
            </a:pPr>
            <a:r>
              <a:rPr lang="en-US" dirty="0" smtClean="0"/>
              <a:t>Still no widespread compliance</a:t>
            </a:r>
          </a:p>
          <a:p>
            <a:pPr>
              <a:buFont typeface="Arial" panose="020B0604020202020204" pitchFamily="34" charset="0"/>
              <a:buChar char="•"/>
            </a:pPr>
            <a:r>
              <a:rPr lang="en-US" dirty="0" smtClean="0"/>
              <a:t>Leads to the “Long, Hot Summers”—periods of violent protests and rise of the Black Panthers, Malcolm X and the Nation of Islam (1964-1968)</a:t>
            </a:r>
          </a:p>
          <a:p>
            <a:pPr>
              <a:buFont typeface="Arial" panose="020B0604020202020204" pitchFamily="34" charset="0"/>
              <a:buChar char="•"/>
            </a:pPr>
            <a:endParaRPr lang="en-US" dirty="0"/>
          </a:p>
        </p:txBody>
      </p:sp>
      <p:sp>
        <p:nvSpPr>
          <p:cNvPr id="2" name="Title 1"/>
          <p:cNvSpPr>
            <a:spLocks noGrp="1"/>
          </p:cNvSpPr>
          <p:nvPr>
            <p:ph type="title"/>
          </p:nvPr>
        </p:nvSpPr>
        <p:spPr>
          <a:xfrm>
            <a:off x="538348" y="140525"/>
            <a:ext cx="8323020" cy="1371600"/>
          </a:xfrm>
        </p:spPr>
        <p:txBody>
          <a:bodyPr>
            <a:normAutofit/>
          </a:bodyPr>
          <a:lstStyle/>
          <a:p>
            <a:r>
              <a:rPr lang="en-US" dirty="0" smtClean="0"/>
              <a:t>Desegregation mandated by the court, yet still ignored by many</a:t>
            </a:r>
            <a:endParaRPr lang="en-US" dirty="0"/>
          </a:p>
        </p:txBody>
      </p:sp>
    </p:spTree>
    <p:extLst>
      <p:ext uri="{BB962C8B-B14F-4D97-AF65-F5344CB8AC3E}">
        <p14:creationId xmlns:p14="http://schemas.microsoft.com/office/powerpoint/2010/main" val="32796560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727272" y="1266323"/>
            <a:ext cx="10554574" cy="3636511"/>
          </a:xfrm>
        </p:spPr>
        <p:txBody>
          <a:bodyPr>
            <a:normAutofit/>
          </a:bodyPr>
          <a:lstStyle/>
          <a:p>
            <a:pPr eaLnBrk="1" hangingPunct="1">
              <a:lnSpc>
                <a:spcPct val="90000"/>
              </a:lnSpc>
            </a:pPr>
            <a:r>
              <a:rPr lang="en-US" altLang="en-US" sz="2400" i="1" dirty="0" smtClean="0"/>
              <a:t>Swann v. Charlotte Mecklenburg</a:t>
            </a:r>
            <a:r>
              <a:rPr lang="en-US" altLang="en-US" sz="2400" dirty="0" smtClean="0"/>
              <a:t> (1971): remedies may include racial quotas, redrawn district lines, and court-ordered busing</a:t>
            </a:r>
          </a:p>
          <a:p>
            <a:pPr eaLnBrk="1" hangingPunct="1">
              <a:lnSpc>
                <a:spcPct val="90000"/>
              </a:lnSpc>
            </a:pPr>
            <a:r>
              <a:rPr lang="en-US" altLang="en-US" sz="2400" dirty="0" smtClean="0"/>
              <a:t>Inter-city busing could be authorized only if both the city and the suburbs had practiced segregation</a:t>
            </a:r>
          </a:p>
        </p:txBody>
      </p:sp>
      <p:sp>
        <p:nvSpPr>
          <p:cNvPr id="6146"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Desegregation v. Integration</a:t>
            </a:r>
          </a:p>
        </p:txBody>
      </p:sp>
      <p:pic>
        <p:nvPicPr>
          <p:cNvPr id="11268"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286867" y="4077393"/>
            <a:ext cx="2956941"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04838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609600" y="1752601"/>
            <a:ext cx="5874327" cy="4373563"/>
          </a:xfrm>
        </p:spPr>
        <p:txBody>
          <a:bodyPr/>
          <a:lstStyle/>
          <a:p>
            <a:pPr eaLnBrk="1" hangingPunct="1">
              <a:lnSpc>
                <a:spcPct val="90000"/>
              </a:lnSpc>
            </a:pPr>
            <a:r>
              <a:rPr lang="en-US" altLang="en-US" dirty="0" smtClean="0"/>
              <a:t>A hotel owner refused to rent rooms to African Americans.</a:t>
            </a:r>
          </a:p>
          <a:p>
            <a:pPr eaLnBrk="1" hangingPunct="1">
              <a:lnSpc>
                <a:spcPct val="90000"/>
              </a:lnSpc>
            </a:pPr>
            <a:r>
              <a:rPr lang="en-US" altLang="en-US" dirty="0" smtClean="0"/>
              <a:t>He claimed the Civil Rights Act of 1964 infringed on his rights as a private property owner.</a:t>
            </a:r>
          </a:p>
          <a:p>
            <a:pPr eaLnBrk="1" hangingPunct="1">
              <a:lnSpc>
                <a:spcPct val="90000"/>
              </a:lnSpc>
            </a:pPr>
            <a:r>
              <a:rPr lang="en-US" altLang="en-US" dirty="0" smtClean="0"/>
              <a:t>The Court upheld Congressional </a:t>
            </a:r>
            <a:r>
              <a:rPr lang="en-US" altLang="ja-JP" dirty="0" smtClean="0"/>
              <a:t>authority to pass the Civil Rights Act under the Commerce Clause.</a:t>
            </a:r>
          </a:p>
          <a:p>
            <a:pPr eaLnBrk="1" hangingPunct="1">
              <a:lnSpc>
                <a:spcPct val="90000"/>
              </a:lnSpc>
            </a:pPr>
            <a:r>
              <a:rPr lang="en-US" altLang="en-US" dirty="0" smtClean="0"/>
              <a:t>Congress has the right to regulate “interstate commerce.”</a:t>
            </a:r>
          </a:p>
        </p:txBody>
      </p:sp>
      <p:sp>
        <p:nvSpPr>
          <p:cNvPr id="27650" name="Rectangle 2"/>
          <p:cNvSpPr>
            <a:spLocks noGrp="1" noChangeArrowheads="1"/>
          </p:cNvSpPr>
          <p:nvPr>
            <p:ph type="title"/>
          </p:nvPr>
        </p:nvSpPr>
        <p:spPr/>
        <p:txBody>
          <a:bodyPr/>
          <a:lstStyle/>
          <a:p>
            <a:pPr eaLnBrk="1" fontAlgn="auto" hangingPunct="1">
              <a:spcAft>
                <a:spcPts val="0"/>
              </a:spcAft>
              <a:defRPr/>
            </a:pPr>
            <a:r>
              <a:rPr lang="en-US" i="1">
                <a:ea typeface="+mj-ea"/>
                <a:cs typeface="+mj-cs"/>
              </a:rPr>
              <a:t>Heart of Atlanta Motel v. U.S.</a:t>
            </a:r>
            <a:r>
              <a:rPr lang="en-US">
                <a:ea typeface="+mj-ea"/>
                <a:cs typeface="+mj-cs"/>
              </a:rPr>
              <a:t> (1964)</a:t>
            </a:r>
          </a:p>
        </p:txBody>
      </p:sp>
      <p:pic>
        <p:nvPicPr>
          <p:cNvPr id="1331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23760" y="2489414"/>
            <a:ext cx="32512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05173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a:t>
            </a:r>
            <a:r>
              <a:rPr lang="en-US" dirty="0"/>
              <a:t>T</a:t>
            </a:r>
            <a:r>
              <a:rPr lang="en-US" dirty="0" smtClean="0"/>
              <a:t>hings </a:t>
            </a:r>
            <a:r>
              <a:rPr lang="en-US" dirty="0"/>
              <a:t>I</a:t>
            </a:r>
            <a:r>
              <a:rPr lang="en-US" dirty="0" smtClean="0"/>
              <a:t>mproved?</a:t>
            </a:r>
            <a:endParaRPr lang="en-US" dirty="0"/>
          </a:p>
        </p:txBody>
      </p:sp>
      <p:sp>
        <p:nvSpPr>
          <p:cNvPr id="3" name="Content Placeholder 2"/>
          <p:cNvSpPr>
            <a:spLocks noGrp="1"/>
          </p:cNvSpPr>
          <p:nvPr>
            <p:ph idx="1"/>
          </p:nvPr>
        </p:nvSpPr>
        <p:spPr>
          <a:xfrm>
            <a:off x="403075" y="2619897"/>
            <a:ext cx="10554574" cy="3782291"/>
          </a:xfrm>
        </p:spPr>
        <p:txBody>
          <a:bodyPr/>
          <a:lstStyle/>
          <a:p>
            <a:pPr marL="0" indent="0">
              <a:buNone/>
            </a:pPr>
            <a:r>
              <a:rPr lang="en-US" u="sng" dirty="0" smtClean="0"/>
              <a:t>The 2013 State of Black America report reported:</a:t>
            </a:r>
          </a:p>
          <a:p>
            <a:pPr marL="0" indent="0">
              <a:buNone/>
            </a:pPr>
            <a:r>
              <a:rPr lang="en-US" dirty="0" smtClean="0"/>
              <a:t>1963 to 2013    Blacks graduation rate rose from 25% to 85%</a:t>
            </a:r>
          </a:p>
          <a:p>
            <a:pPr marL="0" indent="0">
              <a:buNone/>
            </a:pPr>
            <a:r>
              <a:rPr lang="en-US" dirty="0" smtClean="0"/>
              <a:t>Poverty rate for blacks dropped from 48% to 28%</a:t>
            </a:r>
          </a:p>
          <a:p>
            <a:pPr marL="0" indent="0">
              <a:buNone/>
            </a:pPr>
            <a:r>
              <a:rPr lang="en-US" dirty="0" smtClean="0"/>
              <a:t>Black homeownership rose by 14%</a:t>
            </a:r>
          </a:p>
          <a:p>
            <a:pPr marL="0" indent="0">
              <a:buNone/>
            </a:pPr>
            <a:r>
              <a:rPr lang="en-US" u="sng" dirty="0" smtClean="0"/>
              <a:t>Some notable gaps:</a:t>
            </a:r>
          </a:p>
          <a:p>
            <a:pPr marL="0" indent="0">
              <a:buNone/>
            </a:pPr>
            <a:r>
              <a:rPr lang="en-US" dirty="0" smtClean="0"/>
              <a:t>Black unemployment still almost 2x that of whites</a:t>
            </a:r>
          </a:p>
          <a:p>
            <a:pPr marL="0" indent="0">
              <a:buNone/>
            </a:pPr>
            <a:r>
              <a:rPr lang="en-US" dirty="0" smtClean="0"/>
              <a:t>1/3</a:t>
            </a:r>
            <a:r>
              <a:rPr lang="en-US" baseline="30000" dirty="0" smtClean="0"/>
              <a:t>rd</a:t>
            </a:r>
            <a:r>
              <a:rPr lang="en-US" dirty="0" smtClean="0"/>
              <a:t> of black children still live in poverty </a:t>
            </a:r>
          </a:p>
          <a:p>
            <a:pPr marL="0" indent="0">
              <a:buNone/>
            </a:pPr>
            <a:r>
              <a:rPr lang="en-US" dirty="0" smtClean="0"/>
              <a:t>Black wage gap still exist </a:t>
            </a:r>
          </a:p>
          <a:p>
            <a:pPr marL="0" indent="0">
              <a:buNone/>
            </a:pPr>
            <a:endParaRPr lang="en-US" u="sng" dirty="0" smtClean="0"/>
          </a:p>
          <a:p>
            <a:pPr marL="0" indent="0">
              <a:buNone/>
            </a:pPr>
            <a:endParaRPr lang="en-US" dirty="0" smtClean="0"/>
          </a:p>
          <a:p>
            <a:endParaRPr lang="en-US" dirty="0"/>
          </a:p>
        </p:txBody>
      </p:sp>
    </p:spTree>
    <p:extLst>
      <p:ext uri="{BB962C8B-B14F-4D97-AF65-F5344CB8AC3E}">
        <p14:creationId xmlns:p14="http://schemas.microsoft.com/office/powerpoint/2010/main" val="42483568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594268" y="1208134"/>
            <a:ext cx="10554574" cy="3636511"/>
          </a:xfrm>
        </p:spPr>
        <p:txBody>
          <a:bodyPr>
            <a:normAutofit/>
          </a:bodyPr>
          <a:lstStyle/>
          <a:p>
            <a:pPr eaLnBrk="1" hangingPunct="1"/>
            <a:r>
              <a:rPr lang="en-US" altLang="en-US" sz="2400" dirty="0" smtClean="0"/>
              <a:t>Arbitrary differences are not allowed.</a:t>
            </a:r>
          </a:p>
          <a:p>
            <a:pPr eaLnBrk="1" hangingPunct="1"/>
            <a:r>
              <a:rPr lang="en-US" altLang="en-US" sz="2400" dirty="0" smtClean="0"/>
              <a:t>Some gender-based differences, such as the all-male draft,  are allowed by courts</a:t>
            </a:r>
          </a:p>
        </p:txBody>
      </p:sp>
      <p:sp>
        <p:nvSpPr>
          <p:cNvPr id="8194"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Gender-Based Discrimination</a:t>
            </a:r>
          </a:p>
        </p:txBody>
      </p:sp>
      <p:pic>
        <p:nvPicPr>
          <p:cNvPr id="1434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53296" y="4005089"/>
            <a:ext cx="48768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4897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981200" y="152400"/>
            <a:ext cx="8229600" cy="1143000"/>
          </a:xfrm>
        </p:spPr>
        <p:txBody>
          <a:bodyPr>
            <a:normAutofit fontScale="90000"/>
          </a:bodyPr>
          <a:lstStyle/>
          <a:p>
            <a:pPr eaLnBrk="1" hangingPunct="1">
              <a:defRPr/>
            </a:pPr>
            <a:r>
              <a:rPr lang="en-US" altLang="en-US" sz="4400"/>
              <a:t>Women, the Constitution, and Public Policy</a:t>
            </a:r>
          </a:p>
        </p:txBody>
      </p:sp>
      <p:sp>
        <p:nvSpPr>
          <p:cNvPr id="125955" name="Rectangle 3"/>
          <p:cNvSpPr>
            <a:spLocks noGrp="1" noChangeArrowheads="1"/>
          </p:cNvSpPr>
          <p:nvPr>
            <p:ph type="body" idx="1"/>
          </p:nvPr>
        </p:nvSpPr>
        <p:spPr/>
        <p:txBody>
          <a:bodyPr>
            <a:normAutofit/>
          </a:bodyPr>
          <a:lstStyle/>
          <a:p>
            <a:pPr eaLnBrk="1" hangingPunct="1">
              <a:lnSpc>
                <a:spcPct val="90000"/>
              </a:lnSpc>
            </a:pPr>
            <a:r>
              <a:rPr lang="en-US" altLang="en-US" sz="2000" dirty="0" smtClean="0"/>
              <a:t>The Second Feminist Wave</a:t>
            </a:r>
          </a:p>
          <a:p>
            <a:pPr lvl="1" eaLnBrk="1" hangingPunct="1">
              <a:lnSpc>
                <a:spcPct val="90000"/>
              </a:lnSpc>
            </a:pPr>
            <a:r>
              <a:rPr lang="en-US" altLang="en-US" sz="1800" i="1" dirty="0" smtClean="0">
                <a:solidFill>
                  <a:srgbClr val="FF0000"/>
                </a:solidFill>
              </a:rPr>
              <a:t>Reed v. Reed</a:t>
            </a:r>
            <a:r>
              <a:rPr lang="en-US" altLang="en-US" sz="1800" dirty="0" smtClean="0">
                <a:solidFill>
                  <a:srgbClr val="FF0000"/>
                </a:solidFill>
              </a:rPr>
              <a:t> (1971)  </a:t>
            </a:r>
            <a:r>
              <a:rPr lang="en-US" altLang="en-US" sz="2000" dirty="0"/>
              <a:t>(law giving assets to men)</a:t>
            </a:r>
            <a:endParaRPr lang="en-US" altLang="en-US" sz="1800" dirty="0" smtClean="0"/>
          </a:p>
          <a:p>
            <a:pPr lvl="2" eaLnBrk="1" hangingPunct="1">
              <a:lnSpc>
                <a:spcPct val="90000"/>
              </a:lnSpc>
            </a:pPr>
            <a:r>
              <a:rPr lang="en-US" altLang="en-US" sz="1600" dirty="0" smtClean="0"/>
              <a:t>“Arbitrary” gender discrimination violated 14</a:t>
            </a:r>
            <a:r>
              <a:rPr lang="en-US" altLang="en-US" sz="1600" baseline="30000" dirty="0" smtClean="0"/>
              <a:t>th</a:t>
            </a:r>
            <a:r>
              <a:rPr lang="en-US" altLang="en-US" sz="1600" dirty="0" smtClean="0"/>
              <a:t> Amendment’s Equal Protection Clause</a:t>
            </a:r>
          </a:p>
          <a:p>
            <a:pPr lvl="1" eaLnBrk="1" hangingPunct="1">
              <a:lnSpc>
                <a:spcPct val="90000"/>
              </a:lnSpc>
            </a:pPr>
            <a:r>
              <a:rPr lang="en-US" altLang="en-US" sz="1800" i="1" dirty="0" smtClean="0">
                <a:solidFill>
                  <a:srgbClr val="FF0000"/>
                </a:solidFill>
              </a:rPr>
              <a:t>Craig v. Boren</a:t>
            </a:r>
            <a:r>
              <a:rPr lang="en-US" altLang="en-US" sz="1800" dirty="0" smtClean="0">
                <a:solidFill>
                  <a:srgbClr val="FF0000"/>
                </a:solidFill>
              </a:rPr>
              <a:t> (1976)  </a:t>
            </a:r>
            <a:r>
              <a:rPr lang="en-US" altLang="en-US" sz="1800" dirty="0"/>
              <a:t>(Statute allowing different ages for male and female to buy beer)</a:t>
            </a:r>
            <a:endParaRPr lang="en-US" altLang="en-US" sz="1800" dirty="0" smtClean="0"/>
          </a:p>
          <a:p>
            <a:pPr lvl="2" eaLnBrk="1" hangingPunct="1">
              <a:lnSpc>
                <a:spcPct val="90000"/>
              </a:lnSpc>
            </a:pPr>
            <a:r>
              <a:rPr lang="en-US" altLang="en-US" sz="1600" dirty="0" smtClean="0"/>
              <a:t>“Medium scrutiny” standard established for gender discrimination</a:t>
            </a:r>
          </a:p>
          <a:p>
            <a:pPr lvl="1" eaLnBrk="1" hangingPunct="1">
              <a:lnSpc>
                <a:spcPct val="90000"/>
              </a:lnSpc>
            </a:pPr>
            <a:r>
              <a:rPr lang="en-US" altLang="en-US" sz="1800" dirty="0" smtClean="0">
                <a:solidFill>
                  <a:srgbClr val="FF0000"/>
                </a:solidFill>
              </a:rPr>
              <a:t>Equal Rights Amendment fails ratification by states (1982)   </a:t>
            </a:r>
            <a:r>
              <a:rPr lang="en-US" altLang="en-US" sz="1400" dirty="0"/>
              <a:t>(was a proposed amendment to the United States Constitution designed to guarantee equal rights for women. The ERA was originally written by Alice Paul and, in 1923, it was introduced in the Congress for the first time. In 1972, it passed both houses of Congress and went to the state legislatures for ratification. The ERA failed to receive the requisite number of ratifications before the final deadline mandated by Congress of June 30, 1982 expired and so it was not adopted</a:t>
            </a:r>
            <a:r>
              <a:rPr lang="en-US" altLang="en-US" sz="1800" dirty="0"/>
              <a:t>).</a:t>
            </a:r>
            <a:endParaRPr lang="en-US" altLang="en-US" sz="1800" dirty="0" smtClean="0"/>
          </a:p>
        </p:txBody>
      </p:sp>
    </p:spTree>
    <p:extLst>
      <p:ext uri="{BB962C8B-B14F-4D97-AF65-F5344CB8AC3E}">
        <p14:creationId xmlns:p14="http://schemas.microsoft.com/office/powerpoint/2010/main" val="1805416627"/>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981200" y="152400"/>
            <a:ext cx="8229600" cy="1143000"/>
          </a:xfrm>
        </p:spPr>
        <p:txBody>
          <a:bodyPr>
            <a:normAutofit fontScale="90000"/>
          </a:bodyPr>
          <a:lstStyle/>
          <a:p>
            <a:pPr eaLnBrk="1" hangingPunct="1">
              <a:defRPr/>
            </a:pPr>
            <a:r>
              <a:rPr lang="en-US" altLang="en-US" sz="4400"/>
              <a:t>Women, the Constitution, and Public Policy</a:t>
            </a:r>
          </a:p>
        </p:txBody>
      </p:sp>
      <p:sp>
        <p:nvSpPr>
          <p:cNvPr id="13315" name="Rectangle 3"/>
          <p:cNvSpPr>
            <a:spLocks noGrp="1" noChangeArrowheads="1"/>
          </p:cNvSpPr>
          <p:nvPr>
            <p:ph type="body" idx="1"/>
          </p:nvPr>
        </p:nvSpPr>
        <p:spPr/>
        <p:txBody>
          <a:bodyPr>
            <a:normAutofit fontScale="92500" lnSpcReduction="10000"/>
          </a:bodyPr>
          <a:lstStyle/>
          <a:p>
            <a:pPr eaLnBrk="1" hangingPunct="1">
              <a:lnSpc>
                <a:spcPct val="90000"/>
              </a:lnSpc>
            </a:pPr>
            <a:r>
              <a:rPr lang="en-US" altLang="en-US" sz="2800"/>
              <a:t>Women in the Workplace</a:t>
            </a:r>
          </a:p>
          <a:p>
            <a:pPr lvl="1" eaLnBrk="1" hangingPunct="1">
              <a:lnSpc>
                <a:spcPct val="90000"/>
              </a:lnSpc>
            </a:pPr>
            <a:r>
              <a:rPr lang="en-US" altLang="en-US" sz="2400"/>
              <a:t>The Civil Rights Act of 1964 banned gender discrimination in employment.</a:t>
            </a:r>
          </a:p>
          <a:p>
            <a:pPr eaLnBrk="1" hangingPunct="1">
              <a:lnSpc>
                <a:spcPct val="90000"/>
              </a:lnSpc>
            </a:pPr>
            <a:r>
              <a:rPr lang="en-US" altLang="en-US" sz="2800"/>
              <a:t>Wage Discrimination and Comparable Worth</a:t>
            </a:r>
          </a:p>
          <a:p>
            <a:pPr lvl="1" eaLnBrk="1" hangingPunct="1">
              <a:lnSpc>
                <a:spcPct val="90000"/>
              </a:lnSpc>
            </a:pPr>
            <a:r>
              <a:rPr lang="en-US" altLang="en-US" sz="2400"/>
              <a:t>The Supreme Court has not ruled on this issue.</a:t>
            </a:r>
          </a:p>
          <a:p>
            <a:pPr eaLnBrk="1" hangingPunct="1">
              <a:lnSpc>
                <a:spcPct val="90000"/>
              </a:lnSpc>
            </a:pPr>
            <a:r>
              <a:rPr lang="en-US" altLang="en-US" sz="2800"/>
              <a:t>Women in the Military</a:t>
            </a:r>
          </a:p>
          <a:p>
            <a:pPr lvl="1" eaLnBrk="1" hangingPunct="1">
              <a:lnSpc>
                <a:spcPct val="90000"/>
              </a:lnSpc>
            </a:pPr>
            <a:r>
              <a:rPr lang="en-US" altLang="en-US" sz="2400"/>
              <a:t>Only men may be drafted or serve in ground combat.</a:t>
            </a:r>
          </a:p>
          <a:p>
            <a:pPr eaLnBrk="1" hangingPunct="1">
              <a:lnSpc>
                <a:spcPct val="90000"/>
              </a:lnSpc>
            </a:pPr>
            <a:r>
              <a:rPr lang="en-US" altLang="en-US" sz="2800"/>
              <a:t>Sexual Harassment</a:t>
            </a:r>
          </a:p>
          <a:p>
            <a:pPr lvl="1" eaLnBrk="1" hangingPunct="1">
              <a:lnSpc>
                <a:spcPct val="90000"/>
              </a:lnSpc>
            </a:pPr>
            <a:r>
              <a:rPr lang="en-US" altLang="en-US" sz="2400"/>
              <a:t>Prohibited by Title VII of Civil Rights Act of 1964</a:t>
            </a:r>
          </a:p>
        </p:txBody>
      </p:sp>
    </p:spTree>
    <p:extLst>
      <p:ext uri="{BB962C8B-B14F-4D97-AF65-F5344CB8AC3E}">
        <p14:creationId xmlns:p14="http://schemas.microsoft.com/office/powerpoint/2010/main" val="115729510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3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31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331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3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idx="1"/>
          </p:nvPr>
        </p:nvSpPr>
        <p:spPr>
          <a:xfrm>
            <a:off x="633351" y="855023"/>
            <a:ext cx="10160000" cy="5620591"/>
          </a:xfrm>
        </p:spPr>
        <p:txBody>
          <a:bodyPr>
            <a:normAutofit lnSpcReduction="10000"/>
          </a:bodyPr>
          <a:lstStyle/>
          <a:p>
            <a:pPr marL="109728" indent="0">
              <a:spcBef>
                <a:spcPts val="300"/>
              </a:spcBef>
              <a:spcAft>
                <a:spcPts val="300"/>
              </a:spcAft>
              <a:buNone/>
            </a:pPr>
            <a:r>
              <a:rPr lang="en-US" altLang="en-US" b="1" dirty="0" smtClean="0"/>
              <a:t>Incorporation (Selective Incorporation)</a:t>
            </a:r>
          </a:p>
          <a:p>
            <a:pPr marL="109728" indent="0">
              <a:spcBef>
                <a:spcPts val="300"/>
              </a:spcBef>
              <a:spcAft>
                <a:spcPts val="300"/>
              </a:spcAft>
              <a:buNone/>
            </a:pPr>
            <a:r>
              <a:rPr lang="en-US" altLang="en-US" dirty="0"/>
              <a:t>	</a:t>
            </a:r>
            <a:r>
              <a:rPr lang="en-US" altLang="en-US" dirty="0" smtClean="0"/>
              <a:t>use of the 14</a:t>
            </a:r>
            <a:r>
              <a:rPr lang="en-US" altLang="en-US" baseline="30000" dirty="0" smtClean="0"/>
              <a:t>th</a:t>
            </a:r>
            <a:r>
              <a:rPr lang="en-US" altLang="en-US" dirty="0" smtClean="0"/>
              <a:t> amendment in case decisions to make the Bill </a:t>
            </a:r>
            <a:r>
              <a:rPr lang="en-US" altLang="en-US" dirty="0"/>
              <a:t>of Rights </a:t>
            </a:r>
            <a:r>
              <a:rPr lang="en-US" altLang="en-US" dirty="0" smtClean="0"/>
              <a:t>apply to </a:t>
            </a:r>
            <a:r>
              <a:rPr lang="en-US" altLang="en-US" dirty="0"/>
              <a:t>actions </a:t>
            </a:r>
            <a:r>
              <a:rPr lang="en-US" altLang="en-US" dirty="0" smtClean="0"/>
              <a:t>of the states.  This is done through selective cases by the SCOTUS.</a:t>
            </a:r>
            <a:endParaRPr lang="en-US" altLang="en-US" dirty="0"/>
          </a:p>
          <a:p>
            <a:pPr marL="274320" indent="-274320">
              <a:buFont typeface="Wingdings 2"/>
              <a:buChar char=""/>
              <a:defRPr/>
            </a:pPr>
            <a:r>
              <a:rPr lang="en-US" dirty="0">
                <a:solidFill>
                  <a:srgbClr val="FF0000"/>
                </a:solidFill>
              </a:rPr>
              <a:t>Barron v. Baltimore</a:t>
            </a:r>
            <a:r>
              <a:rPr lang="en-US" dirty="0"/>
              <a:t>: 1833 Supreme court decision holding that the Bill of Rights restrained only the national government, not the states and cities.</a:t>
            </a:r>
          </a:p>
          <a:p>
            <a:pPr marL="274320" indent="-274320">
              <a:buFont typeface="Wingdings 2"/>
              <a:buChar char=""/>
              <a:defRPr/>
            </a:pPr>
            <a:r>
              <a:rPr lang="en-US" dirty="0" err="1">
                <a:solidFill>
                  <a:srgbClr val="FF0000"/>
                </a:solidFill>
              </a:rPr>
              <a:t>Gitlow</a:t>
            </a:r>
            <a:r>
              <a:rPr lang="en-US" dirty="0">
                <a:solidFill>
                  <a:srgbClr val="FF0000"/>
                </a:solidFill>
              </a:rPr>
              <a:t> v. New York</a:t>
            </a:r>
            <a:r>
              <a:rPr lang="en-US" dirty="0"/>
              <a:t>: 1925 Supreme court decision holding that freedoms of press and speech are “fundamental personal rights and liberties protected by the due process clause and fourteenth amendment from impairment by the states” as well as by federal government.   </a:t>
            </a:r>
          </a:p>
          <a:p>
            <a:pPr marL="109728" indent="0">
              <a:spcBef>
                <a:spcPts val="300"/>
              </a:spcBef>
              <a:spcAft>
                <a:spcPts val="300"/>
              </a:spcAft>
              <a:buNone/>
            </a:pPr>
            <a:endParaRPr lang="en-US" altLang="en-US" b="1" dirty="0" smtClean="0"/>
          </a:p>
          <a:p>
            <a:pPr marL="109728" indent="0">
              <a:spcBef>
                <a:spcPts val="300"/>
              </a:spcBef>
              <a:spcAft>
                <a:spcPts val="300"/>
              </a:spcAft>
              <a:buNone/>
            </a:pPr>
            <a:r>
              <a:rPr lang="en-US" altLang="en-US" b="1" dirty="0" smtClean="0"/>
              <a:t>What is in the 14</a:t>
            </a:r>
            <a:r>
              <a:rPr lang="en-US" altLang="en-US" b="1" baseline="30000" dirty="0" smtClean="0"/>
              <a:t>th</a:t>
            </a:r>
            <a:r>
              <a:rPr lang="en-US" altLang="en-US" b="1" dirty="0" smtClean="0"/>
              <a:t> Amendment ?</a:t>
            </a:r>
            <a:endParaRPr lang="en-US" altLang="en-US" b="1" dirty="0"/>
          </a:p>
          <a:p>
            <a:pPr marL="109728" indent="0">
              <a:spcBef>
                <a:spcPts val="300"/>
              </a:spcBef>
              <a:spcAft>
                <a:spcPts val="300"/>
              </a:spcAft>
              <a:buNone/>
            </a:pPr>
            <a:r>
              <a:rPr lang="en-US" altLang="en-US" b="1" dirty="0" smtClean="0"/>
              <a:t>Due </a:t>
            </a:r>
            <a:r>
              <a:rPr lang="en-US" altLang="en-US" b="1" dirty="0" smtClean="0"/>
              <a:t>process</a:t>
            </a:r>
          </a:p>
          <a:p>
            <a:pPr marL="109728" indent="0">
              <a:spcBef>
                <a:spcPts val="300"/>
              </a:spcBef>
              <a:spcAft>
                <a:spcPts val="300"/>
              </a:spcAft>
              <a:buNone/>
            </a:pPr>
            <a:r>
              <a:rPr lang="en-US" altLang="en-US" dirty="0"/>
              <a:t>	</a:t>
            </a:r>
            <a:r>
              <a:rPr lang="en-US" altLang="en-US" dirty="0" smtClean="0"/>
              <a:t>a legal understanding that you are owed certain rights from the government (5</a:t>
            </a:r>
            <a:r>
              <a:rPr lang="en-US" altLang="en-US" baseline="30000" dirty="0" smtClean="0"/>
              <a:t>th</a:t>
            </a:r>
            <a:r>
              <a:rPr lang="en-US" altLang="en-US" dirty="0" smtClean="0"/>
              <a:t> and 14</a:t>
            </a:r>
            <a:r>
              <a:rPr lang="en-US" altLang="en-US" baseline="30000" dirty="0" smtClean="0"/>
              <a:t>th</a:t>
            </a:r>
            <a:r>
              <a:rPr lang="en-US" altLang="en-US" dirty="0" smtClean="0"/>
              <a:t> Amendments)  Denies the government the right, without due process, to deprive people of life, liberty, and property.</a:t>
            </a:r>
          </a:p>
          <a:p>
            <a:pPr marL="109728" indent="0">
              <a:spcBef>
                <a:spcPts val="300"/>
              </a:spcBef>
              <a:spcAft>
                <a:spcPts val="300"/>
              </a:spcAft>
              <a:buNone/>
            </a:pPr>
            <a:r>
              <a:rPr lang="en-US" altLang="en-US" b="1" dirty="0" smtClean="0"/>
              <a:t>Equal protection</a:t>
            </a:r>
          </a:p>
          <a:p>
            <a:pPr marL="109728" indent="0">
              <a:spcBef>
                <a:spcPts val="300"/>
              </a:spcBef>
              <a:spcAft>
                <a:spcPts val="300"/>
              </a:spcAft>
              <a:buNone/>
            </a:pPr>
            <a:r>
              <a:rPr lang="en-US" altLang="en-US" dirty="0"/>
              <a:t>	</a:t>
            </a:r>
            <a:r>
              <a:rPr lang="en-US" altLang="en-US" dirty="0" smtClean="0"/>
              <a:t>a </a:t>
            </a:r>
            <a:r>
              <a:rPr lang="en-US" altLang="en-US" dirty="0"/>
              <a:t>constitutional guarantee that no person or class of persons shall be </a:t>
            </a:r>
            <a:r>
              <a:rPr lang="en-US" altLang="en-US" dirty="0" smtClean="0"/>
              <a:t>denied the same protection of the laws that is enjoyed by other persons or other classes of people (14</a:t>
            </a:r>
            <a:r>
              <a:rPr lang="en-US" altLang="en-US" baseline="30000" dirty="0" smtClean="0"/>
              <a:t>th</a:t>
            </a:r>
            <a:r>
              <a:rPr lang="en-US" altLang="en-US" dirty="0" smtClean="0"/>
              <a:t> Amendment)</a:t>
            </a:r>
          </a:p>
          <a:p>
            <a:pPr marL="109728" indent="0">
              <a:spcBef>
                <a:spcPts val="300"/>
              </a:spcBef>
              <a:spcAft>
                <a:spcPts val="300"/>
              </a:spcAft>
              <a:buNone/>
            </a:pPr>
            <a:endParaRPr lang="en-US" altLang="en-US" dirty="0"/>
          </a:p>
        </p:txBody>
      </p:sp>
      <p:sp>
        <p:nvSpPr>
          <p:cNvPr id="1026" name="Rectangle 2"/>
          <p:cNvSpPr>
            <a:spLocks noGrp="1" noChangeArrowheads="1"/>
          </p:cNvSpPr>
          <p:nvPr>
            <p:ph type="title"/>
          </p:nvPr>
        </p:nvSpPr>
        <p:spPr>
          <a:xfrm>
            <a:off x="280522" y="93024"/>
            <a:ext cx="10512829" cy="762000"/>
          </a:xfrm>
        </p:spPr>
        <p:txBody>
          <a:bodyPr>
            <a:normAutofit/>
          </a:bodyPr>
          <a:lstStyle/>
          <a:p>
            <a:r>
              <a:rPr lang="en-US" altLang="en-US" sz="2800" dirty="0" smtClean="0"/>
              <a:t>The Need to Apply the Bill of Rights onto the States</a:t>
            </a:r>
            <a:endParaRPr lang="en-US" altLang="en-US" sz="2800" dirty="0"/>
          </a:p>
        </p:txBody>
      </p:sp>
    </p:spTree>
    <p:extLst>
      <p:ext uri="{BB962C8B-B14F-4D97-AF65-F5344CB8AC3E}">
        <p14:creationId xmlns:p14="http://schemas.microsoft.com/office/powerpoint/2010/main" val="21384253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Illegal Discrimination</a:t>
            </a:r>
            <a:endParaRPr lang="en-US" dirty="0"/>
          </a:p>
        </p:txBody>
      </p:sp>
      <p:sp>
        <p:nvSpPr>
          <p:cNvPr id="3" name="Content Placeholder 2"/>
          <p:cNvSpPr>
            <a:spLocks noGrp="1"/>
          </p:cNvSpPr>
          <p:nvPr>
            <p:ph idx="1"/>
          </p:nvPr>
        </p:nvSpPr>
        <p:spPr/>
        <p:txBody>
          <a:bodyPr/>
          <a:lstStyle/>
          <a:p>
            <a:r>
              <a:rPr lang="en-US" dirty="0" smtClean="0"/>
              <a:t>A state can not set different ages for men or women to become adults.</a:t>
            </a:r>
          </a:p>
          <a:p>
            <a:r>
              <a:rPr lang="en-US" dirty="0" smtClean="0"/>
              <a:t>Same ages to buy things (like Beer)</a:t>
            </a:r>
          </a:p>
          <a:p>
            <a:r>
              <a:rPr lang="en-US" dirty="0" smtClean="0"/>
              <a:t>Women can not be barred from jobs because of arbitrary weight and height requirements</a:t>
            </a:r>
          </a:p>
          <a:p>
            <a:r>
              <a:rPr lang="en-US" dirty="0" smtClean="0"/>
              <a:t>Women can not be forced to take mandatory pregnancy leave</a:t>
            </a:r>
          </a:p>
          <a:p>
            <a:endParaRPr lang="en-US" dirty="0" smtClean="0"/>
          </a:p>
        </p:txBody>
      </p:sp>
    </p:spTree>
    <p:extLst>
      <p:ext uri="{BB962C8B-B14F-4D97-AF65-F5344CB8AC3E}">
        <p14:creationId xmlns:p14="http://schemas.microsoft.com/office/powerpoint/2010/main" val="8410592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981200" y="152400"/>
            <a:ext cx="8229600" cy="1143000"/>
          </a:xfrm>
        </p:spPr>
        <p:txBody>
          <a:bodyPr>
            <a:normAutofit fontScale="90000"/>
          </a:bodyPr>
          <a:lstStyle/>
          <a:p>
            <a:pPr eaLnBrk="1" hangingPunct="1">
              <a:defRPr/>
            </a:pPr>
            <a:r>
              <a:rPr lang="en-US" altLang="en-US" sz="4400"/>
              <a:t>Newly Active Groups Under the Civil Rights Umbrella</a:t>
            </a:r>
          </a:p>
        </p:txBody>
      </p:sp>
      <p:sp>
        <p:nvSpPr>
          <p:cNvPr id="129027" name="Rectangle 3"/>
          <p:cNvSpPr>
            <a:spLocks noGrp="1" noChangeArrowheads="1"/>
          </p:cNvSpPr>
          <p:nvPr>
            <p:ph type="body" idx="1"/>
          </p:nvPr>
        </p:nvSpPr>
        <p:spPr>
          <a:xfrm>
            <a:off x="1490749" y="1946564"/>
            <a:ext cx="8229600" cy="4678363"/>
          </a:xfrm>
        </p:spPr>
        <p:txBody>
          <a:bodyPr>
            <a:normAutofit/>
          </a:bodyPr>
          <a:lstStyle/>
          <a:p>
            <a:pPr eaLnBrk="1" hangingPunct="1">
              <a:lnSpc>
                <a:spcPct val="90000"/>
              </a:lnSpc>
            </a:pPr>
            <a:r>
              <a:rPr lang="en-US" altLang="en-US" dirty="0" smtClean="0"/>
              <a:t>Gay and Lesbian Rights</a:t>
            </a:r>
          </a:p>
          <a:p>
            <a:pPr lvl="1" eaLnBrk="1" hangingPunct="1">
              <a:lnSpc>
                <a:spcPct val="90000"/>
              </a:lnSpc>
            </a:pPr>
            <a:r>
              <a:rPr lang="en-US" altLang="en-US" i="1" dirty="0" smtClean="0">
                <a:solidFill>
                  <a:srgbClr val="FF0000"/>
                </a:solidFill>
              </a:rPr>
              <a:t>Bowers </a:t>
            </a:r>
            <a:r>
              <a:rPr lang="en-US" altLang="en-US" dirty="0" smtClean="0">
                <a:solidFill>
                  <a:srgbClr val="FF0000"/>
                </a:solidFill>
              </a:rPr>
              <a:t>v. </a:t>
            </a:r>
            <a:r>
              <a:rPr lang="en-US" altLang="en-US" i="1" dirty="0" smtClean="0">
                <a:solidFill>
                  <a:srgbClr val="FF0000"/>
                </a:solidFill>
              </a:rPr>
              <a:t>Hardwick</a:t>
            </a:r>
            <a:r>
              <a:rPr lang="en-US" altLang="en-US" dirty="0" smtClean="0">
                <a:solidFill>
                  <a:srgbClr val="FF0000"/>
                </a:solidFill>
              </a:rPr>
              <a:t> (1986) </a:t>
            </a:r>
            <a:r>
              <a:rPr lang="en-US" altLang="en-US" dirty="0"/>
              <a:t>(United States Supreme Court decision that upheld, in a 5-4 ruling, the constitutionality of a Georgia sodomy law criminalizing oral and anal sex in private between consenting adults when applied to homosexuals).</a:t>
            </a:r>
            <a:endParaRPr lang="en-US" altLang="en-US" dirty="0" smtClean="0"/>
          </a:p>
          <a:p>
            <a:pPr lvl="1" eaLnBrk="1" hangingPunct="1">
              <a:lnSpc>
                <a:spcPct val="90000"/>
              </a:lnSpc>
            </a:pPr>
            <a:r>
              <a:rPr lang="en-US" altLang="en-US" i="1" dirty="0" smtClean="0">
                <a:solidFill>
                  <a:srgbClr val="FF0000"/>
                </a:solidFill>
              </a:rPr>
              <a:t>Lawrence </a:t>
            </a:r>
            <a:r>
              <a:rPr lang="en-US" altLang="en-US" dirty="0" smtClean="0">
                <a:solidFill>
                  <a:srgbClr val="FF0000"/>
                </a:solidFill>
              </a:rPr>
              <a:t>v. </a:t>
            </a:r>
            <a:r>
              <a:rPr lang="en-US" altLang="en-US" i="1" dirty="0" smtClean="0">
                <a:solidFill>
                  <a:srgbClr val="FF0000"/>
                </a:solidFill>
              </a:rPr>
              <a:t>Texas </a:t>
            </a:r>
            <a:r>
              <a:rPr lang="en-US" altLang="en-US" dirty="0" smtClean="0">
                <a:solidFill>
                  <a:srgbClr val="FF0000"/>
                </a:solidFill>
              </a:rPr>
              <a:t>(2003)</a:t>
            </a:r>
            <a:endParaRPr lang="en-US" altLang="en-US" i="1" dirty="0" smtClean="0">
              <a:solidFill>
                <a:srgbClr val="FF0000"/>
              </a:solidFill>
            </a:endParaRPr>
          </a:p>
          <a:p>
            <a:pPr lvl="2" eaLnBrk="1" hangingPunct="1">
              <a:lnSpc>
                <a:spcPct val="90000"/>
              </a:lnSpc>
            </a:pPr>
            <a:r>
              <a:rPr lang="en-US" altLang="en-US" dirty="0" smtClean="0"/>
              <a:t>Overturned </a:t>
            </a:r>
            <a:r>
              <a:rPr lang="en-US" altLang="en-US" i="1" dirty="0" smtClean="0"/>
              <a:t>Bowers   </a:t>
            </a:r>
            <a:r>
              <a:rPr lang="en-US" altLang="en-US" i="1" dirty="0"/>
              <a:t>(landmark decision by the United States Supreme Court. In the 6-3 ruling, the Court struck down the sodomy law in Texas and, by extension, invalidated sodomy laws in thirteen other states, making same-sex sexual activity legal in every U.S. state and territory).</a:t>
            </a:r>
            <a:endParaRPr lang="en-US" altLang="en-US" i="1" dirty="0" smtClean="0"/>
          </a:p>
          <a:p>
            <a:pPr lvl="2" eaLnBrk="1" hangingPunct="1">
              <a:lnSpc>
                <a:spcPct val="90000"/>
              </a:lnSpc>
            </a:pPr>
            <a:r>
              <a:rPr lang="en-US" altLang="en-US" dirty="0" smtClean="0"/>
              <a:t>Private homosexual acts are protected by the Constitution</a:t>
            </a:r>
          </a:p>
          <a:p>
            <a:pPr lvl="1">
              <a:lnSpc>
                <a:spcPct val="90000"/>
              </a:lnSpc>
            </a:pPr>
            <a:r>
              <a:rPr lang="en-US" altLang="en-US" dirty="0" err="1" smtClean="0">
                <a:solidFill>
                  <a:srgbClr val="FF0000"/>
                </a:solidFill>
              </a:rPr>
              <a:t>Obergfell</a:t>
            </a:r>
            <a:r>
              <a:rPr lang="en-US" altLang="en-US" dirty="0" smtClean="0">
                <a:solidFill>
                  <a:srgbClr val="FF0000"/>
                </a:solidFill>
              </a:rPr>
              <a:t> v. Hodges (2015) </a:t>
            </a:r>
            <a:r>
              <a:rPr lang="en-US" altLang="en-US" dirty="0" smtClean="0"/>
              <a:t>Gay marriage case</a:t>
            </a:r>
          </a:p>
          <a:p>
            <a:pPr marL="457200" lvl="1" indent="0">
              <a:lnSpc>
                <a:spcPct val="90000"/>
              </a:lnSpc>
              <a:buNone/>
            </a:pPr>
            <a:r>
              <a:rPr lang="en-US" dirty="0"/>
              <a:t>fundamental right to marry is guaranteed to same-sex couples by both the Due Process Clause and the Equal Protection Clause of the Fourteenth Amendment to the United States Constitution.</a:t>
            </a:r>
            <a:endParaRPr lang="en-US" altLang="en-US" dirty="0"/>
          </a:p>
        </p:txBody>
      </p:sp>
    </p:spTree>
    <p:extLst>
      <p:ext uri="{BB962C8B-B14F-4D97-AF65-F5344CB8AC3E}">
        <p14:creationId xmlns:p14="http://schemas.microsoft.com/office/powerpoint/2010/main" val="3915101489"/>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altLang="en-US" smtClean="0"/>
              <a:t>Affirmative Action</a:t>
            </a:r>
          </a:p>
        </p:txBody>
      </p:sp>
      <p:sp>
        <p:nvSpPr>
          <p:cNvPr id="15363" name="Rectangle 3"/>
          <p:cNvSpPr>
            <a:spLocks noGrp="1" noChangeArrowheads="1"/>
          </p:cNvSpPr>
          <p:nvPr>
            <p:ph type="body" idx="1"/>
          </p:nvPr>
        </p:nvSpPr>
        <p:spPr/>
        <p:txBody>
          <a:bodyPr>
            <a:normAutofit fontScale="92500" lnSpcReduction="10000"/>
          </a:bodyPr>
          <a:lstStyle/>
          <a:p>
            <a:pPr eaLnBrk="1" hangingPunct="1"/>
            <a:r>
              <a:rPr lang="en-US" altLang="en-US" sz="2800" dirty="0"/>
              <a:t>Definition: a policy designed to give special attention to or compensatory treatment of members of some previously disadvantaged group</a:t>
            </a:r>
          </a:p>
          <a:p>
            <a:pPr eaLnBrk="1" hangingPunct="1"/>
            <a:r>
              <a:rPr lang="en-US" altLang="en-US" sz="2800" dirty="0"/>
              <a:t>In education</a:t>
            </a:r>
          </a:p>
          <a:p>
            <a:pPr lvl="1" eaLnBrk="1" hangingPunct="1"/>
            <a:r>
              <a:rPr lang="en-US" altLang="en-US" sz="2400" i="1" dirty="0">
                <a:solidFill>
                  <a:srgbClr val="FF0000"/>
                </a:solidFill>
              </a:rPr>
              <a:t>Regents of the University of California v. Bakke </a:t>
            </a:r>
            <a:r>
              <a:rPr lang="en-US" altLang="en-US" sz="2400" dirty="0">
                <a:solidFill>
                  <a:srgbClr val="FF0000"/>
                </a:solidFill>
              </a:rPr>
              <a:t>(1978)</a:t>
            </a:r>
          </a:p>
          <a:p>
            <a:pPr lvl="2" eaLnBrk="1" hangingPunct="1"/>
            <a:r>
              <a:rPr lang="en-US" altLang="en-US" sz="2000" dirty="0"/>
              <a:t>Racial set asides unconstitutional</a:t>
            </a:r>
          </a:p>
          <a:p>
            <a:pPr lvl="2" eaLnBrk="1" hangingPunct="1"/>
            <a:r>
              <a:rPr lang="en-US" altLang="en-US" sz="2000" dirty="0"/>
              <a:t>Race could be considered in admissions</a:t>
            </a:r>
          </a:p>
          <a:p>
            <a:pPr lvl="1" eaLnBrk="1" hangingPunct="1"/>
            <a:r>
              <a:rPr lang="en-US" altLang="en-US" sz="2400" i="1" dirty="0" err="1">
                <a:solidFill>
                  <a:srgbClr val="FF0000"/>
                </a:solidFill>
              </a:rPr>
              <a:t>Grutter</a:t>
            </a:r>
            <a:r>
              <a:rPr lang="en-US" altLang="en-US" sz="2400" i="1" dirty="0">
                <a:solidFill>
                  <a:srgbClr val="FF0000"/>
                </a:solidFill>
              </a:rPr>
              <a:t> v. Bollinger </a:t>
            </a:r>
            <a:r>
              <a:rPr lang="en-US" altLang="en-US" sz="2400" dirty="0">
                <a:solidFill>
                  <a:srgbClr val="FF0000"/>
                </a:solidFill>
              </a:rPr>
              <a:t>(2003)</a:t>
            </a:r>
          </a:p>
          <a:p>
            <a:pPr lvl="2" eaLnBrk="1" hangingPunct="1"/>
            <a:r>
              <a:rPr lang="en-US" altLang="en-US" sz="2000" dirty="0"/>
              <a:t>Race could be considered a “plus” in admissions</a:t>
            </a:r>
            <a:endParaRPr lang="en-US" altLang="en-US" sz="2000" i="1" dirty="0"/>
          </a:p>
        </p:txBody>
      </p:sp>
    </p:spTree>
    <p:extLst>
      <p:ext uri="{BB962C8B-B14F-4D97-AF65-F5344CB8AC3E}">
        <p14:creationId xmlns:p14="http://schemas.microsoft.com/office/powerpoint/2010/main" val="406764100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536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536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36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53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bldLvl="2"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981200" y="152400"/>
            <a:ext cx="8229600" cy="1143000"/>
          </a:xfrm>
        </p:spPr>
        <p:txBody>
          <a:bodyPr>
            <a:normAutofit fontScale="90000"/>
          </a:bodyPr>
          <a:lstStyle/>
          <a:p>
            <a:pPr eaLnBrk="1" hangingPunct="1">
              <a:defRPr/>
            </a:pPr>
            <a:r>
              <a:rPr lang="en-US" altLang="en-US" sz="4400"/>
              <a:t>Understanding Civil Rights and Public Policy</a:t>
            </a:r>
          </a:p>
        </p:txBody>
      </p:sp>
      <p:sp>
        <p:nvSpPr>
          <p:cNvPr id="16387" name="Rectangle 3"/>
          <p:cNvSpPr>
            <a:spLocks noGrp="1" noChangeArrowheads="1"/>
          </p:cNvSpPr>
          <p:nvPr>
            <p:ph type="body" idx="1"/>
          </p:nvPr>
        </p:nvSpPr>
        <p:spPr/>
        <p:txBody>
          <a:bodyPr>
            <a:normAutofit/>
          </a:bodyPr>
          <a:lstStyle/>
          <a:p>
            <a:pPr eaLnBrk="1" hangingPunct="1"/>
            <a:r>
              <a:rPr lang="en-US" altLang="en-US" sz="2400" dirty="0" smtClean="0"/>
              <a:t>Civil Rights and Democracy</a:t>
            </a:r>
          </a:p>
          <a:p>
            <a:pPr lvl="1" eaLnBrk="1" hangingPunct="1"/>
            <a:r>
              <a:rPr lang="en-US" altLang="en-US" sz="2000" dirty="0" smtClean="0"/>
              <a:t>Equality favors majority rule.</a:t>
            </a:r>
          </a:p>
          <a:p>
            <a:pPr lvl="1" eaLnBrk="1" hangingPunct="1"/>
            <a:r>
              <a:rPr lang="en-US" altLang="en-US" sz="2000" dirty="0" smtClean="0"/>
              <a:t>Suffrage gave many groups political power.</a:t>
            </a:r>
          </a:p>
          <a:p>
            <a:pPr eaLnBrk="1" hangingPunct="1"/>
            <a:r>
              <a:rPr lang="en-US" altLang="en-US" sz="2400" dirty="0" smtClean="0"/>
              <a:t>Civil Rights and the Scope of Government</a:t>
            </a:r>
          </a:p>
          <a:p>
            <a:pPr lvl="1" eaLnBrk="1" hangingPunct="1"/>
            <a:r>
              <a:rPr lang="en-US" altLang="en-US" sz="2000" dirty="0" smtClean="0"/>
              <a:t>Civil rights laws increase the size and power of government.</a:t>
            </a:r>
          </a:p>
          <a:p>
            <a:pPr lvl="1" eaLnBrk="1" hangingPunct="1"/>
            <a:r>
              <a:rPr lang="en-US" altLang="en-US" sz="2000" dirty="0" smtClean="0"/>
              <a:t>Civil rights protect individuals against collective discrimination.</a:t>
            </a:r>
          </a:p>
        </p:txBody>
      </p:sp>
    </p:spTree>
    <p:extLst>
      <p:ext uri="{BB962C8B-B14F-4D97-AF65-F5344CB8AC3E}">
        <p14:creationId xmlns:p14="http://schemas.microsoft.com/office/powerpoint/2010/main" val="267434575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3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3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2"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t>
            </a:r>
            <a:r>
              <a:rPr lang="en-US" dirty="0"/>
              <a:t>R</a:t>
            </a:r>
            <a:r>
              <a:rPr lang="en-US" dirty="0" smtClean="0"/>
              <a:t>equired Cases </a:t>
            </a:r>
            <a:endParaRPr lang="en-US" dirty="0"/>
          </a:p>
        </p:txBody>
      </p:sp>
      <p:sp>
        <p:nvSpPr>
          <p:cNvPr id="3" name="Content Placeholder 2"/>
          <p:cNvSpPr>
            <a:spLocks noGrp="1"/>
          </p:cNvSpPr>
          <p:nvPr>
            <p:ph idx="1"/>
          </p:nvPr>
        </p:nvSpPr>
        <p:spPr/>
        <p:txBody>
          <a:bodyPr>
            <a:normAutofit/>
          </a:bodyPr>
          <a:lstStyle/>
          <a:p>
            <a:r>
              <a:rPr lang="en-US" sz="2400" dirty="0" smtClean="0">
                <a:solidFill>
                  <a:schemeClr val="tx1"/>
                </a:solidFill>
              </a:rPr>
              <a:t>(R) </a:t>
            </a:r>
            <a:r>
              <a:rPr lang="en-US" sz="2400" dirty="0" smtClean="0">
                <a:solidFill>
                  <a:srgbClr val="FF0000"/>
                </a:solidFill>
              </a:rPr>
              <a:t>Marbury v Madison (1803): </a:t>
            </a:r>
            <a:r>
              <a:rPr lang="en-US" sz="2400" i="1" dirty="0"/>
              <a:t>Marbury</a:t>
            </a:r>
            <a:r>
              <a:rPr lang="en-US" sz="2400" dirty="0"/>
              <a:t> v. </a:t>
            </a:r>
            <a:r>
              <a:rPr lang="en-US" sz="2400" i="1" dirty="0"/>
              <a:t>Madison</a:t>
            </a:r>
            <a:r>
              <a:rPr lang="en-US" sz="2400" dirty="0"/>
              <a:t> is important because it established the power of </a:t>
            </a:r>
            <a:r>
              <a:rPr lang="en-US" sz="2400" dirty="0"/>
              <a:t>J</a:t>
            </a:r>
            <a:r>
              <a:rPr lang="en-US" sz="2400" dirty="0" smtClean="0"/>
              <a:t>udicial Review</a:t>
            </a:r>
            <a:r>
              <a:rPr lang="en-US" sz="2400" dirty="0"/>
              <a:t> for the U.S. Supreme Court and lower federal courts with respect to the Constitution and eventually for parallel state courts with respect to state constitutions. The exercise of judicial review would help to ensure that the judiciary remained a coequal branch of government alongside the legislative and executive branches.</a:t>
            </a:r>
            <a:endParaRPr lang="en-US" sz="2400" dirty="0"/>
          </a:p>
        </p:txBody>
      </p:sp>
    </p:spTree>
    <p:extLst>
      <p:ext uri="{BB962C8B-B14F-4D97-AF65-F5344CB8AC3E}">
        <p14:creationId xmlns:p14="http://schemas.microsoft.com/office/powerpoint/2010/main" val="41761912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t>
            </a:r>
            <a:r>
              <a:rPr lang="en-US" dirty="0"/>
              <a:t>R</a:t>
            </a:r>
            <a:r>
              <a:rPr lang="en-US" dirty="0" smtClean="0"/>
              <a:t>equired Cases </a:t>
            </a:r>
            <a:endParaRPr lang="en-US" dirty="0"/>
          </a:p>
        </p:txBody>
      </p:sp>
      <p:sp>
        <p:nvSpPr>
          <p:cNvPr id="3" name="Content Placeholder 2"/>
          <p:cNvSpPr>
            <a:spLocks noGrp="1"/>
          </p:cNvSpPr>
          <p:nvPr>
            <p:ph idx="1"/>
          </p:nvPr>
        </p:nvSpPr>
        <p:spPr/>
        <p:txBody>
          <a:bodyPr>
            <a:normAutofit/>
          </a:bodyPr>
          <a:lstStyle/>
          <a:p>
            <a:r>
              <a:rPr lang="en-US" sz="2400" dirty="0" smtClean="0">
                <a:solidFill>
                  <a:schemeClr val="tx1"/>
                </a:solidFill>
              </a:rPr>
              <a:t>(R) </a:t>
            </a:r>
            <a:r>
              <a:rPr lang="en-US" sz="2400" dirty="0" smtClean="0">
                <a:solidFill>
                  <a:srgbClr val="C00000"/>
                </a:solidFill>
              </a:rPr>
              <a:t>McCulloch v Maryland (1819):  </a:t>
            </a:r>
            <a:r>
              <a:rPr lang="en-US" dirty="0">
                <a:solidFill>
                  <a:schemeClr val="tx1"/>
                </a:solidFill>
              </a:rPr>
              <a:t>affirmed the constitutional doctrine of Congress’ “implied powers.” It determined that Congress had not only the powers expressly conferred upon it by the Constitution but also all authority “appropriate” to carry out such powers. In the specific case the court held that Congress had the power to incorporate a national bank, despite the </a:t>
            </a:r>
            <a:r>
              <a:rPr lang="en-US" dirty="0" smtClean="0">
                <a:solidFill>
                  <a:schemeClr val="tx1"/>
                </a:solidFill>
              </a:rPr>
              <a:t>Constitution’s</a:t>
            </a:r>
            <a:r>
              <a:rPr lang="en-US" dirty="0">
                <a:solidFill>
                  <a:schemeClr val="tx1"/>
                </a:solidFill>
              </a:rPr>
              <a:t> silence on both the creation of corporations and the chartering of banks. It was concluded that since a national bank would </a:t>
            </a:r>
            <a:r>
              <a:rPr lang="en-US" dirty="0" smtClean="0">
                <a:solidFill>
                  <a:schemeClr val="tx1"/>
                </a:solidFill>
              </a:rPr>
              <a:t>facilitate</a:t>
            </a:r>
            <a:r>
              <a:rPr lang="en-US" dirty="0">
                <a:solidFill>
                  <a:schemeClr val="tx1"/>
                </a:solidFill>
              </a:rPr>
              <a:t> the accomplishment of purposes expressly confided to the federal government, such as the collection of taxes and the maintenance of armed forces, Congress had a choice of means to achieve these proper ends. The doctrine of implied powers became a powerful force in the steady growth of federal power.</a:t>
            </a:r>
            <a:endParaRPr lang="en-US" sz="2400" dirty="0">
              <a:solidFill>
                <a:schemeClr val="tx1"/>
              </a:solidFill>
            </a:endParaRPr>
          </a:p>
        </p:txBody>
      </p:sp>
    </p:spTree>
    <p:extLst>
      <p:ext uri="{BB962C8B-B14F-4D97-AF65-F5344CB8AC3E}">
        <p14:creationId xmlns:p14="http://schemas.microsoft.com/office/powerpoint/2010/main" val="23411149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t>
            </a:r>
            <a:r>
              <a:rPr lang="en-US" dirty="0"/>
              <a:t>R</a:t>
            </a:r>
            <a:r>
              <a:rPr lang="en-US" dirty="0" smtClean="0"/>
              <a:t>equired Cases </a:t>
            </a:r>
            <a:endParaRPr lang="en-US" dirty="0"/>
          </a:p>
        </p:txBody>
      </p:sp>
      <p:sp>
        <p:nvSpPr>
          <p:cNvPr id="3" name="Content Placeholder 2"/>
          <p:cNvSpPr>
            <a:spLocks noGrp="1"/>
          </p:cNvSpPr>
          <p:nvPr>
            <p:ph idx="1"/>
          </p:nvPr>
        </p:nvSpPr>
        <p:spPr>
          <a:xfrm>
            <a:off x="677334" y="1246909"/>
            <a:ext cx="8596668" cy="4794453"/>
          </a:xfrm>
        </p:spPr>
        <p:txBody>
          <a:bodyPr>
            <a:normAutofit fontScale="85000" lnSpcReduction="10000"/>
          </a:bodyPr>
          <a:lstStyle/>
          <a:p>
            <a:r>
              <a:rPr lang="en-US" sz="2400" dirty="0" smtClean="0">
                <a:solidFill>
                  <a:schemeClr val="tx1"/>
                </a:solidFill>
              </a:rPr>
              <a:t>(R)  </a:t>
            </a:r>
            <a:r>
              <a:rPr lang="en-US" sz="2400" dirty="0" smtClean="0">
                <a:solidFill>
                  <a:srgbClr val="C00000"/>
                </a:solidFill>
              </a:rPr>
              <a:t>United States v Lopez (1995):  </a:t>
            </a:r>
            <a:r>
              <a:rPr lang="en-US" dirty="0"/>
              <a:t> U.S. Supreme Court on April 26, 1995, ruled (5–4) that the Gun-Free School Zones Act of 1990 was unconstitutional because the U.S. Congress, in enacting the legislation, had exceeded its authority under the commerce clause</a:t>
            </a:r>
            <a:r>
              <a:rPr lang="en-US" dirty="0" smtClean="0"/>
              <a:t>.</a:t>
            </a:r>
          </a:p>
          <a:p>
            <a:r>
              <a:rPr lang="en-US" sz="2400" dirty="0" smtClean="0">
                <a:solidFill>
                  <a:schemeClr val="tx1"/>
                </a:solidFill>
              </a:rPr>
              <a:t>(R)  </a:t>
            </a:r>
            <a:r>
              <a:rPr lang="en-US" sz="2400" dirty="0" smtClean="0">
                <a:solidFill>
                  <a:srgbClr val="C00000"/>
                </a:solidFill>
              </a:rPr>
              <a:t>Baker v. </a:t>
            </a:r>
            <a:r>
              <a:rPr lang="en-US" sz="2400" dirty="0" err="1" smtClean="0">
                <a:solidFill>
                  <a:srgbClr val="C00000"/>
                </a:solidFill>
              </a:rPr>
              <a:t>Carr</a:t>
            </a:r>
            <a:r>
              <a:rPr lang="en-US" sz="2400" dirty="0" smtClean="0">
                <a:solidFill>
                  <a:srgbClr val="C00000"/>
                </a:solidFill>
              </a:rPr>
              <a:t> (1961): </a:t>
            </a:r>
            <a:r>
              <a:rPr lang="en-US" dirty="0"/>
              <a:t>the court held that each vote should carry equal weight regardless of the voter’s place of residence. Thus the legislature of Tennessee had violated the constitutionally guaranteed right of equal </a:t>
            </a:r>
            <a:r>
              <a:rPr lang="en-US" dirty="0" smtClean="0"/>
              <a:t>protection </a:t>
            </a:r>
          </a:p>
          <a:p>
            <a:pPr marL="0" indent="0">
              <a:buNone/>
            </a:pPr>
            <a:r>
              <a:rPr lang="en-US" sz="2400" dirty="0" smtClean="0">
                <a:solidFill>
                  <a:schemeClr val="tx1"/>
                </a:solidFill>
              </a:rPr>
              <a:t>     Term “one man one vote”  comes from this case</a:t>
            </a:r>
          </a:p>
          <a:p>
            <a:endParaRPr lang="en-US" sz="2400" dirty="0">
              <a:solidFill>
                <a:schemeClr val="tx1"/>
              </a:solidFill>
            </a:endParaRPr>
          </a:p>
          <a:p>
            <a:r>
              <a:rPr lang="en-US" sz="2400" dirty="0" smtClean="0">
                <a:solidFill>
                  <a:schemeClr val="tx1"/>
                </a:solidFill>
              </a:rPr>
              <a:t>(R) </a:t>
            </a:r>
            <a:r>
              <a:rPr lang="en-US" sz="2400" dirty="0" smtClean="0">
                <a:solidFill>
                  <a:srgbClr val="C00000"/>
                </a:solidFill>
              </a:rPr>
              <a:t>Shaw v. Reno </a:t>
            </a:r>
            <a:r>
              <a:rPr lang="en-US" sz="2400" dirty="0" smtClean="0">
                <a:solidFill>
                  <a:schemeClr val="tx1"/>
                </a:solidFill>
              </a:rPr>
              <a:t>(1993):  </a:t>
            </a:r>
            <a:r>
              <a:rPr lang="en-US" dirty="0"/>
              <a:t>the Supreme Court </a:t>
            </a:r>
            <a:r>
              <a:rPr lang="en-US" dirty="0" smtClean="0"/>
              <a:t>ruling </a:t>
            </a:r>
            <a:r>
              <a:rPr lang="en-US" dirty="0"/>
              <a:t>that race cannot be the predominant factor in creating districts.</a:t>
            </a:r>
            <a:endParaRPr lang="en-US" sz="2400" dirty="0" smtClean="0">
              <a:solidFill>
                <a:schemeClr val="tx1"/>
              </a:solidFill>
            </a:endParaRPr>
          </a:p>
          <a:p>
            <a:endParaRPr lang="en-US" sz="2400" dirty="0">
              <a:solidFill>
                <a:schemeClr val="tx1"/>
              </a:solidFill>
            </a:endParaRPr>
          </a:p>
          <a:p>
            <a:r>
              <a:rPr lang="en-US" sz="2400" dirty="0" err="1" smtClean="0">
                <a:solidFill>
                  <a:srgbClr val="C00000"/>
                </a:solidFill>
              </a:rPr>
              <a:t>Rucho</a:t>
            </a:r>
            <a:r>
              <a:rPr lang="en-US" sz="2400" dirty="0" smtClean="0">
                <a:solidFill>
                  <a:srgbClr val="C00000"/>
                </a:solidFill>
              </a:rPr>
              <a:t> v. Common Cause (2019) &amp; </a:t>
            </a:r>
            <a:r>
              <a:rPr lang="en-US" sz="2400" dirty="0" err="1" smtClean="0">
                <a:solidFill>
                  <a:srgbClr val="C00000"/>
                </a:solidFill>
              </a:rPr>
              <a:t>Lamone</a:t>
            </a:r>
            <a:r>
              <a:rPr lang="en-US" sz="2400" dirty="0" smtClean="0">
                <a:solidFill>
                  <a:srgbClr val="C00000"/>
                </a:solidFill>
              </a:rPr>
              <a:t> v. </a:t>
            </a:r>
            <a:r>
              <a:rPr lang="en-US" sz="2400" dirty="0" err="1" smtClean="0">
                <a:solidFill>
                  <a:srgbClr val="C00000"/>
                </a:solidFill>
              </a:rPr>
              <a:t>Benisek</a:t>
            </a:r>
            <a:r>
              <a:rPr lang="en-US" sz="2400" dirty="0" smtClean="0">
                <a:solidFill>
                  <a:srgbClr val="C00000"/>
                </a:solidFill>
              </a:rPr>
              <a:t>  (2019):  </a:t>
            </a:r>
            <a:r>
              <a:rPr lang="en-US" sz="2400" dirty="0" smtClean="0">
                <a:solidFill>
                  <a:schemeClr val="tx1"/>
                </a:solidFill>
              </a:rPr>
              <a:t>Gerrymandering cases. </a:t>
            </a:r>
            <a:r>
              <a:rPr lang="en-US" dirty="0"/>
              <a:t>ruled that the Constitution does not bar extreme partisan gerrymandering</a:t>
            </a:r>
            <a:r>
              <a:rPr lang="en-US" dirty="0" smtClean="0"/>
              <a:t>.</a:t>
            </a:r>
          </a:p>
          <a:p>
            <a:pPr marL="0" indent="0">
              <a:buNone/>
            </a:pPr>
            <a:r>
              <a:rPr lang="en-US" sz="2400" dirty="0" smtClean="0">
                <a:solidFill>
                  <a:schemeClr val="tx1"/>
                </a:solidFill>
              </a:rPr>
              <a:t>      </a:t>
            </a:r>
            <a:endParaRPr lang="en-US" sz="2400" dirty="0">
              <a:solidFill>
                <a:schemeClr val="tx1"/>
              </a:solidFill>
            </a:endParaRPr>
          </a:p>
        </p:txBody>
      </p:sp>
    </p:spTree>
    <p:extLst>
      <p:ext uri="{BB962C8B-B14F-4D97-AF65-F5344CB8AC3E}">
        <p14:creationId xmlns:p14="http://schemas.microsoft.com/office/powerpoint/2010/main" val="12787282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t>
            </a:r>
            <a:r>
              <a:rPr lang="en-US" dirty="0"/>
              <a:t>R</a:t>
            </a:r>
            <a:r>
              <a:rPr lang="en-US" dirty="0" smtClean="0"/>
              <a:t>equired Cases </a:t>
            </a:r>
            <a:endParaRPr lang="en-US" dirty="0"/>
          </a:p>
        </p:txBody>
      </p:sp>
      <p:sp>
        <p:nvSpPr>
          <p:cNvPr id="3" name="Content Placeholder 2"/>
          <p:cNvSpPr>
            <a:spLocks noGrp="1"/>
          </p:cNvSpPr>
          <p:nvPr>
            <p:ph idx="1"/>
          </p:nvPr>
        </p:nvSpPr>
        <p:spPr>
          <a:xfrm>
            <a:off x="677334" y="1246909"/>
            <a:ext cx="8596668" cy="4794453"/>
          </a:xfrm>
        </p:spPr>
        <p:txBody>
          <a:bodyPr>
            <a:normAutofit/>
          </a:bodyPr>
          <a:lstStyle/>
          <a:p>
            <a:r>
              <a:rPr lang="en-US" sz="2400" dirty="0" smtClean="0">
                <a:solidFill>
                  <a:schemeClr val="tx1"/>
                </a:solidFill>
              </a:rPr>
              <a:t>(R)  Citizens United v. Federal Election Commission (FEC) (2010)  </a:t>
            </a:r>
          </a:p>
          <a:p>
            <a:pPr marL="0" indent="0">
              <a:buNone/>
            </a:pPr>
            <a:r>
              <a:rPr lang="en-US" sz="2400" dirty="0" smtClean="0">
                <a:solidFill>
                  <a:schemeClr val="tx1"/>
                </a:solidFill>
              </a:rPr>
              <a:t>      </a:t>
            </a:r>
            <a:endParaRPr lang="en-US" sz="2400" dirty="0">
              <a:solidFill>
                <a:schemeClr val="tx1"/>
              </a:solidFill>
            </a:endParaRPr>
          </a:p>
        </p:txBody>
      </p:sp>
      <p:pic>
        <p:nvPicPr>
          <p:cNvPr id="4" name="4J5Zx5YotBU"/>
          <p:cNvPicPr>
            <a:picLocks noRot="1" noChangeAspect="1"/>
          </p:cNvPicPr>
          <p:nvPr>
            <a:videoFile r:link="rId1"/>
          </p:nvPr>
        </p:nvPicPr>
        <p:blipFill>
          <a:blip r:embed="rId3"/>
          <a:stretch>
            <a:fillRect/>
          </a:stretch>
        </p:blipFill>
        <p:spPr>
          <a:xfrm>
            <a:off x="2747857" y="3125585"/>
            <a:ext cx="4833467" cy="2718825"/>
          </a:xfrm>
          <a:prstGeom prst="rect">
            <a:avLst/>
          </a:prstGeom>
        </p:spPr>
      </p:pic>
    </p:spTree>
    <p:extLst>
      <p:ext uri="{BB962C8B-B14F-4D97-AF65-F5344CB8AC3E}">
        <p14:creationId xmlns:p14="http://schemas.microsoft.com/office/powerpoint/2010/main" val="2709120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609600" y="1387506"/>
            <a:ext cx="8596668" cy="3880773"/>
          </a:xfrm>
        </p:spPr>
        <p:txBody>
          <a:bodyPr/>
          <a:lstStyle/>
          <a:p>
            <a:r>
              <a:rPr lang="en-US" altLang="en-US" dirty="0"/>
              <a:t>First Amendment rights include:</a:t>
            </a:r>
          </a:p>
          <a:p>
            <a:pPr lvl="1"/>
            <a:r>
              <a:rPr lang="en-US" altLang="en-US" dirty="0" smtClean="0"/>
              <a:t>Freedom of Expression</a:t>
            </a:r>
          </a:p>
          <a:p>
            <a:pPr lvl="2"/>
            <a:r>
              <a:rPr lang="en-US" altLang="en-US" dirty="0" smtClean="0"/>
              <a:t>Freedom of speech</a:t>
            </a:r>
          </a:p>
          <a:p>
            <a:pPr lvl="2"/>
            <a:r>
              <a:rPr lang="en-US" altLang="en-US" dirty="0" smtClean="0"/>
              <a:t>Freedom of th</a:t>
            </a:r>
            <a:r>
              <a:rPr lang="en-US" altLang="en-US" dirty="0"/>
              <a:t>e</a:t>
            </a:r>
            <a:r>
              <a:rPr lang="en-US" altLang="en-US" dirty="0" smtClean="0"/>
              <a:t> press</a:t>
            </a:r>
            <a:endParaRPr lang="en-US" altLang="en-US" dirty="0"/>
          </a:p>
          <a:p>
            <a:pPr lvl="2"/>
            <a:r>
              <a:rPr lang="en-US" altLang="en-US" dirty="0" smtClean="0"/>
              <a:t>Freedom to assemble peaceably</a:t>
            </a:r>
          </a:p>
          <a:p>
            <a:pPr lvl="2"/>
            <a:r>
              <a:rPr lang="en-US" altLang="en-US" dirty="0" smtClean="0"/>
              <a:t>Freedom to petition the government for a redress of grievances</a:t>
            </a:r>
          </a:p>
          <a:p>
            <a:pPr lvl="1"/>
            <a:r>
              <a:rPr lang="en-US" altLang="en-US" dirty="0" smtClean="0"/>
              <a:t>Freedom of Religion</a:t>
            </a:r>
          </a:p>
          <a:p>
            <a:pPr lvl="2"/>
            <a:r>
              <a:rPr lang="en-US" altLang="en-US" dirty="0" smtClean="0"/>
              <a:t>Establishment clause</a:t>
            </a:r>
          </a:p>
          <a:p>
            <a:pPr lvl="2"/>
            <a:r>
              <a:rPr lang="en-US" altLang="en-US" dirty="0" smtClean="0"/>
              <a:t>Free exercise clause</a:t>
            </a:r>
            <a:endParaRPr lang="en-US" altLang="en-US" dirty="0"/>
          </a:p>
          <a:p>
            <a:pPr>
              <a:buFont typeface="Wingdings" pitchFamily="2" charset="2"/>
              <a:buNone/>
            </a:pPr>
            <a:endParaRPr lang="en-US" altLang="en-US" dirty="0"/>
          </a:p>
        </p:txBody>
      </p:sp>
      <p:sp>
        <p:nvSpPr>
          <p:cNvPr id="9218" name="Rectangle 2"/>
          <p:cNvSpPr>
            <a:spLocks noGrp="1" noChangeArrowheads="1"/>
          </p:cNvSpPr>
          <p:nvPr>
            <p:ph type="title"/>
          </p:nvPr>
        </p:nvSpPr>
        <p:spPr>
          <a:xfrm>
            <a:off x="609600" y="152400"/>
            <a:ext cx="11241974" cy="1371600"/>
          </a:xfrm>
        </p:spPr>
        <p:txBody>
          <a:bodyPr>
            <a:normAutofit/>
          </a:bodyPr>
          <a:lstStyle/>
          <a:p>
            <a:r>
              <a:rPr lang="en-US" altLang="en-US" dirty="0" smtClean="0"/>
              <a:t>The Bill Of Rights:  1st Amendment</a:t>
            </a:r>
            <a:endParaRPr lang="en-US" altLang="en-US" dirty="0"/>
          </a:p>
        </p:txBody>
      </p:sp>
    </p:spTree>
    <p:extLst>
      <p:ext uri="{BB962C8B-B14F-4D97-AF65-F5344CB8AC3E}">
        <p14:creationId xmlns:p14="http://schemas.microsoft.com/office/powerpoint/2010/main" val="1813671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smtClean="0"/>
              <a:t>Freedom of Religion</a:t>
            </a:r>
            <a:endParaRPr/>
          </a:p>
        </p:txBody>
      </p:sp>
      <p:sp>
        <p:nvSpPr>
          <p:cNvPr id="2" name="Content Placeholder 1"/>
          <p:cNvSpPr>
            <a:spLocks noGrp="1"/>
          </p:cNvSpPr>
          <p:nvPr>
            <p:ph idx="1"/>
          </p:nvPr>
        </p:nvSpPr>
        <p:spPr>
          <a:xfrm>
            <a:off x="677334" y="1270000"/>
            <a:ext cx="8229600" cy="4906963"/>
          </a:xfrm>
        </p:spPr>
        <p:txBody>
          <a:bodyPr rtlCol="0">
            <a:normAutofit fontScale="47500" lnSpcReduction="20000"/>
          </a:bodyPr>
          <a:lstStyle/>
          <a:p>
            <a:pPr marL="274320" indent="-274320">
              <a:buNone/>
              <a:defRPr/>
            </a:pPr>
            <a:r>
              <a:rPr lang="en-US" sz="4400" dirty="0">
                <a:solidFill>
                  <a:schemeClr val="bg1"/>
                </a:solidFill>
              </a:rPr>
              <a:t>The Free Exercise Clause</a:t>
            </a:r>
          </a:p>
          <a:p>
            <a:pPr marL="274320" indent="-274320">
              <a:buFont typeface="Wingdings 2"/>
              <a:buChar char=""/>
              <a:defRPr/>
            </a:pPr>
            <a:r>
              <a:rPr lang="en-US" sz="4400" dirty="0">
                <a:solidFill>
                  <a:srgbClr val="FF0000"/>
                </a:solidFill>
              </a:rPr>
              <a:t> Free Exercise Clause</a:t>
            </a:r>
            <a:r>
              <a:rPr lang="en-US" sz="4400" dirty="0"/>
              <a:t>: A 1</a:t>
            </a:r>
            <a:r>
              <a:rPr lang="en-US" sz="4400" baseline="30000" dirty="0"/>
              <a:t>st</a:t>
            </a:r>
            <a:r>
              <a:rPr lang="en-US" sz="4400" dirty="0"/>
              <a:t> Amendment provision that prohibits government from interfering with the practice of religion.</a:t>
            </a:r>
          </a:p>
          <a:p>
            <a:pPr marL="274320" indent="-274320">
              <a:buFont typeface="Wingdings 2"/>
              <a:buChar char=""/>
              <a:defRPr/>
            </a:pPr>
            <a:r>
              <a:rPr lang="en-US" sz="4400" dirty="0"/>
              <a:t> What if something interfered with your religious belief? (Military, drugs, transfusions)</a:t>
            </a:r>
          </a:p>
          <a:p>
            <a:pPr marL="274320" indent="-274320">
              <a:buNone/>
              <a:defRPr/>
            </a:pPr>
            <a:r>
              <a:rPr lang="en-US" sz="4400" dirty="0"/>
              <a:t>	*you still have to abide by the laws of states and national government*</a:t>
            </a:r>
          </a:p>
          <a:p>
            <a:pPr marL="274320" indent="-274320">
              <a:buFont typeface="Wingdings 2"/>
              <a:buChar char=""/>
              <a:defRPr/>
            </a:pPr>
            <a:r>
              <a:rPr lang="en-US" sz="4400" dirty="0"/>
              <a:t> </a:t>
            </a:r>
            <a:r>
              <a:rPr lang="en-US" sz="4400" dirty="0">
                <a:solidFill>
                  <a:srgbClr val="FF0000"/>
                </a:solidFill>
              </a:rPr>
              <a:t>Religious restoration act 1993</a:t>
            </a:r>
            <a:r>
              <a:rPr lang="en-US" sz="4400" dirty="0"/>
              <a:t>: right to perform their religious rituals unless the government can show that the law or regulation in question is narrowly </a:t>
            </a:r>
            <a:r>
              <a:rPr lang="en-US" sz="4400" dirty="0" smtClean="0"/>
              <a:t>tailored </a:t>
            </a:r>
            <a:r>
              <a:rPr lang="en-US" sz="4400" dirty="0"/>
              <a:t>and in pursuit of a “compelling interest.”</a:t>
            </a:r>
          </a:p>
          <a:p>
            <a:pPr marL="274320" indent="-274320">
              <a:buFont typeface="Wingdings 2"/>
              <a:buChar char=""/>
              <a:defRPr/>
            </a:pPr>
            <a:r>
              <a:rPr lang="en-US" sz="4400" dirty="0"/>
              <a:t> The restoration act, however, was deemed unconstitutional in 1997 but, it </a:t>
            </a:r>
            <a:r>
              <a:rPr lang="en-US" sz="4400" dirty="0" smtClean="0"/>
              <a:t>a few parts still </a:t>
            </a:r>
            <a:r>
              <a:rPr lang="en-US" sz="4400" dirty="0"/>
              <a:t>applies to the federal </a:t>
            </a:r>
            <a:r>
              <a:rPr lang="en-US" sz="4400" dirty="0" smtClean="0"/>
              <a:t>government today but most protections in the 1993 Act do not apply to the states or local government.</a:t>
            </a:r>
            <a:endParaRPr lang="en-US" sz="4400" dirty="0"/>
          </a:p>
          <a:p>
            <a:pPr marL="274320" indent="-274320">
              <a:buFont typeface="Wingdings 2"/>
              <a:buChar char=""/>
              <a:defRPr/>
            </a:pPr>
            <a:endParaRPr lang="en-US" dirty="0"/>
          </a:p>
        </p:txBody>
      </p:sp>
    </p:spTree>
    <p:extLst>
      <p:ext uri="{BB962C8B-B14F-4D97-AF65-F5344CB8AC3E}">
        <p14:creationId xmlns:p14="http://schemas.microsoft.com/office/powerpoint/2010/main" val="2202646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5000" y="17929"/>
            <a:ext cx="8229600" cy="1143000"/>
          </a:xfrm>
        </p:spPr>
        <p:txBody>
          <a:bodyPr/>
          <a:lstStyle/>
          <a:p>
            <a:pPr>
              <a:defRPr/>
            </a:pPr>
            <a:r>
              <a:rPr dirty="0" smtClean="0"/>
              <a:t>Freedom of Religion</a:t>
            </a:r>
            <a:endParaRPr dirty="0"/>
          </a:p>
        </p:txBody>
      </p:sp>
      <p:sp>
        <p:nvSpPr>
          <p:cNvPr id="2" name="Content Placeholder 1"/>
          <p:cNvSpPr>
            <a:spLocks noGrp="1"/>
          </p:cNvSpPr>
          <p:nvPr>
            <p:ph idx="1"/>
          </p:nvPr>
        </p:nvSpPr>
        <p:spPr>
          <a:xfrm>
            <a:off x="324196" y="603202"/>
            <a:ext cx="8312727" cy="5012574"/>
          </a:xfrm>
        </p:spPr>
        <p:txBody>
          <a:bodyPr rtlCol="0">
            <a:noAutofit/>
          </a:bodyPr>
          <a:lstStyle/>
          <a:p>
            <a:pPr marL="274320" indent="-274320">
              <a:buFont typeface="Wingdings 2"/>
              <a:buChar char=""/>
              <a:defRPr/>
            </a:pPr>
            <a:r>
              <a:rPr lang="en-US" sz="1600" dirty="0">
                <a:solidFill>
                  <a:srgbClr val="FF0000"/>
                </a:solidFill>
              </a:rPr>
              <a:t>Establishment Clause</a:t>
            </a:r>
            <a:r>
              <a:rPr lang="en-US" sz="1600" dirty="0"/>
              <a:t>: Part of 1</a:t>
            </a:r>
            <a:r>
              <a:rPr lang="en-US" sz="1600" baseline="30000" dirty="0"/>
              <a:t>st</a:t>
            </a:r>
            <a:r>
              <a:rPr lang="en-US" sz="1600" dirty="0"/>
              <a:t> Amendment stating “Congress shall make no law respecting an establishment of religion.”</a:t>
            </a:r>
          </a:p>
          <a:p>
            <a:pPr marL="400050" lvl="1" indent="0">
              <a:buNone/>
              <a:defRPr/>
            </a:pPr>
            <a:r>
              <a:rPr lang="en-US" sz="1400" dirty="0"/>
              <a:t> There can be no established national </a:t>
            </a:r>
            <a:r>
              <a:rPr lang="en-US" sz="1400" dirty="0" smtClean="0"/>
              <a:t>religion nor can government promote or discriminate against religion.</a:t>
            </a:r>
            <a:endParaRPr lang="en-US" sz="1400" dirty="0"/>
          </a:p>
          <a:p>
            <a:pPr marL="274320" indent="-274320">
              <a:buFont typeface="Wingdings 2"/>
              <a:buChar char=""/>
              <a:defRPr/>
            </a:pPr>
            <a:r>
              <a:rPr lang="en-US" sz="1600" dirty="0" smtClean="0">
                <a:solidFill>
                  <a:srgbClr val="FF0000"/>
                </a:solidFill>
              </a:rPr>
              <a:t>1984 </a:t>
            </a:r>
            <a:r>
              <a:rPr lang="en-US" sz="1600" dirty="0">
                <a:solidFill>
                  <a:srgbClr val="FF0000"/>
                </a:solidFill>
              </a:rPr>
              <a:t>Equal Access Act </a:t>
            </a:r>
            <a:r>
              <a:rPr lang="en-US" sz="1600" dirty="0"/>
              <a:t>made it so all people, even students, from Parochial schools could use another public schools facilities.</a:t>
            </a:r>
          </a:p>
          <a:p>
            <a:pPr marL="274320" indent="-274320">
              <a:buFont typeface="Wingdings 2"/>
              <a:buChar char=""/>
              <a:defRPr/>
            </a:pPr>
            <a:r>
              <a:rPr lang="en-US" sz="1600" dirty="0"/>
              <a:t>Neutrality when it comes to religion is not easy for people or the </a:t>
            </a:r>
            <a:r>
              <a:rPr lang="en-US" sz="1600" dirty="0" smtClean="0"/>
              <a:t>Government since the two are so woven into American society.  </a:t>
            </a:r>
            <a:endParaRPr lang="en-US" sz="1600" dirty="0"/>
          </a:p>
          <a:p>
            <a:pPr marL="274320" indent="-274320">
              <a:buFont typeface="Wingdings 2"/>
              <a:buChar char=""/>
              <a:defRPr/>
            </a:pPr>
            <a:r>
              <a:rPr lang="en-US" sz="1400" dirty="0" smtClean="0">
                <a:solidFill>
                  <a:srgbClr val="FF0000"/>
                </a:solidFill>
              </a:rPr>
              <a:t>Zelman </a:t>
            </a:r>
            <a:r>
              <a:rPr lang="en-US" sz="1400" dirty="0">
                <a:solidFill>
                  <a:srgbClr val="FF0000"/>
                </a:solidFill>
              </a:rPr>
              <a:t>v. Simmons-Harris</a:t>
            </a:r>
            <a:r>
              <a:rPr lang="en-US" sz="1400" dirty="0"/>
              <a:t>: 2002 court decision that upheld a state providing </a:t>
            </a:r>
            <a:r>
              <a:rPr lang="en-US" sz="1400" dirty="0" err="1"/>
              <a:t>familes</a:t>
            </a:r>
            <a:r>
              <a:rPr lang="en-US" sz="1400" dirty="0"/>
              <a:t> with vouchers that could be used to pay for tuition at religious schools.</a:t>
            </a:r>
          </a:p>
          <a:p>
            <a:pPr marL="274320" indent="-274320">
              <a:buFont typeface="Wingdings 2"/>
              <a:buChar char=""/>
              <a:defRPr/>
            </a:pPr>
            <a:r>
              <a:rPr lang="en-US" sz="1400" dirty="0"/>
              <a:t> </a:t>
            </a:r>
            <a:r>
              <a:rPr lang="en-US" sz="1400" dirty="0" smtClean="0"/>
              <a:t>(R) </a:t>
            </a:r>
            <a:r>
              <a:rPr lang="en-US" sz="1400" dirty="0" smtClean="0">
                <a:solidFill>
                  <a:srgbClr val="FF0000"/>
                </a:solidFill>
              </a:rPr>
              <a:t>Engle </a:t>
            </a:r>
            <a:r>
              <a:rPr lang="en-US" sz="1400" dirty="0">
                <a:solidFill>
                  <a:srgbClr val="FF0000"/>
                </a:solidFill>
              </a:rPr>
              <a:t>v. Vitale</a:t>
            </a:r>
            <a:r>
              <a:rPr lang="en-US" sz="1400" dirty="0"/>
              <a:t>: 1962 court decision holding that state officials violated the 1</a:t>
            </a:r>
            <a:r>
              <a:rPr lang="en-US" sz="1400" baseline="30000" dirty="0"/>
              <a:t>st</a:t>
            </a:r>
            <a:r>
              <a:rPr lang="en-US" sz="1400" dirty="0"/>
              <a:t> Amendment when they wrote a prayer to be recited by New York’s schoolchildren</a:t>
            </a:r>
            <a:r>
              <a:rPr lang="en-US" sz="1400" dirty="0" smtClean="0"/>
              <a:t>.  Can </a:t>
            </a:r>
            <a:r>
              <a:rPr lang="en-US" sz="1400" dirty="0"/>
              <a:t>not hold prayers in school.</a:t>
            </a:r>
          </a:p>
          <a:p>
            <a:pPr marL="274320" indent="-274320">
              <a:buFont typeface="Wingdings 2"/>
              <a:buChar char=""/>
              <a:defRPr/>
            </a:pPr>
            <a:r>
              <a:rPr lang="en-US" sz="1400" dirty="0"/>
              <a:t> </a:t>
            </a:r>
            <a:r>
              <a:rPr lang="en-US" sz="1400" dirty="0">
                <a:solidFill>
                  <a:srgbClr val="FF0000"/>
                </a:solidFill>
              </a:rPr>
              <a:t>School District Abington v. </a:t>
            </a:r>
            <a:r>
              <a:rPr lang="en-US" sz="1400" dirty="0" err="1">
                <a:solidFill>
                  <a:srgbClr val="FF0000"/>
                </a:solidFill>
              </a:rPr>
              <a:t>Schempp</a:t>
            </a:r>
            <a:r>
              <a:rPr lang="en-US" sz="1400" dirty="0"/>
              <a:t>: 1963 court decision holding that Pennsylvania law requiring Bible reading in schools violated 1</a:t>
            </a:r>
            <a:r>
              <a:rPr lang="en-US" sz="1400" baseline="30000" dirty="0"/>
              <a:t>st</a:t>
            </a:r>
            <a:r>
              <a:rPr lang="en-US" sz="1400" dirty="0"/>
              <a:t> Amendment.</a:t>
            </a:r>
          </a:p>
          <a:p>
            <a:pPr marL="274320" indent="-274320">
              <a:buFont typeface="Wingdings 2"/>
              <a:buChar char=""/>
              <a:defRPr/>
            </a:pPr>
            <a:r>
              <a:rPr lang="en-US" sz="1400" dirty="0">
                <a:solidFill>
                  <a:srgbClr val="FF0000"/>
                </a:solidFill>
              </a:rPr>
              <a:t>Lee v. Weisman </a:t>
            </a:r>
            <a:r>
              <a:rPr lang="en-US" sz="1400" dirty="0"/>
              <a:t>(1992)  No inviting clergy to recite prayers at graduation  </a:t>
            </a:r>
            <a:r>
              <a:rPr lang="en-US" sz="1400" dirty="0" smtClean="0"/>
              <a:t>ceremonies</a:t>
            </a:r>
          </a:p>
          <a:p>
            <a:pPr marL="274320" indent="-274320">
              <a:buFont typeface="Wingdings 2"/>
              <a:buChar char=""/>
              <a:defRPr/>
            </a:pPr>
            <a:r>
              <a:rPr lang="en-US" sz="1200" dirty="0" smtClean="0"/>
              <a:t> (R) </a:t>
            </a:r>
            <a:r>
              <a:rPr lang="en-US" sz="1600" b="1" dirty="0" smtClean="0">
                <a:solidFill>
                  <a:srgbClr val="FF0000"/>
                </a:solidFill>
              </a:rPr>
              <a:t>Wisconsin </a:t>
            </a:r>
            <a:r>
              <a:rPr lang="en-US" sz="1600" b="1" dirty="0">
                <a:solidFill>
                  <a:srgbClr val="FF0000"/>
                </a:solidFill>
              </a:rPr>
              <a:t>v</a:t>
            </a:r>
            <a:r>
              <a:rPr lang="en-US" sz="1600" dirty="0">
                <a:solidFill>
                  <a:srgbClr val="FF0000"/>
                </a:solidFill>
              </a:rPr>
              <a:t>. </a:t>
            </a:r>
            <a:r>
              <a:rPr lang="en-US" sz="1600" b="1" dirty="0">
                <a:solidFill>
                  <a:srgbClr val="FF0000"/>
                </a:solidFill>
              </a:rPr>
              <a:t>Yoder</a:t>
            </a:r>
            <a:r>
              <a:rPr lang="en-US" sz="1600" dirty="0"/>
              <a:t>, case in which the U.S. Supreme Court on May 15, 1972, ruled (7–0) that </a:t>
            </a:r>
            <a:r>
              <a:rPr lang="en-US" sz="1600" b="1" dirty="0"/>
              <a:t>Wisconsin's</a:t>
            </a:r>
            <a:r>
              <a:rPr lang="en-US" sz="1600" dirty="0"/>
              <a:t> compulsory school attendance law was unconstitutional when applied to the Amish, because it violated their rights under the First Amendment, which guaranteed the free exercise of religion.</a:t>
            </a:r>
            <a:endParaRPr lang="en-US" sz="1200" dirty="0"/>
          </a:p>
          <a:p>
            <a:pPr marL="274320" indent="-274320">
              <a:buNone/>
              <a:defRPr/>
            </a:pPr>
            <a:r>
              <a:rPr lang="en-US" sz="1400" dirty="0" smtClean="0"/>
              <a:t>* Required Case  (R)</a:t>
            </a:r>
            <a:endParaRPr lang="en-US" sz="1400" dirty="0"/>
          </a:p>
        </p:txBody>
      </p:sp>
    </p:spTree>
    <p:extLst>
      <p:ext uri="{BB962C8B-B14F-4D97-AF65-F5344CB8AC3E}">
        <p14:creationId xmlns:p14="http://schemas.microsoft.com/office/powerpoint/2010/main" val="171949061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761</TotalTime>
  <Words>4817</Words>
  <Application>Microsoft Office PowerPoint</Application>
  <PresentationFormat>Widescreen</PresentationFormat>
  <Paragraphs>443</Paragraphs>
  <Slides>67</Slides>
  <Notes>11</Notes>
  <HiddenSlides>0</HiddenSlides>
  <MMClips>1</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81" baseType="lpstr">
      <vt:lpstr>ＭＳ Ｐゴシック</vt:lpstr>
      <vt:lpstr>Arial</vt:lpstr>
      <vt:lpstr>Arial Black</vt:lpstr>
      <vt:lpstr>Calibri</vt:lpstr>
      <vt:lpstr>Linux Libertine</vt:lpstr>
      <vt:lpstr>メイリオ</vt:lpstr>
      <vt:lpstr>MS Mincho</vt:lpstr>
      <vt:lpstr>Times New Roman</vt:lpstr>
      <vt:lpstr>Trebuchet MS</vt:lpstr>
      <vt:lpstr>Wingdings</vt:lpstr>
      <vt:lpstr>Wingdings 2</vt:lpstr>
      <vt:lpstr>Wingdings 3</vt:lpstr>
      <vt:lpstr>Facet</vt:lpstr>
      <vt:lpstr>Photo Editor Photo</vt:lpstr>
      <vt:lpstr>Civil Liberties &amp; Civil Rights</vt:lpstr>
      <vt:lpstr>Civil Liberties vs. Civil Rights</vt:lpstr>
      <vt:lpstr>The Courts and Conflicts over Civil Liberties</vt:lpstr>
      <vt:lpstr>Restricted Liberty</vt:lpstr>
      <vt:lpstr>The Bill of Rights then and Now</vt:lpstr>
      <vt:lpstr>The Need to Apply the Bill of Rights onto the States</vt:lpstr>
      <vt:lpstr>The Bill Of Rights:  1st Amendment</vt:lpstr>
      <vt:lpstr>Freedom of Religion</vt:lpstr>
      <vt:lpstr>Freedom of Religion</vt:lpstr>
      <vt:lpstr>Religious Freedom</vt:lpstr>
      <vt:lpstr>Religious Freedom</vt:lpstr>
      <vt:lpstr>Religious Freedom</vt:lpstr>
      <vt:lpstr>Religious Freedom</vt:lpstr>
      <vt:lpstr>Recent Landmark Cases </vt:lpstr>
      <vt:lpstr>Freedom of Expression</vt:lpstr>
      <vt:lpstr>Symbolic Speech</vt:lpstr>
      <vt:lpstr>Symbolic Speech</vt:lpstr>
      <vt:lpstr>Freedom of Expression</vt:lpstr>
      <vt:lpstr>Freedom of Expression</vt:lpstr>
      <vt:lpstr>Freedom of Expression</vt:lpstr>
      <vt:lpstr>Freedom of the Press</vt:lpstr>
      <vt:lpstr>Freedom of Expression</vt:lpstr>
      <vt:lpstr>(R) New York Times Co. v. United States (1971)</vt:lpstr>
      <vt:lpstr>Freedom of Expression</vt:lpstr>
      <vt:lpstr>Freedom of Expression (Press and Courts)</vt:lpstr>
      <vt:lpstr>Commercial Speech</vt:lpstr>
      <vt:lpstr>Freedom to Peaceably Assemble</vt:lpstr>
      <vt:lpstr>Freedom of Assembly</vt:lpstr>
      <vt:lpstr>Recent Landmark Cases</vt:lpstr>
      <vt:lpstr>Defendant's Rights</vt:lpstr>
      <vt:lpstr>Stages of Criminal Justice System</vt:lpstr>
      <vt:lpstr>Defendant's Rights</vt:lpstr>
      <vt:lpstr>Terry v. Ohio    (1968)</vt:lpstr>
      <vt:lpstr>Defendant's Rights</vt:lpstr>
      <vt:lpstr>Defendant's Rights</vt:lpstr>
      <vt:lpstr>Defendant's Rights</vt:lpstr>
      <vt:lpstr>Defendant's Rights</vt:lpstr>
      <vt:lpstr>Right to Privacy</vt:lpstr>
      <vt:lpstr>Right to Privacy</vt:lpstr>
      <vt:lpstr>Other Amendments in the Bill of Rights</vt:lpstr>
      <vt:lpstr>Understanding Civil Liberties</vt:lpstr>
      <vt:lpstr>What are civil rights?</vt:lpstr>
      <vt:lpstr>Introduction to Civil Rights in America</vt:lpstr>
      <vt:lpstr>What are civil rights?</vt:lpstr>
      <vt:lpstr>The Americans With Disabilities Act (1990)</vt:lpstr>
      <vt:lpstr>Protected Class</vt:lpstr>
      <vt:lpstr>Two Centuries of Struggle</vt:lpstr>
      <vt:lpstr>Two Centuries of Struggle</vt:lpstr>
      <vt:lpstr>Race, the Constitution, and Public Policy</vt:lpstr>
      <vt:lpstr>Race, the Constitution, and Public Policy</vt:lpstr>
      <vt:lpstr>Race, the Constitution, and Public Policy</vt:lpstr>
      <vt:lpstr>Separate but Equal</vt:lpstr>
      <vt:lpstr>Desegregation mandated by the court, yet still ignored by many</vt:lpstr>
      <vt:lpstr>Desegregation v. Integration</vt:lpstr>
      <vt:lpstr>Heart of Atlanta Motel v. U.S. (1964)</vt:lpstr>
      <vt:lpstr>Have Things Improved?</vt:lpstr>
      <vt:lpstr>Gender-Based Discrimination</vt:lpstr>
      <vt:lpstr>Women, the Constitution, and Public Policy</vt:lpstr>
      <vt:lpstr>Women, the Constitution, and Public Policy</vt:lpstr>
      <vt:lpstr>Illegal Discrimination</vt:lpstr>
      <vt:lpstr>Newly Active Groups Under the Civil Rights Umbrella</vt:lpstr>
      <vt:lpstr>Affirmative Action</vt:lpstr>
      <vt:lpstr>Understanding Civil Rights and Public Policy</vt:lpstr>
      <vt:lpstr>Other Required Cases </vt:lpstr>
      <vt:lpstr>Other Required Cases </vt:lpstr>
      <vt:lpstr>Other Required Cases </vt:lpstr>
      <vt:lpstr>Other Required Cases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Liberties &amp; Civil Rights</dc:title>
  <dc:creator>Windows User</dc:creator>
  <cp:lastModifiedBy>Michael Fluharty</cp:lastModifiedBy>
  <cp:revision>43</cp:revision>
  <dcterms:created xsi:type="dcterms:W3CDTF">2017-05-24T15:00:53Z</dcterms:created>
  <dcterms:modified xsi:type="dcterms:W3CDTF">2019-11-22T19:01:40Z</dcterms:modified>
</cp:coreProperties>
</file>