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47"/>
  </p:notesMasterIdLst>
  <p:sldIdLst>
    <p:sldId id="257" r:id="rId2"/>
    <p:sldId id="302" r:id="rId3"/>
    <p:sldId id="270" r:id="rId4"/>
    <p:sldId id="276" r:id="rId5"/>
    <p:sldId id="265" r:id="rId6"/>
    <p:sldId id="267" r:id="rId7"/>
    <p:sldId id="271" r:id="rId8"/>
    <p:sldId id="277" r:id="rId9"/>
    <p:sldId id="268" r:id="rId10"/>
    <p:sldId id="269" r:id="rId11"/>
    <p:sldId id="273" r:id="rId12"/>
    <p:sldId id="274" r:id="rId13"/>
    <p:sldId id="272" r:id="rId14"/>
    <p:sldId id="262" r:id="rId15"/>
    <p:sldId id="263" r:id="rId16"/>
    <p:sldId id="264" r:id="rId17"/>
    <p:sldId id="260" r:id="rId18"/>
    <p:sldId id="258" r:id="rId19"/>
    <p:sldId id="259" r:id="rId20"/>
    <p:sldId id="261" r:id="rId21"/>
    <p:sldId id="275" r:id="rId22"/>
    <p:sldId id="299" r:id="rId23"/>
    <p:sldId id="294" r:id="rId24"/>
    <p:sldId id="296" r:id="rId25"/>
    <p:sldId id="266" r:id="rId26"/>
    <p:sldId id="300" r:id="rId27"/>
    <p:sldId id="295" r:id="rId28"/>
    <p:sldId id="278" r:id="rId29"/>
    <p:sldId id="297" r:id="rId30"/>
    <p:sldId id="298" r:id="rId31"/>
    <p:sldId id="279" r:id="rId32"/>
    <p:sldId id="280" r:id="rId33"/>
    <p:sldId id="281" r:id="rId34"/>
    <p:sldId id="282" r:id="rId35"/>
    <p:sldId id="283" r:id="rId36"/>
    <p:sldId id="284" r:id="rId37"/>
    <p:sldId id="286" r:id="rId38"/>
    <p:sldId id="301" r:id="rId39"/>
    <p:sldId id="287" r:id="rId40"/>
    <p:sldId id="288" r:id="rId41"/>
    <p:sldId id="289" r:id="rId42"/>
    <p:sldId id="290" r:id="rId43"/>
    <p:sldId id="291" r:id="rId44"/>
    <p:sldId id="292" r:id="rId45"/>
    <p:sldId id="293" r:id="rId4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82" autoAdjust="0"/>
    <p:restoredTop sz="94660"/>
  </p:normalViewPr>
  <p:slideViewPr>
    <p:cSldViewPr snapToGrid="0">
      <p:cViewPr varScale="1">
        <p:scale>
          <a:sx n="98" d="100"/>
          <a:sy n="98" d="100"/>
        </p:scale>
        <p:origin x="96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7A04C8-50EA-4F4A-A21A-7B234E7BA7AD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794BCD-37AE-43BA-8C20-A7AFF04EFB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579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https://ballotpedia.org/115th_United_States_Congress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794BCD-37AE-43BA-8C20-A7AFF04EFBD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6379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788B73D6-2282-4E8B-BE94-FBB5B0CE0563}" type="slidenum">
              <a:rPr lang="en-US" altLang="en-US" sz="1200"/>
              <a:pPr eaLnBrk="1" hangingPunct="1"/>
              <a:t>18</a:t>
            </a:fld>
            <a:endParaRPr lang="en-US" altLang="en-US" sz="120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99115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8BD432FE-44E6-4549-92AF-FD40D0B90A15}" type="slidenum">
              <a:rPr lang="en-US" altLang="en-US" sz="1200"/>
              <a:pPr eaLnBrk="1" hangingPunct="1"/>
              <a:t>19</a:t>
            </a:fld>
            <a:endParaRPr lang="en-US" altLang="en-US" sz="120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92646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780F4FB1-01A7-47A7-B90E-E6E21160E0DC}" type="slidenum">
              <a:rPr lang="en-US" altLang="en-US" sz="1200"/>
              <a:pPr eaLnBrk="1" hangingPunct="1"/>
              <a:t>22</a:t>
            </a:fld>
            <a:endParaRPr lang="en-US" altLang="en-US" sz="120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55484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1B55C416-FE6A-4389-B1E3-CEA7F0E929A9}" type="slidenum">
              <a:rPr lang="en-US" altLang="en-US" sz="1200"/>
              <a:pPr eaLnBrk="1" hangingPunct="1"/>
              <a:t>24</a:t>
            </a:fld>
            <a:endParaRPr lang="en-US" altLang="en-US" sz="120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38365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1B1AE4C7-61CA-4B5A-B2A6-9E984B33FD05}" type="slidenum">
              <a:rPr lang="en-US" altLang="en-US" sz="1200"/>
              <a:pPr eaLnBrk="1" hangingPunct="1"/>
              <a:t>26</a:t>
            </a:fld>
            <a:endParaRPr lang="en-US" altLang="en-US" sz="120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42547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10/5/2020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385828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10/5/2020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10/5/2020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C57B45-6955-4289-A554-957FE0D070B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9016542"/>
      </p:ext>
    </p:extLst>
  </p:cSld>
  <p:clrMapOvr>
    <a:masterClrMapping/>
  </p:clrMapOvr>
  <p:transition spd="med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10/5/2020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10/5/2020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10/5/2020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10/5/2020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10/5/2020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10/5/2020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7000"/>
                </a:schemeClr>
              </a:gs>
              <a:gs pos="69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13"/>
          <a:stretch/>
        </p:blipFill>
        <p:spPr>
          <a:xfrm>
            <a:off x="8000197" y="0"/>
            <a:ext cx="1603387" cy="1143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99"/>
          <a:stretch/>
        </p:blipFill>
        <p:spPr>
          <a:xfrm>
            <a:off x="8609012" y="6092866"/>
            <a:ext cx="993734" cy="76513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10/5/2020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  <p:sldLayoutId id="2147483671" r:id="rId18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wmf"/><Relationship Id="rId3" Type="http://schemas.openxmlformats.org/officeDocument/2006/relationships/image" Target="../media/image37.wmf"/><Relationship Id="rId7" Type="http://schemas.openxmlformats.org/officeDocument/2006/relationships/image" Target="../media/image41.png"/><Relationship Id="rId2" Type="http://schemas.openxmlformats.org/officeDocument/2006/relationships/image" Target="../media/image36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wmf"/><Relationship Id="rId5" Type="http://schemas.openxmlformats.org/officeDocument/2006/relationships/image" Target="../media/image39.wmf"/><Relationship Id="rId4" Type="http://schemas.openxmlformats.org/officeDocument/2006/relationships/image" Target="../media/image38.wmf"/><Relationship Id="rId9" Type="http://schemas.openxmlformats.org/officeDocument/2006/relationships/image" Target="../media/image43.w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Grp="1" noChangeArrowheads="1"/>
          </p:cNvSpPr>
          <p:nvPr>
            <p:ph type="title"/>
          </p:nvPr>
        </p:nvSpPr>
        <p:spPr>
          <a:xfrm>
            <a:off x="646111" y="452718"/>
            <a:ext cx="9404723" cy="1856694"/>
          </a:xfrm>
        </p:spPr>
        <p:txBody>
          <a:bodyPr/>
          <a:lstStyle/>
          <a:p>
            <a:pPr eaLnBrk="1"/>
            <a:r>
              <a:rPr lang="en-US" altLang="en-US" sz="2800" dirty="0"/>
              <a:t>Congress (115</a:t>
            </a:r>
            <a:r>
              <a:rPr lang="en-US" altLang="en-US" sz="2800" baseline="30000" dirty="0"/>
              <a:t>th</a:t>
            </a:r>
            <a:r>
              <a:rPr lang="en-US" altLang="en-US" sz="2800" dirty="0"/>
              <a:t> )</a:t>
            </a:r>
            <a:br>
              <a:rPr lang="en-US" altLang="en-US" sz="2800" dirty="0"/>
            </a:br>
            <a:r>
              <a:rPr lang="en-US" altLang="en-US" sz="2800" dirty="0"/>
              <a:t>Textbook Chapter 12</a:t>
            </a:r>
            <a:br>
              <a:rPr lang="en-US" altLang="en-US" sz="2800" dirty="0"/>
            </a:br>
            <a:r>
              <a:rPr lang="en-US" altLang="en-US" sz="2800" dirty="0"/>
              <a:t>Study Guide book Chapter 6</a:t>
            </a:r>
            <a:br>
              <a:rPr lang="en-US" altLang="en-US" sz="2800" dirty="0"/>
            </a:br>
            <a:r>
              <a:rPr lang="en-US" altLang="en-US" sz="2800" dirty="0"/>
              <a:t>A.P. Government</a:t>
            </a:r>
          </a:p>
        </p:txBody>
      </p:sp>
      <p:pic>
        <p:nvPicPr>
          <p:cNvPr id="7171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9181" y="2309412"/>
            <a:ext cx="6696150" cy="4325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3539707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827484" y="156828"/>
            <a:ext cx="8941667" cy="1482328"/>
          </a:xfrm>
        </p:spPr>
        <p:txBody>
          <a:bodyPr/>
          <a:lstStyle/>
          <a:p>
            <a:r>
              <a:rPr lang="en-US" altLang="en-US" sz="5062" dirty="0"/>
              <a:t>Other Senate Leadership</a:t>
            </a:r>
          </a:p>
        </p:txBody>
      </p:sp>
      <p:sp>
        <p:nvSpPr>
          <p:cNvPr id="15363" name="TextBox 3"/>
          <p:cNvSpPr txBox="1">
            <a:spLocks noChangeArrowheads="1"/>
          </p:cNvSpPr>
          <p:nvPr/>
        </p:nvSpPr>
        <p:spPr bwMode="auto">
          <a:xfrm>
            <a:off x="3224365" y="1296033"/>
            <a:ext cx="4601240" cy="5544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4200"/>
              </a:spcBef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1pPr>
            <a:lvl2pPr marL="742950" indent="-285750">
              <a:spcBef>
                <a:spcPts val="4200"/>
              </a:spcBef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2pPr>
            <a:lvl3pPr marL="1143000" indent="-228600">
              <a:spcBef>
                <a:spcPts val="4200"/>
              </a:spcBef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3pPr>
            <a:lvl4pPr marL="1600200" indent="-228600">
              <a:spcBef>
                <a:spcPts val="4200"/>
              </a:spcBef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4pPr>
            <a:lvl5pPr marL="2057400" indent="-228600">
              <a:spcBef>
                <a:spcPts val="4200"/>
              </a:spcBef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5pPr>
            <a:lvl6pPr marL="25146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6pPr>
            <a:lvl7pPr marL="29718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7pPr>
            <a:lvl8pPr marL="34290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8pPr>
            <a:lvl9pPr marL="38862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9pPr>
          </a:lstStyle>
          <a:p>
            <a:pPr eaLnBrk="1">
              <a:spcBef>
                <a:spcPct val="0"/>
              </a:spcBef>
            </a:pPr>
            <a:r>
              <a:rPr lang="en-US" altLang="en-US" sz="2531" dirty="0">
                <a:latin typeface="+mn-lt"/>
              </a:rPr>
              <a:t>Majority Leader      </a:t>
            </a:r>
          </a:p>
          <a:p>
            <a:pPr eaLnBrk="1">
              <a:spcBef>
                <a:spcPct val="0"/>
              </a:spcBef>
            </a:pPr>
            <a:r>
              <a:rPr lang="en-US" altLang="en-US" sz="2531" dirty="0">
                <a:latin typeface="+mn-lt"/>
              </a:rPr>
              <a:t>Mitch McConnell</a:t>
            </a:r>
          </a:p>
          <a:p>
            <a:pPr eaLnBrk="1">
              <a:spcBef>
                <a:spcPct val="0"/>
              </a:spcBef>
            </a:pPr>
            <a:endParaRPr lang="en-US" altLang="en-US" sz="2531" dirty="0">
              <a:latin typeface="+mn-lt"/>
            </a:endParaRPr>
          </a:p>
          <a:p>
            <a:pPr eaLnBrk="1">
              <a:spcBef>
                <a:spcPct val="0"/>
              </a:spcBef>
            </a:pPr>
            <a:r>
              <a:rPr lang="en-US" altLang="en-US" sz="2531" dirty="0">
                <a:latin typeface="+mn-lt"/>
              </a:rPr>
              <a:t>			Minority Leader</a:t>
            </a:r>
          </a:p>
          <a:p>
            <a:pPr algn="r" eaLnBrk="1">
              <a:spcBef>
                <a:spcPct val="0"/>
              </a:spcBef>
            </a:pPr>
            <a:r>
              <a:rPr lang="en-US" altLang="en-US" sz="2531" dirty="0">
                <a:latin typeface="+mn-lt"/>
              </a:rPr>
              <a:t>	Charles E. Schumer (D)                                   </a:t>
            </a:r>
          </a:p>
          <a:p>
            <a:pPr eaLnBrk="1">
              <a:spcBef>
                <a:spcPct val="0"/>
              </a:spcBef>
            </a:pPr>
            <a:endParaRPr lang="en-US" altLang="en-US" sz="2531" dirty="0">
              <a:latin typeface="+mn-lt"/>
            </a:endParaRPr>
          </a:p>
          <a:p>
            <a:pPr eaLnBrk="1">
              <a:spcBef>
                <a:spcPct val="0"/>
              </a:spcBef>
            </a:pPr>
            <a:r>
              <a:rPr lang="en-US" altLang="en-US" sz="2531" dirty="0">
                <a:latin typeface="+mn-lt"/>
              </a:rPr>
              <a:t>Majority Whip</a:t>
            </a:r>
          </a:p>
          <a:p>
            <a:pPr eaLnBrk="1">
              <a:spcBef>
                <a:spcPct val="0"/>
              </a:spcBef>
            </a:pPr>
            <a:r>
              <a:rPr lang="en-US" altLang="en-US" sz="2531" dirty="0">
                <a:latin typeface="+mn-lt"/>
              </a:rPr>
              <a:t>John Thune (R)</a:t>
            </a:r>
          </a:p>
          <a:p>
            <a:pPr eaLnBrk="1">
              <a:spcBef>
                <a:spcPct val="0"/>
              </a:spcBef>
            </a:pPr>
            <a:endParaRPr lang="en-US" altLang="en-US" sz="2531" dirty="0">
              <a:latin typeface="+mn-lt"/>
            </a:endParaRPr>
          </a:p>
          <a:p>
            <a:pPr eaLnBrk="1">
              <a:spcBef>
                <a:spcPct val="0"/>
              </a:spcBef>
            </a:pPr>
            <a:r>
              <a:rPr lang="en-US" altLang="en-US" sz="2531" dirty="0">
                <a:latin typeface="+mn-lt"/>
              </a:rPr>
              <a:t>				Minority Whip</a:t>
            </a:r>
          </a:p>
          <a:p>
            <a:pPr eaLnBrk="1">
              <a:spcBef>
                <a:spcPct val="0"/>
              </a:spcBef>
            </a:pPr>
            <a:r>
              <a:rPr lang="en-US" altLang="en-US" sz="2531" dirty="0">
                <a:latin typeface="+mn-lt"/>
              </a:rPr>
              <a:t>              Richard Durbin (D)</a:t>
            </a:r>
          </a:p>
          <a:p>
            <a:pPr eaLnBrk="1">
              <a:spcBef>
                <a:spcPct val="0"/>
              </a:spcBef>
            </a:pPr>
            <a:r>
              <a:rPr lang="en-US" altLang="en-US" sz="2531" dirty="0">
                <a:latin typeface="+mn-lt"/>
              </a:rPr>
              <a:t>			</a:t>
            </a:r>
          </a:p>
          <a:p>
            <a:pPr eaLnBrk="1">
              <a:spcBef>
                <a:spcPct val="0"/>
              </a:spcBef>
            </a:pPr>
            <a:endParaRPr lang="en-US" altLang="en-US" sz="2531" dirty="0">
              <a:latin typeface="+mn-lt"/>
            </a:endParaRPr>
          </a:p>
          <a:p>
            <a:pPr eaLnBrk="1">
              <a:spcBef>
                <a:spcPct val="0"/>
              </a:spcBef>
            </a:pPr>
            <a:endParaRPr lang="en-US" altLang="en-US" sz="2531" dirty="0">
              <a:latin typeface="+mn-lt"/>
            </a:endParaRPr>
          </a:p>
        </p:txBody>
      </p:sp>
      <p:pic>
        <p:nvPicPr>
          <p:cNvPr id="15365" name="Picture 3" descr="parchment_textur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5913" y="1329851"/>
            <a:ext cx="1205508" cy="1506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</p:pic>
      <p:pic>
        <p:nvPicPr>
          <p:cNvPr id="15366" name="Picture 4" descr="parchment_textur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1870" y="4184731"/>
            <a:ext cx="1205508" cy="1506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</p:pic>
      <p:pic>
        <p:nvPicPr>
          <p:cNvPr id="1026" name="Picture 2" descr="Image result for charles schum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2279" y="2296810"/>
            <a:ext cx="2249714" cy="1311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92566" y="3349503"/>
            <a:ext cx="1150327" cy="1437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9001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1014952" y="344180"/>
            <a:ext cx="7824248" cy="1482328"/>
          </a:xfrm>
        </p:spPr>
        <p:txBody>
          <a:bodyPr/>
          <a:lstStyle/>
          <a:p>
            <a:r>
              <a:rPr lang="en-US" altLang="en-US" sz="4219" dirty="0"/>
              <a:t>116</a:t>
            </a:r>
            <a:r>
              <a:rPr lang="en-US" altLang="en-US" sz="4219" baseline="30000" dirty="0"/>
              <a:t>th</a:t>
            </a:r>
            <a:r>
              <a:rPr lang="en-US" altLang="en-US" sz="4219" dirty="0"/>
              <a:t> Congressional Make up</a:t>
            </a:r>
            <a:endParaRPr lang="en-US" altLang="en-US" dirty="0"/>
          </a:p>
        </p:txBody>
      </p:sp>
      <p:sp>
        <p:nvSpPr>
          <p:cNvPr id="19459" name="TextBox 3"/>
          <p:cNvSpPr txBox="1">
            <a:spLocks noChangeArrowheads="1"/>
          </p:cNvSpPr>
          <p:nvPr/>
        </p:nvSpPr>
        <p:spPr bwMode="auto">
          <a:xfrm>
            <a:off x="2131219" y="1553766"/>
            <a:ext cx="8036719" cy="5155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200"/>
              </a:spcBef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1pPr>
            <a:lvl2pPr marL="742950" indent="-285750">
              <a:spcBef>
                <a:spcPts val="4200"/>
              </a:spcBef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2pPr>
            <a:lvl3pPr marL="1143000" indent="-228600">
              <a:spcBef>
                <a:spcPts val="4200"/>
              </a:spcBef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3pPr>
            <a:lvl4pPr marL="1600200" indent="-228600">
              <a:spcBef>
                <a:spcPts val="4200"/>
              </a:spcBef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4pPr>
            <a:lvl5pPr marL="2057400" indent="-228600">
              <a:spcBef>
                <a:spcPts val="4200"/>
              </a:spcBef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5pPr>
            <a:lvl6pPr marL="25146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6pPr>
            <a:lvl7pPr marL="29718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7pPr>
            <a:lvl8pPr marL="34290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8pPr>
            <a:lvl9pPr marL="38862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9pPr>
          </a:lstStyle>
          <a:p>
            <a:pPr algn="ctr" eaLnBrk="1">
              <a:spcBef>
                <a:spcPct val="0"/>
              </a:spcBef>
            </a:pPr>
            <a:endParaRPr lang="en-US" altLang="en-US" sz="2531" dirty="0">
              <a:latin typeface="+mn-lt"/>
            </a:endParaRPr>
          </a:p>
          <a:p>
            <a:pPr algn="ctr" eaLnBrk="1">
              <a:spcBef>
                <a:spcPct val="0"/>
              </a:spcBef>
            </a:pPr>
            <a:r>
              <a:rPr lang="en-US" altLang="en-US" sz="2531" u="sng" dirty="0">
                <a:solidFill>
                  <a:schemeClr val="tx1"/>
                </a:solidFill>
                <a:latin typeface="+mn-lt"/>
              </a:rPr>
              <a:t>House Of Representatives</a:t>
            </a:r>
          </a:p>
          <a:p>
            <a:pPr algn="ctr" eaLnBrk="1">
              <a:spcBef>
                <a:spcPct val="0"/>
              </a:spcBef>
            </a:pPr>
            <a:endParaRPr lang="en-US" altLang="en-US" sz="2531" dirty="0">
              <a:solidFill>
                <a:schemeClr val="tx1"/>
              </a:solidFill>
              <a:latin typeface="+mn-lt"/>
            </a:endParaRPr>
          </a:p>
          <a:p>
            <a:pPr algn="ctr" eaLnBrk="1">
              <a:spcBef>
                <a:spcPct val="0"/>
              </a:spcBef>
            </a:pPr>
            <a:r>
              <a:rPr lang="en-US" altLang="en-US" sz="2531" dirty="0">
                <a:solidFill>
                  <a:schemeClr val="tx1"/>
                </a:solidFill>
                <a:latin typeface="+mn-lt"/>
              </a:rPr>
              <a:t>235 Dems and 197 GOP</a:t>
            </a:r>
          </a:p>
          <a:p>
            <a:pPr algn="ctr" eaLnBrk="1">
              <a:spcBef>
                <a:spcPct val="0"/>
              </a:spcBef>
            </a:pPr>
            <a:r>
              <a:rPr lang="en-US" altLang="en-US" sz="2531" dirty="0">
                <a:solidFill>
                  <a:schemeClr val="tx1"/>
                </a:solidFill>
                <a:latin typeface="+mn-lt"/>
              </a:rPr>
              <a:t>1 Independents</a:t>
            </a:r>
          </a:p>
          <a:p>
            <a:pPr algn="ctr" eaLnBrk="1">
              <a:spcBef>
                <a:spcPct val="0"/>
              </a:spcBef>
            </a:pPr>
            <a:r>
              <a:rPr lang="en-US" altLang="en-US" sz="2531" dirty="0">
                <a:solidFill>
                  <a:schemeClr val="tx1"/>
                </a:solidFill>
                <a:latin typeface="+mn-lt"/>
              </a:rPr>
              <a:t>2 Vacancies</a:t>
            </a:r>
          </a:p>
          <a:p>
            <a:pPr algn="ctr" eaLnBrk="1">
              <a:spcBef>
                <a:spcPct val="0"/>
              </a:spcBef>
            </a:pPr>
            <a:endParaRPr lang="en-US" altLang="en-US" sz="2531" dirty="0">
              <a:solidFill>
                <a:schemeClr val="tx1"/>
              </a:solidFill>
              <a:latin typeface="+mn-lt"/>
            </a:endParaRPr>
          </a:p>
          <a:p>
            <a:pPr algn="ctr" eaLnBrk="1">
              <a:spcBef>
                <a:spcPct val="0"/>
              </a:spcBef>
            </a:pPr>
            <a:r>
              <a:rPr lang="en-US" altLang="en-US" sz="2531" u="sng" dirty="0">
                <a:solidFill>
                  <a:schemeClr val="tx1"/>
                </a:solidFill>
                <a:latin typeface="+mn-lt"/>
              </a:rPr>
              <a:t>Senate</a:t>
            </a:r>
          </a:p>
          <a:p>
            <a:pPr algn="ctr" eaLnBrk="1">
              <a:spcBef>
                <a:spcPct val="0"/>
              </a:spcBef>
            </a:pPr>
            <a:endParaRPr lang="en-US" altLang="en-US" sz="2531" dirty="0">
              <a:solidFill>
                <a:schemeClr val="tx1"/>
              </a:solidFill>
              <a:latin typeface="+mn-lt"/>
            </a:endParaRPr>
          </a:p>
          <a:p>
            <a:pPr algn="ctr" eaLnBrk="1">
              <a:spcBef>
                <a:spcPct val="0"/>
              </a:spcBef>
            </a:pPr>
            <a:r>
              <a:rPr lang="en-US" altLang="en-US" sz="2531" dirty="0">
                <a:solidFill>
                  <a:schemeClr val="tx1"/>
                </a:solidFill>
                <a:latin typeface="+mn-lt"/>
              </a:rPr>
              <a:t>45 Dems</a:t>
            </a:r>
          </a:p>
          <a:p>
            <a:pPr algn="ctr" eaLnBrk="1">
              <a:spcBef>
                <a:spcPct val="0"/>
              </a:spcBef>
            </a:pPr>
            <a:r>
              <a:rPr lang="en-US" altLang="en-US" sz="2531" dirty="0">
                <a:solidFill>
                  <a:schemeClr val="tx1"/>
                </a:solidFill>
                <a:latin typeface="+mn-lt"/>
              </a:rPr>
              <a:t>2 Independents</a:t>
            </a:r>
          </a:p>
          <a:p>
            <a:pPr algn="ctr" eaLnBrk="1">
              <a:spcBef>
                <a:spcPct val="0"/>
              </a:spcBef>
            </a:pPr>
            <a:r>
              <a:rPr lang="en-US" altLang="en-US" sz="2531" dirty="0">
                <a:solidFill>
                  <a:schemeClr val="tx1"/>
                </a:solidFill>
                <a:latin typeface="+mn-lt"/>
              </a:rPr>
              <a:t>53 GOP</a:t>
            </a:r>
          </a:p>
          <a:p>
            <a:pPr algn="ctr" eaLnBrk="1">
              <a:spcBef>
                <a:spcPct val="0"/>
              </a:spcBef>
            </a:pPr>
            <a:r>
              <a:rPr lang="en-US" altLang="en-US" sz="2531" dirty="0">
                <a:latin typeface="+mn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898377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1685027" y="109268"/>
            <a:ext cx="7934729" cy="1058174"/>
          </a:xfrm>
        </p:spPr>
        <p:txBody>
          <a:bodyPr/>
          <a:lstStyle/>
          <a:p>
            <a:r>
              <a:rPr lang="en-US" altLang="en-US" sz="4219" dirty="0"/>
              <a:t>116</a:t>
            </a:r>
            <a:r>
              <a:rPr lang="en-US" altLang="en-US" sz="4219" baseline="30000" dirty="0"/>
              <a:t>th</a:t>
            </a:r>
            <a:r>
              <a:rPr lang="en-US" altLang="en-US" sz="4219" dirty="0"/>
              <a:t> Congressional Make up</a:t>
            </a:r>
            <a:endParaRPr lang="en-US" altLang="en-US" dirty="0"/>
          </a:p>
        </p:txBody>
      </p:sp>
      <p:sp>
        <p:nvSpPr>
          <p:cNvPr id="20483" name="TextBox 3"/>
          <p:cNvSpPr txBox="1">
            <a:spLocks noChangeArrowheads="1"/>
          </p:cNvSpPr>
          <p:nvPr/>
        </p:nvSpPr>
        <p:spPr bwMode="auto">
          <a:xfrm>
            <a:off x="178278" y="1393032"/>
            <a:ext cx="11599653" cy="6323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4200"/>
              </a:spcBef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1pPr>
            <a:lvl2pPr marL="742950" indent="-285750">
              <a:spcBef>
                <a:spcPts val="4200"/>
              </a:spcBef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2pPr>
            <a:lvl3pPr marL="1143000" indent="-228600">
              <a:spcBef>
                <a:spcPts val="4200"/>
              </a:spcBef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3pPr>
            <a:lvl4pPr marL="1600200" indent="-228600">
              <a:spcBef>
                <a:spcPts val="4200"/>
              </a:spcBef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4pPr>
            <a:lvl5pPr marL="2057400" indent="-228600">
              <a:spcBef>
                <a:spcPts val="4200"/>
              </a:spcBef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5pPr>
            <a:lvl6pPr marL="25146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6pPr>
            <a:lvl7pPr marL="29718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7pPr>
            <a:lvl8pPr marL="34290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8pPr>
            <a:lvl9pPr marL="38862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9pPr>
          </a:lstStyle>
          <a:p>
            <a:pPr marL="457200" indent="-457200" algn="ctr" eaLnBrk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531" dirty="0">
                <a:solidFill>
                  <a:schemeClr val="tx1"/>
                </a:solidFill>
                <a:latin typeface="+mn-lt"/>
              </a:rPr>
              <a:t>Record-breakers:</a:t>
            </a:r>
          </a:p>
          <a:p>
            <a:pPr marL="457200" indent="-457200" algn="ctr" eaLnBrk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531" b="1" dirty="0">
                <a:solidFill>
                  <a:schemeClr val="tx1"/>
                </a:solidFill>
                <a:latin typeface="+mn-lt"/>
              </a:rPr>
              <a:t>131</a:t>
            </a:r>
            <a:r>
              <a:rPr lang="en-US" altLang="en-US" sz="2531" dirty="0">
                <a:solidFill>
                  <a:schemeClr val="tx1"/>
                </a:solidFill>
                <a:latin typeface="+mn-lt"/>
              </a:rPr>
              <a:t> women, 106 in the House and 25 in the Senate</a:t>
            </a:r>
          </a:p>
          <a:p>
            <a:pPr algn="ctr" eaLnBrk="1">
              <a:spcBef>
                <a:spcPct val="0"/>
              </a:spcBef>
            </a:pPr>
            <a:r>
              <a:rPr lang="en-US" altLang="en-US" sz="2531" dirty="0">
                <a:solidFill>
                  <a:schemeClr val="tx1"/>
                </a:solidFill>
                <a:latin typeface="+mn-lt"/>
              </a:rPr>
              <a:t>  </a:t>
            </a:r>
          </a:p>
          <a:p>
            <a:pPr marL="457200" indent="-457200" algn="ctr" eaLnBrk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531" b="1" dirty="0">
                <a:solidFill>
                  <a:schemeClr val="tx1"/>
                </a:solidFill>
                <a:latin typeface="+mn-lt"/>
              </a:rPr>
              <a:t>56</a:t>
            </a:r>
            <a:r>
              <a:rPr lang="en-US" altLang="en-US" sz="2531" dirty="0">
                <a:solidFill>
                  <a:schemeClr val="tx1"/>
                </a:solidFill>
                <a:latin typeface="+mn-lt"/>
              </a:rPr>
              <a:t> African American members, 54 in the House and 2 in the Senate </a:t>
            </a:r>
          </a:p>
          <a:p>
            <a:pPr algn="ctr" eaLnBrk="1">
              <a:spcBef>
                <a:spcPct val="0"/>
              </a:spcBef>
            </a:pPr>
            <a:r>
              <a:rPr lang="en-US" altLang="en-US" sz="2531" dirty="0">
                <a:solidFill>
                  <a:schemeClr val="tx1"/>
                </a:solidFill>
                <a:latin typeface="+mn-lt"/>
              </a:rPr>
              <a:t>(9.5% of the total membership)</a:t>
            </a:r>
          </a:p>
          <a:p>
            <a:pPr marL="457200" indent="-457200" algn="ctr" eaLnBrk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531" b="1" dirty="0">
                <a:solidFill>
                  <a:schemeClr val="tx1"/>
                </a:solidFill>
                <a:latin typeface="+mn-lt"/>
              </a:rPr>
              <a:t>47</a:t>
            </a:r>
            <a:r>
              <a:rPr lang="en-US" altLang="en-US" sz="2531" dirty="0">
                <a:solidFill>
                  <a:schemeClr val="tx1"/>
                </a:solidFill>
                <a:latin typeface="+mn-lt"/>
              </a:rPr>
              <a:t> Hispanic or Latino members, 42 in the House, 5 in the Senate</a:t>
            </a:r>
          </a:p>
          <a:p>
            <a:pPr algn="ctr" eaLnBrk="1">
              <a:spcBef>
                <a:spcPct val="0"/>
              </a:spcBef>
            </a:pPr>
            <a:r>
              <a:rPr lang="en-US" altLang="en-US" sz="2531" dirty="0">
                <a:solidFill>
                  <a:schemeClr val="tx1"/>
                </a:solidFill>
                <a:latin typeface="+mn-lt"/>
              </a:rPr>
              <a:t> (8.5 % of the total membership)</a:t>
            </a:r>
          </a:p>
          <a:p>
            <a:pPr marL="457200" indent="-457200" algn="ctr" eaLnBrk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531" b="1" dirty="0">
                <a:solidFill>
                  <a:schemeClr val="tx1"/>
                </a:solidFill>
                <a:latin typeface="+mn-lt"/>
              </a:rPr>
              <a:t>4 </a:t>
            </a:r>
            <a:r>
              <a:rPr lang="en-US" altLang="en-US" sz="2531" dirty="0">
                <a:solidFill>
                  <a:schemeClr val="tx1"/>
                </a:solidFill>
                <a:latin typeface="+mn-lt"/>
              </a:rPr>
              <a:t>American Indian (Native American), 2 Republican and 2 Democrats and all Members of the House</a:t>
            </a:r>
          </a:p>
          <a:p>
            <a:pPr marL="457200" indent="-457200" algn="ctr" eaLnBrk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531" b="1" dirty="0">
                <a:solidFill>
                  <a:schemeClr val="tx1"/>
                </a:solidFill>
                <a:latin typeface="+mn-lt"/>
              </a:rPr>
              <a:t>98%</a:t>
            </a:r>
            <a:r>
              <a:rPr lang="en-US" altLang="en-US" sz="2531" dirty="0">
                <a:solidFill>
                  <a:schemeClr val="tx1"/>
                </a:solidFill>
                <a:latin typeface="+mn-lt"/>
              </a:rPr>
              <a:t> of the members of the 116th Congress are reported to be affiliated with a specific religion.  Of the 98%, the vast majority (92%) are Christian.</a:t>
            </a:r>
          </a:p>
          <a:p>
            <a:pPr marL="457200" indent="-457200" algn="ctr" eaLnBrk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531" dirty="0">
                <a:solidFill>
                  <a:schemeClr val="tx1"/>
                </a:solidFill>
                <a:latin typeface="+mn-lt"/>
              </a:rPr>
              <a:t>10 Identify as LGBTQ (8) in House and (2) in Senate</a:t>
            </a:r>
          </a:p>
          <a:p>
            <a:pPr algn="ctr" eaLnBrk="1">
              <a:spcBef>
                <a:spcPct val="0"/>
              </a:spcBef>
            </a:pPr>
            <a:endParaRPr lang="en-US" altLang="en-US" sz="2531" dirty="0">
              <a:latin typeface="+mn-lt"/>
            </a:endParaRPr>
          </a:p>
          <a:p>
            <a:pPr algn="ctr" eaLnBrk="1">
              <a:spcBef>
                <a:spcPct val="0"/>
              </a:spcBef>
            </a:pPr>
            <a:endParaRPr lang="en-US" altLang="en-US" sz="2531" dirty="0">
              <a:latin typeface="+mn-lt"/>
            </a:endParaRPr>
          </a:p>
          <a:p>
            <a:pPr algn="ctr" eaLnBrk="1">
              <a:spcBef>
                <a:spcPct val="0"/>
              </a:spcBef>
            </a:pPr>
            <a:endParaRPr lang="en-US" altLang="en-US" sz="253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01889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en-US" altLang="en-US" sz="5062"/>
              <a:t>Characteristics of members</a:t>
            </a:r>
            <a:endParaRPr lang="en-US" altLang="en-US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0626" y="1982391"/>
            <a:ext cx="6504093" cy="4107656"/>
          </a:xfrm>
        </p:spPr>
        <p:txBody>
          <a:bodyPr>
            <a:normAutofit/>
          </a:bodyPr>
          <a:lstStyle/>
          <a:p>
            <a:pPr marL="0" indent="0">
              <a:spcBef>
                <a:spcPts val="1969"/>
              </a:spcBef>
              <a:buSzPct val="30000"/>
              <a:buNone/>
            </a:pPr>
            <a:endParaRPr lang="en-US" altLang="en-US" sz="2250" dirty="0"/>
          </a:p>
          <a:p>
            <a:pPr marL="271230" indent="-271230">
              <a:spcBef>
                <a:spcPts val="1969"/>
              </a:spcBef>
              <a:buSzPct val="30000"/>
              <a:buBlip>
                <a:blip r:embed="rId2"/>
              </a:buBlip>
            </a:pPr>
            <a:r>
              <a:rPr lang="en-US" altLang="en-US" sz="2250" dirty="0"/>
              <a:t>Members are not able to claim </a:t>
            </a:r>
            <a:r>
              <a:rPr lang="en-US" altLang="en-US" sz="2250" i="1" dirty="0"/>
              <a:t>descriptive representation</a:t>
            </a:r>
            <a:r>
              <a:rPr lang="en-US" altLang="en-US" sz="2250" dirty="0"/>
              <a:t>. Meaning they do not look like the USA in a snapshot.</a:t>
            </a:r>
          </a:p>
          <a:p>
            <a:pPr marL="271230" indent="-271230">
              <a:spcBef>
                <a:spcPts val="1969"/>
              </a:spcBef>
              <a:buSzPct val="30000"/>
              <a:buBlip>
                <a:blip r:embed="rId2"/>
              </a:buBlip>
            </a:pPr>
            <a:r>
              <a:rPr lang="en-US" altLang="en-US" sz="2250" dirty="0"/>
              <a:t>They do, however, engage in </a:t>
            </a:r>
            <a:r>
              <a:rPr lang="en-US" altLang="en-US" sz="2250" i="1" dirty="0"/>
              <a:t>substantive representation</a:t>
            </a:r>
            <a:r>
              <a:rPr lang="en-US" altLang="en-US" sz="2250" dirty="0"/>
              <a:t>. Meaning they fight for certain groups, so that all groups have a voice.</a:t>
            </a:r>
            <a:endParaRPr lang="en-US" altLang="en-US" sz="2812" dirty="0"/>
          </a:p>
        </p:txBody>
      </p:sp>
      <p:pic>
        <p:nvPicPr>
          <p:cNvPr id="18436" name="Picture 6" descr="http://upload.wikimedia.org/wikipedia/commons/thumb/1/1a/Seal_of_the_United_States_House_of_Representatives.svg/170px-Seal_of_the_United_States_House_of_Representatives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6464" y="1761381"/>
            <a:ext cx="1667619" cy="1667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2596946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603" y="1708595"/>
            <a:ext cx="3062883" cy="3982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en-US" altLang="en-US" sz="4400" dirty="0"/>
              <a:t>Being a Congressmen (Women)</a:t>
            </a:r>
            <a:endParaRPr lang="en-US" altLang="en-US" sz="3600" dirty="0"/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8540" y="1474237"/>
            <a:ext cx="5952929" cy="5243803"/>
          </a:xfrm>
        </p:spPr>
        <p:txBody>
          <a:bodyPr>
            <a:normAutofit/>
          </a:bodyPr>
          <a:lstStyle/>
          <a:p>
            <a:pPr marL="271230" indent="-271230">
              <a:spcBef>
                <a:spcPts val="1969"/>
              </a:spcBef>
              <a:buSzPct val="30000"/>
              <a:buBlip>
                <a:blip r:embed="rId3"/>
              </a:buBlip>
            </a:pPr>
            <a:r>
              <a:rPr lang="en-US" altLang="en-US" sz="2400" dirty="0"/>
              <a:t>The average salary of a congressmen is approx. $174.000 per year.</a:t>
            </a:r>
          </a:p>
          <a:p>
            <a:pPr marL="271230" indent="-271230">
              <a:spcBef>
                <a:spcPts val="1969"/>
              </a:spcBef>
              <a:buSzPct val="30000"/>
              <a:buBlip>
                <a:blip r:embed="rId3"/>
              </a:buBlip>
            </a:pPr>
            <a:r>
              <a:rPr lang="en-US" altLang="en-US" sz="2400" dirty="0"/>
              <a:t>Some leadership positions make more as example: the Speaker of the House makes $223,500 a year.</a:t>
            </a:r>
          </a:p>
          <a:p>
            <a:pPr marL="271230" indent="-271230">
              <a:spcBef>
                <a:spcPts val="1969"/>
              </a:spcBef>
              <a:buSzPct val="30000"/>
              <a:buBlip>
                <a:blip r:embed="rId3"/>
              </a:buBlip>
            </a:pPr>
            <a:r>
              <a:rPr lang="en-US" altLang="en-US" sz="2400" dirty="0"/>
              <a:t>Great benefits including retirement for all members who serve.  </a:t>
            </a:r>
          </a:p>
          <a:p>
            <a:pPr marL="271230" indent="-271230">
              <a:spcBef>
                <a:spcPts val="1969"/>
              </a:spcBef>
              <a:buSzPct val="30000"/>
              <a:buBlip>
                <a:blip r:embed="rId3"/>
              </a:buBlip>
            </a:pPr>
            <a:r>
              <a:rPr lang="en-US" altLang="en-US" sz="2400" dirty="0"/>
              <a:t>58% of all members are millionaires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790877278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en-US" altLang="en-US" sz="4400" dirty="0"/>
              <a:t>Being a Congressmen (Women)</a:t>
            </a:r>
            <a:endParaRPr lang="en-US" altLang="en-US" sz="3600" dirty="0"/>
          </a:p>
        </p:txBody>
      </p:sp>
      <p:sp>
        <p:nvSpPr>
          <p:cNvPr id="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9440" y="1371382"/>
            <a:ext cx="5961103" cy="4393406"/>
          </a:xfrm>
        </p:spPr>
        <p:txBody>
          <a:bodyPr>
            <a:noAutofit/>
          </a:bodyPr>
          <a:lstStyle/>
          <a:p>
            <a:pPr marL="271230" indent="-271230">
              <a:spcBef>
                <a:spcPts val="1969"/>
              </a:spcBef>
              <a:buSzPct val="30000"/>
              <a:buBlip>
                <a:blip r:embed="rId2"/>
              </a:buBlip>
              <a:defRPr/>
            </a:pPr>
            <a:r>
              <a:rPr lang="en-US" dirty="0"/>
              <a:t>Main job is to serve their Constituents</a:t>
            </a:r>
          </a:p>
          <a:p>
            <a:pPr marL="271230" indent="-271230">
              <a:spcBef>
                <a:spcPts val="1969"/>
              </a:spcBef>
              <a:buSzPct val="30000"/>
              <a:buBlip>
                <a:blip r:embed="rId2"/>
              </a:buBlip>
              <a:defRPr/>
            </a:pPr>
            <a:r>
              <a:rPr lang="en-US" dirty="0"/>
              <a:t>Office space in Washington as well as in the community or state the serve.</a:t>
            </a:r>
          </a:p>
          <a:p>
            <a:pPr marL="271230" indent="-271230">
              <a:spcBef>
                <a:spcPts val="1969"/>
              </a:spcBef>
              <a:buSzPct val="30000"/>
              <a:buBlip>
                <a:blip r:embed="rId2"/>
              </a:buBlip>
              <a:defRPr/>
            </a:pPr>
            <a:r>
              <a:rPr lang="en-US" dirty="0"/>
              <a:t>Travel allowances and the use of "junkets".</a:t>
            </a:r>
          </a:p>
          <a:p>
            <a:pPr marL="271230" indent="-271230">
              <a:spcBef>
                <a:spcPts val="1969"/>
              </a:spcBef>
              <a:buSzPct val="30000"/>
              <a:buBlip>
                <a:blip r:embed="rId2"/>
              </a:buBlip>
              <a:defRPr/>
            </a:pPr>
            <a:r>
              <a:rPr lang="en-US" dirty="0"/>
              <a:t>Franking privileges (free use of the federal mail system)</a:t>
            </a:r>
          </a:p>
          <a:p>
            <a:pPr marL="271230" indent="-271230">
              <a:spcBef>
                <a:spcPts val="1969"/>
              </a:spcBef>
              <a:buSzPct val="30000"/>
              <a:buBlip>
                <a:blip r:embed="rId2"/>
              </a:buBlip>
              <a:defRPr/>
            </a:pPr>
            <a:r>
              <a:rPr lang="en-US" dirty="0"/>
              <a:t>Free flowers from National Botanical Gardens.</a:t>
            </a:r>
          </a:p>
          <a:p>
            <a:pPr marL="271230" indent="-271230">
              <a:spcBef>
                <a:spcPts val="1969"/>
              </a:spcBef>
              <a:buSzPct val="30000"/>
              <a:buBlip>
                <a:blip r:embed="rId2"/>
              </a:buBlip>
              <a:defRPr/>
            </a:pPr>
            <a:r>
              <a:rPr lang="en-US" dirty="0"/>
              <a:t>Research services from Library of Congress.</a:t>
            </a:r>
          </a:p>
          <a:p>
            <a:pPr marL="0" indent="0">
              <a:spcBef>
                <a:spcPts val="1969"/>
              </a:spcBef>
              <a:buSzPct val="30000"/>
              <a:defRPr/>
            </a:pPr>
            <a:r>
              <a:rPr lang="en-US" sz="2800" dirty="0"/>
              <a:t>			</a:t>
            </a:r>
            <a:r>
              <a:rPr lang="en-US" sz="1600" dirty="0"/>
              <a:t>	Rep.	 Mike Garcia</a:t>
            </a:r>
            <a:endParaRPr lang="en-US" dirty="0"/>
          </a:p>
        </p:txBody>
      </p:sp>
      <p:sp>
        <p:nvSpPr>
          <p:cNvPr id="9220" name="Line 4"/>
          <p:cNvSpPr>
            <a:spLocks noChangeShapeType="1"/>
          </p:cNvSpPr>
          <p:nvPr/>
        </p:nvSpPr>
        <p:spPr bwMode="auto">
          <a:xfrm flipV="1">
            <a:off x="4445478" y="5382882"/>
            <a:ext cx="2541917" cy="575093"/>
          </a:xfrm>
          <a:prstGeom prst="line">
            <a:avLst/>
          </a:prstGeom>
          <a:noFill/>
          <a:ln w="38100">
            <a:solidFill>
              <a:srgbClr val="2F1A1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266"/>
          </a:p>
        </p:txBody>
      </p:sp>
      <p:pic>
        <p:nvPicPr>
          <p:cNvPr id="1026" name="Picture 2" descr="Mike Garcia (politician) - Wikipedia">
            <a:extLst>
              <a:ext uri="{FF2B5EF4-FFF2-40B4-BE49-F238E27FC236}">
                <a16:creationId xmlns:a16="http://schemas.microsoft.com/office/drawing/2014/main" id="{1BDA2D81-595F-470D-96BF-90A1DB0E0B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7874" y="2022556"/>
            <a:ext cx="2431915" cy="3647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0154817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2345531" y="267891"/>
            <a:ext cx="7358063" cy="1482328"/>
          </a:xfrm>
        </p:spPr>
        <p:txBody>
          <a:bodyPr/>
          <a:lstStyle/>
          <a:p>
            <a:r>
              <a:rPr lang="en-US" altLang="en-US" sz="5625"/>
              <a:t>Serving Constituents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 bwMode="auto">
          <a:xfrm>
            <a:off x="1970484" y="1446610"/>
            <a:ext cx="8228707" cy="452511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4294" tIns="32147" rIns="64294" bIns="32147" numCol="1" rtlCol="0" anchor="t" anchorCtr="0" compatLnSpc="1">
            <a:prstTxWarp prst="textNoShape">
              <a:avLst/>
            </a:prstTxWarp>
            <a:normAutofit fontScale="92500"/>
          </a:bodyPr>
          <a:lstStyle/>
          <a:p>
            <a:r>
              <a:rPr lang="en-US" altLang="en-US" sz="2531" b="1" dirty="0"/>
              <a:t>Party Views. (Organizational View) </a:t>
            </a:r>
            <a:r>
              <a:rPr lang="en-US" altLang="en-US" sz="2531" dirty="0"/>
              <a:t>Congress is organized primarily along party lines, so party membership is an important determinant of a member’s vote.</a:t>
            </a:r>
            <a:endParaRPr lang="en-US" altLang="en-US" sz="2531" b="1" dirty="0"/>
          </a:p>
          <a:p>
            <a:r>
              <a:rPr lang="en-US" altLang="en-US" sz="2531" b="1" dirty="0"/>
              <a:t>Delegate (Representational View) –</a:t>
            </a:r>
            <a:r>
              <a:rPr lang="en-US" altLang="en-US" sz="2531" dirty="0"/>
              <a:t> An official who is expected to represent the views of his or her constituents even when personally holding different views; one interpretation of the role of legislator.</a:t>
            </a:r>
          </a:p>
          <a:p>
            <a:r>
              <a:rPr lang="en-US" altLang="en-US" sz="2531" b="1" dirty="0"/>
              <a:t>Trustee (Attitudinal View) </a:t>
            </a:r>
            <a:r>
              <a:rPr lang="en-US" altLang="en-US" sz="2531" dirty="0"/>
              <a:t>An official who is expected to vote independently based on his or her judgment of the circumstances; one interpretation of the role of the legislator.</a:t>
            </a:r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490357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Incumbency in the House and Senate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sz="2800" dirty="0"/>
              <a:t>The House (90% approx.) has a higher rate of incumbency reelection than the Senate (80% approx.)</a:t>
            </a:r>
          </a:p>
          <a:p>
            <a:pPr lvl="1"/>
            <a:r>
              <a:rPr lang="en-US" altLang="en-US" sz="2400" dirty="0"/>
              <a:t>House members serve in small, often safe districts</a:t>
            </a:r>
          </a:p>
          <a:p>
            <a:pPr lvl="1"/>
            <a:r>
              <a:rPr lang="en-US" altLang="en-US" sz="2400" dirty="0"/>
              <a:t>House members serve two year terms.</a:t>
            </a:r>
          </a:p>
          <a:p>
            <a:pPr lvl="1"/>
            <a:r>
              <a:rPr lang="en-US" altLang="en-US" sz="2400" dirty="0"/>
              <a:t>House members run for reelection almost all of the time.</a:t>
            </a:r>
          </a:p>
          <a:p>
            <a:pPr lvl="1"/>
            <a:r>
              <a:rPr lang="en-US" altLang="en-US" sz="2400" dirty="0"/>
              <a:t>Only 38 of 378 Incumbents lost in the 2018 Elections</a:t>
            </a:r>
          </a:p>
        </p:txBody>
      </p:sp>
    </p:spTree>
    <p:extLst>
      <p:ext uri="{BB962C8B-B14F-4D97-AF65-F5344CB8AC3E}">
        <p14:creationId xmlns:p14="http://schemas.microsoft.com/office/powerpoint/2010/main" val="142118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The Incumbency Advantage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6096000" y="1219200"/>
            <a:ext cx="4572000" cy="5257800"/>
          </a:xfrm>
          <a:effectLst>
            <a:outerShdw blurRad="50800" dist="25399" dir="2700000" algn="ctr" rotWithShape="0">
              <a:schemeClr val="bg2">
                <a:alpha val="75000"/>
              </a:schemeClr>
            </a:outerShdw>
          </a:effectLst>
        </p:spPr>
        <p:txBody>
          <a:bodyPr/>
          <a:lstStyle/>
          <a:p>
            <a:pPr lvl="1" eaLnBrk="1" hangingPunct="1">
              <a:lnSpc>
                <a:spcPct val="90000"/>
              </a:lnSpc>
              <a:buFont typeface="Wingdings" pitchFamily="-108" charset="2"/>
              <a:buChar char="n"/>
              <a:defRPr/>
            </a:pPr>
            <a:r>
              <a:rPr lang="en-US" sz="2000">
                <a:ea typeface="+mn-ea"/>
              </a:rPr>
              <a:t>Advertising:</a:t>
            </a:r>
          </a:p>
          <a:p>
            <a:pPr lvl="2" eaLnBrk="1" hangingPunct="1">
              <a:lnSpc>
                <a:spcPct val="90000"/>
              </a:lnSpc>
              <a:buFont typeface="Wingdings" pitchFamily="-108" charset="2"/>
              <a:buChar char="n"/>
              <a:defRPr/>
            </a:pPr>
            <a:r>
              <a:rPr lang="en-US" sz="2000">
                <a:ea typeface="+mn-ea"/>
              </a:rPr>
              <a:t>The goal is to be visible to voters.</a:t>
            </a:r>
          </a:p>
          <a:p>
            <a:pPr lvl="2" eaLnBrk="1" hangingPunct="1">
              <a:lnSpc>
                <a:spcPct val="90000"/>
              </a:lnSpc>
              <a:buFont typeface="Wingdings" pitchFamily="-108" charset="2"/>
              <a:buChar char="n"/>
              <a:defRPr/>
            </a:pPr>
            <a:r>
              <a:rPr lang="en-US" sz="2000">
                <a:ea typeface="+mn-ea"/>
              </a:rPr>
              <a:t>Frequent trips home &amp; newsletters are used.</a:t>
            </a:r>
          </a:p>
          <a:p>
            <a:pPr lvl="1" eaLnBrk="1" hangingPunct="1">
              <a:lnSpc>
                <a:spcPct val="90000"/>
              </a:lnSpc>
              <a:buFont typeface="Wingdings" pitchFamily="-108" charset="2"/>
              <a:buChar char="n"/>
              <a:defRPr/>
            </a:pPr>
            <a:r>
              <a:rPr lang="en-US" sz="2000">
                <a:ea typeface="+mn-ea"/>
              </a:rPr>
              <a:t>Credit Claiming:</a:t>
            </a:r>
          </a:p>
          <a:p>
            <a:pPr lvl="2" eaLnBrk="1" hangingPunct="1">
              <a:lnSpc>
                <a:spcPct val="90000"/>
              </a:lnSpc>
              <a:buFont typeface="Wingdings" pitchFamily="-108" charset="2"/>
              <a:buChar char="n"/>
              <a:defRPr/>
            </a:pPr>
            <a:r>
              <a:rPr lang="en-US" sz="2000">
                <a:ea typeface="+mn-ea"/>
              </a:rPr>
              <a:t>Casework: providing help to individual constituents.</a:t>
            </a:r>
          </a:p>
          <a:p>
            <a:pPr lvl="2" eaLnBrk="1" hangingPunct="1">
              <a:lnSpc>
                <a:spcPct val="90000"/>
              </a:lnSpc>
              <a:buFont typeface="Wingdings" pitchFamily="-108" charset="2"/>
              <a:buChar char="n"/>
              <a:defRPr/>
            </a:pPr>
            <a:r>
              <a:rPr lang="en-US" sz="2000">
                <a:ea typeface="+mn-ea"/>
              </a:rPr>
              <a:t>Pork Barrel: federal projects and grants that benefit a congressional district or state.</a:t>
            </a:r>
          </a:p>
          <a:p>
            <a:pPr lvl="2" eaLnBrk="1" hangingPunct="1">
              <a:lnSpc>
                <a:spcPct val="90000"/>
              </a:lnSpc>
              <a:buFont typeface="Wingdings" pitchFamily="-108" charset="2"/>
              <a:buChar char="n"/>
              <a:defRPr/>
            </a:pPr>
            <a:r>
              <a:rPr lang="en-US" sz="2000">
                <a:ea typeface="+mn-ea"/>
              </a:rPr>
              <a:t>Earmark: a provision in a bill that benefits a particular group.</a:t>
            </a:r>
          </a:p>
        </p:txBody>
      </p:sp>
      <p:pic>
        <p:nvPicPr>
          <p:cNvPr id="5124" name="Picture 5" descr="constituent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905001"/>
            <a:ext cx="2819400" cy="1116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6" descr="pork-barrel-spend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1" y="3276601"/>
            <a:ext cx="3586163" cy="260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0188853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 bldLvl="3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The Incumbency Advantage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6172200" y="1219200"/>
            <a:ext cx="4191000" cy="4953000"/>
          </a:xfrm>
        </p:spPr>
        <p:txBody>
          <a:bodyPr/>
          <a:lstStyle/>
          <a:p>
            <a:pPr lvl="1" eaLnBrk="1" hangingPunct="1">
              <a:lnSpc>
                <a:spcPct val="90000"/>
              </a:lnSpc>
            </a:pPr>
            <a:r>
              <a:rPr lang="en-US" altLang="en-US" sz="2000"/>
              <a:t>Position Taking: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000"/>
              <a:t>Portray themselves as hard working, dedicated individuals.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000"/>
              <a:t>Occasionally take a partisan stand on an issue.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/>
              <a:t>Weak Opponents: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000"/>
              <a:t>Most opponents are inexperienced in politics.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000"/>
              <a:t>Most opponents are unorganized and underfunded.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468" y="2179899"/>
            <a:ext cx="6288130" cy="3031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971786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 bldLvl="3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B0F89C-AFA1-495E-8D56-F4044343A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Origins of Congress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423C150-4DB0-4B2B-A2B3-D37056A0D3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6111" y="1320495"/>
            <a:ext cx="6166323" cy="462707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2063576-156D-417F-A9B1-43920A10B52A}"/>
              </a:ext>
            </a:extLst>
          </p:cNvPr>
          <p:cNvSpPr/>
          <p:nvPr/>
        </p:nvSpPr>
        <p:spPr>
          <a:xfrm>
            <a:off x="558800" y="6107227"/>
            <a:ext cx="11074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http://bkushistory.pbworks.com/w/page/109255357/The%20Great%20Compromise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32DA923-973E-46DC-AB6B-57CF4050D003}"/>
              </a:ext>
            </a:extLst>
          </p:cNvPr>
          <p:cNvSpPr txBox="1"/>
          <p:nvPr/>
        </p:nvSpPr>
        <p:spPr>
          <a:xfrm>
            <a:off x="7293429" y="1853248"/>
            <a:ext cx="41583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Apportionment: a census done every ten years to determine the number of representatives for each state based on population </a:t>
            </a:r>
          </a:p>
        </p:txBody>
      </p:sp>
    </p:spTree>
    <p:extLst>
      <p:ext uri="{BB962C8B-B14F-4D97-AF65-F5344CB8AC3E}">
        <p14:creationId xmlns:p14="http://schemas.microsoft.com/office/powerpoint/2010/main" val="20982659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Why Incumbents Sometimes Lose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en-US" sz="2800" dirty="0"/>
              <a:t>Incumbents may become involved in a scandal.</a:t>
            </a:r>
          </a:p>
          <a:p>
            <a:r>
              <a:rPr lang="en-US" altLang="en-US" sz="2800" dirty="0"/>
              <a:t>Incumbents may be redistricted out of their seat and may face another incumbent in their new district.</a:t>
            </a:r>
          </a:p>
          <a:p>
            <a:r>
              <a:rPr lang="en-US" altLang="en-US" sz="2800" dirty="0"/>
              <a:t>Redistricting may cause a seat to become competitive but usually does not happen this way.</a:t>
            </a:r>
          </a:p>
          <a:p>
            <a:r>
              <a:rPr lang="en-US" altLang="en-US" sz="2800" dirty="0"/>
              <a:t>There might be a “throw the bums out” sentiment.</a:t>
            </a:r>
          </a:p>
        </p:txBody>
      </p:sp>
    </p:spTree>
    <p:extLst>
      <p:ext uri="{BB962C8B-B14F-4D97-AF65-F5344CB8AC3E}">
        <p14:creationId xmlns:p14="http://schemas.microsoft.com/office/powerpoint/2010/main" val="108173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en-US" altLang="en-US" sz="5062"/>
              <a:t>The Role of Party Identification</a:t>
            </a:r>
            <a:endParaRPr lang="en-US" altLang="en-US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6111" y="2196703"/>
            <a:ext cx="5128420" cy="4107656"/>
          </a:xfrm>
        </p:spPr>
        <p:txBody>
          <a:bodyPr>
            <a:normAutofit fontScale="77500" lnSpcReduction="20000"/>
          </a:bodyPr>
          <a:lstStyle/>
          <a:p>
            <a:pPr marL="271230" indent="-271230">
              <a:spcBef>
                <a:spcPts val="1969"/>
              </a:spcBef>
              <a:buSzPct val="30000"/>
              <a:buBlip>
                <a:blip r:embed="rId2"/>
              </a:buBlip>
            </a:pPr>
            <a:r>
              <a:rPr lang="en-US" altLang="en-US" sz="1969" dirty="0"/>
              <a:t>Most members of Congress come from a district that is a majority of the party that they represent.</a:t>
            </a:r>
          </a:p>
          <a:p>
            <a:pPr marL="271230" indent="-271230">
              <a:spcBef>
                <a:spcPts val="1969"/>
              </a:spcBef>
              <a:buSzPct val="30000"/>
              <a:buBlip>
                <a:blip r:embed="rId2"/>
              </a:buBlip>
            </a:pPr>
            <a:r>
              <a:rPr lang="en-US" altLang="en-US" sz="1969" dirty="0"/>
              <a:t>Malapportionment: When districts in a state are unequal in size and population.</a:t>
            </a:r>
          </a:p>
          <a:p>
            <a:pPr marL="271230" indent="-271230">
              <a:spcBef>
                <a:spcPts val="1969"/>
              </a:spcBef>
              <a:buSzPct val="30000"/>
              <a:buBlip>
                <a:blip r:embed="rId2"/>
              </a:buBlip>
            </a:pPr>
            <a:r>
              <a:rPr lang="en-US" altLang="en-US" sz="1969" dirty="0"/>
              <a:t>Promotes the concept of </a:t>
            </a:r>
            <a:r>
              <a:rPr lang="en-US" altLang="en-US" sz="1969" i="1" dirty="0"/>
              <a:t>gerrymandering</a:t>
            </a:r>
            <a:r>
              <a:rPr lang="en-US" altLang="en-US" sz="1969" dirty="0"/>
              <a:t> </a:t>
            </a:r>
          </a:p>
          <a:p>
            <a:pPr marL="271230" indent="-271230">
              <a:spcBef>
                <a:spcPts val="1969"/>
              </a:spcBef>
              <a:buSzPct val="30000"/>
              <a:buBlip>
                <a:blip r:embed="rId2"/>
              </a:buBlip>
            </a:pPr>
            <a:r>
              <a:rPr lang="en-US" altLang="en-US" sz="1969" dirty="0"/>
              <a:t>Districts can change over time as people move in or out and also as the community ages.</a:t>
            </a:r>
          </a:p>
          <a:p>
            <a:pPr marL="271230" indent="-271230">
              <a:spcBef>
                <a:spcPts val="1969"/>
              </a:spcBef>
              <a:buSzPct val="30000"/>
              <a:buBlip>
                <a:blip r:embed="rId2"/>
              </a:buBlip>
            </a:pPr>
            <a:r>
              <a:rPr lang="en-US" altLang="en-US" sz="1969" dirty="0"/>
              <a:t>Partisan Polarization has become the new normal in voting in Congress.  Not new to politics though.</a:t>
            </a:r>
          </a:p>
          <a:p>
            <a:pPr marL="271230" indent="-271230">
              <a:spcBef>
                <a:spcPts val="1969"/>
              </a:spcBef>
              <a:buSzPct val="30000"/>
              <a:buBlip>
                <a:blip r:embed="rId2"/>
              </a:buBlip>
            </a:pPr>
            <a:r>
              <a:rPr lang="en-US" altLang="en-US" sz="1969" dirty="0"/>
              <a:t>Marginal districts</a:t>
            </a:r>
          </a:p>
          <a:p>
            <a:pPr marL="271230" indent="-271230">
              <a:spcBef>
                <a:spcPts val="1969"/>
              </a:spcBef>
              <a:buSzPct val="30000"/>
              <a:buBlip>
                <a:blip r:embed="rId2"/>
              </a:buBlip>
            </a:pPr>
            <a:r>
              <a:rPr lang="en-US" altLang="en-US" sz="1969" dirty="0"/>
              <a:t>Safe Districts</a:t>
            </a:r>
            <a:endParaRPr lang="en-US" altLang="en-US" sz="2531" dirty="0"/>
          </a:p>
        </p:txBody>
      </p:sp>
      <p:pic>
        <p:nvPicPr>
          <p:cNvPr id="25604" name="Picture 6" descr="http://extend.schoolwires.com/clipartgallery/images/32504216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8910" y="297081"/>
            <a:ext cx="3482578" cy="1151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5" name="TextBox 1"/>
          <p:cNvSpPr txBox="1">
            <a:spLocks noChangeArrowheads="1"/>
          </p:cNvSpPr>
          <p:nvPr/>
        </p:nvSpPr>
        <p:spPr bwMode="auto">
          <a:xfrm>
            <a:off x="6604288" y="2562786"/>
            <a:ext cx="4857341" cy="2169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1pPr>
            <a:lvl2pPr marL="742950" indent="-285750">
              <a:defRPr sz="36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2pPr>
            <a:lvl3pPr>
              <a:defRPr sz="36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3pPr>
            <a:lvl4pPr>
              <a:defRPr sz="36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4pPr>
            <a:lvl5pPr>
              <a:defRPr sz="36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5pPr>
            <a:lvl6pPr marL="1981200" indent="3048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6pPr>
            <a:lvl7pPr marL="2438400" indent="3048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7pPr>
            <a:lvl8pPr marL="2895600" indent="3048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8pPr>
            <a:lvl9pPr marL="3352800" indent="3048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9pPr>
          </a:lstStyle>
          <a:p>
            <a:pPr algn="ctr" eaLnBrk="1"/>
            <a:r>
              <a:rPr lang="en-US" altLang="en-US" sz="2531" dirty="0">
                <a:latin typeface="+mn-lt"/>
              </a:rPr>
              <a:t>Key Cases:</a:t>
            </a:r>
          </a:p>
          <a:p>
            <a:pPr algn="ctr" eaLnBrk="1"/>
            <a:r>
              <a:rPr lang="en-US" altLang="en-US" sz="1687" dirty="0">
                <a:latin typeface="+mn-lt"/>
              </a:rPr>
              <a:t>Baker v. </a:t>
            </a:r>
            <a:r>
              <a:rPr lang="en-US" altLang="en-US" sz="1687" dirty="0" err="1">
                <a:latin typeface="+mn-lt"/>
              </a:rPr>
              <a:t>Carr</a:t>
            </a:r>
            <a:r>
              <a:rPr lang="en-US" altLang="en-US" sz="1687" dirty="0">
                <a:latin typeface="+mn-lt"/>
              </a:rPr>
              <a:t> (malapportionment) </a:t>
            </a:r>
          </a:p>
          <a:p>
            <a:pPr algn="ctr" eaLnBrk="1"/>
            <a:r>
              <a:rPr lang="en-US" altLang="en-US" sz="1687" dirty="0" err="1">
                <a:latin typeface="+mn-lt"/>
              </a:rPr>
              <a:t>Wesberry</a:t>
            </a:r>
            <a:r>
              <a:rPr lang="en-US" altLang="en-US" sz="1687" dirty="0">
                <a:latin typeface="+mn-lt"/>
              </a:rPr>
              <a:t> v. Sanders (districts of different size)</a:t>
            </a:r>
          </a:p>
          <a:p>
            <a:pPr algn="ctr" eaLnBrk="1"/>
            <a:r>
              <a:rPr lang="en-US" altLang="en-US" sz="1687" dirty="0">
                <a:latin typeface="+mn-lt"/>
              </a:rPr>
              <a:t>League of United Latin American Citizens (LULAC) v. Perry (gerrymandering) </a:t>
            </a:r>
          </a:p>
          <a:p>
            <a:pPr algn="ctr" eaLnBrk="1"/>
            <a:r>
              <a:rPr lang="en-US" altLang="en-US" sz="1687" dirty="0">
                <a:latin typeface="+mn-lt"/>
              </a:rPr>
              <a:t>Governor of Texas</a:t>
            </a:r>
          </a:p>
          <a:p>
            <a:pPr algn="ctr" eaLnBrk="1"/>
            <a:endParaRPr lang="en-US" altLang="en-US" sz="253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80765087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Spending in Congressional Elections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lvl="1" eaLnBrk="1" hangingPunct="1">
              <a:lnSpc>
                <a:spcPct val="90000"/>
              </a:lnSpc>
            </a:pPr>
            <a:r>
              <a:rPr lang="en-US" altLang="en-US"/>
              <a:t>Open seats are expensive.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PACs contribute directly to candidates.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527s and 501(c)(3)s spend independently.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Spending lots of money does not guarantee a win.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 sz="2400"/>
          </a:p>
        </p:txBody>
      </p:sp>
      <p:pic>
        <p:nvPicPr>
          <p:cNvPr id="28676" name="Picture 5" descr="fig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209800"/>
            <a:ext cx="42672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1912227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 bldLvl="2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Oval 1026"/>
          <p:cNvSpPr>
            <a:spLocks noChangeArrowheads="1"/>
          </p:cNvSpPr>
          <p:nvPr/>
        </p:nvSpPr>
        <p:spPr bwMode="auto">
          <a:xfrm>
            <a:off x="4419600" y="2789238"/>
            <a:ext cx="3225800" cy="1630362"/>
          </a:xfrm>
          <a:prstGeom prst="ellipse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488" tIns="44450" rIns="90488" bIns="44450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FF0000"/>
                </a:solidFill>
                <a:latin typeface="Book Antiqua" panose="02040602050305030304" pitchFamily="18" charset="0"/>
              </a:rPr>
              <a:t>Representative</a:t>
            </a:r>
          </a:p>
        </p:txBody>
      </p:sp>
      <p:sp>
        <p:nvSpPr>
          <p:cNvPr id="28675" name="AutoShape 1027"/>
          <p:cNvSpPr>
            <a:spLocks noChangeArrowheads="1"/>
          </p:cNvSpPr>
          <p:nvPr/>
        </p:nvSpPr>
        <p:spPr bwMode="auto">
          <a:xfrm>
            <a:off x="7013576" y="1293814"/>
            <a:ext cx="2511425" cy="915987"/>
          </a:xfrm>
          <a:prstGeom prst="roundRect">
            <a:avLst>
              <a:gd name="adj" fmla="val 12495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488" tIns="44450" rIns="90488" bIns="44450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4000" b="1"/>
              <a:t>Colleagues</a:t>
            </a:r>
          </a:p>
        </p:txBody>
      </p:sp>
      <p:sp>
        <p:nvSpPr>
          <p:cNvPr id="28676" name="AutoShape 1028"/>
          <p:cNvSpPr>
            <a:spLocks noChangeArrowheads="1"/>
          </p:cNvSpPr>
          <p:nvPr/>
        </p:nvSpPr>
        <p:spPr bwMode="auto">
          <a:xfrm>
            <a:off x="1600200" y="4191001"/>
            <a:ext cx="2819400" cy="1154113"/>
          </a:xfrm>
          <a:prstGeom prst="roundRect">
            <a:avLst>
              <a:gd name="adj" fmla="val 12495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488" tIns="44450" rIns="90488" bIns="44450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4000" b="1"/>
              <a:t>Constituents</a:t>
            </a:r>
            <a:endParaRPr lang="en-US" altLang="en-US" sz="4000"/>
          </a:p>
        </p:txBody>
      </p:sp>
      <p:sp>
        <p:nvSpPr>
          <p:cNvPr id="28677" name="AutoShape 1029"/>
          <p:cNvSpPr>
            <a:spLocks noChangeArrowheads="1"/>
          </p:cNvSpPr>
          <p:nvPr/>
        </p:nvSpPr>
        <p:spPr bwMode="auto">
          <a:xfrm>
            <a:off x="7543801" y="4191000"/>
            <a:ext cx="2201863" cy="1225550"/>
          </a:xfrm>
          <a:prstGeom prst="roundRect">
            <a:avLst>
              <a:gd name="adj" fmla="val 12495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488" tIns="44450" rIns="90488" bIns="44450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4000" b="1"/>
              <a:t>Staff</a:t>
            </a:r>
            <a:endParaRPr lang="en-US" altLang="en-US" sz="4000"/>
          </a:p>
        </p:txBody>
      </p:sp>
      <p:sp>
        <p:nvSpPr>
          <p:cNvPr id="28678" name="AutoShape 1030"/>
          <p:cNvSpPr>
            <a:spLocks noChangeArrowheads="1"/>
          </p:cNvSpPr>
          <p:nvPr/>
        </p:nvSpPr>
        <p:spPr bwMode="auto">
          <a:xfrm>
            <a:off x="1219201" y="1905001"/>
            <a:ext cx="2930525" cy="1273175"/>
          </a:xfrm>
          <a:prstGeom prst="roundRect">
            <a:avLst>
              <a:gd name="adj" fmla="val 12495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488" tIns="44450" rIns="90488" bIns="44450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4000" b="1"/>
              <a:t>Caucuses</a:t>
            </a:r>
          </a:p>
        </p:txBody>
      </p:sp>
      <p:sp>
        <p:nvSpPr>
          <p:cNvPr id="28679" name="AutoShape 1031"/>
          <p:cNvSpPr>
            <a:spLocks noChangeArrowheads="1"/>
          </p:cNvSpPr>
          <p:nvPr/>
        </p:nvSpPr>
        <p:spPr bwMode="auto">
          <a:xfrm>
            <a:off x="8229600" y="2438400"/>
            <a:ext cx="1987550" cy="1225550"/>
          </a:xfrm>
          <a:prstGeom prst="roundRect">
            <a:avLst>
              <a:gd name="adj" fmla="val 12495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488" tIns="44450" rIns="90488" bIns="44450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4000" b="1"/>
              <a:t>Part</a:t>
            </a:r>
            <a:r>
              <a:rPr lang="en-US" altLang="en-US" sz="4000"/>
              <a:t>y &amp;</a:t>
            </a:r>
          </a:p>
          <a:p>
            <a:r>
              <a:rPr lang="en-US" altLang="en-US" sz="4000"/>
              <a:t> President</a:t>
            </a:r>
          </a:p>
        </p:txBody>
      </p:sp>
      <p:sp>
        <p:nvSpPr>
          <p:cNvPr id="28680" name="AutoShape 1032"/>
          <p:cNvSpPr>
            <a:spLocks noChangeArrowheads="1"/>
          </p:cNvSpPr>
          <p:nvPr/>
        </p:nvSpPr>
        <p:spPr bwMode="auto">
          <a:xfrm>
            <a:off x="2895600" y="1041400"/>
            <a:ext cx="3733800" cy="1168400"/>
          </a:xfrm>
          <a:prstGeom prst="roundRect">
            <a:avLst>
              <a:gd name="adj" fmla="val 12495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488" tIns="44450" rIns="90488" bIns="44450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4000" b="1"/>
              <a:t>Interest Groups</a:t>
            </a:r>
          </a:p>
        </p:txBody>
      </p:sp>
      <p:sp>
        <p:nvSpPr>
          <p:cNvPr id="11273" name="AutoShape 1038"/>
          <p:cNvSpPr>
            <a:spLocks noChangeArrowheads="1"/>
          </p:cNvSpPr>
          <p:nvPr/>
        </p:nvSpPr>
        <p:spPr bwMode="auto">
          <a:xfrm rot="9807834">
            <a:off x="7635876" y="3048001"/>
            <a:ext cx="898525" cy="392113"/>
          </a:xfrm>
          <a:prstGeom prst="rightArrow">
            <a:avLst>
              <a:gd name="adj1" fmla="val 50000"/>
              <a:gd name="adj2" fmla="val 114585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274" name="Rectangle 1040"/>
          <p:cNvSpPr>
            <a:spLocks noChangeArrowheads="1"/>
          </p:cNvSpPr>
          <p:nvPr/>
        </p:nvSpPr>
        <p:spPr bwMode="auto">
          <a:xfrm>
            <a:off x="3505200" y="4800601"/>
            <a:ext cx="4648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28689" name="Oval 1041"/>
          <p:cNvSpPr>
            <a:spLocks noChangeArrowheads="1"/>
          </p:cNvSpPr>
          <p:nvPr/>
        </p:nvSpPr>
        <p:spPr bwMode="auto">
          <a:xfrm>
            <a:off x="2438400" y="5334000"/>
            <a:ext cx="7772400" cy="8382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4000" b="1"/>
              <a:t>Political Action Committee</a:t>
            </a:r>
            <a:r>
              <a:rPr lang="en-US" altLang="en-US" sz="4000"/>
              <a:t>s</a:t>
            </a:r>
          </a:p>
        </p:txBody>
      </p:sp>
      <p:sp>
        <p:nvSpPr>
          <p:cNvPr id="11276" name="Text Box 1042"/>
          <p:cNvSpPr txBox="1">
            <a:spLocks noChangeArrowheads="1"/>
          </p:cNvSpPr>
          <p:nvPr/>
        </p:nvSpPr>
        <p:spPr bwMode="auto">
          <a:xfrm>
            <a:off x="2057400" y="228600"/>
            <a:ext cx="8153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 u="sng"/>
              <a:t>How Members Make Decisions</a:t>
            </a:r>
          </a:p>
        </p:txBody>
      </p:sp>
      <p:sp>
        <p:nvSpPr>
          <p:cNvPr id="11277" name="AutoShape 1043"/>
          <p:cNvSpPr>
            <a:spLocks noChangeArrowheads="1"/>
          </p:cNvSpPr>
          <p:nvPr/>
        </p:nvSpPr>
        <p:spPr bwMode="auto">
          <a:xfrm rot="13256334">
            <a:off x="7331076" y="4179888"/>
            <a:ext cx="898525" cy="392112"/>
          </a:xfrm>
          <a:prstGeom prst="rightArrow">
            <a:avLst>
              <a:gd name="adj1" fmla="val 50000"/>
              <a:gd name="adj2" fmla="val 114586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278" name="AutoShape 1044"/>
          <p:cNvSpPr>
            <a:spLocks noChangeArrowheads="1"/>
          </p:cNvSpPr>
          <p:nvPr/>
        </p:nvSpPr>
        <p:spPr bwMode="auto">
          <a:xfrm rot="6844348">
            <a:off x="6528595" y="2234407"/>
            <a:ext cx="898525" cy="392113"/>
          </a:xfrm>
          <a:prstGeom prst="rightArrow">
            <a:avLst>
              <a:gd name="adj1" fmla="val 50000"/>
              <a:gd name="adj2" fmla="val 114585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279" name="AutoShape 1045"/>
          <p:cNvSpPr>
            <a:spLocks noChangeArrowheads="1"/>
          </p:cNvSpPr>
          <p:nvPr/>
        </p:nvSpPr>
        <p:spPr bwMode="auto">
          <a:xfrm rot="4653011">
            <a:off x="4952207" y="2134395"/>
            <a:ext cx="898525" cy="392112"/>
          </a:xfrm>
          <a:prstGeom prst="rightArrow">
            <a:avLst>
              <a:gd name="adj1" fmla="val 50000"/>
              <a:gd name="adj2" fmla="val 114586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280" name="AutoShape 1046"/>
          <p:cNvSpPr>
            <a:spLocks noChangeArrowheads="1"/>
          </p:cNvSpPr>
          <p:nvPr/>
        </p:nvSpPr>
        <p:spPr bwMode="auto">
          <a:xfrm rot="1921198">
            <a:off x="3657601" y="2819401"/>
            <a:ext cx="898525" cy="392113"/>
          </a:xfrm>
          <a:prstGeom prst="rightArrow">
            <a:avLst>
              <a:gd name="adj1" fmla="val 50000"/>
              <a:gd name="adj2" fmla="val 114585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281" name="AutoShape 1047"/>
          <p:cNvSpPr>
            <a:spLocks noChangeArrowheads="1"/>
          </p:cNvSpPr>
          <p:nvPr/>
        </p:nvSpPr>
        <p:spPr bwMode="auto">
          <a:xfrm rot="16081146">
            <a:off x="5614195" y="4825207"/>
            <a:ext cx="898525" cy="392113"/>
          </a:xfrm>
          <a:prstGeom prst="rightArrow">
            <a:avLst>
              <a:gd name="adj1" fmla="val 50000"/>
              <a:gd name="adj2" fmla="val 114585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282" name="AutoShape 1048"/>
          <p:cNvSpPr>
            <a:spLocks noChangeArrowheads="1"/>
          </p:cNvSpPr>
          <p:nvPr/>
        </p:nvSpPr>
        <p:spPr bwMode="auto">
          <a:xfrm rot="18966427">
            <a:off x="3810001" y="4114801"/>
            <a:ext cx="898525" cy="392113"/>
          </a:xfrm>
          <a:prstGeom prst="rightArrow">
            <a:avLst>
              <a:gd name="adj1" fmla="val 50000"/>
              <a:gd name="adj2" fmla="val 114585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068618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30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4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86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86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 animBg="1" autoUpdateAnimBg="0"/>
      <p:bldP spid="28675" grpId="0" autoUpdateAnimBg="0"/>
      <p:bldP spid="28676" grpId="0" autoUpdateAnimBg="0"/>
      <p:bldP spid="28677" grpId="0" autoUpdateAnimBg="0"/>
      <p:bldP spid="28678" grpId="0" autoUpdateAnimBg="0"/>
      <p:bldP spid="28679" grpId="0" autoUpdateAnimBg="0"/>
      <p:bldP spid="28680" grpId="0" autoUpdateAnimBg="0"/>
      <p:bldP spid="28689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ChangeArrowheads="1"/>
          </p:cNvSpPr>
          <p:nvPr>
            <p:ph type="title"/>
          </p:nvPr>
        </p:nvSpPr>
        <p:spPr>
          <a:xfrm>
            <a:off x="851140" y="4419600"/>
            <a:ext cx="9435860" cy="18288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>
                <a:solidFill>
                  <a:srgbClr val="F0C31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askerville Old Face" pitchFamily="-108" charset="0"/>
              </a:rPr>
              <a:t>“</a:t>
            </a:r>
            <a:r>
              <a:rPr lang="en-US" sz="36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askerville Old Face" pitchFamily="-108" charset="0"/>
              </a:rPr>
              <a:t>Congress in session is Congress on public exhibition, whilst Congress in its committee-rooms is Congress at work.</a:t>
            </a:r>
            <a:r>
              <a:rPr lang="ja-JP" altLang="en-US" sz="36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askerville Old Face" pitchFamily="-108" charset="0"/>
              </a:rPr>
              <a:t>” </a:t>
            </a:r>
            <a:r>
              <a:rPr lang="en-US" altLang="ja-JP" sz="36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askerville Old Face" pitchFamily="-108" charset="0"/>
              </a:rPr>
              <a:t>–Woodrow Wilson </a:t>
            </a:r>
            <a:endParaRPr lang="en-US" sz="24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Baskerville Old Face" pitchFamily="-108" charset="0"/>
            </a:endParaRPr>
          </a:p>
        </p:txBody>
      </p:sp>
      <p:sp>
        <p:nvSpPr>
          <p:cNvPr id="171011" name="Text Box 3"/>
          <p:cNvSpPr txBox="1">
            <a:spLocks noChangeArrowheads="1"/>
          </p:cNvSpPr>
          <p:nvPr/>
        </p:nvSpPr>
        <p:spPr bwMode="auto">
          <a:xfrm>
            <a:off x="4267200" y="6019800"/>
            <a:ext cx="2209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-108" charset="0"/>
                <a:ea typeface="ＭＳ Ｐゴシック" pitchFamily="-108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itchFamily="-108" charset="0"/>
                <a:ea typeface="ＭＳ Ｐゴシック" pitchFamily="-108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itchFamily="-108" charset="0"/>
                <a:ea typeface="ＭＳ Ｐゴシック" pitchFamily="-108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itchFamily="-108" charset="0"/>
                <a:ea typeface="ＭＳ Ｐゴシック" pitchFamily="-108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itchFamily="-108" charset="0"/>
                <a:ea typeface="ＭＳ Ｐゴシック" pitchFamily="-108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8" charset="0"/>
                <a:ea typeface="ＭＳ Ｐゴシック" pitchFamily="-108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8" charset="0"/>
                <a:ea typeface="ＭＳ Ｐゴシック" pitchFamily="-108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8" charset="0"/>
                <a:ea typeface="ＭＳ Ｐゴシック" pitchFamily="-108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8" charset="0"/>
                <a:ea typeface="ＭＳ Ｐゴシック" pitchFamily="-108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endParaRPr lang="en-US">
              <a:effectLst>
                <a:outerShdw blurRad="38100" dist="38100" dir="2700000" algn="tl">
                  <a:srgbClr val="000000"/>
                </a:outerShdw>
              </a:effectLst>
              <a:latin typeface="Times" pitchFamily="-108" charset="0"/>
            </a:endParaRPr>
          </a:p>
        </p:txBody>
      </p:sp>
      <p:pic>
        <p:nvPicPr>
          <p:cNvPr id="1434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685800"/>
            <a:ext cx="5638800" cy="37719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8451540"/>
      </p:ext>
    </p:extLst>
  </p:cSld>
  <p:clrMapOvr>
    <a:masterClrMapping/>
  </p:clrMapOvr>
  <p:transition>
    <p:dissolv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Powers of Congress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5201" y="1521070"/>
            <a:ext cx="8946541" cy="5228491"/>
          </a:xfrm>
        </p:spPr>
        <p:txBody>
          <a:bodyPr>
            <a:normAutofit fontScale="77500" lnSpcReduction="20000"/>
          </a:bodyPr>
          <a:lstStyle/>
          <a:p>
            <a:r>
              <a:rPr lang="en-US" altLang="en-US" dirty="0"/>
              <a:t>To lay and collect taxes, duties, imposts, and excises</a:t>
            </a:r>
          </a:p>
          <a:p>
            <a:r>
              <a:rPr lang="en-US" altLang="en-US" dirty="0"/>
              <a:t>To borrow money</a:t>
            </a:r>
          </a:p>
          <a:p>
            <a:r>
              <a:rPr lang="en-US" altLang="en-US" dirty="0"/>
              <a:t>To regulate commerce with foreign nations/among states</a:t>
            </a:r>
          </a:p>
          <a:p>
            <a:r>
              <a:rPr lang="en-US" altLang="en-US" dirty="0"/>
              <a:t>To establish rules for naturalization and bankruptcy</a:t>
            </a:r>
          </a:p>
          <a:p>
            <a:r>
              <a:rPr lang="en-US" altLang="en-US" dirty="0"/>
              <a:t>To coin money, set its value, and punish counterfeiting</a:t>
            </a:r>
          </a:p>
          <a:p>
            <a:r>
              <a:rPr lang="en-US" altLang="en-US" dirty="0"/>
              <a:t>To fix the standard of weights and measures</a:t>
            </a:r>
          </a:p>
          <a:p>
            <a:r>
              <a:rPr lang="en-US" altLang="en-US" dirty="0"/>
              <a:t>To establish a post office and post roads</a:t>
            </a:r>
          </a:p>
          <a:p>
            <a:r>
              <a:rPr lang="en-US" altLang="en-US" dirty="0"/>
              <a:t>To issue patents and copyrights to inventors/authors</a:t>
            </a:r>
          </a:p>
          <a:p>
            <a:r>
              <a:rPr lang="en-US" altLang="en-US" dirty="0"/>
              <a:t>To create courts inferior to the Supreme Court</a:t>
            </a:r>
          </a:p>
          <a:p>
            <a:r>
              <a:rPr lang="en-US" altLang="en-US" dirty="0"/>
              <a:t>To define/punish piracies, felonies on high seas, and crimes against law of nations</a:t>
            </a:r>
          </a:p>
          <a:p>
            <a:r>
              <a:rPr lang="en-US" altLang="en-US" dirty="0"/>
              <a:t>To declare war </a:t>
            </a:r>
          </a:p>
          <a:p>
            <a:r>
              <a:rPr lang="en-US" altLang="en-US" dirty="0"/>
              <a:t>To raise and support an army and navy; make rules for their governance</a:t>
            </a:r>
          </a:p>
          <a:p>
            <a:r>
              <a:rPr lang="en-US" altLang="en-US" dirty="0"/>
              <a:t>To provide for a militia</a:t>
            </a:r>
          </a:p>
          <a:p>
            <a:r>
              <a:rPr lang="en-US" altLang="en-US" dirty="0"/>
              <a:t>To exercise exclusive legislative powers over seat of government, federal facilities</a:t>
            </a:r>
          </a:p>
          <a:p>
            <a:r>
              <a:rPr lang="en-US" altLang="en-US" dirty="0"/>
              <a:t>To “make all laws which shall be necessary and proper for carrying into execution the fore-going powers, and all other powers vested by this Constitution in the government of the United States.”</a:t>
            </a:r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495742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/>
              <a:t>The Congressional Process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978160" y="1370045"/>
            <a:ext cx="4419600" cy="46482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2800" dirty="0"/>
              <a:t>Lobbyists and Interest Groups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/>
              <a:t>There are over 26 lobbyists for every member of Congress- the bigger the issue, the more lobbyists will be working on it.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/>
              <a:t>Lobbyists can be ignored, shunned and even regulated by Congress.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/>
              <a:t>Ultimately, it is a combination of lobbyists and others that influence members of Congress.</a:t>
            </a:r>
          </a:p>
        </p:txBody>
      </p:sp>
      <p:pic>
        <p:nvPicPr>
          <p:cNvPr id="38916" name="Picture 4" descr="lobbyists_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905000"/>
            <a:ext cx="4572000" cy="32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6722784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build="p" bldLvl="2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Logrolling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sz="2800" dirty="0"/>
              <a:t>Logrolling means exchanging votes for favors.</a:t>
            </a:r>
          </a:p>
          <a:p>
            <a:r>
              <a:rPr lang="en-US" altLang="en-US" sz="2800" dirty="0"/>
              <a:t>“I’ll vote for your bill if you vote for my bill.”</a:t>
            </a:r>
          </a:p>
        </p:txBody>
      </p:sp>
      <p:pic>
        <p:nvPicPr>
          <p:cNvPr id="1229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276600"/>
            <a:ext cx="3073400" cy="264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36245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647" y="152921"/>
            <a:ext cx="8228707" cy="1143000"/>
          </a:xfrm>
        </p:spPr>
        <p:txBody>
          <a:bodyPr/>
          <a:lstStyle/>
          <a:p>
            <a:pPr eaLnBrk="1"/>
            <a:r>
              <a:rPr lang="en-US" altLang="en-US" sz="3797"/>
              <a:t>How Congress is Organized </a:t>
            </a:r>
            <a:br>
              <a:rPr lang="en-US" altLang="en-US" sz="3797"/>
            </a:br>
            <a:r>
              <a:rPr lang="en-US" altLang="en-US" sz="3797"/>
              <a:t>to Make Policy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19422" y="1733745"/>
            <a:ext cx="7072313" cy="4643438"/>
          </a:xfrm>
        </p:spPr>
        <p:txBody>
          <a:bodyPr>
            <a:normAutofit fontScale="92500" lnSpcReduction="20000"/>
          </a:bodyPr>
          <a:lstStyle/>
          <a:p>
            <a:pPr marL="0" indent="0"/>
            <a:r>
              <a:rPr lang="en-US" altLang="en-US" sz="2531" dirty="0"/>
              <a:t>Committees and Subcommittees</a:t>
            </a:r>
          </a:p>
          <a:p>
            <a:pPr marL="0" lvl="1" indent="0"/>
            <a:r>
              <a:rPr lang="en-US" altLang="en-US" sz="2250" u="sng" dirty="0"/>
              <a:t>Standing committees: </a:t>
            </a:r>
            <a:r>
              <a:rPr lang="en-US" altLang="en-US" sz="2250" dirty="0"/>
              <a:t>subject matter committees that handle bills in different policy areas</a:t>
            </a:r>
          </a:p>
          <a:p>
            <a:pPr marL="0" lvl="1" indent="0"/>
            <a:r>
              <a:rPr lang="en-US" altLang="en-US" sz="2250" u="sng" dirty="0"/>
              <a:t>Joint committees</a:t>
            </a:r>
            <a:r>
              <a:rPr lang="en-US" altLang="en-US" sz="2250" dirty="0"/>
              <a:t>: a few subject-matter areas—membership drawn from House and Senate (example: Printing and Taxation </a:t>
            </a:r>
            <a:r>
              <a:rPr lang="en-US" altLang="en-US" sz="2250" dirty="0" err="1"/>
              <a:t>committiees</a:t>
            </a:r>
            <a:r>
              <a:rPr lang="en-US" altLang="en-US" sz="2250" dirty="0"/>
              <a:t>.</a:t>
            </a:r>
          </a:p>
          <a:p>
            <a:pPr marL="0" lvl="1" indent="0"/>
            <a:r>
              <a:rPr lang="en-US" altLang="en-US" sz="2250" u="sng" dirty="0"/>
              <a:t>Conference committees</a:t>
            </a:r>
            <a:r>
              <a:rPr lang="en-US" altLang="en-US" sz="2250" dirty="0"/>
              <a:t>: resolve differences in House and Senate bills</a:t>
            </a:r>
          </a:p>
          <a:p>
            <a:pPr marL="0" lvl="1" indent="0"/>
            <a:r>
              <a:rPr lang="en-US" altLang="en-US" sz="2250" u="sng" dirty="0"/>
              <a:t>Select committees</a:t>
            </a:r>
            <a:r>
              <a:rPr lang="en-US" altLang="en-US" sz="2250" dirty="0"/>
              <a:t>: created for a specific purpose, such as the Watergate investigation</a:t>
            </a:r>
          </a:p>
          <a:p>
            <a:pPr marL="0" lvl="1" indent="0"/>
            <a:r>
              <a:rPr lang="en-US" altLang="en-US" sz="2250" u="sng" dirty="0"/>
              <a:t>Seniority rule </a:t>
            </a:r>
            <a:r>
              <a:rPr lang="en-US" altLang="en-US" sz="2250" dirty="0"/>
              <a:t>– A legislative practice that assigns the chair of the committee or subcommittee to the member of the majority party with the longest continuous service on the committee.</a:t>
            </a:r>
          </a:p>
          <a:p>
            <a:pPr marL="0" lvl="1" indent="0"/>
            <a:endParaRPr lang="en-US" altLang="en-US" sz="2250" dirty="0"/>
          </a:p>
          <a:p>
            <a:pPr marL="0" lvl="1" indent="0"/>
            <a:endParaRPr lang="en-US" altLang="en-US" sz="2250" dirty="0"/>
          </a:p>
        </p:txBody>
      </p:sp>
    </p:spTree>
    <p:extLst>
      <p:ext uri="{BB962C8B-B14F-4D97-AF65-F5344CB8AC3E}">
        <p14:creationId xmlns:p14="http://schemas.microsoft.com/office/powerpoint/2010/main" val="426157832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 bldLvl="3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Rules Committee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sz="3200" dirty="0"/>
              <a:t>Why is it important?  </a:t>
            </a:r>
          </a:p>
          <a:p>
            <a:pPr lvl="1"/>
            <a:r>
              <a:rPr lang="en-US" altLang="en-US" sz="2800" dirty="0"/>
              <a:t>The rules committee is like the “traffic cop”</a:t>
            </a:r>
          </a:p>
        </p:txBody>
      </p:sp>
      <p:pic>
        <p:nvPicPr>
          <p:cNvPr id="16386" name="Picture 2" descr="Image result for traffic co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0905" y="3415478"/>
            <a:ext cx="4249381" cy="2832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6769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en-US" altLang="en-US" sz="5062"/>
              <a:t>House of Representatives </a:t>
            </a:r>
            <a:endParaRPr lang="en-US" altLang="en-US"/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57175" indent="-357175">
              <a:spcBef>
                <a:spcPts val="2109"/>
              </a:spcBef>
              <a:buSzPct val="30000"/>
              <a:buBlip>
                <a:blip r:embed="rId2"/>
              </a:buBlip>
            </a:pPr>
            <a:r>
              <a:rPr lang="en-US" altLang="en-US" sz="3797"/>
              <a:t>Must be 25 years or older.</a:t>
            </a:r>
          </a:p>
          <a:p>
            <a:pPr marL="357175" indent="-357175">
              <a:spcBef>
                <a:spcPts val="2109"/>
              </a:spcBef>
              <a:buSzPct val="30000"/>
              <a:buBlip>
                <a:blip r:embed="rId2"/>
              </a:buBlip>
            </a:pPr>
            <a:r>
              <a:rPr lang="en-US" altLang="en-US" sz="3797"/>
              <a:t>American citizen for seven years.</a:t>
            </a:r>
          </a:p>
          <a:p>
            <a:pPr marL="357175" indent="-357175">
              <a:spcBef>
                <a:spcPts val="2109"/>
              </a:spcBef>
              <a:buSzPct val="30000"/>
              <a:buBlip>
                <a:blip r:embed="rId2"/>
              </a:buBlip>
            </a:pPr>
            <a:r>
              <a:rPr lang="en-US" altLang="en-US" sz="3797"/>
              <a:t>Must live or at least own a home in the district they represent.  </a:t>
            </a:r>
            <a:endParaRPr lang="en-US" altLang="en-US" sz="3375"/>
          </a:p>
        </p:txBody>
      </p:sp>
    </p:spTree>
    <p:extLst>
      <p:ext uri="{BB962C8B-B14F-4D97-AF65-F5344CB8AC3E}">
        <p14:creationId xmlns:p14="http://schemas.microsoft.com/office/powerpoint/2010/main" val="1350512633"/>
      </p:ext>
    </p:extLst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Some other important Committees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sz="2800" dirty="0"/>
              <a:t>House Appropriations Committee: sets funds for specific projects and programs.</a:t>
            </a:r>
          </a:p>
          <a:p>
            <a:r>
              <a:rPr lang="en-US" altLang="en-US" sz="2800" dirty="0"/>
              <a:t>House Ways and Means Committee: considers tax bills</a:t>
            </a:r>
          </a:p>
          <a:p>
            <a:r>
              <a:rPr lang="en-US" altLang="en-US" sz="2800" dirty="0"/>
              <a:t>Senate Finance Committee: considers tax bills</a:t>
            </a:r>
          </a:p>
        </p:txBody>
      </p:sp>
    </p:spTree>
    <p:extLst>
      <p:ext uri="{BB962C8B-B14F-4D97-AF65-F5344CB8AC3E}">
        <p14:creationId xmlns:p14="http://schemas.microsoft.com/office/powerpoint/2010/main" val="729893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4"/>
          <p:cNvSpPr>
            <a:spLocks noGrp="1" noChangeArrowheads="1"/>
          </p:cNvSpPr>
          <p:nvPr>
            <p:ph type="title"/>
          </p:nvPr>
        </p:nvSpPr>
        <p:spPr>
          <a:xfrm>
            <a:off x="1794123" y="267891"/>
            <a:ext cx="8229824" cy="1143000"/>
          </a:xfrm>
        </p:spPr>
        <p:txBody>
          <a:bodyPr/>
          <a:lstStyle/>
          <a:p>
            <a:pPr eaLnBrk="1"/>
            <a:r>
              <a:rPr lang="en-US" altLang="en-US" sz="3797"/>
              <a:t>How Congress is Organized </a:t>
            </a:r>
            <a:br>
              <a:rPr lang="en-US" altLang="en-US" sz="3797"/>
            </a:br>
            <a:r>
              <a:rPr lang="en-US" altLang="en-US" sz="3797"/>
              <a:t>to Make Policy</a:t>
            </a:r>
          </a:p>
        </p:txBody>
      </p:sp>
      <p:grpSp>
        <p:nvGrpSpPr>
          <p:cNvPr id="34819" name="Group 25"/>
          <p:cNvGrpSpPr>
            <a:grpSpLocks/>
          </p:cNvGrpSpPr>
          <p:nvPr/>
        </p:nvGrpSpPr>
        <p:grpSpPr bwMode="auto">
          <a:xfrm>
            <a:off x="2238375" y="1505769"/>
            <a:ext cx="8109273" cy="4935885"/>
            <a:chOff x="288" y="960"/>
            <a:chExt cx="5108" cy="3109"/>
          </a:xfrm>
        </p:grpSpPr>
        <p:sp>
          <p:nvSpPr>
            <p:cNvPr id="34820" name="Rectangle 23"/>
            <p:cNvSpPr>
              <a:spLocks noChangeArrowheads="1"/>
            </p:cNvSpPr>
            <p:nvPr/>
          </p:nvSpPr>
          <p:spPr bwMode="auto">
            <a:xfrm>
              <a:off x="288" y="960"/>
              <a:ext cx="4848" cy="30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ts val="4200"/>
                </a:spcBef>
                <a:defRPr sz="3800">
                  <a:solidFill>
                    <a:srgbClr val="2F1A14"/>
                  </a:solidFill>
                  <a:latin typeface="Papyrus" panose="03070502060502030205" pitchFamily="66" charset="0"/>
                  <a:ea typeface="Papyrus" panose="03070502060502030205" pitchFamily="66" charset="0"/>
                  <a:cs typeface="Papyrus" panose="03070502060502030205" pitchFamily="66" charset="0"/>
                  <a:sym typeface="Papyrus" panose="03070502060502030205" pitchFamily="66" charset="0"/>
                </a:defRPr>
              </a:lvl1pPr>
              <a:lvl2pPr marL="742950" indent="-285750">
                <a:spcBef>
                  <a:spcPts val="4200"/>
                </a:spcBef>
                <a:defRPr sz="3800">
                  <a:solidFill>
                    <a:srgbClr val="2F1A14"/>
                  </a:solidFill>
                  <a:latin typeface="Papyrus" panose="03070502060502030205" pitchFamily="66" charset="0"/>
                  <a:ea typeface="Papyrus" panose="03070502060502030205" pitchFamily="66" charset="0"/>
                  <a:cs typeface="Papyrus" panose="03070502060502030205" pitchFamily="66" charset="0"/>
                  <a:sym typeface="Papyrus" panose="03070502060502030205" pitchFamily="66" charset="0"/>
                </a:defRPr>
              </a:lvl2pPr>
              <a:lvl3pPr marL="1143000" indent="-228600">
                <a:spcBef>
                  <a:spcPts val="4200"/>
                </a:spcBef>
                <a:defRPr sz="3800">
                  <a:solidFill>
                    <a:srgbClr val="2F1A14"/>
                  </a:solidFill>
                  <a:latin typeface="Papyrus" panose="03070502060502030205" pitchFamily="66" charset="0"/>
                  <a:ea typeface="Papyrus" panose="03070502060502030205" pitchFamily="66" charset="0"/>
                  <a:cs typeface="Papyrus" panose="03070502060502030205" pitchFamily="66" charset="0"/>
                  <a:sym typeface="Papyrus" panose="03070502060502030205" pitchFamily="66" charset="0"/>
                </a:defRPr>
              </a:lvl3pPr>
              <a:lvl4pPr marL="1600200" indent="-228600">
                <a:spcBef>
                  <a:spcPts val="4200"/>
                </a:spcBef>
                <a:defRPr sz="3800">
                  <a:solidFill>
                    <a:srgbClr val="2F1A14"/>
                  </a:solidFill>
                  <a:latin typeface="Papyrus" panose="03070502060502030205" pitchFamily="66" charset="0"/>
                  <a:ea typeface="Papyrus" panose="03070502060502030205" pitchFamily="66" charset="0"/>
                  <a:cs typeface="Papyrus" panose="03070502060502030205" pitchFamily="66" charset="0"/>
                  <a:sym typeface="Papyrus" panose="03070502060502030205" pitchFamily="66" charset="0"/>
                </a:defRPr>
              </a:lvl4pPr>
              <a:lvl5pPr marL="2057400" indent="-228600">
                <a:spcBef>
                  <a:spcPts val="4200"/>
                </a:spcBef>
                <a:defRPr sz="3800">
                  <a:solidFill>
                    <a:srgbClr val="2F1A14"/>
                  </a:solidFill>
                  <a:latin typeface="Papyrus" panose="03070502060502030205" pitchFamily="66" charset="0"/>
                  <a:ea typeface="Papyrus" panose="03070502060502030205" pitchFamily="66" charset="0"/>
                  <a:cs typeface="Papyrus" panose="03070502060502030205" pitchFamily="66" charset="0"/>
                  <a:sym typeface="Papyrus" panose="03070502060502030205" pitchFamily="66" charset="0"/>
                </a:defRPr>
              </a:lvl5pPr>
              <a:lvl6pPr marL="2514600" indent="-228600" defTabSz="584200" eaLnBrk="0" fontAlgn="base" hangingPunct="0">
                <a:spcBef>
                  <a:spcPts val="4200"/>
                </a:spcBef>
                <a:spcAft>
                  <a:spcPct val="0"/>
                </a:spcAft>
                <a:defRPr sz="3800">
                  <a:solidFill>
                    <a:srgbClr val="2F1A14"/>
                  </a:solidFill>
                  <a:latin typeface="Papyrus" panose="03070502060502030205" pitchFamily="66" charset="0"/>
                  <a:ea typeface="Papyrus" panose="03070502060502030205" pitchFamily="66" charset="0"/>
                  <a:cs typeface="Papyrus" panose="03070502060502030205" pitchFamily="66" charset="0"/>
                  <a:sym typeface="Papyrus" panose="03070502060502030205" pitchFamily="66" charset="0"/>
                </a:defRPr>
              </a:lvl6pPr>
              <a:lvl7pPr marL="2971800" indent="-228600" defTabSz="584200" eaLnBrk="0" fontAlgn="base" hangingPunct="0">
                <a:spcBef>
                  <a:spcPts val="4200"/>
                </a:spcBef>
                <a:spcAft>
                  <a:spcPct val="0"/>
                </a:spcAft>
                <a:defRPr sz="3800">
                  <a:solidFill>
                    <a:srgbClr val="2F1A14"/>
                  </a:solidFill>
                  <a:latin typeface="Papyrus" panose="03070502060502030205" pitchFamily="66" charset="0"/>
                  <a:ea typeface="Papyrus" panose="03070502060502030205" pitchFamily="66" charset="0"/>
                  <a:cs typeface="Papyrus" panose="03070502060502030205" pitchFamily="66" charset="0"/>
                  <a:sym typeface="Papyrus" panose="03070502060502030205" pitchFamily="66" charset="0"/>
                </a:defRPr>
              </a:lvl7pPr>
              <a:lvl8pPr marL="3429000" indent="-228600" defTabSz="584200" eaLnBrk="0" fontAlgn="base" hangingPunct="0">
                <a:spcBef>
                  <a:spcPts val="4200"/>
                </a:spcBef>
                <a:spcAft>
                  <a:spcPct val="0"/>
                </a:spcAft>
                <a:defRPr sz="3800">
                  <a:solidFill>
                    <a:srgbClr val="2F1A14"/>
                  </a:solidFill>
                  <a:latin typeface="Papyrus" panose="03070502060502030205" pitchFamily="66" charset="0"/>
                  <a:ea typeface="Papyrus" panose="03070502060502030205" pitchFamily="66" charset="0"/>
                  <a:cs typeface="Papyrus" panose="03070502060502030205" pitchFamily="66" charset="0"/>
                  <a:sym typeface="Papyrus" panose="03070502060502030205" pitchFamily="66" charset="0"/>
                </a:defRPr>
              </a:lvl8pPr>
              <a:lvl9pPr marL="3886200" indent="-228600" defTabSz="584200" eaLnBrk="0" fontAlgn="base" hangingPunct="0">
                <a:spcBef>
                  <a:spcPts val="4200"/>
                </a:spcBef>
                <a:spcAft>
                  <a:spcPct val="0"/>
                </a:spcAft>
                <a:defRPr sz="3800">
                  <a:solidFill>
                    <a:srgbClr val="2F1A14"/>
                  </a:solidFill>
                  <a:latin typeface="Papyrus" panose="03070502060502030205" pitchFamily="66" charset="0"/>
                  <a:ea typeface="Papyrus" panose="03070502060502030205" pitchFamily="66" charset="0"/>
                  <a:cs typeface="Papyrus" panose="03070502060502030205" pitchFamily="66" charset="0"/>
                  <a:sym typeface="Papyrus" panose="03070502060502030205" pitchFamily="66" charset="0"/>
                </a:defRPr>
              </a:lvl9pPr>
            </a:lstStyle>
            <a:p>
              <a:pPr algn="ctr" eaLnBrk="1">
                <a:spcBef>
                  <a:spcPct val="0"/>
                </a:spcBef>
              </a:pPr>
              <a:endParaRPr lang="en-US" altLang="en-US" sz="2531"/>
            </a:p>
          </p:txBody>
        </p:sp>
        <p:grpSp>
          <p:nvGrpSpPr>
            <p:cNvPr id="34821" name="Group 22"/>
            <p:cNvGrpSpPr>
              <a:grpSpLocks/>
            </p:cNvGrpSpPr>
            <p:nvPr/>
          </p:nvGrpSpPr>
          <p:grpSpPr bwMode="auto">
            <a:xfrm>
              <a:off x="288" y="960"/>
              <a:ext cx="5108" cy="3109"/>
              <a:chOff x="288" y="960"/>
              <a:chExt cx="5108" cy="3109"/>
            </a:xfrm>
          </p:grpSpPr>
          <p:pic>
            <p:nvPicPr>
              <p:cNvPr id="34822" name="Picture 8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8" y="960"/>
                <a:ext cx="4848" cy="5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34823" name="Group 21"/>
              <p:cNvGrpSpPr>
                <a:grpSpLocks/>
              </p:cNvGrpSpPr>
              <p:nvPr/>
            </p:nvGrpSpPr>
            <p:grpSpPr bwMode="auto">
              <a:xfrm>
                <a:off x="288" y="1536"/>
                <a:ext cx="5108" cy="2533"/>
                <a:chOff x="288" y="1536"/>
                <a:chExt cx="5108" cy="2533"/>
              </a:xfrm>
            </p:grpSpPr>
            <p:pic>
              <p:nvPicPr>
                <p:cNvPr id="34824" name="Picture 11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00"/>
                <a:stretch>
                  <a:fillRect/>
                </a:stretch>
              </p:blipFill>
              <p:spPr bwMode="auto">
                <a:xfrm>
                  <a:off x="288" y="1536"/>
                  <a:ext cx="1750" cy="11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4825" name="Picture 12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729" y="1695"/>
                  <a:ext cx="1722" cy="103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4826" name="Picture 13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27654"/>
                <a:stretch>
                  <a:fillRect/>
                </a:stretch>
              </p:blipFill>
              <p:spPr bwMode="auto">
                <a:xfrm>
                  <a:off x="3411" y="1694"/>
                  <a:ext cx="1725" cy="10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34827" name="Rectangle 16"/>
                <p:cNvSpPr>
                  <a:spLocks noChangeArrowheads="1"/>
                </p:cNvSpPr>
                <p:nvPr/>
              </p:nvSpPr>
              <p:spPr bwMode="auto">
                <a:xfrm>
                  <a:off x="288" y="1662"/>
                  <a:ext cx="5098" cy="57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ts val="4200"/>
                    </a:spcBef>
                    <a:defRPr sz="3800">
                      <a:solidFill>
                        <a:srgbClr val="2F1A14"/>
                      </a:solidFill>
                      <a:latin typeface="Papyrus" panose="03070502060502030205" pitchFamily="66" charset="0"/>
                      <a:ea typeface="Papyrus" panose="03070502060502030205" pitchFamily="66" charset="0"/>
                      <a:cs typeface="Papyrus" panose="03070502060502030205" pitchFamily="66" charset="0"/>
                      <a:sym typeface="Papyrus" panose="03070502060502030205" pitchFamily="66" charset="0"/>
                    </a:defRPr>
                  </a:lvl1pPr>
                  <a:lvl2pPr marL="742950" indent="-285750">
                    <a:spcBef>
                      <a:spcPts val="4200"/>
                    </a:spcBef>
                    <a:defRPr sz="3800">
                      <a:solidFill>
                        <a:srgbClr val="2F1A14"/>
                      </a:solidFill>
                      <a:latin typeface="Papyrus" panose="03070502060502030205" pitchFamily="66" charset="0"/>
                      <a:ea typeface="Papyrus" panose="03070502060502030205" pitchFamily="66" charset="0"/>
                      <a:cs typeface="Papyrus" panose="03070502060502030205" pitchFamily="66" charset="0"/>
                      <a:sym typeface="Papyrus" panose="03070502060502030205" pitchFamily="66" charset="0"/>
                    </a:defRPr>
                  </a:lvl2pPr>
                  <a:lvl3pPr marL="1143000" indent="-228600">
                    <a:spcBef>
                      <a:spcPts val="4200"/>
                    </a:spcBef>
                    <a:defRPr sz="3800">
                      <a:solidFill>
                        <a:srgbClr val="2F1A14"/>
                      </a:solidFill>
                      <a:latin typeface="Papyrus" panose="03070502060502030205" pitchFamily="66" charset="0"/>
                      <a:ea typeface="Papyrus" panose="03070502060502030205" pitchFamily="66" charset="0"/>
                      <a:cs typeface="Papyrus" panose="03070502060502030205" pitchFamily="66" charset="0"/>
                      <a:sym typeface="Papyrus" panose="03070502060502030205" pitchFamily="66" charset="0"/>
                    </a:defRPr>
                  </a:lvl3pPr>
                  <a:lvl4pPr marL="1600200" indent="-228600">
                    <a:spcBef>
                      <a:spcPts val="4200"/>
                    </a:spcBef>
                    <a:defRPr sz="3800">
                      <a:solidFill>
                        <a:srgbClr val="2F1A14"/>
                      </a:solidFill>
                      <a:latin typeface="Papyrus" panose="03070502060502030205" pitchFamily="66" charset="0"/>
                      <a:ea typeface="Papyrus" panose="03070502060502030205" pitchFamily="66" charset="0"/>
                      <a:cs typeface="Papyrus" panose="03070502060502030205" pitchFamily="66" charset="0"/>
                      <a:sym typeface="Papyrus" panose="03070502060502030205" pitchFamily="66" charset="0"/>
                    </a:defRPr>
                  </a:lvl4pPr>
                  <a:lvl5pPr marL="2057400" indent="-228600">
                    <a:spcBef>
                      <a:spcPts val="4200"/>
                    </a:spcBef>
                    <a:defRPr sz="3800">
                      <a:solidFill>
                        <a:srgbClr val="2F1A14"/>
                      </a:solidFill>
                      <a:latin typeface="Papyrus" panose="03070502060502030205" pitchFamily="66" charset="0"/>
                      <a:ea typeface="Papyrus" panose="03070502060502030205" pitchFamily="66" charset="0"/>
                      <a:cs typeface="Papyrus" panose="03070502060502030205" pitchFamily="66" charset="0"/>
                      <a:sym typeface="Papyrus" panose="03070502060502030205" pitchFamily="66" charset="0"/>
                    </a:defRPr>
                  </a:lvl5pPr>
                  <a:lvl6pPr marL="2514600" indent="-228600" defTabSz="584200" eaLnBrk="0" fontAlgn="base" hangingPunct="0">
                    <a:spcBef>
                      <a:spcPts val="4200"/>
                    </a:spcBef>
                    <a:spcAft>
                      <a:spcPct val="0"/>
                    </a:spcAft>
                    <a:defRPr sz="3800">
                      <a:solidFill>
                        <a:srgbClr val="2F1A14"/>
                      </a:solidFill>
                      <a:latin typeface="Papyrus" panose="03070502060502030205" pitchFamily="66" charset="0"/>
                      <a:ea typeface="Papyrus" panose="03070502060502030205" pitchFamily="66" charset="0"/>
                      <a:cs typeface="Papyrus" panose="03070502060502030205" pitchFamily="66" charset="0"/>
                      <a:sym typeface="Papyrus" panose="03070502060502030205" pitchFamily="66" charset="0"/>
                    </a:defRPr>
                  </a:lvl6pPr>
                  <a:lvl7pPr marL="2971800" indent="-228600" defTabSz="584200" eaLnBrk="0" fontAlgn="base" hangingPunct="0">
                    <a:spcBef>
                      <a:spcPts val="4200"/>
                    </a:spcBef>
                    <a:spcAft>
                      <a:spcPct val="0"/>
                    </a:spcAft>
                    <a:defRPr sz="3800">
                      <a:solidFill>
                        <a:srgbClr val="2F1A14"/>
                      </a:solidFill>
                      <a:latin typeface="Papyrus" panose="03070502060502030205" pitchFamily="66" charset="0"/>
                      <a:ea typeface="Papyrus" panose="03070502060502030205" pitchFamily="66" charset="0"/>
                      <a:cs typeface="Papyrus" panose="03070502060502030205" pitchFamily="66" charset="0"/>
                      <a:sym typeface="Papyrus" panose="03070502060502030205" pitchFamily="66" charset="0"/>
                    </a:defRPr>
                  </a:lvl7pPr>
                  <a:lvl8pPr marL="3429000" indent="-228600" defTabSz="584200" eaLnBrk="0" fontAlgn="base" hangingPunct="0">
                    <a:spcBef>
                      <a:spcPts val="4200"/>
                    </a:spcBef>
                    <a:spcAft>
                      <a:spcPct val="0"/>
                    </a:spcAft>
                    <a:defRPr sz="3800">
                      <a:solidFill>
                        <a:srgbClr val="2F1A14"/>
                      </a:solidFill>
                      <a:latin typeface="Papyrus" panose="03070502060502030205" pitchFamily="66" charset="0"/>
                      <a:ea typeface="Papyrus" panose="03070502060502030205" pitchFamily="66" charset="0"/>
                      <a:cs typeface="Papyrus" panose="03070502060502030205" pitchFamily="66" charset="0"/>
                      <a:sym typeface="Papyrus" panose="03070502060502030205" pitchFamily="66" charset="0"/>
                    </a:defRPr>
                  </a:lvl8pPr>
                  <a:lvl9pPr marL="3886200" indent="-228600" defTabSz="584200" eaLnBrk="0" fontAlgn="base" hangingPunct="0">
                    <a:spcBef>
                      <a:spcPts val="4200"/>
                    </a:spcBef>
                    <a:spcAft>
                      <a:spcPct val="0"/>
                    </a:spcAft>
                    <a:defRPr sz="3800">
                      <a:solidFill>
                        <a:srgbClr val="2F1A14"/>
                      </a:solidFill>
                      <a:latin typeface="Papyrus" panose="03070502060502030205" pitchFamily="66" charset="0"/>
                      <a:ea typeface="Papyrus" panose="03070502060502030205" pitchFamily="66" charset="0"/>
                      <a:cs typeface="Papyrus" panose="03070502060502030205" pitchFamily="66" charset="0"/>
                      <a:sym typeface="Papyrus" panose="03070502060502030205" pitchFamily="66" charset="0"/>
                    </a:defRPr>
                  </a:lvl9pPr>
                </a:lstStyle>
                <a:p>
                  <a:pPr algn="ctr" eaLnBrk="1">
                    <a:spcBef>
                      <a:spcPct val="0"/>
                    </a:spcBef>
                  </a:pPr>
                  <a:endParaRPr lang="en-US" altLang="en-US" sz="2531"/>
                </a:p>
              </p:txBody>
            </p:sp>
            <p:pic>
              <p:nvPicPr>
                <p:cNvPr id="34828" name="Picture 19"/>
                <p:cNvPicPr>
                  <a:picLocks noChangeAspect="1" noChangeArrowheads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5026"/>
                <a:stretch>
                  <a:fillRect/>
                </a:stretch>
              </p:blipFill>
              <p:spPr bwMode="auto">
                <a:xfrm>
                  <a:off x="2987" y="2836"/>
                  <a:ext cx="2149" cy="123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4829" name="Picture 20"/>
                <p:cNvPicPr>
                  <a:picLocks noChangeAspect="1" noChangeArrowheads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5026"/>
                <a:stretch>
                  <a:fillRect/>
                </a:stretch>
              </p:blipFill>
              <p:spPr bwMode="auto">
                <a:xfrm>
                  <a:off x="3364" y="2889"/>
                  <a:ext cx="1474" cy="105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4830" name="Picture 18"/>
                <p:cNvPicPr>
                  <a:picLocks noChangeAspect="1" noChangeArrowheads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2837"/>
                <a:stretch>
                  <a:fillRect/>
                </a:stretch>
              </p:blipFill>
              <p:spPr bwMode="auto">
                <a:xfrm>
                  <a:off x="1683" y="2831"/>
                  <a:ext cx="1552" cy="123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34831" name="Rectangle 15"/>
                <p:cNvSpPr>
                  <a:spLocks noChangeArrowheads="1"/>
                </p:cNvSpPr>
                <p:nvPr/>
              </p:nvSpPr>
              <p:spPr bwMode="auto">
                <a:xfrm>
                  <a:off x="298" y="2691"/>
                  <a:ext cx="5098" cy="177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ts val="4200"/>
                    </a:spcBef>
                    <a:defRPr sz="3800">
                      <a:solidFill>
                        <a:srgbClr val="2F1A14"/>
                      </a:solidFill>
                      <a:latin typeface="Papyrus" panose="03070502060502030205" pitchFamily="66" charset="0"/>
                      <a:ea typeface="Papyrus" panose="03070502060502030205" pitchFamily="66" charset="0"/>
                      <a:cs typeface="Papyrus" panose="03070502060502030205" pitchFamily="66" charset="0"/>
                      <a:sym typeface="Papyrus" panose="03070502060502030205" pitchFamily="66" charset="0"/>
                    </a:defRPr>
                  </a:lvl1pPr>
                  <a:lvl2pPr marL="742950" indent="-285750">
                    <a:spcBef>
                      <a:spcPts val="4200"/>
                    </a:spcBef>
                    <a:defRPr sz="3800">
                      <a:solidFill>
                        <a:srgbClr val="2F1A14"/>
                      </a:solidFill>
                      <a:latin typeface="Papyrus" panose="03070502060502030205" pitchFamily="66" charset="0"/>
                      <a:ea typeface="Papyrus" panose="03070502060502030205" pitchFamily="66" charset="0"/>
                      <a:cs typeface="Papyrus" panose="03070502060502030205" pitchFamily="66" charset="0"/>
                      <a:sym typeface="Papyrus" panose="03070502060502030205" pitchFamily="66" charset="0"/>
                    </a:defRPr>
                  </a:lvl2pPr>
                  <a:lvl3pPr marL="1143000" indent="-228600">
                    <a:spcBef>
                      <a:spcPts val="4200"/>
                    </a:spcBef>
                    <a:defRPr sz="3800">
                      <a:solidFill>
                        <a:srgbClr val="2F1A14"/>
                      </a:solidFill>
                      <a:latin typeface="Papyrus" panose="03070502060502030205" pitchFamily="66" charset="0"/>
                      <a:ea typeface="Papyrus" panose="03070502060502030205" pitchFamily="66" charset="0"/>
                      <a:cs typeface="Papyrus" panose="03070502060502030205" pitchFamily="66" charset="0"/>
                      <a:sym typeface="Papyrus" panose="03070502060502030205" pitchFamily="66" charset="0"/>
                    </a:defRPr>
                  </a:lvl3pPr>
                  <a:lvl4pPr marL="1600200" indent="-228600">
                    <a:spcBef>
                      <a:spcPts val="4200"/>
                    </a:spcBef>
                    <a:defRPr sz="3800">
                      <a:solidFill>
                        <a:srgbClr val="2F1A14"/>
                      </a:solidFill>
                      <a:latin typeface="Papyrus" panose="03070502060502030205" pitchFamily="66" charset="0"/>
                      <a:ea typeface="Papyrus" panose="03070502060502030205" pitchFamily="66" charset="0"/>
                      <a:cs typeface="Papyrus" panose="03070502060502030205" pitchFamily="66" charset="0"/>
                      <a:sym typeface="Papyrus" panose="03070502060502030205" pitchFamily="66" charset="0"/>
                    </a:defRPr>
                  </a:lvl4pPr>
                  <a:lvl5pPr marL="2057400" indent="-228600">
                    <a:spcBef>
                      <a:spcPts val="4200"/>
                    </a:spcBef>
                    <a:defRPr sz="3800">
                      <a:solidFill>
                        <a:srgbClr val="2F1A14"/>
                      </a:solidFill>
                      <a:latin typeface="Papyrus" panose="03070502060502030205" pitchFamily="66" charset="0"/>
                      <a:ea typeface="Papyrus" panose="03070502060502030205" pitchFamily="66" charset="0"/>
                      <a:cs typeface="Papyrus" panose="03070502060502030205" pitchFamily="66" charset="0"/>
                      <a:sym typeface="Papyrus" panose="03070502060502030205" pitchFamily="66" charset="0"/>
                    </a:defRPr>
                  </a:lvl5pPr>
                  <a:lvl6pPr marL="2514600" indent="-228600" defTabSz="584200" eaLnBrk="0" fontAlgn="base" hangingPunct="0">
                    <a:spcBef>
                      <a:spcPts val="4200"/>
                    </a:spcBef>
                    <a:spcAft>
                      <a:spcPct val="0"/>
                    </a:spcAft>
                    <a:defRPr sz="3800">
                      <a:solidFill>
                        <a:srgbClr val="2F1A14"/>
                      </a:solidFill>
                      <a:latin typeface="Papyrus" panose="03070502060502030205" pitchFamily="66" charset="0"/>
                      <a:ea typeface="Papyrus" panose="03070502060502030205" pitchFamily="66" charset="0"/>
                      <a:cs typeface="Papyrus" panose="03070502060502030205" pitchFamily="66" charset="0"/>
                      <a:sym typeface="Papyrus" panose="03070502060502030205" pitchFamily="66" charset="0"/>
                    </a:defRPr>
                  </a:lvl6pPr>
                  <a:lvl7pPr marL="2971800" indent="-228600" defTabSz="584200" eaLnBrk="0" fontAlgn="base" hangingPunct="0">
                    <a:spcBef>
                      <a:spcPts val="4200"/>
                    </a:spcBef>
                    <a:spcAft>
                      <a:spcPct val="0"/>
                    </a:spcAft>
                    <a:defRPr sz="3800">
                      <a:solidFill>
                        <a:srgbClr val="2F1A14"/>
                      </a:solidFill>
                      <a:latin typeface="Papyrus" panose="03070502060502030205" pitchFamily="66" charset="0"/>
                      <a:ea typeface="Papyrus" panose="03070502060502030205" pitchFamily="66" charset="0"/>
                      <a:cs typeface="Papyrus" panose="03070502060502030205" pitchFamily="66" charset="0"/>
                      <a:sym typeface="Papyrus" panose="03070502060502030205" pitchFamily="66" charset="0"/>
                    </a:defRPr>
                  </a:lvl7pPr>
                  <a:lvl8pPr marL="3429000" indent="-228600" defTabSz="584200" eaLnBrk="0" fontAlgn="base" hangingPunct="0">
                    <a:spcBef>
                      <a:spcPts val="4200"/>
                    </a:spcBef>
                    <a:spcAft>
                      <a:spcPct val="0"/>
                    </a:spcAft>
                    <a:defRPr sz="3800">
                      <a:solidFill>
                        <a:srgbClr val="2F1A14"/>
                      </a:solidFill>
                      <a:latin typeface="Papyrus" panose="03070502060502030205" pitchFamily="66" charset="0"/>
                      <a:ea typeface="Papyrus" panose="03070502060502030205" pitchFamily="66" charset="0"/>
                      <a:cs typeface="Papyrus" panose="03070502060502030205" pitchFamily="66" charset="0"/>
                      <a:sym typeface="Papyrus" panose="03070502060502030205" pitchFamily="66" charset="0"/>
                    </a:defRPr>
                  </a:lvl8pPr>
                  <a:lvl9pPr marL="3886200" indent="-228600" defTabSz="584200" eaLnBrk="0" fontAlgn="base" hangingPunct="0">
                    <a:spcBef>
                      <a:spcPts val="4200"/>
                    </a:spcBef>
                    <a:spcAft>
                      <a:spcPct val="0"/>
                    </a:spcAft>
                    <a:defRPr sz="3800">
                      <a:solidFill>
                        <a:srgbClr val="2F1A14"/>
                      </a:solidFill>
                      <a:latin typeface="Papyrus" panose="03070502060502030205" pitchFamily="66" charset="0"/>
                      <a:ea typeface="Papyrus" panose="03070502060502030205" pitchFamily="66" charset="0"/>
                      <a:cs typeface="Papyrus" panose="03070502060502030205" pitchFamily="66" charset="0"/>
                      <a:sym typeface="Papyrus" panose="03070502060502030205" pitchFamily="66" charset="0"/>
                    </a:defRPr>
                  </a:lvl9pPr>
                </a:lstStyle>
                <a:p>
                  <a:pPr algn="ctr" eaLnBrk="1">
                    <a:spcBef>
                      <a:spcPct val="0"/>
                    </a:spcBef>
                  </a:pPr>
                  <a:endParaRPr lang="en-US" altLang="en-US" sz="2531"/>
                </a:p>
              </p:txBody>
            </p:sp>
            <p:pic>
              <p:nvPicPr>
                <p:cNvPr id="34832" name="Picture 14"/>
                <p:cNvPicPr>
                  <a:picLocks noChangeAspect="1" noChangeArrowheads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4640"/>
                <a:stretch>
                  <a:fillRect/>
                </a:stretch>
              </p:blipFill>
              <p:spPr bwMode="auto">
                <a:xfrm>
                  <a:off x="289" y="2708"/>
                  <a:ext cx="1480" cy="136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</p:grpSp>
    </p:spTree>
    <p:extLst>
      <p:ext uri="{BB962C8B-B14F-4D97-AF65-F5344CB8AC3E}">
        <p14:creationId xmlns:p14="http://schemas.microsoft.com/office/powerpoint/2010/main" val="927140348"/>
      </p:ext>
    </p:extLst>
  </p:cSld>
  <p:clrMapOvr>
    <a:masterClrMapping/>
  </p:clrMapOvr>
  <p:transition spd="slow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233265" y="107156"/>
            <a:ext cx="11457992" cy="1482328"/>
          </a:xfrm>
        </p:spPr>
        <p:txBody>
          <a:bodyPr/>
          <a:lstStyle/>
          <a:p>
            <a:pPr eaLnBrk="1"/>
            <a:r>
              <a:rPr lang="en-US" altLang="en-US" sz="1969" dirty="0"/>
              <a:t>The </a:t>
            </a:r>
            <a:r>
              <a:rPr lang="en-US" altLang="en-US" sz="2250" dirty="0"/>
              <a:t>Committees at Work: Legislation and Oversight</a:t>
            </a:r>
            <a:br>
              <a:rPr lang="en-US" altLang="en-US" sz="2250" dirty="0"/>
            </a:br>
            <a:r>
              <a:rPr lang="en-US" altLang="en-US" sz="2250" dirty="0"/>
              <a:t>How Congress is Organized to Make Policy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87795" y="848320"/>
            <a:ext cx="7483078" cy="4446984"/>
          </a:xfrm>
        </p:spPr>
        <p:txBody>
          <a:bodyPr>
            <a:noAutofit/>
          </a:bodyPr>
          <a:lstStyle/>
          <a:p>
            <a:pPr marL="0" lvl="1" indent="0"/>
            <a:r>
              <a:rPr lang="en-US" altLang="en-US" sz="2800" dirty="0"/>
              <a:t>Legislation</a:t>
            </a:r>
          </a:p>
          <a:p>
            <a:pPr lvl="2" indent="0"/>
            <a:r>
              <a:rPr lang="en-US" altLang="en-US" sz="1800" dirty="0"/>
              <a:t>Committees work on the 11,000 bills every session</a:t>
            </a:r>
          </a:p>
          <a:p>
            <a:pPr lvl="2" indent="0"/>
            <a:r>
              <a:rPr lang="en-US" altLang="en-US" sz="1800" dirty="0"/>
              <a:t>Some hold hearings and “mark up” meetings</a:t>
            </a:r>
          </a:p>
          <a:p>
            <a:pPr lvl="2" indent="0"/>
            <a:r>
              <a:rPr lang="en-US" altLang="en-US" sz="1800" dirty="0"/>
              <a:t>Pigeonholed:  when a bill is forgotten, delayed or dead in committee.</a:t>
            </a:r>
          </a:p>
          <a:p>
            <a:pPr lvl="2" indent="0"/>
            <a:r>
              <a:rPr lang="en-US" altLang="en-US" sz="1800" dirty="0"/>
              <a:t>Discharge Petition: a way that if a committee holds a bill for longer than 30days any member can file for this and if 218 members sign it, then the bill comes to floor for debate.</a:t>
            </a:r>
            <a:endParaRPr lang="en-US" altLang="en-US" sz="2000" dirty="0"/>
          </a:p>
          <a:p>
            <a:pPr marL="0" lvl="1" indent="0"/>
            <a:r>
              <a:rPr lang="en-US" altLang="en-US" sz="2800" dirty="0"/>
              <a:t>Legislative oversight</a:t>
            </a:r>
          </a:p>
          <a:p>
            <a:pPr lvl="2" indent="0"/>
            <a:r>
              <a:rPr lang="en-US" altLang="en-US" sz="1800" dirty="0"/>
              <a:t>Monitoring of the bureaucracy and its administration of policy through committee hearings</a:t>
            </a:r>
          </a:p>
          <a:p>
            <a:pPr lvl="2" indent="0"/>
            <a:r>
              <a:rPr lang="en-US" altLang="en-US" sz="1800" dirty="0"/>
              <a:t>As publicity value of receiving credit for controlling spending has increase, so too has oversight grown</a:t>
            </a:r>
          </a:p>
        </p:txBody>
      </p:sp>
    </p:spTree>
    <p:extLst>
      <p:ext uri="{BB962C8B-B14F-4D97-AF65-F5344CB8AC3E}">
        <p14:creationId xmlns:p14="http://schemas.microsoft.com/office/powerpoint/2010/main" val="145279520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 bldLvl="3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2399109" y="321469"/>
            <a:ext cx="7358063" cy="1482328"/>
          </a:xfrm>
        </p:spPr>
        <p:txBody>
          <a:bodyPr/>
          <a:lstStyle/>
          <a:p>
            <a:pPr eaLnBrk="1"/>
            <a:r>
              <a:rPr lang="en-US" altLang="en-US" sz="3797">
                <a:cs typeface="Arial" panose="020B0604020202020204" pitchFamily="34" charset="0"/>
              </a:rPr>
              <a:t>How Congress is Organized to Make Policy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647" y="1600647"/>
            <a:ext cx="8228707" cy="4799707"/>
          </a:xfrm>
        </p:spPr>
        <p:txBody>
          <a:bodyPr/>
          <a:lstStyle/>
          <a:p>
            <a:pPr marL="0" indent="0">
              <a:lnSpc>
                <a:spcPct val="90000"/>
              </a:lnSpc>
            </a:pPr>
            <a:r>
              <a:rPr lang="en-US" altLang="en-US" sz="2531" dirty="0"/>
              <a:t>Getting Ahead on the Committee</a:t>
            </a:r>
          </a:p>
          <a:p>
            <a:pPr marL="0" lvl="1" indent="0">
              <a:lnSpc>
                <a:spcPct val="90000"/>
              </a:lnSpc>
            </a:pPr>
            <a:r>
              <a:rPr lang="en-US" altLang="en-US" sz="2531" dirty="0"/>
              <a:t>Committee chair: the most important influencer of congressional agenda</a:t>
            </a:r>
          </a:p>
          <a:p>
            <a:pPr lvl="2" indent="0">
              <a:lnSpc>
                <a:spcPct val="90000"/>
              </a:lnSpc>
            </a:pPr>
            <a:r>
              <a:rPr lang="en-US" altLang="en-US" sz="2531" dirty="0"/>
              <a:t>Dominant role in scheduling hearings, hiring staff, appointing subcommittees, and managing committee bills when they are brought before the full house</a:t>
            </a:r>
          </a:p>
          <a:p>
            <a:pPr marL="0" lvl="1" indent="0">
              <a:lnSpc>
                <a:spcPct val="90000"/>
              </a:lnSpc>
            </a:pPr>
            <a:r>
              <a:rPr lang="en-US" altLang="en-US" sz="2531" dirty="0"/>
              <a:t>Most chairs selected according to seniority system.</a:t>
            </a:r>
          </a:p>
          <a:p>
            <a:pPr lvl="2" indent="0">
              <a:lnSpc>
                <a:spcPct val="90000"/>
              </a:lnSpc>
            </a:pPr>
            <a:r>
              <a:rPr lang="en-US" altLang="en-US" sz="2531" dirty="0"/>
              <a:t>Members who have served on the committee the longest and whose party controlled Congress become chair</a:t>
            </a:r>
          </a:p>
        </p:txBody>
      </p:sp>
    </p:spTree>
    <p:extLst>
      <p:ext uri="{BB962C8B-B14F-4D97-AF65-F5344CB8AC3E}">
        <p14:creationId xmlns:p14="http://schemas.microsoft.com/office/powerpoint/2010/main" val="181746641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build="p" bldLvl="3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en-US" altLang="en-US" sz="4219" dirty="0">
                <a:cs typeface="Arial" panose="020B0604020202020204" pitchFamily="34" charset="0"/>
              </a:rPr>
              <a:t>How Congress is Organized to Make Policy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91953" y="1982391"/>
            <a:ext cx="7661672" cy="4107656"/>
          </a:xfrm>
        </p:spPr>
        <p:txBody>
          <a:bodyPr>
            <a:normAutofit/>
          </a:bodyPr>
          <a:lstStyle/>
          <a:p>
            <a:pPr marL="0" indent="0"/>
            <a:r>
              <a:rPr lang="en-US" altLang="en-US" sz="2800" dirty="0"/>
              <a:t>Caucuses: The Informal Organization of Congress</a:t>
            </a:r>
          </a:p>
          <a:p>
            <a:pPr marL="0" lvl="1" indent="0"/>
            <a:r>
              <a:rPr lang="en-US" altLang="en-US" sz="2400" dirty="0"/>
              <a:t>Caucus: a group of members of Congress sharing some interest or characteristic</a:t>
            </a:r>
          </a:p>
          <a:p>
            <a:pPr marL="0" lvl="1" indent="0"/>
            <a:r>
              <a:rPr lang="en-US" altLang="en-US" sz="2400" dirty="0"/>
              <a:t>About 300 caucuses</a:t>
            </a:r>
          </a:p>
          <a:p>
            <a:pPr marL="0" lvl="1" indent="0"/>
            <a:r>
              <a:rPr lang="en-US" altLang="en-US" sz="2400" dirty="0"/>
              <a:t>Caucuses pressure for committee meetings and hearings and for votes on bills.</a:t>
            </a:r>
          </a:p>
          <a:p>
            <a:pPr marL="0" lvl="1" indent="0"/>
            <a:r>
              <a:rPr lang="en-US" altLang="en-US" sz="2400" dirty="0"/>
              <a:t>Caucuses can be more effective than lobbyists.</a:t>
            </a:r>
          </a:p>
        </p:txBody>
      </p:sp>
    </p:spTree>
    <p:extLst>
      <p:ext uri="{BB962C8B-B14F-4D97-AF65-F5344CB8AC3E}">
        <p14:creationId xmlns:p14="http://schemas.microsoft.com/office/powerpoint/2010/main" val="260326585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build="p" bldLvl="2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en-US" altLang="en-US" sz="3797">
                <a:cs typeface="Arial" panose="020B0604020202020204" pitchFamily="34" charset="0"/>
              </a:rPr>
              <a:t>How Congress is Organized to Make Policy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16969" y="1982391"/>
            <a:ext cx="7590234" cy="4107656"/>
          </a:xfrm>
        </p:spPr>
        <p:txBody>
          <a:bodyPr>
            <a:normAutofit lnSpcReduction="10000"/>
          </a:bodyPr>
          <a:lstStyle/>
          <a:p>
            <a:pPr marL="0" indent="0"/>
            <a:r>
              <a:rPr lang="en-US" altLang="en-US" sz="2800" dirty="0"/>
              <a:t>Congressional Staff</a:t>
            </a:r>
          </a:p>
          <a:p>
            <a:pPr marL="0" lvl="1" indent="0"/>
            <a:r>
              <a:rPr lang="en-US" altLang="en-US" sz="2400" dirty="0"/>
              <a:t>Personal staff: They work for the member, mainly providing constituent service, but help with legislation too.</a:t>
            </a:r>
          </a:p>
          <a:p>
            <a:pPr marL="0" lvl="1" indent="0"/>
            <a:r>
              <a:rPr lang="en-US" altLang="en-US" sz="2400" dirty="0"/>
              <a:t>Committee staff: organize hearings, research and write legislation, target of lobbyists</a:t>
            </a:r>
          </a:p>
          <a:p>
            <a:pPr marL="0" lvl="1" indent="0"/>
            <a:r>
              <a:rPr lang="en-US" altLang="en-US" sz="2400" dirty="0"/>
              <a:t>Staff Agencies: (CRS) Congressional Research Service, (GAO) Government Accountability Office, (CBO) Congressional Budget Office provide specific information to Congress</a:t>
            </a:r>
          </a:p>
        </p:txBody>
      </p:sp>
    </p:spTree>
    <p:extLst>
      <p:ext uri="{BB962C8B-B14F-4D97-AF65-F5344CB8AC3E}">
        <p14:creationId xmlns:p14="http://schemas.microsoft.com/office/powerpoint/2010/main" val="184884753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build="p" bldLvl="2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2399109" y="160734"/>
            <a:ext cx="7358063" cy="1482328"/>
          </a:xfrm>
        </p:spPr>
        <p:txBody>
          <a:bodyPr/>
          <a:lstStyle/>
          <a:p>
            <a:pPr eaLnBrk="1"/>
            <a:r>
              <a:rPr lang="en-US" altLang="en-US" sz="3797" dirty="0"/>
              <a:t>The Congressional Process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99109" y="1875235"/>
            <a:ext cx="7375922" cy="4107656"/>
          </a:xfrm>
        </p:spPr>
        <p:txBody>
          <a:bodyPr>
            <a:noAutofit/>
          </a:bodyPr>
          <a:lstStyle/>
          <a:p>
            <a:pPr marL="0" indent="0"/>
            <a:r>
              <a:rPr lang="en-US" altLang="en-US" sz="2800" dirty="0"/>
              <a:t>Legislation:</a:t>
            </a:r>
          </a:p>
          <a:p>
            <a:pPr marL="0" lvl="1" indent="0"/>
            <a:r>
              <a:rPr lang="en-US" altLang="en-US" sz="2400" dirty="0"/>
              <a:t>Bill: a proposed law</a:t>
            </a:r>
          </a:p>
          <a:p>
            <a:pPr marL="0" lvl="1" indent="0"/>
            <a:r>
              <a:rPr lang="en-US" altLang="en-US" sz="2400" dirty="0"/>
              <a:t>Anyone can draft a bill, but only members of Congress can introduce them.</a:t>
            </a:r>
          </a:p>
          <a:p>
            <a:pPr marL="0" lvl="1" indent="0"/>
            <a:r>
              <a:rPr lang="en-US" altLang="en-US" sz="2400" dirty="0"/>
              <a:t>More rules in the House than in the Senate</a:t>
            </a:r>
          </a:p>
          <a:p>
            <a:pPr marL="0" lvl="1" indent="0"/>
            <a:r>
              <a:rPr lang="en-US" altLang="en-US" sz="2400" dirty="0"/>
              <a:t>Party leaders play a vital role in steering bills through both houses, but less in the Senate</a:t>
            </a:r>
          </a:p>
          <a:p>
            <a:pPr marL="0" lvl="1" indent="0"/>
            <a:r>
              <a:rPr lang="en-US" altLang="en-US" sz="2400" dirty="0"/>
              <a:t>Countless influences on the legislative process</a:t>
            </a:r>
          </a:p>
        </p:txBody>
      </p:sp>
    </p:spTree>
    <p:extLst>
      <p:ext uri="{BB962C8B-B14F-4D97-AF65-F5344CB8AC3E}">
        <p14:creationId xmlns:p14="http://schemas.microsoft.com/office/powerpoint/2010/main" val="24197291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 bldLvl="2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en-US" altLang="en-US" sz="3094"/>
              <a:t>The Congressional </a:t>
            </a:r>
            <a:r>
              <a:rPr lang="en-US" altLang="en-US" sz="3375"/>
              <a:t>Process</a:t>
            </a:r>
            <a:endParaRPr lang="en-US" altLang="en-US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56439" y="1152983"/>
            <a:ext cx="5428398" cy="5327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698821"/>
      </p:ext>
    </p:extLst>
  </p:cSld>
  <p:clrMapOvr>
    <a:masterClrMapping/>
  </p:clrMapOvr>
  <p:transition spd="slow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key Terms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Committee of the Whole: 100 members needed to have a quorum where the bill would be discussed on the floor.  The bill then goes onto the full floor.</a:t>
            </a:r>
          </a:p>
          <a:p>
            <a:r>
              <a:rPr lang="en-US" dirty="0"/>
              <a:t>Germane: means that a amendment to the bill must be relevant to the bill being considered.</a:t>
            </a:r>
          </a:p>
          <a:p>
            <a:r>
              <a:rPr lang="en-US" dirty="0"/>
              <a:t>Super majority when one party holds 60 votes in the Senate.</a:t>
            </a:r>
          </a:p>
          <a:p>
            <a:r>
              <a:rPr lang="en-US" dirty="0"/>
              <a:t>Rider:  In legislative procedure, a </a:t>
            </a:r>
            <a:r>
              <a:rPr lang="en-US" b="1" dirty="0"/>
              <a:t>rider</a:t>
            </a:r>
            <a:r>
              <a:rPr lang="en-US" dirty="0"/>
              <a:t> is an additional provision added to a </a:t>
            </a:r>
            <a:r>
              <a:rPr lang="en-US" b="1" dirty="0"/>
              <a:t>bill</a:t>
            </a:r>
            <a:r>
              <a:rPr lang="en-US" dirty="0"/>
              <a:t> or other measure under the consideration by a legislature, having little connection with the subject matter of the </a:t>
            </a:r>
            <a:r>
              <a:rPr lang="en-US" b="1" dirty="0"/>
              <a:t>bill</a:t>
            </a:r>
            <a:r>
              <a:rPr lang="en-US" dirty="0"/>
              <a:t>. </a:t>
            </a:r>
            <a:r>
              <a:rPr lang="en-US" b="1" dirty="0"/>
              <a:t>Riders</a:t>
            </a:r>
            <a:r>
              <a:rPr lang="en-US" dirty="0"/>
              <a:t> are usually created as a tactic to pass a controversial provision that would not pass as its own</a:t>
            </a:r>
          </a:p>
          <a:p>
            <a:r>
              <a:rPr lang="en-US" dirty="0"/>
              <a:t>Christmas-tree bill: A bill with many riders.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862433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797"/>
              <a:t>Types of Resolutions</a:t>
            </a:r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>
          <a:xfrm>
            <a:off x="1943914" y="1593858"/>
            <a:ext cx="7483078" cy="1696641"/>
          </a:xfrm>
        </p:spPr>
        <p:txBody>
          <a:bodyPr>
            <a:noAutofit/>
          </a:bodyPr>
          <a:lstStyle/>
          <a:p>
            <a:r>
              <a:rPr lang="en-US" altLang="en-US" sz="2400" b="1" dirty="0"/>
              <a:t>Simple Resolution</a:t>
            </a:r>
            <a:r>
              <a:rPr lang="en-US" altLang="en-US" sz="2400" dirty="0"/>
              <a:t>: if passed establishes rules, regulations or practices that do not have the force of law.</a:t>
            </a:r>
          </a:p>
          <a:p>
            <a:r>
              <a:rPr lang="en-US" altLang="en-US" sz="2400" b="1" dirty="0"/>
              <a:t>Concurrent resolution</a:t>
            </a:r>
            <a:r>
              <a:rPr lang="en-US" altLang="en-US" sz="2400" dirty="0"/>
              <a:t>: comes from both houses, and often settles housekeeping and procedural matters that affect both chambers of Congress.</a:t>
            </a:r>
          </a:p>
          <a:p>
            <a:r>
              <a:rPr lang="en-US" altLang="en-US" sz="2400" b="1" dirty="0"/>
              <a:t>Joint Resolution</a:t>
            </a:r>
            <a:r>
              <a:rPr lang="en-US" altLang="en-US" sz="2400" dirty="0"/>
              <a:t>: requires approval of both chambers and the signature of the president.  (Law)</a:t>
            </a:r>
          </a:p>
        </p:txBody>
      </p:sp>
    </p:spTree>
    <p:extLst>
      <p:ext uri="{BB962C8B-B14F-4D97-AF65-F5344CB8AC3E}">
        <p14:creationId xmlns:p14="http://schemas.microsoft.com/office/powerpoint/2010/main" val="7792714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en-US" altLang="en-US" sz="5062"/>
              <a:t>The House Of Rep's</a:t>
            </a:r>
            <a:endParaRPr lang="en-US" altLang="en-US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271230" indent="-271230">
              <a:spcBef>
                <a:spcPts val="1969"/>
              </a:spcBef>
              <a:buSzPct val="30000"/>
              <a:buBlip>
                <a:blip r:embed="rId2"/>
              </a:buBlip>
            </a:pPr>
            <a:r>
              <a:rPr lang="en-US" altLang="en-US" sz="1969" dirty="0"/>
              <a:t>435 Members</a:t>
            </a:r>
          </a:p>
          <a:p>
            <a:pPr marL="271230" indent="-271230">
              <a:spcBef>
                <a:spcPts val="1969"/>
              </a:spcBef>
              <a:buSzPct val="30000"/>
              <a:buBlip>
                <a:blip r:embed="rId2"/>
              </a:buBlip>
            </a:pPr>
            <a:r>
              <a:rPr lang="en-US" altLang="en-US" sz="1969" dirty="0"/>
              <a:t>2 years per term</a:t>
            </a:r>
          </a:p>
          <a:p>
            <a:pPr marL="271230" indent="-271230">
              <a:spcBef>
                <a:spcPts val="1969"/>
              </a:spcBef>
              <a:buSzPct val="30000"/>
              <a:buBlip>
                <a:blip r:embed="rId2"/>
              </a:buBlip>
            </a:pPr>
            <a:r>
              <a:rPr lang="en-US" altLang="en-US" sz="1969" dirty="0"/>
              <a:t>institutionalized (lots of rules and procedures)</a:t>
            </a:r>
          </a:p>
          <a:p>
            <a:pPr marL="271230" indent="-271230">
              <a:spcBef>
                <a:spcPts val="1969"/>
              </a:spcBef>
              <a:buSzPct val="30000"/>
              <a:buBlip>
                <a:blip r:embed="rId2"/>
              </a:buBlip>
            </a:pPr>
            <a:r>
              <a:rPr lang="en-US" altLang="en-US" sz="1969" dirty="0"/>
              <a:t>party loyalty is King</a:t>
            </a:r>
          </a:p>
          <a:p>
            <a:pPr marL="271230" indent="-271230">
              <a:spcBef>
                <a:spcPts val="1969"/>
              </a:spcBef>
              <a:buSzPct val="30000"/>
              <a:buBlip>
                <a:blip r:embed="rId2"/>
              </a:buBlip>
            </a:pPr>
            <a:r>
              <a:rPr lang="en-US" altLang="en-US" sz="1969" dirty="0"/>
              <a:t> Led by the House Rules Committee  (Traffic Cop)</a:t>
            </a:r>
          </a:p>
          <a:p>
            <a:pPr marL="271230" indent="-271230">
              <a:spcBef>
                <a:spcPts val="1969"/>
              </a:spcBef>
              <a:buSzPct val="30000"/>
              <a:buBlip>
                <a:blip r:embed="rId2"/>
              </a:buBlip>
            </a:pPr>
            <a:r>
              <a:rPr lang="en-US" altLang="en-US" sz="1969" dirty="0"/>
              <a:t>Daily procedures led by the speaker of the house.</a:t>
            </a:r>
          </a:p>
          <a:p>
            <a:pPr marL="271230" indent="-271230">
              <a:spcBef>
                <a:spcPts val="1969"/>
              </a:spcBef>
              <a:buSzPct val="30000"/>
              <a:buBlip>
                <a:blip r:embed="rId2"/>
              </a:buBlip>
            </a:pPr>
            <a:r>
              <a:rPr lang="en-US" altLang="en-US" sz="1969" dirty="0"/>
              <a:t>Focus on domestic issues</a:t>
            </a:r>
          </a:p>
          <a:p>
            <a:pPr marL="271230" indent="-271230">
              <a:spcBef>
                <a:spcPts val="1969"/>
              </a:spcBef>
              <a:buSzPct val="30000"/>
              <a:buBlip>
                <a:blip r:embed="rId2"/>
              </a:buBlip>
            </a:pPr>
            <a:r>
              <a:rPr lang="en-US" altLang="en-US" sz="1969" dirty="0"/>
              <a:t>“Power of the Purse”</a:t>
            </a:r>
          </a:p>
        </p:txBody>
      </p:sp>
      <p:pic>
        <p:nvPicPr>
          <p:cNvPr id="29700" name="Picture 6" descr="http://static.guim.co.uk/sys-images/Guardian/Pix/pictures/2013/1/3/1357240829639/0c6c7fa2-037c-481d-afa8-26cef06fc6ef-280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4728" y="2227392"/>
            <a:ext cx="2250281" cy="3375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3658423"/>
      </p:ext>
    </p:extLst>
  </p:cSld>
  <p:clrMapOvr>
    <a:masterClrMapping/>
  </p:clrMapOvr>
  <p:transition spd="med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ctrTitle"/>
          </p:nvPr>
        </p:nvSpPr>
        <p:spPr>
          <a:xfrm>
            <a:off x="2184797" y="375047"/>
            <a:ext cx="7773293" cy="1470050"/>
          </a:xfrm>
        </p:spPr>
        <p:txBody>
          <a:bodyPr/>
          <a:lstStyle/>
          <a:p>
            <a:r>
              <a:rPr lang="en-US" altLang="en-US" sz="4640"/>
              <a:t>Congressional Procedure Terms</a:t>
            </a:r>
          </a:p>
        </p:txBody>
      </p:sp>
      <p:sp>
        <p:nvSpPr>
          <p:cNvPr id="44035" name="Subtitle 2"/>
          <p:cNvSpPr>
            <a:spLocks noGrp="1"/>
          </p:cNvSpPr>
          <p:nvPr>
            <p:ph type="subTitle" idx="1"/>
          </p:nvPr>
        </p:nvSpPr>
        <p:spPr>
          <a:xfrm>
            <a:off x="2006081" y="1975725"/>
            <a:ext cx="7415545" cy="4611687"/>
          </a:xfrm>
        </p:spPr>
        <p:txBody>
          <a:bodyPr>
            <a:normAutofit fontScale="70000" lnSpcReduction="20000"/>
          </a:bodyPr>
          <a:lstStyle/>
          <a:p>
            <a:r>
              <a:rPr lang="en-US" altLang="en-US" sz="2900" b="1" dirty="0">
                <a:solidFill>
                  <a:schemeClr val="tx1"/>
                </a:solidFill>
              </a:rPr>
              <a:t>Closed rule –</a:t>
            </a:r>
            <a:r>
              <a:rPr lang="en-US" altLang="en-US" sz="2900" dirty="0">
                <a:solidFill>
                  <a:schemeClr val="tx1"/>
                </a:solidFill>
              </a:rPr>
              <a:t> A procedural rule in the House of Representatives that prohibits any amendments to bills or provides that only members of the committee reporting the bill may offer amendments.</a:t>
            </a:r>
          </a:p>
          <a:p>
            <a:r>
              <a:rPr lang="en-US" altLang="en-US" sz="2900" b="1" dirty="0">
                <a:solidFill>
                  <a:schemeClr val="tx1"/>
                </a:solidFill>
              </a:rPr>
              <a:t>Open rule –</a:t>
            </a:r>
            <a:r>
              <a:rPr lang="en-US" altLang="en-US" sz="2900" dirty="0">
                <a:solidFill>
                  <a:schemeClr val="tx1"/>
                </a:solidFill>
              </a:rPr>
              <a:t> A procedural rule in the House of Representatives that permits floor amendments within the overall time allocated to the bill. </a:t>
            </a:r>
            <a:r>
              <a:rPr lang="en-US" altLang="en-US" sz="3300" dirty="0">
                <a:solidFill>
                  <a:schemeClr val="tx1"/>
                </a:solidFill>
              </a:rPr>
              <a:t>(bills must be germane which means they must have to deal with the subject of the bill)</a:t>
            </a:r>
          </a:p>
          <a:p>
            <a:r>
              <a:rPr lang="en-US" altLang="en-US" sz="3300" b="1" dirty="0">
                <a:solidFill>
                  <a:schemeClr val="tx1"/>
                </a:solidFill>
              </a:rPr>
              <a:t>Restrictive rule</a:t>
            </a:r>
            <a:r>
              <a:rPr lang="en-US" altLang="en-US" sz="3300" dirty="0">
                <a:solidFill>
                  <a:schemeClr val="tx1"/>
                </a:solidFill>
              </a:rPr>
              <a:t>: An order from the House Rules Committee that permits certain kinds of amendments but not others.</a:t>
            </a:r>
          </a:p>
          <a:p>
            <a:pPr algn="l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2276626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ctrTitle"/>
          </p:nvPr>
        </p:nvSpPr>
        <p:spPr>
          <a:xfrm>
            <a:off x="637793" y="0"/>
            <a:ext cx="9380351" cy="1470050"/>
          </a:xfrm>
        </p:spPr>
        <p:txBody>
          <a:bodyPr/>
          <a:lstStyle/>
          <a:p>
            <a:r>
              <a:rPr lang="en-US" altLang="en-US" sz="4640" dirty="0"/>
              <a:t>Congressional Procedure Terms</a:t>
            </a:r>
          </a:p>
        </p:txBody>
      </p:sp>
      <p:sp>
        <p:nvSpPr>
          <p:cNvPr id="45059" name="Subtitle 2"/>
          <p:cNvSpPr>
            <a:spLocks noGrp="1"/>
          </p:cNvSpPr>
          <p:nvPr>
            <p:ph type="subTitle" idx="1"/>
          </p:nvPr>
        </p:nvSpPr>
        <p:spPr>
          <a:xfrm>
            <a:off x="2188145" y="1752061"/>
            <a:ext cx="7150447" cy="4538514"/>
          </a:xfrm>
        </p:spPr>
        <p:txBody>
          <a:bodyPr>
            <a:normAutofit fontScale="85000" lnSpcReduction="20000"/>
          </a:bodyPr>
          <a:lstStyle/>
          <a:p>
            <a:r>
              <a:rPr lang="en-US" altLang="en-US" sz="2531" b="1" dirty="0">
                <a:solidFill>
                  <a:schemeClr val="tx1"/>
                </a:solidFill>
              </a:rPr>
              <a:t>Hold –</a:t>
            </a:r>
            <a:r>
              <a:rPr lang="en-US" altLang="en-US" sz="2531" dirty="0">
                <a:solidFill>
                  <a:schemeClr val="tx1"/>
                </a:solidFill>
              </a:rPr>
              <a:t> A procedural practice in the Senate whereby a senator temporarily blocks the consideration of the bill or nomination. (sometimes called Pigeon Hold)</a:t>
            </a:r>
          </a:p>
          <a:p>
            <a:r>
              <a:rPr lang="en-US" altLang="en-US" sz="2531" b="1" dirty="0">
                <a:solidFill>
                  <a:schemeClr val="tx1"/>
                </a:solidFill>
              </a:rPr>
              <a:t>Filibuster –</a:t>
            </a:r>
            <a:r>
              <a:rPr lang="en-US" altLang="en-US" sz="2531" dirty="0">
                <a:solidFill>
                  <a:schemeClr val="tx1"/>
                </a:solidFill>
              </a:rPr>
              <a:t> A procedural practice in the Senate whereby a senator refuses to relinquish the floor and thereby delays proceedings and prevents a vote on a controversial issue.</a:t>
            </a:r>
          </a:p>
          <a:p>
            <a:r>
              <a:rPr lang="en-US" altLang="en-US" sz="2531" b="1" dirty="0">
                <a:solidFill>
                  <a:schemeClr val="tx1"/>
                </a:solidFill>
              </a:rPr>
              <a:t>Cloture –</a:t>
            </a:r>
            <a:r>
              <a:rPr lang="en-US" altLang="en-US" sz="2531" dirty="0">
                <a:solidFill>
                  <a:schemeClr val="tx1"/>
                </a:solidFill>
              </a:rPr>
              <a:t> A procedure for terminating debate, especially filibusters, in the Senate.</a:t>
            </a:r>
          </a:p>
          <a:p>
            <a:r>
              <a:rPr lang="en-US" altLang="en-US" sz="2531" b="1" dirty="0">
                <a:solidFill>
                  <a:schemeClr val="tx1"/>
                </a:solidFill>
              </a:rPr>
              <a:t>Double Tracking</a:t>
            </a:r>
            <a:r>
              <a:rPr lang="en-US" altLang="en-US" sz="2531" dirty="0">
                <a:solidFill>
                  <a:schemeClr val="tx1"/>
                </a:solidFill>
              </a:rPr>
              <a:t>:  A procedure that allows the Senate to move onto other business but still keep a bill debate open for a future time.</a:t>
            </a:r>
          </a:p>
          <a:p>
            <a:pPr algn="l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8174893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ctrTitle"/>
          </p:nvPr>
        </p:nvSpPr>
        <p:spPr>
          <a:xfrm>
            <a:off x="306714" y="0"/>
            <a:ext cx="9452637" cy="1470050"/>
          </a:xfrm>
        </p:spPr>
        <p:txBody>
          <a:bodyPr/>
          <a:lstStyle/>
          <a:p>
            <a:r>
              <a:rPr lang="en-US" altLang="en-US" sz="4640" dirty="0"/>
              <a:t>Congressional Procedure Terms</a:t>
            </a:r>
          </a:p>
        </p:txBody>
      </p:sp>
      <p:sp>
        <p:nvSpPr>
          <p:cNvPr id="46083" name="Subtitle 2"/>
          <p:cNvSpPr>
            <a:spLocks noGrp="1"/>
          </p:cNvSpPr>
          <p:nvPr>
            <p:ph type="subTitle" idx="1"/>
          </p:nvPr>
        </p:nvSpPr>
        <p:spPr>
          <a:xfrm>
            <a:off x="1267733" y="1912968"/>
            <a:ext cx="8709802" cy="4538514"/>
          </a:xfrm>
        </p:spPr>
        <p:txBody>
          <a:bodyPr>
            <a:normAutofit/>
          </a:bodyPr>
          <a:lstStyle/>
          <a:p>
            <a:r>
              <a:rPr lang="en-US" altLang="en-US" sz="1800" b="1" dirty="0">
                <a:solidFill>
                  <a:schemeClr val="tx1"/>
                </a:solidFill>
              </a:rPr>
              <a:t>Pork Barrel</a:t>
            </a:r>
            <a:r>
              <a:rPr lang="en-US" altLang="en-US" sz="1800" dirty="0">
                <a:solidFill>
                  <a:schemeClr val="tx1"/>
                </a:solidFill>
              </a:rPr>
              <a:t>: (ear marks)  </a:t>
            </a:r>
            <a:r>
              <a:rPr lang="en-US" dirty="0">
                <a:solidFill>
                  <a:schemeClr val="tx1"/>
                </a:solidFill>
              </a:rPr>
              <a:t>the use of government funds for projects designed to please voters or legislators and win votes.</a:t>
            </a:r>
            <a:endParaRPr lang="en-US" altLang="en-US" sz="1687" dirty="0">
              <a:solidFill>
                <a:schemeClr val="tx1"/>
              </a:solidFill>
            </a:endParaRPr>
          </a:p>
          <a:p>
            <a:r>
              <a:rPr lang="en-US" altLang="en-US" sz="1687" dirty="0">
                <a:solidFill>
                  <a:schemeClr val="tx1"/>
                </a:solidFill>
              </a:rPr>
              <a:t>Example: Bridge to Nowhere:  </a:t>
            </a:r>
          </a:p>
          <a:p>
            <a:r>
              <a:rPr lang="en-US" altLang="en-US" sz="1687" b="1" dirty="0">
                <a:solidFill>
                  <a:schemeClr val="tx1"/>
                </a:solidFill>
              </a:rPr>
              <a:t>Hidden Earmarks- </a:t>
            </a:r>
            <a:r>
              <a:rPr lang="en-US" altLang="en-US" sz="1687" dirty="0">
                <a:solidFill>
                  <a:schemeClr val="tx1"/>
                </a:solidFill>
              </a:rPr>
              <a:t>Are Pork that are placed in bills that are not seen by Congress as a whole so they are not actually voted on.</a:t>
            </a:r>
          </a:p>
          <a:p>
            <a:pPr algn="l"/>
            <a:endParaRPr lang="en-US" altLang="en-US" sz="2250" dirty="0"/>
          </a:p>
        </p:txBody>
      </p:sp>
    </p:spTree>
    <p:extLst>
      <p:ext uri="{BB962C8B-B14F-4D97-AF65-F5344CB8AC3E}">
        <p14:creationId xmlns:p14="http://schemas.microsoft.com/office/powerpoint/2010/main" val="389091383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ctrTitle"/>
          </p:nvPr>
        </p:nvSpPr>
        <p:spPr>
          <a:xfrm>
            <a:off x="626584" y="63205"/>
            <a:ext cx="8484303" cy="1470050"/>
          </a:xfrm>
        </p:spPr>
        <p:txBody>
          <a:bodyPr/>
          <a:lstStyle/>
          <a:p>
            <a:r>
              <a:rPr lang="en-US" altLang="en-US" sz="4000" dirty="0"/>
              <a:t>How Voting Occurs in Congress</a:t>
            </a:r>
          </a:p>
        </p:txBody>
      </p:sp>
      <p:sp>
        <p:nvSpPr>
          <p:cNvPr id="47107" name="Subtitle 2"/>
          <p:cNvSpPr>
            <a:spLocks noGrp="1"/>
          </p:cNvSpPr>
          <p:nvPr>
            <p:ph type="subTitle" idx="1"/>
          </p:nvPr>
        </p:nvSpPr>
        <p:spPr>
          <a:xfrm>
            <a:off x="2710533" y="1884785"/>
            <a:ext cx="6400354" cy="4516016"/>
          </a:xfrm>
        </p:spPr>
        <p:txBody>
          <a:bodyPr>
            <a:normAutofit fontScale="92500" lnSpcReduction="10000"/>
          </a:bodyPr>
          <a:lstStyle/>
          <a:p>
            <a:r>
              <a:rPr lang="en-US" altLang="en-US" sz="2531" b="1" dirty="0">
                <a:solidFill>
                  <a:schemeClr val="tx1"/>
                </a:solidFill>
              </a:rPr>
              <a:t>Teller Vote</a:t>
            </a:r>
            <a:r>
              <a:rPr lang="en-US" altLang="en-US" sz="2531" dirty="0">
                <a:solidFill>
                  <a:schemeClr val="tx1"/>
                </a:solidFill>
              </a:rPr>
              <a:t>: in which members file past the clerk stating their “yeas” and “nays”</a:t>
            </a:r>
          </a:p>
          <a:p>
            <a:r>
              <a:rPr lang="en-US" altLang="en-US" sz="2531" b="1" dirty="0">
                <a:solidFill>
                  <a:schemeClr val="tx1"/>
                </a:solidFill>
              </a:rPr>
              <a:t>Voice Vote</a:t>
            </a:r>
            <a:r>
              <a:rPr lang="en-US" altLang="en-US" sz="2531" dirty="0">
                <a:solidFill>
                  <a:schemeClr val="tx1"/>
                </a:solidFill>
              </a:rPr>
              <a:t>: members shout “yea” or “nay”</a:t>
            </a:r>
          </a:p>
          <a:p>
            <a:r>
              <a:rPr lang="en-US" altLang="en-US" sz="2531" b="1" dirty="0">
                <a:solidFill>
                  <a:schemeClr val="tx1"/>
                </a:solidFill>
              </a:rPr>
              <a:t>Division Vote</a:t>
            </a:r>
            <a:r>
              <a:rPr lang="en-US" altLang="en-US" sz="2531" dirty="0">
                <a:solidFill>
                  <a:schemeClr val="tx1"/>
                </a:solidFill>
              </a:rPr>
              <a:t>: members stand to be counted</a:t>
            </a:r>
          </a:p>
          <a:p>
            <a:r>
              <a:rPr lang="en-US" altLang="en-US" sz="2531" b="1" dirty="0">
                <a:solidFill>
                  <a:schemeClr val="tx1"/>
                </a:solidFill>
              </a:rPr>
              <a:t>Roll Call Vote</a:t>
            </a:r>
            <a:r>
              <a:rPr lang="en-US" altLang="en-US" sz="2531" dirty="0">
                <a:solidFill>
                  <a:schemeClr val="tx1"/>
                </a:solidFill>
              </a:rPr>
              <a:t>:  Members answer “yea” and “nay” when name is called.</a:t>
            </a:r>
          </a:p>
          <a:p>
            <a:r>
              <a:rPr lang="en-US" altLang="en-US" sz="2531" b="1" dirty="0">
                <a:solidFill>
                  <a:schemeClr val="tx1"/>
                </a:solidFill>
              </a:rPr>
              <a:t>Electronic Voting</a:t>
            </a:r>
            <a:r>
              <a:rPr lang="en-US" altLang="en-US" sz="2531" dirty="0">
                <a:solidFill>
                  <a:schemeClr val="tx1"/>
                </a:solidFill>
              </a:rPr>
              <a:t>: using a plastic card in a machine to place vote:  (like in the movie)</a:t>
            </a:r>
          </a:p>
        </p:txBody>
      </p:sp>
    </p:spTree>
    <p:extLst>
      <p:ext uri="{BB962C8B-B14F-4D97-AF65-F5344CB8AC3E}">
        <p14:creationId xmlns:p14="http://schemas.microsoft.com/office/powerpoint/2010/main" val="290587498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en-US" altLang="en-US" sz="4640"/>
              <a:t>The Congressional Process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16969" y="1982391"/>
            <a:ext cx="7375922" cy="4107656"/>
          </a:xfrm>
        </p:spPr>
        <p:txBody>
          <a:bodyPr>
            <a:normAutofit lnSpcReduction="10000"/>
          </a:bodyPr>
          <a:lstStyle/>
          <a:p>
            <a:pPr marL="0" indent="0"/>
            <a:r>
              <a:rPr lang="en-US" altLang="en-US" sz="2812"/>
              <a:t>Presidents and Congress: Partners and Protagonists</a:t>
            </a:r>
          </a:p>
          <a:p>
            <a:pPr marL="0" lvl="1" indent="0"/>
            <a:r>
              <a:rPr lang="en-US" altLang="en-US" sz="2391"/>
              <a:t>Presidents attempt to persuade Congress that what they want is what Congress wants.</a:t>
            </a:r>
          </a:p>
          <a:p>
            <a:pPr marL="0" lvl="1" indent="0"/>
            <a:r>
              <a:rPr lang="en-US" altLang="en-US" sz="2391"/>
              <a:t>Presidents have many resources to influence Congress. </a:t>
            </a:r>
          </a:p>
          <a:p>
            <a:pPr marL="0" lvl="1" indent="0"/>
            <a:r>
              <a:rPr lang="en-US" altLang="en-US" sz="2391"/>
              <a:t>But to succeed, the president must win at least 10 times. </a:t>
            </a:r>
          </a:p>
          <a:p>
            <a:pPr marL="0" lvl="1" indent="0"/>
            <a:r>
              <a:rPr lang="en-US" altLang="en-US" sz="2391"/>
              <a:t>Ultimately, residential leadership of Congress is at the margins.</a:t>
            </a:r>
          </a:p>
        </p:txBody>
      </p:sp>
    </p:spTree>
    <p:extLst>
      <p:ext uri="{BB962C8B-B14F-4D97-AF65-F5344CB8AC3E}">
        <p14:creationId xmlns:p14="http://schemas.microsoft.com/office/powerpoint/2010/main" val="250739113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 bldLvl="2" autoUpdateAnimBg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74171A0C-99A8-498E-9F1F-86C734DB8F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4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270BDA80-627C-422A-AFFD-B7F1DC0F77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438656" cy="6858000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646111" y="690879"/>
            <a:ext cx="3682049" cy="5557519"/>
          </a:xfrm>
        </p:spPr>
        <p:txBody>
          <a:bodyPr anchor="ctr">
            <a:normAutofit/>
          </a:bodyPr>
          <a:lstStyle/>
          <a:p>
            <a:pPr algn="r" eaLnBrk="1"/>
            <a:r>
              <a:rPr lang="en-US" altLang="en-US" sz="3600">
                <a:solidFill>
                  <a:srgbClr val="FFFFFF"/>
                </a:solidFill>
              </a:rPr>
              <a:t>Understanding Congress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01999" y="690880"/>
            <a:ext cx="4947854" cy="5557519"/>
          </a:xfrm>
        </p:spPr>
        <p:txBody>
          <a:bodyPr anchor="ctr">
            <a:normAutofit/>
          </a:bodyPr>
          <a:lstStyle/>
          <a:p>
            <a:pPr marL="0" indent="0"/>
            <a:endParaRPr lang="en-US" altLang="en-US"/>
          </a:p>
          <a:p>
            <a:pPr marL="0" indent="0"/>
            <a:r>
              <a:rPr lang="en-US" altLang="en-US"/>
              <a:t>Congress and Democracy        </a:t>
            </a:r>
          </a:p>
          <a:p>
            <a:pPr marL="0" indent="0"/>
            <a:r>
              <a:rPr lang="en-US" altLang="en-US"/>
              <a:t>  Representation versus Effectiveness</a:t>
            </a:r>
          </a:p>
          <a:p>
            <a:pPr marL="0" lvl="1" indent="0"/>
            <a:r>
              <a:rPr lang="en-US" altLang="en-US" u="sng"/>
              <a:t>Supporters claim that Congress is:</a:t>
            </a:r>
          </a:p>
          <a:p>
            <a:pPr marL="0" lvl="1" indent="0"/>
            <a:r>
              <a:rPr lang="en-US" altLang="en-US"/>
              <a:t> a forum in which many interests compete for policy</a:t>
            </a:r>
          </a:p>
          <a:p>
            <a:pPr marL="0" lvl="1" indent="0"/>
            <a:r>
              <a:rPr lang="en-US" altLang="en-US"/>
              <a:t>is decentralized, so there is no oligarchy to prevent comprehensive action</a:t>
            </a:r>
          </a:p>
          <a:p>
            <a:pPr marL="0" lvl="1" indent="0"/>
            <a:r>
              <a:rPr lang="en-US" altLang="en-US" u="sng"/>
              <a:t>Critics argue that Congress</a:t>
            </a:r>
            <a:r>
              <a:rPr lang="en-US" altLang="en-US"/>
              <a:t>: </a:t>
            </a:r>
          </a:p>
          <a:p>
            <a:pPr marL="0" lvl="1" indent="0"/>
            <a:r>
              <a:rPr lang="en-US" altLang="en-US"/>
              <a:t>is responsive to so many interests that policy is uncoordinated, fragmented, and decentralized</a:t>
            </a:r>
          </a:p>
          <a:p>
            <a:pPr marL="0" lvl="1" indent="0"/>
            <a:r>
              <a:rPr lang="en-US" altLang="en-US"/>
              <a:t>is so representative that it is incapable of taking decisive action to deal with difficult problems</a:t>
            </a:r>
          </a:p>
        </p:txBody>
      </p:sp>
    </p:spTree>
    <p:extLst>
      <p:ext uri="{BB962C8B-B14F-4D97-AF65-F5344CB8AC3E}">
        <p14:creationId xmlns:p14="http://schemas.microsoft.com/office/powerpoint/2010/main" val="276108159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build="p" bldLvl="2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en-US" altLang="en-US" sz="5062"/>
              <a:t>The make up of Congress</a:t>
            </a:r>
            <a:endParaRPr lang="en-US" alt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85026" y="1777042"/>
            <a:ext cx="4196661" cy="4066323"/>
          </a:xfrm>
        </p:spPr>
        <p:txBody>
          <a:bodyPr>
            <a:normAutofit lnSpcReduction="10000"/>
          </a:bodyPr>
          <a:lstStyle/>
          <a:p>
            <a:pPr marL="271230" indent="-271230">
              <a:spcBef>
                <a:spcPts val="1969"/>
              </a:spcBef>
              <a:buSzPct val="30000"/>
              <a:buBlip>
                <a:blip r:embed="rId2"/>
              </a:buBlip>
            </a:pPr>
            <a:r>
              <a:rPr lang="en-US" altLang="en-US" sz="1969" dirty="0"/>
              <a:t>Senate President: Mike Pence  (R)</a:t>
            </a:r>
          </a:p>
          <a:p>
            <a:pPr marL="271230" indent="-271230">
              <a:spcBef>
                <a:spcPts val="1969"/>
              </a:spcBef>
              <a:buSzPct val="30000"/>
              <a:buBlip>
                <a:blip r:embed="rId2"/>
              </a:buBlip>
            </a:pPr>
            <a:r>
              <a:rPr lang="en-US" altLang="en-US" sz="1969" dirty="0"/>
              <a:t>Senate President Pro-Tempore:  Charles Grassley  (R) </a:t>
            </a:r>
          </a:p>
          <a:p>
            <a:pPr marL="271230" indent="-271230">
              <a:spcBef>
                <a:spcPts val="1969"/>
              </a:spcBef>
              <a:buSzPct val="30000"/>
              <a:buBlip>
                <a:blip r:embed="rId2"/>
              </a:buBlip>
            </a:pPr>
            <a:r>
              <a:rPr lang="en-US" altLang="en-US" sz="1969" dirty="0"/>
              <a:t>House Speaker: Nancy Pelosi (D) </a:t>
            </a:r>
          </a:p>
          <a:p>
            <a:pPr marL="271230" indent="-271230">
              <a:spcBef>
                <a:spcPts val="1969"/>
              </a:spcBef>
              <a:buSzPct val="30000"/>
              <a:buBlip>
                <a:blip r:embed="rId2"/>
              </a:buBlip>
            </a:pPr>
            <a:r>
              <a:rPr lang="en-US" altLang="en-US" sz="1969" dirty="0"/>
              <a:t>Total members:  535</a:t>
            </a:r>
          </a:p>
          <a:p>
            <a:pPr marL="271230" indent="-271230">
              <a:spcBef>
                <a:spcPts val="1969"/>
              </a:spcBef>
              <a:buSzPct val="30000"/>
              <a:buBlip>
                <a:blip r:embed="rId2"/>
              </a:buBlip>
            </a:pPr>
            <a:r>
              <a:rPr lang="en-US" altLang="en-US" sz="1969" dirty="0"/>
              <a:t>100 senators </a:t>
            </a:r>
          </a:p>
          <a:p>
            <a:pPr marL="271230" indent="-271230">
              <a:spcBef>
                <a:spcPts val="1969"/>
              </a:spcBef>
              <a:buSzPct val="30000"/>
              <a:buBlip>
                <a:blip r:embed="rId2"/>
              </a:buBlip>
            </a:pPr>
            <a:r>
              <a:rPr lang="en-US" altLang="en-US" sz="1969" dirty="0"/>
              <a:t>435 members of the House of the Representatives.  </a:t>
            </a:r>
            <a:endParaRPr lang="en-US" altLang="en-US" sz="2531" dirty="0"/>
          </a:p>
        </p:txBody>
      </p:sp>
      <p:pic>
        <p:nvPicPr>
          <p:cNvPr id="12293" name="Picture 8" descr="Mike Pen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8297" y="1821656"/>
            <a:ext cx="1151930" cy="1707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Arrow Connector 3"/>
          <p:cNvCxnSpPr/>
          <p:nvPr/>
        </p:nvCxnSpPr>
        <p:spPr bwMode="auto">
          <a:xfrm>
            <a:off x="5131594" y="2035969"/>
            <a:ext cx="1875234" cy="375047"/>
          </a:xfrm>
          <a:prstGeom prst="straightConnector1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25400" cap="flat" cmpd="sng" algn="ctr">
            <a:solidFill>
              <a:srgbClr val="2F1A14"/>
            </a:solidFill>
            <a:prstDash val="solid"/>
            <a:miter lim="0"/>
            <a:headEnd type="none" w="med" len="med"/>
            <a:tailEnd type="triangle"/>
          </a:ln>
          <a:effectLst>
            <a:outerShdw blurRad="50800" dist="25400" algn="ctr" rotWithShape="0">
              <a:srgbClr val="000000">
                <a:alpha val="25000"/>
              </a:srgbClr>
            </a:outerShdw>
          </a:effectLst>
        </p:spPr>
      </p:cxnSp>
      <p:cxnSp>
        <p:nvCxnSpPr>
          <p:cNvPr id="6" name="Straight Arrow Connector 5"/>
          <p:cNvCxnSpPr/>
          <p:nvPr/>
        </p:nvCxnSpPr>
        <p:spPr bwMode="auto">
          <a:xfrm>
            <a:off x="5720953" y="3804047"/>
            <a:ext cx="428625" cy="214313"/>
          </a:xfrm>
          <a:prstGeom prst="straightConnector1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25400" cap="flat" cmpd="sng" algn="ctr">
            <a:solidFill>
              <a:srgbClr val="2F1A14"/>
            </a:solidFill>
            <a:prstDash val="solid"/>
            <a:miter lim="0"/>
            <a:headEnd type="none" w="med" len="med"/>
            <a:tailEnd type="triangle"/>
          </a:ln>
          <a:effectLst>
            <a:outerShdw blurRad="50800" dist="25400" algn="ctr" rotWithShape="0">
              <a:srgbClr val="000000">
                <a:alpha val="25000"/>
              </a:srgbClr>
            </a:outerShdw>
          </a:effectLst>
        </p:spPr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76645" y="3982549"/>
            <a:ext cx="1263083" cy="1263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875362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5062"/>
              <a:t>Other House Leadership</a:t>
            </a:r>
          </a:p>
        </p:txBody>
      </p:sp>
      <p:sp>
        <p:nvSpPr>
          <p:cNvPr id="13315" name="TextBox 3"/>
          <p:cNvSpPr txBox="1">
            <a:spLocks noChangeArrowheads="1"/>
          </p:cNvSpPr>
          <p:nvPr/>
        </p:nvSpPr>
        <p:spPr bwMode="auto">
          <a:xfrm>
            <a:off x="2559844" y="1875235"/>
            <a:ext cx="3857625" cy="3209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200"/>
              </a:spcBef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1pPr>
            <a:lvl2pPr marL="742950" indent="-285750">
              <a:spcBef>
                <a:spcPts val="4200"/>
              </a:spcBef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2pPr>
            <a:lvl3pPr marL="1143000" indent="-228600">
              <a:spcBef>
                <a:spcPts val="4200"/>
              </a:spcBef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3pPr>
            <a:lvl4pPr marL="1600200" indent="-228600">
              <a:spcBef>
                <a:spcPts val="4200"/>
              </a:spcBef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4pPr>
            <a:lvl5pPr marL="2057400" indent="-228600">
              <a:spcBef>
                <a:spcPts val="4200"/>
              </a:spcBef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5pPr>
            <a:lvl6pPr marL="25146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6pPr>
            <a:lvl7pPr marL="29718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7pPr>
            <a:lvl8pPr marL="34290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8pPr>
            <a:lvl9pPr marL="38862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9pPr>
          </a:lstStyle>
          <a:p>
            <a:pPr eaLnBrk="1">
              <a:spcBef>
                <a:spcPct val="0"/>
              </a:spcBef>
            </a:pPr>
            <a:r>
              <a:rPr lang="en-US" altLang="en-US" sz="1969" dirty="0">
                <a:latin typeface="+mn-lt"/>
              </a:rPr>
              <a:t>Majority Leader</a:t>
            </a:r>
          </a:p>
          <a:p>
            <a:pPr eaLnBrk="1">
              <a:spcBef>
                <a:spcPct val="0"/>
              </a:spcBef>
            </a:pPr>
            <a:r>
              <a:rPr lang="en-US" altLang="en-US" sz="1969" dirty="0">
                <a:latin typeface="+mn-lt"/>
              </a:rPr>
              <a:t>Rep. </a:t>
            </a:r>
            <a:r>
              <a:rPr lang="en-US" altLang="en-US" sz="1969" dirty="0" err="1">
                <a:latin typeface="+mn-lt"/>
              </a:rPr>
              <a:t>Steny</a:t>
            </a:r>
            <a:r>
              <a:rPr lang="en-US" altLang="en-US" sz="1969" dirty="0">
                <a:latin typeface="+mn-lt"/>
              </a:rPr>
              <a:t> Hoyer (D)</a:t>
            </a:r>
          </a:p>
          <a:p>
            <a:pPr eaLnBrk="1">
              <a:spcBef>
                <a:spcPct val="0"/>
              </a:spcBef>
            </a:pPr>
            <a:endParaRPr lang="en-US" altLang="en-US" sz="1969" dirty="0">
              <a:latin typeface="+mn-lt"/>
            </a:endParaRPr>
          </a:p>
          <a:p>
            <a:pPr eaLnBrk="1">
              <a:spcBef>
                <a:spcPct val="0"/>
              </a:spcBef>
            </a:pPr>
            <a:r>
              <a:rPr lang="en-US" altLang="en-US" sz="1969" dirty="0">
                <a:latin typeface="+mn-lt"/>
              </a:rPr>
              <a:t>Majority Whip</a:t>
            </a:r>
          </a:p>
          <a:p>
            <a:pPr eaLnBrk="1">
              <a:spcBef>
                <a:spcPct val="0"/>
              </a:spcBef>
            </a:pPr>
            <a:r>
              <a:rPr lang="en-US" altLang="en-US" sz="1969" dirty="0">
                <a:latin typeface="+mn-lt"/>
              </a:rPr>
              <a:t>Rep. James Clyburn (D)</a:t>
            </a:r>
          </a:p>
          <a:p>
            <a:pPr eaLnBrk="1">
              <a:spcBef>
                <a:spcPct val="0"/>
              </a:spcBef>
            </a:pPr>
            <a:endParaRPr lang="en-US" altLang="en-US" sz="1969" dirty="0">
              <a:latin typeface="+mn-lt"/>
            </a:endParaRPr>
          </a:p>
          <a:p>
            <a:pPr eaLnBrk="1">
              <a:spcBef>
                <a:spcPct val="0"/>
              </a:spcBef>
            </a:pPr>
            <a:r>
              <a:rPr lang="en-US" altLang="en-US" sz="1969" dirty="0">
                <a:latin typeface="+mn-lt"/>
              </a:rPr>
              <a:t>Democratic Caucus Chair</a:t>
            </a:r>
          </a:p>
          <a:p>
            <a:pPr eaLnBrk="1">
              <a:spcBef>
                <a:spcPct val="0"/>
              </a:spcBef>
            </a:pPr>
            <a:r>
              <a:rPr lang="en-US" altLang="en-US" sz="1969" dirty="0">
                <a:latin typeface="+mn-lt"/>
              </a:rPr>
              <a:t>Rep. Hakeem Jeffries (D) </a:t>
            </a:r>
          </a:p>
          <a:p>
            <a:pPr eaLnBrk="1">
              <a:spcBef>
                <a:spcPct val="0"/>
              </a:spcBef>
            </a:pPr>
            <a:endParaRPr lang="en-US" altLang="en-US" sz="1969" dirty="0">
              <a:latin typeface="+mn-lt"/>
            </a:endParaRPr>
          </a:p>
          <a:p>
            <a:pPr eaLnBrk="1">
              <a:spcBef>
                <a:spcPct val="0"/>
              </a:spcBef>
            </a:pPr>
            <a:endParaRPr lang="en-US" altLang="en-US" sz="2531" dirty="0">
              <a:latin typeface="+mn-lt"/>
            </a:endParaRPr>
          </a:p>
        </p:txBody>
      </p:sp>
      <p:sp>
        <p:nvSpPr>
          <p:cNvPr id="13318" name="TextBox 4"/>
          <p:cNvSpPr txBox="1">
            <a:spLocks noChangeArrowheads="1"/>
          </p:cNvSpPr>
          <p:nvPr/>
        </p:nvSpPr>
        <p:spPr bwMode="auto">
          <a:xfrm>
            <a:off x="5970014" y="1640834"/>
            <a:ext cx="3589734" cy="3425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200"/>
              </a:spcBef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1pPr>
            <a:lvl2pPr marL="742950" indent="-285750">
              <a:spcBef>
                <a:spcPts val="4200"/>
              </a:spcBef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2pPr>
            <a:lvl3pPr marL="1143000" indent="-228600">
              <a:spcBef>
                <a:spcPts val="4200"/>
              </a:spcBef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3pPr>
            <a:lvl4pPr marL="1600200" indent="-228600">
              <a:spcBef>
                <a:spcPts val="4200"/>
              </a:spcBef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4pPr>
            <a:lvl5pPr marL="2057400" indent="-228600">
              <a:spcBef>
                <a:spcPts val="4200"/>
              </a:spcBef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5pPr>
            <a:lvl6pPr marL="25146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6pPr>
            <a:lvl7pPr marL="29718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7pPr>
            <a:lvl8pPr marL="34290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8pPr>
            <a:lvl9pPr marL="38862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9pPr>
          </a:lstStyle>
          <a:p>
            <a:pPr algn="ctr" eaLnBrk="1">
              <a:spcBef>
                <a:spcPct val="0"/>
              </a:spcBef>
            </a:pPr>
            <a:endParaRPr lang="en-US" altLang="en-US" sz="1969" dirty="0">
              <a:latin typeface="+mn-lt"/>
            </a:endParaRPr>
          </a:p>
          <a:p>
            <a:pPr algn="ctr" eaLnBrk="1">
              <a:spcBef>
                <a:spcPct val="0"/>
              </a:spcBef>
            </a:pPr>
            <a:r>
              <a:rPr lang="en-US" altLang="en-US" sz="1969" dirty="0">
                <a:latin typeface="+mn-lt"/>
              </a:rPr>
              <a:t>(Minority </a:t>
            </a:r>
            <a:r>
              <a:rPr lang="en-US" altLang="en-US" sz="1969" dirty="0" err="1">
                <a:latin typeface="+mn-lt"/>
              </a:rPr>
              <a:t>Leadrer</a:t>
            </a:r>
            <a:r>
              <a:rPr lang="en-US" altLang="en-US" sz="1969" dirty="0">
                <a:latin typeface="+mn-lt"/>
              </a:rPr>
              <a:t>)</a:t>
            </a:r>
          </a:p>
          <a:p>
            <a:pPr algn="ctr" eaLnBrk="1">
              <a:spcBef>
                <a:spcPct val="0"/>
              </a:spcBef>
            </a:pPr>
            <a:r>
              <a:rPr lang="en-US" altLang="en-US" sz="1969" dirty="0">
                <a:latin typeface="+mn-lt"/>
              </a:rPr>
              <a:t>Rep. Kevin McCarthy (R)</a:t>
            </a:r>
          </a:p>
          <a:p>
            <a:pPr algn="ctr" eaLnBrk="1">
              <a:spcBef>
                <a:spcPct val="0"/>
              </a:spcBef>
            </a:pPr>
            <a:endParaRPr lang="en-US" altLang="en-US" sz="1969" dirty="0">
              <a:latin typeface="+mn-lt"/>
            </a:endParaRPr>
          </a:p>
          <a:p>
            <a:pPr algn="ctr" eaLnBrk="1">
              <a:spcBef>
                <a:spcPct val="0"/>
              </a:spcBef>
            </a:pPr>
            <a:r>
              <a:rPr lang="en-US" altLang="en-US" sz="1969" dirty="0">
                <a:latin typeface="+mn-lt"/>
              </a:rPr>
              <a:t>Democratic (Minority) Whip</a:t>
            </a:r>
          </a:p>
          <a:p>
            <a:pPr algn="ctr" eaLnBrk="1">
              <a:spcBef>
                <a:spcPct val="0"/>
              </a:spcBef>
            </a:pPr>
            <a:r>
              <a:rPr lang="en-US" altLang="en-US" sz="1969" dirty="0">
                <a:latin typeface="+mn-lt"/>
              </a:rPr>
              <a:t>Rep. Steve </a:t>
            </a:r>
            <a:r>
              <a:rPr lang="en-US" altLang="en-US" sz="1969" dirty="0" err="1">
                <a:latin typeface="+mn-lt"/>
              </a:rPr>
              <a:t>Scalise</a:t>
            </a:r>
            <a:r>
              <a:rPr lang="en-US" altLang="en-US" sz="1969" dirty="0">
                <a:latin typeface="+mn-lt"/>
              </a:rPr>
              <a:t> (R)</a:t>
            </a:r>
          </a:p>
          <a:p>
            <a:pPr algn="ctr" eaLnBrk="1">
              <a:spcBef>
                <a:spcPct val="0"/>
              </a:spcBef>
            </a:pPr>
            <a:endParaRPr lang="en-US" altLang="en-US" sz="1969" dirty="0">
              <a:latin typeface="+mn-lt"/>
            </a:endParaRPr>
          </a:p>
          <a:p>
            <a:pPr algn="ctr" eaLnBrk="1">
              <a:spcBef>
                <a:spcPct val="0"/>
              </a:spcBef>
            </a:pPr>
            <a:r>
              <a:rPr lang="en-US" altLang="en-US" sz="1969" dirty="0">
                <a:latin typeface="+mn-lt"/>
              </a:rPr>
              <a:t>Republican Conference Chair</a:t>
            </a:r>
          </a:p>
          <a:p>
            <a:pPr algn="ctr" eaLnBrk="1">
              <a:spcBef>
                <a:spcPct val="0"/>
              </a:spcBef>
            </a:pPr>
            <a:r>
              <a:rPr lang="en-US" altLang="en-US" sz="1969" dirty="0">
                <a:latin typeface="+mn-lt"/>
              </a:rPr>
              <a:t>Rep.  Liz Cheney (R)</a:t>
            </a:r>
          </a:p>
          <a:p>
            <a:pPr algn="ctr" eaLnBrk="1">
              <a:spcBef>
                <a:spcPct val="0"/>
              </a:spcBef>
            </a:pPr>
            <a:endParaRPr lang="en-US" altLang="en-US" sz="1969" dirty="0">
              <a:latin typeface="+mn-lt"/>
            </a:endParaRPr>
          </a:p>
        </p:txBody>
      </p:sp>
      <p:pic>
        <p:nvPicPr>
          <p:cNvPr id="13321" name="Picture 8" descr="parchment_textur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0841" y="2730170"/>
            <a:ext cx="648519" cy="648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</p:pic>
      <p:pic>
        <p:nvPicPr>
          <p:cNvPr id="11277" name="Picture 13" descr="parchment_texture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391054" y="1985350"/>
            <a:ext cx="696516" cy="696516"/>
          </a:xfrm>
          <a:prstGeom prst="rect">
            <a:avLst/>
          </a:prstGeom>
          <a:noFill/>
          <a:ln>
            <a:noFill/>
          </a:ln>
          <a:effectLst>
            <a:outerShdw blurRad="50800" dist="25400" algn="ctr" rotWithShape="0">
              <a:srgbClr val="000000">
                <a:alpha val="25000"/>
              </a:srgbClr>
            </a:outerShdw>
          </a:effectLst>
        </p:spPr>
      </p:pic>
      <p:pic>
        <p:nvPicPr>
          <p:cNvPr id="11278" name="Picture 14" descr="parchment_texture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687507" y="2868423"/>
            <a:ext cx="726653" cy="726653"/>
          </a:xfrm>
          <a:prstGeom prst="rect">
            <a:avLst/>
          </a:prstGeom>
          <a:noFill/>
          <a:ln>
            <a:noFill/>
          </a:ln>
          <a:effectLst>
            <a:outerShdw blurRad="50800" dist="25400" algn="ctr" rotWithShape="0">
              <a:srgbClr val="000000">
                <a:alpha val="2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55927" y="1734218"/>
            <a:ext cx="695691" cy="89446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08960" y="3595076"/>
            <a:ext cx="680562" cy="6805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548228" y="3973103"/>
            <a:ext cx="691406" cy="691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6170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en-US" altLang="en-US" sz="5062"/>
              <a:t>Senate </a:t>
            </a:r>
            <a:endParaRPr lang="en-US" altLang="en-US"/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57175" indent="-357175">
              <a:spcBef>
                <a:spcPts val="2109"/>
              </a:spcBef>
              <a:buSzPct val="30000"/>
              <a:buBlip>
                <a:blip r:embed="rId2"/>
              </a:buBlip>
            </a:pPr>
            <a:r>
              <a:rPr lang="en-US" altLang="en-US" sz="3797"/>
              <a:t>Must be 30 years of age.</a:t>
            </a:r>
          </a:p>
          <a:p>
            <a:pPr marL="357175" indent="-357175">
              <a:spcBef>
                <a:spcPts val="2109"/>
              </a:spcBef>
              <a:buSzPct val="30000"/>
              <a:buBlip>
                <a:blip r:embed="rId2"/>
              </a:buBlip>
            </a:pPr>
            <a:r>
              <a:rPr lang="en-US" altLang="en-US" sz="3797"/>
              <a:t>Citizen of the United States for at least 9 years.</a:t>
            </a:r>
          </a:p>
          <a:p>
            <a:pPr marL="357175" indent="-357175">
              <a:spcBef>
                <a:spcPts val="2109"/>
              </a:spcBef>
              <a:buSzPct val="30000"/>
              <a:buBlip>
                <a:blip r:embed="rId2"/>
              </a:buBlip>
            </a:pPr>
            <a:r>
              <a:rPr lang="en-US" altLang="en-US" sz="3797"/>
              <a:t>Must live in the state in which they serve.</a:t>
            </a:r>
            <a:endParaRPr lang="en-US" altLang="en-US" sz="3375"/>
          </a:p>
        </p:txBody>
      </p:sp>
    </p:spTree>
    <p:extLst>
      <p:ext uri="{BB962C8B-B14F-4D97-AF65-F5344CB8AC3E}">
        <p14:creationId xmlns:p14="http://schemas.microsoft.com/office/powerpoint/2010/main" val="498704513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en-US" altLang="en-US"/>
              <a:t>The Senate</a:t>
            </a:r>
          </a:p>
        </p:txBody>
      </p:sp>
      <p:sp>
        <p:nvSpPr>
          <p:cNvPr id="30723" name="TextBox 2"/>
          <p:cNvSpPr txBox="1">
            <a:spLocks noChangeArrowheads="1"/>
          </p:cNvSpPr>
          <p:nvPr/>
        </p:nvSpPr>
        <p:spPr bwMode="auto">
          <a:xfrm>
            <a:off x="1368861" y="1620903"/>
            <a:ext cx="9237083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571500" indent="-571500">
              <a:spcBef>
                <a:spcPts val="4200"/>
              </a:spcBef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1pPr>
            <a:lvl2pPr marL="742950" indent="-285750">
              <a:spcBef>
                <a:spcPts val="4200"/>
              </a:spcBef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2pPr>
            <a:lvl3pPr marL="1143000" indent="-228600">
              <a:spcBef>
                <a:spcPts val="4200"/>
              </a:spcBef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3pPr>
            <a:lvl4pPr marL="1600200" indent="-228600">
              <a:spcBef>
                <a:spcPts val="4200"/>
              </a:spcBef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4pPr>
            <a:lvl5pPr marL="2057400" indent="-228600">
              <a:spcBef>
                <a:spcPts val="4200"/>
              </a:spcBef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5pPr>
            <a:lvl6pPr marL="25146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6pPr>
            <a:lvl7pPr marL="29718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7pPr>
            <a:lvl8pPr marL="34290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8pPr>
            <a:lvl9pPr marL="38862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9pPr>
          </a:lstStyle>
          <a:p>
            <a:pPr eaLnBrk="1">
              <a:spcBef>
                <a:spcPct val="0"/>
              </a:spcBef>
              <a:buFontTx/>
              <a:buChar char="•"/>
            </a:pPr>
            <a:r>
              <a:rPr lang="en-US" altLang="en-US" sz="2800" dirty="0">
                <a:solidFill>
                  <a:schemeClr val="tx1"/>
                </a:solidFill>
                <a:latin typeface="+mn-lt"/>
              </a:rPr>
              <a:t>100 Members (2 per state)</a:t>
            </a:r>
          </a:p>
          <a:p>
            <a:pPr eaLnBrk="1">
              <a:spcBef>
                <a:spcPct val="0"/>
              </a:spcBef>
              <a:buFontTx/>
              <a:buChar char="•"/>
            </a:pPr>
            <a:r>
              <a:rPr lang="en-US" altLang="en-US" sz="2800" dirty="0">
                <a:solidFill>
                  <a:schemeClr val="tx1"/>
                </a:solidFill>
                <a:latin typeface="+mn-lt"/>
              </a:rPr>
              <a:t>6 year terms</a:t>
            </a:r>
          </a:p>
          <a:p>
            <a:pPr eaLnBrk="1">
              <a:spcBef>
                <a:spcPct val="0"/>
              </a:spcBef>
              <a:buFontTx/>
              <a:buChar char="•"/>
            </a:pPr>
            <a:r>
              <a:rPr lang="en-US" altLang="en-US" sz="2800" dirty="0">
                <a:solidFill>
                  <a:schemeClr val="tx1"/>
                </a:solidFill>
                <a:latin typeface="+mn-lt"/>
              </a:rPr>
              <a:t>Meant to protect the elites interests and play the role of watchdog of the House and of the Presidency.</a:t>
            </a:r>
          </a:p>
          <a:p>
            <a:pPr eaLnBrk="1">
              <a:spcBef>
                <a:spcPct val="0"/>
              </a:spcBef>
              <a:buFontTx/>
              <a:buChar char="•"/>
            </a:pPr>
            <a:r>
              <a:rPr lang="en-US" altLang="en-US" sz="2800" dirty="0">
                <a:solidFill>
                  <a:schemeClr val="tx1"/>
                </a:solidFill>
                <a:latin typeface="+mn-lt"/>
              </a:rPr>
              <a:t>Gives “advice &amp; consent”</a:t>
            </a:r>
          </a:p>
          <a:p>
            <a:pPr eaLnBrk="1">
              <a:spcBef>
                <a:spcPct val="0"/>
              </a:spcBef>
              <a:buFontTx/>
              <a:buChar char="•"/>
            </a:pPr>
            <a:r>
              <a:rPr lang="en-US" altLang="en-US" sz="2800" dirty="0">
                <a:solidFill>
                  <a:schemeClr val="tx1"/>
                </a:solidFill>
                <a:latin typeface="+mn-lt"/>
              </a:rPr>
              <a:t>Very influential on foreign affairs.</a:t>
            </a:r>
          </a:p>
          <a:p>
            <a:pPr eaLnBrk="1">
              <a:spcBef>
                <a:spcPct val="0"/>
              </a:spcBef>
              <a:buFontTx/>
              <a:buChar char="•"/>
            </a:pPr>
            <a:r>
              <a:rPr lang="en-US" altLang="en-US" sz="2800" dirty="0">
                <a:solidFill>
                  <a:schemeClr val="tx1"/>
                </a:solidFill>
                <a:latin typeface="+mn-lt"/>
              </a:rPr>
              <a:t>Unlimited debate</a:t>
            </a:r>
          </a:p>
          <a:p>
            <a:pPr eaLnBrk="1">
              <a:spcBef>
                <a:spcPct val="0"/>
              </a:spcBef>
              <a:buFontTx/>
              <a:buChar char="•"/>
            </a:pPr>
            <a:r>
              <a:rPr lang="en-US" altLang="en-US" sz="2800" dirty="0">
                <a:solidFill>
                  <a:schemeClr val="tx1"/>
                </a:solidFill>
                <a:latin typeface="+mn-lt"/>
              </a:rPr>
              <a:t>Filibuster</a:t>
            </a:r>
          </a:p>
          <a:p>
            <a:pPr eaLnBrk="1">
              <a:spcBef>
                <a:spcPct val="0"/>
              </a:spcBef>
              <a:buFontTx/>
              <a:buChar char="•"/>
            </a:pPr>
            <a:r>
              <a:rPr lang="en-US" altLang="en-US" sz="2800" dirty="0">
                <a:solidFill>
                  <a:schemeClr val="tx1"/>
                </a:solidFill>
                <a:latin typeface="+mn-lt"/>
              </a:rPr>
              <a:t>Cloture</a:t>
            </a:r>
          </a:p>
        </p:txBody>
      </p:sp>
    </p:spTree>
    <p:extLst>
      <p:ext uri="{BB962C8B-B14F-4D97-AF65-F5344CB8AC3E}">
        <p14:creationId xmlns:p14="http://schemas.microsoft.com/office/powerpoint/2010/main" val="27821568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2256234" y="367234"/>
            <a:ext cx="7358063" cy="1482328"/>
          </a:xfrm>
        </p:spPr>
        <p:txBody>
          <a:bodyPr/>
          <a:lstStyle/>
          <a:p>
            <a:r>
              <a:rPr lang="en-US" altLang="en-US" sz="5062"/>
              <a:t>Senate Leadership</a:t>
            </a:r>
          </a:p>
        </p:txBody>
      </p:sp>
      <p:sp>
        <p:nvSpPr>
          <p:cNvPr id="14339" name="TextBox 1"/>
          <p:cNvSpPr txBox="1">
            <a:spLocks noChangeArrowheads="1"/>
          </p:cNvSpPr>
          <p:nvPr/>
        </p:nvSpPr>
        <p:spPr bwMode="auto">
          <a:xfrm>
            <a:off x="2720578" y="1714500"/>
            <a:ext cx="7072313" cy="481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200"/>
              </a:spcBef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1pPr>
            <a:lvl2pPr marL="742950" indent="-285750">
              <a:spcBef>
                <a:spcPts val="4200"/>
              </a:spcBef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2pPr>
            <a:lvl3pPr marL="1143000" indent="-228600">
              <a:spcBef>
                <a:spcPts val="4200"/>
              </a:spcBef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3pPr>
            <a:lvl4pPr marL="1600200" indent="-228600">
              <a:spcBef>
                <a:spcPts val="4200"/>
              </a:spcBef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4pPr>
            <a:lvl5pPr marL="2057400" indent="-228600">
              <a:spcBef>
                <a:spcPts val="4200"/>
              </a:spcBef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5pPr>
            <a:lvl6pPr marL="25146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6pPr>
            <a:lvl7pPr marL="29718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7pPr>
            <a:lvl8pPr marL="34290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8pPr>
            <a:lvl9pPr marL="38862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9pPr>
          </a:lstStyle>
          <a:p>
            <a:pPr algn="ctr" eaLnBrk="1">
              <a:spcBef>
                <a:spcPct val="0"/>
              </a:spcBef>
            </a:pPr>
            <a:r>
              <a:rPr lang="en-US" altLang="en-US" sz="2531" dirty="0">
                <a:latin typeface="+mn-lt"/>
              </a:rPr>
              <a:t>Constitutionally Mandated Officers</a:t>
            </a:r>
          </a:p>
        </p:txBody>
      </p:sp>
      <p:sp>
        <p:nvSpPr>
          <p:cNvPr id="14341" name="TextBox 2"/>
          <p:cNvSpPr txBox="1">
            <a:spLocks noChangeArrowheads="1"/>
          </p:cNvSpPr>
          <p:nvPr/>
        </p:nvSpPr>
        <p:spPr bwMode="auto">
          <a:xfrm>
            <a:off x="4488656" y="2518172"/>
            <a:ext cx="4192488" cy="871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200"/>
              </a:spcBef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1pPr>
            <a:lvl2pPr marL="742950" indent="-285750">
              <a:spcBef>
                <a:spcPts val="4200"/>
              </a:spcBef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2pPr>
            <a:lvl3pPr marL="1143000" indent="-228600">
              <a:spcBef>
                <a:spcPts val="4200"/>
              </a:spcBef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3pPr>
            <a:lvl4pPr marL="1600200" indent="-228600">
              <a:spcBef>
                <a:spcPts val="4200"/>
              </a:spcBef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4pPr>
            <a:lvl5pPr marL="2057400" indent="-228600">
              <a:spcBef>
                <a:spcPts val="4200"/>
              </a:spcBef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5pPr>
            <a:lvl6pPr marL="25146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6pPr>
            <a:lvl7pPr marL="29718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7pPr>
            <a:lvl8pPr marL="34290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8pPr>
            <a:lvl9pPr marL="38862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9pPr>
          </a:lstStyle>
          <a:p>
            <a:pPr eaLnBrk="1">
              <a:spcBef>
                <a:spcPct val="0"/>
              </a:spcBef>
            </a:pPr>
            <a:r>
              <a:rPr lang="en-US" altLang="en-US" sz="2531" dirty="0">
                <a:latin typeface="+mn-lt"/>
              </a:rPr>
              <a:t>Vice President</a:t>
            </a:r>
          </a:p>
          <a:p>
            <a:pPr eaLnBrk="1">
              <a:spcBef>
                <a:spcPct val="0"/>
              </a:spcBef>
            </a:pPr>
            <a:r>
              <a:rPr lang="en-US" altLang="en-US" sz="2531" dirty="0">
                <a:latin typeface="+mn-lt"/>
              </a:rPr>
              <a:t>Mike Pence (R)</a:t>
            </a:r>
          </a:p>
        </p:txBody>
      </p:sp>
      <p:sp>
        <p:nvSpPr>
          <p:cNvPr id="14342" name="TextBox 3"/>
          <p:cNvSpPr txBox="1">
            <a:spLocks noChangeArrowheads="1"/>
          </p:cNvSpPr>
          <p:nvPr/>
        </p:nvSpPr>
        <p:spPr bwMode="auto">
          <a:xfrm>
            <a:off x="3845719" y="4446984"/>
            <a:ext cx="3536156" cy="1650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200"/>
              </a:spcBef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1pPr>
            <a:lvl2pPr marL="742950" indent="-285750">
              <a:spcBef>
                <a:spcPts val="4200"/>
              </a:spcBef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2pPr>
            <a:lvl3pPr marL="1143000" indent="-228600">
              <a:spcBef>
                <a:spcPts val="4200"/>
              </a:spcBef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3pPr>
            <a:lvl4pPr marL="1600200" indent="-228600">
              <a:spcBef>
                <a:spcPts val="4200"/>
              </a:spcBef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4pPr>
            <a:lvl5pPr marL="2057400" indent="-228600">
              <a:spcBef>
                <a:spcPts val="4200"/>
              </a:spcBef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5pPr>
            <a:lvl6pPr marL="25146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6pPr>
            <a:lvl7pPr marL="29718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7pPr>
            <a:lvl8pPr marL="34290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8pPr>
            <a:lvl9pPr marL="38862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9pPr>
          </a:lstStyle>
          <a:p>
            <a:pPr algn="ctr" eaLnBrk="1">
              <a:spcBef>
                <a:spcPct val="0"/>
              </a:spcBef>
            </a:pPr>
            <a:r>
              <a:rPr lang="en-US" altLang="en-US" sz="2531" dirty="0">
                <a:latin typeface="+mn-lt"/>
              </a:rPr>
              <a:t>President Pro Tempore</a:t>
            </a:r>
          </a:p>
          <a:p>
            <a:pPr algn="ctr" eaLnBrk="1">
              <a:spcBef>
                <a:spcPct val="0"/>
              </a:spcBef>
            </a:pPr>
            <a:r>
              <a:rPr lang="en-US" altLang="en-US" sz="2531" dirty="0">
                <a:latin typeface="+mn-lt"/>
              </a:rPr>
              <a:t>Charles Grassley (R)</a:t>
            </a:r>
          </a:p>
          <a:p>
            <a:pPr algn="ctr" eaLnBrk="1">
              <a:spcBef>
                <a:spcPct val="0"/>
              </a:spcBef>
            </a:pPr>
            <a:endParaRPr lang="en-US" altLang="en-US" sz="2531" dirty="0">
              <a:latin typeface="+mn-lt"/>
            </a:endParaRPr>
          </a:p>
        </p:txBody>
      </p:sp>
      <p:sp>
        <p:nvSpPr>
          <p:cNvPr id="14343" name="TextBox 7"/>
          <p:cNvSpPr txBox="1">
            <a:spLocks noChangeArrowheads="1"/>
          </p:cNvSpPr>
          <p:nvPr/>
        </p:nvSpPr>
        <p:spPr bwMode="auto">
          <a:xfrm>
            <a:off x="7971234" y="1768078"/>
            <a:ext cx="1803797" cy="481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1pPr>
            <a:lvl2pPr marL="742950" indent="-285750">
              <a:defRPr sz="36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2pPr>
            <a:lvl3pPr>
              <a:defRPr sz="36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3pPr>
            <a:lvl4pPr>
              <a:defRPr sz="36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4pPr>
            <a:lvl5pPr>
              <a:defRPr sz="36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5pPr>
            <a:lvl6pPr marL="1981200" indent="3048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6pPr>
            <a:lvl7pPr marL="2438400" indent="3048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7pPr>
            <a:lvl8pPr marL="2895600" indent="3048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8pPr>
            <a:lvl9pPr marL="3352800" indent="3048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9pPr>
          </a:lstStyle>
          <a:p>
            <a:pPr algn="ctr" eaLnBrk="1"/>
            <a:endParaRPr lang="en-US" altLang="en-US" sz="2531"/>
          </a:p>
        </p:txBody>
      </p:sp>
      <p:pic>
        <p:nvPicPr>
          <p:cNvPr id="14344" name="Picture 9" descr="Mike Pen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0578" y="2222377"/>
            <a:ext cx="1151930" cy="1707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5346" y="4154237"/>
            <a:ext cx="1663518" cy="2079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1319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5A2F9111-B2DB-470C-BA56-608F9B6588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2696</Words>
  <Application>Microsoft Office PowerPoint</Application>
  <PresentationFormat>Widescreen</PresentationFormat>
  <Paragraphs>305</Paragraphs>
  <Slides>45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6" baseType="lpstr">
      <vt:lpstr>Arial</vt:lpstr>
      <vt:lpstr>Baskerville Old Face</vt:lpstr>
      <vt:lpstr>Book Antiqua</vt:lpstr>
      <vt:lpstr>Calibri</vt:lpstr>
      <vt:lpstr>Century Gothic</vt:lpstr>
      <vt:lpstr>Papyrus</vt:lpstr>
      <vt:lpstr>Times</vt:lpstr>
      <vt:lpstr>Times New Roman</vt:lpstr>
      <vt:lpstr>Wingdings</vt:lpstr>
      <vt:lpstr>Wingdings 3</vt:lpstr>
      <vt:lpstr>Ion</vt:lpstr>
      <vt:lpstr>Congress (115th ) Textbook Chapter 12 Study Guide book Chapter 6 A.P. Government</vt:lpstr>
      <vt:lpstr>Origins of Congress</vt:lpstr>
      <vt:lpstr>House of Representatives </vt:lpstr>
      <vt:lpstr>The House Of Rep's</vt:lpstr>
      <vt:lpstr>The make up of Congress</vt:lpstr>
      <vt:lpstr>Other House Leadership</vt:lpstr>
      <vt:lpstr>Senate </vt:lpstr>
      <vt:lpstr>The Senate</vt:lpstr>
      <vt:lpstr>Senate Leadership</vt:lpstr>
      <vt:lpstr>Other Senate Leadership</vt:lpstr>
      <vt:lpstr>116th Congressional Make up</vt:lpstr>
      <vt:lpstr>116th Congressional Make up</vt:lpstr>
      <vt:lpstr>Characteristics of members</vt:lpstr>
      <vt:lpstr>Being a Congressmen (Women)</vt:lpstr>
      <vt:lpstr>Being a Congressmen (Women)</vt:lpstr>
      <vt:lpstr>Serving Constituents</vt:lpstr>
      <vt:lpstr>Incumbency in the House and Senate</vt:lpstr>
      <vt:lpstr>The Incumbency Advantage</vt:lpstr>
      <vt:lpstr>The Incumbency Advantage</vt:lpstr>
      <vt:lpstr>Why Incumbents Sometimes Lose</vt:lpstr>
      <vt:lpstr>The Role of Party Identification</vt:lpstr>
      <vt:lpstr>Spending in Congressional Elections</vt:lpstr>
      <vt:lpstr>PowerPoint Presentation</vt:lpstr>
      <vt:lpstr>“Congress in session is Congress on public exhibition, whilst Congress in its committee-rooms is Congress at work.” –Woodrow Wilson </vt:lpstr>
      <vt:lpstr>Powers of Congress</vt:lpstr>
      <vt:lpstr>The Congressional Process</vt:lpstr>
      <vt:lpstr>Logrolling</vt:lpstr>
      <vt:lpstr>How Congress is Organized  to Make Policy</vt:lpstr>
      <vt:lpstr>Rules Committee</vt:lpstr>
      <vt:lpstr>Some other important Committees</vt:lpstr>
      <vt:lpstr>How Congress is Organized  to Make Policy</vt:lpstr>
      <vt:lpstr>The Committees at Work: Legislation and Oversight How Congress is Organized to Make Policy</vt:lpstr>
      <vt:lpstr>How Congress is Organized to Make Policy</vt:lpstr>
      <vt:lpstr>How Congress is Organized to Make Policy</vt:lpstr>
      <vt:lpstr>How Congress is Organized to Make Policy</vt:lpstr>
      <vt:lpstr>The Congressional Process</vt:lpstr>
      <vt:lpstr>The Congressional Process</vt:lpstr>
      <vt:lpstr>Some key Terms</vt:lpstr>
      <vt:lpstr>Types of Resolutions</vt:lpstr>
      <vt:lpstr>Congressional Procedure Terms</vt:lpstr>
      <vt:lpstr>Congressional Procedure Terms</vt:lpstr>
      <vt:lpstr>Congressional Procedure Terms</vt:lpstr>
      <vt:lpstr>How Voting Occurs in Congress</vt:lpstr>
      <vt:lpstr>The Congressional Process</vt:lpstr>
      <vt:lpstr>Understanding Congress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Congress (115th ) Textbook Chapter 12 Study Guide book Chapter 6 A.P. Government</dc:title>
  <dc:creator>Michael Fluharty</dc:creator>
  <cp:lastModifiedBy>Michael Fluharty</cp:lastModifiedBy>
  <cp:revision>1</cp:revision>
  <dcterms:created xsi:type="dcterms:W3CDTF">2020-10-05T14:19:05Z</dcterms:created>
  <dcterms:modified xsi:type="dcterms:W3CDTF">2020-10-05T14:19:44Z</dcterms:modified>
</cp:coreProperties>
</file>