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70" r:id="rId3"/>
    <p:sldId id="276" r:id="rId4"/>
    <p:sldId id="265" r:id="rId5"/>
    <p:sldId id="267" r:id="rId6"/>
    <p:sldId id="271" r:id="rId7"/>
    <p:sldId id="277" r:id="rId8"/>
    <p:sldId id="268" r:id="rId9"/>
    <p:sldId id="269" r:id="rId10"/>
    <p:sldId id="273" r:id="rId11"/>
    <p:sldId id="274" r:id="rId12"/>
    <p:sldId id="272" r:id="rId13"/>
    <p:sldId id="262" r:id="rId14"/>
    <p:sldId id="263" r:id="rId15"/>
    <p:sldId id="264" r:id="rId16"/>
    <p:sldId id="294" r:id="rId17"/>
    <p:sldId id="266" r:id="rId18"/>
    <p:sldId id="300" r:id="rId19"/>
    <p:sldId id="295" r:id="rId20"/>
    <p:sldId id="278" r:id="rId21"/>
    <p:sldId id="297" r:id="rId22"/>
    <p:sldId id="298" r:id="rId23"/>
    <p:sldId id="284" r:id="rId24"/>
    <p:sldId id="286" r:id="rId25"/>
    <p:sldId id="301" r:id="rId26"/>
    <p:sldId id="28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(117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117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4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220 Dems and 213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48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50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117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6311" y="1167442"/>
            <a:ext cx="1159965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average age of Members of the House at the beginning of the 117th Congress was 58.4 years; of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Senators, 64.3 years.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overwhelming majority, 96%, </a:t>
            </a:r>
            <a:r>
              <a:rPr lang="en-US" altLang="en-US" sz="1600" dirty="0" err="1">
                <a:latin typeface="+mn-lt"/>
              </a:rPr>
              <a:t>ofMembers</a:t>
            </a:r>
            <a:r>
              <a:rPr lang="en-US" altLang="en-US" sz="1600" dirty="0">
                <a:latin typeface="+mn-lt"/>
              </a:rPr>
              <a:t> of Congress have a college education.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dominant professions of Members are public service/politics, business, and law.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Most Members identify as Christians, and the collective majority of these affiliate with a Protestant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denomination. Roman Catholics account for the largest single religious denomination, and numerous other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affiliations are represented, including Jewish, Mormon, Buddhist, Muslim, Hindu, Greek Orthodox,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Pentecostal Christian, Unitarian Universalist, and Adventist.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 average length of service for Representatives at the beginning of the 117thCongress was 8.9 years (4.5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House terms); for Senators, 11.0 years (1.8 Senate terms).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One hundred forty-</a:t>
            </a:r>
            <a:r>
              <a:rPr lang="en-US" altLang="en-US" sz="1600" dirty="0" err="1">
                <a:latin typeface="+mn-lt"/>
              </a:rPr>
              <a:t>sevenwomen</a:t>
            </a:r>
            <a:r>
              <a:rPr lang="en-US" altLang="en-US" sz="1600" dirty="0">
                <a:latin typeface="+mn-lt"/>
              </a:rPr>
              <a:t> serve in the 117thCongress: 123 in the House, including 3Delegates and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Resident Commissioner, and 24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57 African American Members of the House and 3 in the Senate. This House number includes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two Delegates.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54 Hispanic or Latino Members (a record number) serving: 47 in the House, including 2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Delegates and the Resident Commissioner, and 7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There are 21 Members (16Representatives, 3 Delegates, and 2 Senators) who are Asian Americans or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Pacific Islander Americans.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 A record five Native Americans(American Indians or Native Hawaiians) serve in the House.</a:t>
            </a:r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$174.000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make more as example: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 Mike Garcia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1026" name="Picture 2" descr="Mike Garcia (politician) - Wikipedia">
            <a:extLst>
              <a:ext uri="{FF2B5EF4-FFF2-40B4-BE49-F238E27FC236}">
                <a16:creationId xmlns:a16="http://schemas.microsoft.com/office/drawing/2014/main" id="{1BDA2D81-595F-470D-96BF-90A1DB0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74" y="2022556"/>
            <a:ext cx="2431915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531" b="1" dirty="0"/>
              <a:t>Party Views. (Organizational View)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(Representational View)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(Attitudinal View) </a:t>
            </a:r>
            <a:r>
              <a:rPr lang="en-US" altLang="en-US" sz="2531" dirty="0"/>
              <a:t>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21070"/>
            <a:ext cx="8946541" cy="5228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To lay and collect taxes, duties, imposts, and excises</a:t>
            </a:r>
          </a:p>
          <a:p>
            <a:r>
              <a:rPr lang="en-US" altLang="en-US" dirty="0"/>
              <a:t>To borrow money</a:t>
            </a:r>
          </a:p>
          <a:p>
            <a:r>
              <a:rPr lang="en-US" altLang="en-US" dirty="0"/>
              <a:t>To regulate commerce with foreign nations/among states</a:t>
            </a:r>
          </a:p>
          <a:p>
            <a:r>
              <a:rPr lang="en-US" altLang="en-US" dirty="0"/>
              <a:t>To establish rules for naturalization and bankruptcy</a:t>
            </a:r>
          </a:p>
          <a:p>
            <a:r>
              <a:rPr lang="en-US" altLang="en-US" dirty="0"/>
              <a:t>To coin money, set its value, and punish counterfeiting</a:t>
            </a:r>
          </a:p>
          <a:p>
            <a:r>
              <a:rPr lang="en-US" altLang="en-US" dirty="0"/>
              <a:t>To fix the standard of weights and measures</a:t>
            </a:r>
          </a:p>
          <a:p>
            <a:r>
              <a:rPr lang="en-US" altLang="en-US" dirty="0"/>
              <a:t>To establish a post office and post roads</a:t>
            </a:r>
          </a:p>
          <a:p>
            <a:r>
              <a:rPr lang="en-US" altLang="en-US" dirty="0"/>
              <a:t>To issue patents and copyrights to inventors/authors</a:t>
            </a:r>
          </a:p>
          <a:p>
            <a:r>
              <a:rPr lang="en-US" altLang="en-US" dirty="0"/>
              <a:t>To create courts inferior to the Supreme Court</a:t>
            </a:r>
          </a:p>
          <a:p>
            <a:r>
              <a:rPr lang="en-US" altLang="en-US" dirty="0"/>
              <a:t>To define/punish piracies, felonies on high seas, and crimes against law of nations</a:t>
            </a:r>
          </a:p>
          <a:p>
            <a:r>
              <a:rPr lang="en-US" altLang="en-US" dirty="0"/>
              <a:t>To declare war </a:t>
            </a:r>
          </a:p>
          <a:p>
            <a:r>
              <a:rPr lang="en-US" altLang="en-US" dirty="0"/>
              <a:t>To raise and support an army and navy; make rules for their governance</a:t>
            </a:r>
          </a:p>
          <a:p>
            <a:r>
              <a:rPr lang="en-US" altLang="en-US" dirty="0"/>
              <a:t>To provide for a militia</a:t>
            </a:r>
          </a:p>
          <a:p>
            <a:r>
              <a:rPr lang="en-US" altLang="en-US" dirty="0"/>
              <a:t>To exercise exclusive legislative powers over seat of government, federal facilities</a:t>
            </a:r>
          </a:p>
          <a:p>
            <a:r>
              <a:rPr lang="en-US" altLang="en-US" dirty="0"/>
              <a:t>To “make all laws which shall be necessary and proper for carrying into execution the fore-going powers, and all other powers vested by this Constitution in the government of the United States.”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  <a:p>
            <a:pPr marL="0" lvl="1" indent="0"/>
            <a:r>
              <a:rPr lang="en-US" altLang="en-US" sz="2250" u="sng" dirty="0"/>
              <a:t>Seniority rule </a:t>
            </a:r>
            <a:r>
              <a:rPr lang="en-US" altLang="en-US" sz="2250" dirty="0"/>
              <a:t>– A legislative practice that assigns the chair of the committee or subcommittee to the member of the majority party with the longest continuous service on the committee.</a:t>
            </a:r>
          </a:p>
          <a:p>
            <a:pPr marL="0" lvl="1" indent="0"/>
            <a:endParaRPr lang="en-US" altLang="en-US" sz="2250" dirty="0"/>
          </a:p>
          <a:p>
            <a:pPr marL="0" lvl="1" indent="0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39" y="1152983"/>
            <a:ext cx="5428398" cy="53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/>
              <a:t>Rider:  In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Double Tracking</a:t>
            </a:r>
            <a:r>
              <a:rPr lang="en-US" altLang="en-US" sz="2531" dirty="0">
                <a:solidFill>
                  <a:schemeClr val="tx1"/>
                </a:solidFill>
              </a:rPr>
              <a:t>:  A procedure that allows the Senate to move onto other business but still keep a bill debate open for a future time.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fontScale="925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Kamala Harris  (D)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Patrick Leahy 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Nancy Pelosi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 of Congress:  535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45" y="3982549"/>
            <a:ext cx="1263083" cy="1263083"/>
          </a:xfrm>
          <a:prstGeom prst="rect">
            <a:avLst/>
          </a:prstGeom>
        </p:spPr>
      </p:pic>
      <p:pic>
        <p:nvPicPr>
          <p:cNvPr id="1026" name="Picture 2" descr="Kamala Harris: The Vice President">
            <a:extLst>
              <a:ext uri="{FF2B5EF4-FFF2-40B4-BE49-F238E27FC236}">
                <a16:creationId xmlns:a16="http://schemas.microsoft.com/office/drawing/2014/main" id="{29AFD1DE-9232-4AC5-822A-5239483E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86" y="141327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</a:t>
            </a:r>
            <a:r>
              <a:rPr lang="en-US" altLang="en-US" sz="1969" dirty="0" err="1">
                <a:latin typeface="+mn-lt"/>
              </a:rPr>
              <a:t>Steny</a:t>
            </a:r>
            <a:r>
              <a:rPr lang="en-US" altLang="en-US" sz="1969" dirty="0">
                <a:latin typeface="+mn-lt"/>
              </a:rPr>
              <a:t> Hoyer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James Clyburn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Hakeem Jeffries (D)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970014" y="1640834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(Minority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Kevin McCarthy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(Minority)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</a:t>
            </a:r>
            <a:r>
              <a:rPr lang="en-US" altLang="en-US" sz="1969" dirty="0" err="1">
                <a:latin typeface="+mn-lt"/>
              </a:rPr>
              <a:t>Scalise</a:t>
            </a:r>
            <a:r>
              <a:rPr lang="en-US" altLang="en-US" sz="1969" dirty="0">
                <a:latin typeface="+mn-lt"/>
              </a:rPr>
              <a:t>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Elise Stefanik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</p:txBody>
      </p:sp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41" y="2730170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1054" y="1985350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7507" y="2868423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927" y="1734218"/>
            <a:ext cx="695691" cy="89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960" y="3595076"/>
            <a:ext cx="680562" cy="68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8228" y="3973103"/>
            <a:ext cx="691406" cy="6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Kamala Harris (D)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Patrick Leahy (D)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46" y="4154237"/>
            <a:ext cx="1663518" cy="2079398"/>
          </a:xfrm>
          <a:prstGeom prst="rect">
            <a:avLst/>
          </a:prstGeom>
        </p:spPr>
      </p:pic>
      <p:pic>
        <p:nvPicPr>
          <p:cNvPr id="2050" name="Picture 2" descr=", ">
            <a:extLst>
              <a:ext uri="{FF2B5EF4-FFF2-40B4-BE49-F238E27FC236}">
                <a16:creationId xmlns:a16="http://schemas.microsoft.com/office/drawing/2014/main" id="{FFF6DFAF-7074-4D4F-AF71-42DCF2B8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7" y="2303859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Charles Schumer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Mitch McConnell (R)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Richard Durbin (D)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Majority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John Thune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1" y="2264475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0" y="3429000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9" y="1182631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59" y="4681104"/>
            <a:ext cx="1150327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1713</Words>
  <Application>Microsoft Office PowerPoint</Application>
  <PresentationFormat>Widescreen</PresentationFormat>
  <Paragraphs>204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MS PGothic</vt:lpstr>
      <vt:lpstr>Arial</vt:lpstr>
      <vt:lpstr>Book Antiqua</vt:lpstr>
      <vt:lpstr>Calibri</vt:lpstr>
      <vt:lpstr>Century Gothic</vt:lpstr>
      <vt:lpstr>Papyrus</vt:lpstr>
      <vt:lpstr>Times New Roman</vt:lpstr>
      <vt:lpstr>Wingdings 3</vt:lpstr>
      <vt:lpstr>Ion</vt:lpstr>
      <vt:lpstr>Congress (117th ) 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117th Congressional Make up</vt:lpstr>
      <vt:lpstr>117th Congressional Make up</vt:lpstr>
      <vt:lpstr>Characteristics of members</vt:lpstr>
      <vt:lpstr>Being a Congressmen (Women)</vt:lpstr>
      <vt:lpstr>Being a Congressmen (Women)</vt:lpstr>
      <vt:lpstr>Serving Constituents</vt:lpstr>
      <vt:lpstr>PowerPoint Presentation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The Congressional Process</vt:lpstr>
      <vt:lpstr>The Congressional Process</vt:lpstr>
      <vt:lpstr>Some key Terms</vt:lpstr>
      <vt:lpstr>Types of Resolutions</vt:lpstr>
      <vt:lpstr>Congressional Procedure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(115th ) Textbook Chapter 12 Study Guide book Chapter 6 A.P. Government</dc:title>
  <dc:creator>Michael Fluharty</dc:creator>
  <cp:lastModifiedBy>Michael Fluharty</cp:lastModifiedBy>
  <cp:revision>7</cp:revision>
  <dcterms:created xsi:type="dcterms:W3CDTF">2020-10-05T14:19:05Z</dcterms:created>
  <dcterms:modified xsi:type="dcterms:W3CDTF">2021-09-21T17:16:44Z</dcterms:modified>
</cp:coreProperties>
</file>