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14" r:id="rId3"/>
    <p:sldId id="315" r:id="rId4"/>
    <p:sldId id="316" r:id="rId5"/>
    <p:sldId id="317" r:id="rId6"/>
    <p:sldId id="319" r:id="rId7"/>
    <p:sldId id="318" r:id="rId8"/>
    <p:sldId id="320" r:id="rId9"/>
    <p:sldId id="321" r:id="rId10"/>
    <p:sldId id="322" r:id="rId11"/>
    <p:sldId id="323" r:id="rId12"/>
    <p:sldId id="324" r:id="rId13"/>
    <p:sldId id="325" r:id="rId14"/>
    <p:sldId id="326" r:id="rId15"/>
    <p:sldId id="327" r:id="rId16"/>
    <p:sldId id="259" r:id="rId17"/>
    <p:sldId id="288" r:id="rId18"/>
    <p:sldId id="292" r:id="rId19"/>
    <p:sldId id="293" r:id="rId20"/>
    <p:sldId id="294" r:id="rId21"/>
    <p:sldId id="274" r:id="rId22"/>
    <p:sldId id="279" r:id="rId23"/>
    <p:sldId id="283" r:id="rId24"/>
    <p:sldId id="280" r:id="rId25"/>
    <p:sldId id="328" r:id="rId26"/>
    <p:sldId id="329" r:id="rId27"/>
    <p:sldId id="272" r:id="rId28"/>
    <p:sldId id="289" r:id="rId29"/>
    <p:sldId id="290" r:id="rId30"/>
    <p:sldId id="291" r:id="rId31"/>
    <p:sldId id="260" r:id="rId32"/>
    <p:sldId id="261" r:id="rId33"/>
    <p:sldId id="281" r:id="rId34"/>
    <p:sldId id="282" r:id="rId35"/>
    <p:sldId id="306" r:id="rId36"/>
    <p:sldId id="295" r:id="rId37"/>
    <p:sldId id="296" r:id="rId38"/>
    <p:sldId id="310" r:id="rId39"/>
    <p:sldId id="300" r:id="rId40"/>
    <p:sldId id="301" r:id="rId41"/>
    <p:sldId id="311" r:id="rId42"/>
    <p:sldId id="302" r:id="rId43"/>
    <p:sldId id="307" r:id="rId44"/>
    <p:sldId id="308" r:id="rId45"/>
    <p:sldId id="309" r:id="rId46"/>
    <p:sldId id="332" r:id="rId47"/>
    <p:sldId id="287" r:id="rId48"/>
    <p:sldId id="312" r:id="rId49"/>
    <p:sldId id="313" r:id="rId50"/>
    <p:sldId id="266" r:id="rId51"/>
    <p:sldId id="267" r:id="rId52"/>
    <p:sldId id="330" r:id="rId53"/>
    <p:sldId id="33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4" d="100"/>
          <a:sy n="114" d="100"/>
        </p:scale>
        <p:origin x="304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3E6E6-660E-4579-861F-C23ED5E7246E}" type="datetimeFigureOut">
              <a:rPr lang="en-US" smtClean="0"/>
              <a:t>8/30/2018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8847D-2A43-4A15-9DAF-A9ECF6DB7343}" type="slidenum">
              <a:rPr lang="en-US" smtClean="0"/>
              <a:t>‹#›</a:t>
            </a:fld>
            <a:endParaRPr lang="en-US"/>
          </a:p>
        </p:txBody>
      </p:sp>
    </p:spTree>
    <p:extLst>
      <p:ext uri="{BB962C8B-B14F-4D97-AF65-F5344CB8AC3E}">
        <p14:creationId xmlns:p14="http://schemas.microsoft.com/office/powerpoint/2010/main" val="335977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4901BD-4A0F-4739-93EE-5585C1DB26DD}"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408379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6FAF67-6C7C-46B3-8405-B347781F0C71}"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05719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DE37D-AD12-4301-8DA3-DBDB9F9B65D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692275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730EF6-AA3D-4548-9579-F3F339BEBBA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335173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CC2770-18CE-46AC-B312-DFBA18F89DDB}"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77475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20859A-5A3A-4566-A63C-D7C9D082A59B}"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425714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A232B2-4D50-4701-B9F1-89BB80FE1098}"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439434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2AE283-D4F0-4E5A-8BD2-C6F8F4FC80E9}"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extLst>
      <p:ext uri="{BB962C8B-B14F-4D97-AF65-F5344CB8AC3E}">
        <p14:creationId xmlns:p14="http://schemas.microsoft.com/office/powerpoint/2010/main" val="78937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3F86B5-1D09-4A36-8F48-7DC61E6050B3}"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extLst>
      <p:ext uri="{BB962C8B-B14F-4D97-AF65-F5344CB8AC3E}">
        <p14:creationId xmlns:p14="http://schemas.microsoft.com/office/powerpoint/2010/main" val="198553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215BEE-3541-459D-8A80-BB665DC9FD3C}"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1297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E14DBC-B8A5-4727-B34F-F4189E3F45D7}"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61833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27B93F-47F3-4135-A017-0D1B318213CB}"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3415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B83889-30E7-4B1D-A61F-D35A0DEFDBCF}"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2309810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67E917-5CAD-4A97-BAC8-B84BB7B691EF}"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411566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FDCE3-D443-44A5-BBCA-23BF17F6DFAF}"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23132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797BB8-0C2E-44AC-A145-5F097E11711D}"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66218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FA8707-247A-435F-98FC-367ECA69A56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3654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344485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74707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89938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348212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E17A2-47A0-45C2-BF17-45C07541BF23}"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296963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3E17A2-47A0-45C2-BF17-45C07541BF23}"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18044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3E17A2-47A0-45C2-BF17-45C07541BF23}"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70906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3E17A2-47A0-45C2-BF17-45C07541BF23}"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70967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E17A2-47A0-45C2-BF17-45C07541BF23}"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325503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E17A2-47A0-45C2-BF17-45C07541BF23}"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244225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E17A2-47A0-45C2-BF17-45C07541BF23}"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37108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E17A2-47A0-45C2-BF17-45C07541BF23}" type="datetimeFigureOut">
              <a:rPr lang="en-US" smtClean="0"/>
              <a:t>8/30/2018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5B22A-EF7C-4458-B4CC-E06575F0D40F}" type="slidenum">
              <a:rPr lang="en-US" smtClean="0"/>
              <a:t>‹#›</a:t>
            </a:fld>
            <a:endParaRPr lang="en-US"/>
          </a:p>
        </p:txBody>
      </p:sp>
    </p:spTree>
    <p:extLst>
      <p:ext uri="{BB962C8B-B14F-4D97-AF65-F5344CB8AC3E}">
        <p14:creationId xmlns:p14="http://schemas.microsoft.com/office/powerpoint/2010/main" val="373148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6JfC-BJxnhQ"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s://www.youtube.com/watch?v=GNN95-ICOMI" TargetMode="External"/><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youtube.com/watch?v=5FQ_Y2FUa6Q" TargetMode="External"/><Relationship Id="rId4" Type="http://schemas.openxmlformats.org/officeDocument/2006/relationships/hyperlink" Target="https://www.youtube.com/watch?v=L5gAVO6op8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1017"/>
            <a:ext cx="7772400" cy="1828945"/>
          </a:xfrm>
          <a:solidFill>
            <a:schemeClr val="accent2">
              <a:lumMod val="75000"/>
            </a:schemeClr>
          </a:solidFill>
        </p:spPr>
        <p:txBody>
          <a:bodyPr/>
          <a:lstStyle/>
          <a:p>
            <a:r>
              <a:rPr lang="en-US" dirty="0">
                <a:solidFill>
                  <a:schemeClr val="bg1"/>
                </a:solidFill>
              </a:rPr>
              <a:t>Constitution </a:t>
            </a:r>
          </a:p>
        </p:txBody>
      </p:sp>
    </p:spTree>
    <p:extLst>
      <p:ext uri="{BB962C8B-B14F-4D97-AF65-F5344CB8AC3E}">
        <p14:creationId xmlns:p14="http://schemas.microsoft.com/office/powerpoint/2010/main" val="31594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Californian FB" pitchFamily="18" charset="0"/>
              </a:rPr>
              <a:t>The government that failed: 1776-1787</a:t>
            </a:r>
          </a:p>
        </p:txBody>
      </p:sp>
      <p:sp>
        <p:nvSpPr>
          <p:cNvPr id="21507" name="Content Placeholder 2"/>
          <p:cNvSpPr>
            <a:spLocks noGrp="1"/>
          </p:cNvSpPr>
          <p:nvPr>
            <p:ph idx="1"/>
          </p:nvPr>
        </p:nvSpPr>
        <p:spPr/>
        <p:txBody>
          <a:bodyPr/>
          <a:lstStyle/>
          <a:p>
            <a:r>
              <a:rPr lang="en-US" altLang="en-US" sz="1800" b="1" dirty="0">
                <a:latin typeface="Arial Narrow" panose="020B0606020202030204" pitchFamily="34" charset="0"/>
              </a:rPr>
              <a:t>Shays’ Rebellion:</a:t>
            </a:r>
          </a:p>
          <a:p>
            <a:pPr lvl="1"/>
            <a:r>
              <a:rPr lang="en-US" altLang="en-US" sz="1500" dirty="0">
                <a:latin typeface="Arial Narrow" panose="020B0606020202030204" pitchFamily="34" charset="0"/>
              </a:rPr>
              <a:t>Many lost their land due to creditors</a:t>
            </a:r>
          </a:p>
          <a:p>
            <a:pPr lvl="1"/>
            <a:r>
              <a:rPr lang="en-US" altLang="en-US" sz="1500" dirty="0">
                <a:latin typeface="Arial Narrow" panose="020B0606020202030204" pitchFamily="34" charset="0"/>
              </a:rPr>
              <a:t>Led by Daniel Shays, Shays’ Rebellion was a series of attacks on courthouses to prevent judges from foreclosing on farms. </a:t>
            </a:r>
          </a:p>
          <a:p>
            <a:pPr lvl="1"/>
            <a:endParaRPr lang="en-US" altLang="en-US" sz="1500" dirty="0">
              <a:latin typeface="Arial Narrow" panose="020B0606020202030204" pitchFamily="34" charset="0"/>
            </a:endParaRP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364" y="3731079"/>
            <a:ext cx="15430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432" y="3854904"/>
            <a:ext cx="14859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76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fornian FB" pitchFamily="18" charset="0"/>
              </a:rPr>
              <a:t>The Agenda in Philadelphia cont.</a:t>
            </a:r>
          </a:p>
        </p:txBody>
      </p:sp>
      <p:sp>
        <p:nvSpPr>
          <p:cNvPr id="26627" name="Content Placeholder 2"/>
          <p:cNvSpPr>
            <a:spLocks noGrp="1"/>
          </p:cNvSpPr>
          <p:nvPr>
            <p:ph idx="1"/>
          </p:nvPr>
        </p:nvSpPr>
        <p:spPr/>
        <p:txBody>
          <a:bodyPr/>
          <a:lstStyle/>
          <a:p>
            <a:r>
              <a:rPr lang="en-US" altLang="en-US" sz="1800" b="1">
                <a:latin typeface="Arial Narrow" panose="020B0606020202030204" pitchFamily="34" charset="0"/>
              </a:rPr>
              <a:t>The Economic Issues</a:t>
            </a:r>
            <a:r>
              <a:rPr lang="en-US" altLang="en-US" sz="1800">
                <a:latin typeface="Arial Narrow" panose="020B0606020202030204" pitchFamily="34" charset="0"/>
              </a:rPr>
              <a:t>:</a:t>
            </a:r>
          </a:p>
          <a:p>
            <a:pPr lvl="1"/>
            <a:r>
              <a:rPr lang="en-US" altLang="en-US" sz="1500">
                <a:latin typeface="Arial Narrow" panose="020B0606020202030204" pitchFamily="34" charset="0"/>
              </a:rPr>
              <a:t>The states established tariffs against products from other states</a:t>
            </a:r>
          </a:p>
          <a:p>
            <a:pPr lvl="1"/>
            <a:r>
              <a:rPr lang="en-US" altLang="en-US" sz="1500">
                <a:latin typeface="Arial Narrow" panose="020B0606020202030204" pitchFamily="34" charset="0"/>
              </a:rPr>
              <a:t>Paper money was worthless</a:t>
            </a:r>
          </a:p>
          <a:p>
            <a:pPr lvl="1"/>
            <a:r>
              <a:rPr lang="en-US" altLang="en-US" sz="1500">
                <a:latin typeface="Arial Narrow" panose="020B0606020202030204" pitchFamily="34" charset="0"/>
              </a:rPr>
              <a:t>Congress was having trouble raising money because the economy was in a recession</a:t>
            </a:r>
            <a:endParaRPr lang="en-US" altLang="en-US" sz="1500" b="1">
              <a:latin typeface="Arial Narrow" panose="020B0606020202030204" pitchFamily="34" charset="0"/>
            </a:endParaRPr>
          </a:p>
          <a:p>
            <a:r>
              <a:rPr lang="en-US" altLang="en-US" sz="1800">
                <a:latin typeface="Arial Narrow" panose="020B0606020202030204" pitchFamily="34" charset="0"/>
              </a:rPr>
              <a:t>All the delegates believed a strong national government was needed to bring economic stability to the union of states that existed under the Articles of Confederation.</a:t>
            </a:r>
          </a:p>
          <a:p>
            <a:r>
              <a:rPr lang="en-US" altLang="en-US" sz="1800" b="1">
                <a:latin typeface="Arial Narrow" panose="020B0606020202030204" pitchFamily="34" charset="0"/>
              </a:rPr>
              <a:t>Solutions:</a:t>
            </a:r>
          </a:p>
          <a:p>
            <a:pPr lvl="1"/>
            <a:r>
              <a:rPr lang="en-US" altLang="en-US" sz="1500">
                <a:latin typeface="Arial Narrow" panose="020B0606020202030204" pitchFamily="34" charset="0"/>
              </a:rPr>
              <a:t>The delegates made sure that the Constitution clearly spelled out the economic powers of Congress.</a:t>
            </a:r>
          </a:p>
          <a:p>
            <a:pPr lvl="1"/>
            <a:r>
              <a:rPr lang="en-US" altLang="en-US" sz="1500">
                <a:latin typeface="Arial Narrow" panose="020B0606020202030204" pitchFamily="34" charset="0"/>
              </a:rPr>
              <a:t>Prohibitions were put on the states.</a:t>
            </a:r>
          </a:p>
        </p:txBody>
      </p:sp>
    </p:spTree>
    <p:extLst>
      <p:ext uri="{BB962C8B-B14F-4D97-AF65-F5344CB8AC3E}">
        <p14:creationId xmlns:p14="http://schemas.microsoft.com/office/powerpoint/2010/main" val="38679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8700"/>
            <a:ext cx="6515100" cy="628650"/>
          </a:xfrm>
        </p:spPr>
        <p:txBody>
          <a:bodyPr>
            <a:normAutofit fontScale="90000"/>
          </a:bodyPr>
          <a:lstStyle/>
          <a:p>
            <a:pPr>
              <a:defRPr/>
            </a:pPr>
            <a:r>
              <a:rPr lang="en-US" dirty="0">
                <a:latin typeface="Californian FB" pitchFamily="18" charset="0"/>
              </a:rPr>
              <a:t>Making a constitution: the Philadelphia convention</a:t>
            </a:r>
          </a:p>
        </p:txBody>
      </p:sp>
      <p:sp>
        <p:nvSpPr>
          <p:cNvPr id="18435" name="Content Placeholder 2"/>
          <p:cNvSpPr>
            <a:spLocks noGrp="1"/>
          </p:cNvSpPr>
          <p:nvPr>
            <p:ph idx="1"/>
          </p:nvPr>
        </p:nvSpPr>
        <p:spPr>
          <a:xfrm>
            <a:off x="1390650" y="1828800"/>
            <a:ext cx="6515100" cy="3714750"/>
          </a:xfrm>
        </p:spPr>
        <p:txBody>
          <a:bodyPr>
            <a:normAutofit fontScale="92500" lnSpcReduction="10000"/>
          </a:bodyPr>
          <a:lstStyle/>
          <a:p>
            <a:pPr>
              <a:defRPr/>
            </a:pPr>
            <a:r>
              <a:rPr lang="en-US" sz="1800" dirty="0">
                <a:latin typeface="Arial Narrow" pitchFamily="34" charset="0"/>
              </a:rPr>
              <a:t>Representatives from twelve states came to </a:t>
            </a:r>
          </a:p>
          <a:p>
            <a:pPr marL="0" indent="0">
              <a:buNone/>
              <a:defRPr/>
            </a:pPr>
            <a:r>
              <a:rPr lang="en-US" sz="1800" dirty="0">
                <a:latin typeface="Arial Narrow" pitchFamily="34" charset="0"/>
              </a:rPr>
              <a:t>     Philadelphia; Rhode Island  refused to send </a:t>
            </a:r>
          </a:p>
          <a:p>
            <a:pPr marL="0" indent="0">
              <a:buNone/>
              <a:defRPr/>
            </a:pPr>
            <a:r>
              <a:rPr lang="en-US" sz="1800" dirty="0">
                <a:latin typeface="Arial Narrow" pitchFamily="34" charset="0"/>
              </a:rPr>
              <a:t>     delegates and Virginia, fearing a centralization</a:t>
            </a:r>
          </a:p>
          <a:p>
            <a:pPr marL="0" indent="0">
              <a:buNone/>
              <a:defRPr/>
            </a:pPr>
            <a:r>
              <a:rPr lang="en-US" sz="1800" dirty="0">
                <a:latin typeface="Arial Narrow" pitchFamily="34" charset="0"/>
              </a:rPr>
              <a:t>     of power, did not attend. </a:t>
            </a:r>
          </a:p>
          <a:p>
            <a:pPr>
              <a:defRPr/>
            </a:pPr>
            <a:r>
              <a:rPr lang="en-US" sz="1800" dirty="0">
                <a:latin typeface="Arial Narrow" pitchFamily="34" charset="0"/>
              </a:rPr>
              <a:t>The U.S. Constitution was written in 1787 and ratified in 1788, replacing the Articles of Confederation.</a:t>
            </a:r>
            <a:r>
              <a:rPr lang="en-US" sz="1350" dirty="0">
                <a:latin typeface="Arial Narrow" pitchFamily="34" charset="0"/>
              </a:rPr>
              <a:t> (Forced to since Rhode Island did no show up)</a:t>
            </a:r>
          </a:p>
          <a:p>
            <a:pPr>
              <a:defRPr/>
            </a:pPr>
            <a:r>
              <a:rPr lang="en-US" sz="1500" b="1" dirty="0">
                <a:latin typeface="Arial Narrow" pitchFamily="34" charset="0"/>
              </a:rPr>
              <a:t>Philosophy into Action:</a:t>
            </a:r>
          </a:p>
          <a:p>
            <a:pPr lvl="1">
              <a:defRPr/>
            </a:pPr>
            <a:r>
              <a:rPr lang="en-US" sz="1200" dirty="0">
                <a:latin typeface="Arial Narrow" pitchFamily="34" charset="0"/>
              </a:rPr>
              <a:t>The 55 men all agreed on the questions of:</a:t>
            </a:r>
          </a:p>
          <a:p>
            <a:pPr lvl="2">
              <a:defRPr/>
            </a:pPr>
            <a:r>
              <a:rPr lang="en-US" sz="1200" b="1" dirty="0">
                <a:latin typeface="Arial Narrow" pitchFamily="34" charset="0"/>
              </a:rPr>
              <a:t>Human Nature </a:t>
            </a:r>
            <a:r>
              <a:rPr lang="en-US" sz="1200" dirty="0">
                <a:latin typeface="Arial Narrow" pitchFamily="34" charset="0"/>
              </a:rPr>
              <a:t>(Government should play a key role in containing the natural self-interest of people and believed in the writings (Leviathan) of Thomas Hobbes)</a:t>
            </a:r>
          </a:p>
          <a:p>
            <a:pPr lvl="2">
              <a:defRPr/>
            </a:pPr>
            <a:r>
              <a:rPr lang="en-US" sz="1200" b="1" dirty="0">
                <a:latin typeface="Arial Narrow" pitchFamily="34" charset="0"/>
              </a:rPr>
              <a:t>Political conflict </a:t>
            </a:r>
            <a:r>
              <a:rPr lang="en-US" sz="1200" dirty="0">
                <a:latin typeface="Arial Narrow" pitchFamily="34" charset="0"/>
              </a:rPr>
              <a:t>(Government s that are run by factions are prone to instability, tyranny, and possibly violence. There for the effects of factions had to be checked)</a:t>
            </a:r>
          </a:p>
          <a:p>
            <a:pPr lvl="2">
              <a:defRPr/>
            </a:pPr>
            <a:r>
              <a:rPr lang="en-US" sz="1200" b="1" dirty="0">
                <a:latin typeface="Arial Narrow" pitchFamily="34" charset="0"/>
              </a:rPr>
              <a:t>Objects of government  </a:t>
            </a:r>
            <a:r>
              <a:rPr lang="en-US" sz="1200" dirty="0">
                <a:latin typeface="Arial Narrow" pitchFamily="34" charset="0"/>
              </a:rPr>
              <a:t>(“The preservation of property is the end of government”)</a:t>
            </a:r>
          </a:p>
          <a:p>
            <a:pPr lvl="2">
              <a:defRPr/>
            </a:pPr>
            <a:r>
              <a:rPr lang="en-US" sz="1200" b="1" dirty="0">
                <a:latin typeface="Arial Narrow" pitchFamily="34" charset="0"/>
              </a:rPr>
              <a:t>Nature of government </a:t>
            </a:r>
            <a:r>
              <a:rPr lang="en-US" sz="1200" dirty="0">
                <a:latin typeface="Arial Narrow" pitchFamily="34" charset="0"/>
              </a:rPr>
              <a:t>(A complex network of checks and balances and </a:t>
            </a:r>
            <a:r>
              <a:rPr lang="en-US" sz="1350" dirty="0">
                <a:latin typeface="Arial Narrow" pitchFamily="34" charset="0"/>
              </a:rPr>
              <a:t>separation of powers would be required for a balanced government)</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799" y="1657350"/>
            <a:ext cx="2307431"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55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fornian FB" pitchFamily="18" charset="0"/>
              </a:rPr>
              <a:t>The agenda in Philadelphia</a:t>
            </a:r>
          </a:p>
        </p:txBody>
      </p:sp>
      <p:sp>
        <p:nvSpPr>
          <p:cNvPr id="24579" name="Content Placeholder 2"/>
          <p:cNvSpPr>
            <a:spLocks noGrp="1"/>
          </p:cNvSpPr>
          <p:nvPr>
            <p:ph idx="1"/>
          </p:nvPr>
        </p:nvSpPr>
        <p:spPr>
          <a:xfrm>
            <a:off x="1371600" y="1943100"/>
            <a:ext cx="6515100" cy="3943350"/>
          </a:xfrm>
        </p:spPr>
        <p:txBody>
          <a:bodyPr/>
          <a:lstStyle/>
          <a:p>
            <a:r>
              <a:rPr lang="en-US" altLang="en-US" sz="1800" b="1">
                <a:latin typeface="Arial Narrow" panose="020B0606020202030204" pitchFamily="34" charset="0"/>
              </a:rPr>
              <a:t>The Equality Issues:</a:t>
            </a:r>
          </a:p>
          <a:p>
            <a:pPr lvl="1"/>
            <a:r>
              <a:rPr lang="en-US" altLang="en-US" sz="1500"/>
              <a:t>The Declaration of Independence states that all men are created equal; the Constitution however, is silent on equality. </a:t>
            </a:r>
          </a:p>
          <a:p>
            <a:pPr lvl="1"/>
            <a:r>
              <a:rPr lang="en-US" altLang="en-US" sz="1500"/>
              <a:t>Three issues occupied the policy agenda in Philadelphia:</a:t>
            </a:r>
          </a:p>
          <a:p>
            <a:pPr lvl="2"/>
            <a:r>
              <a:rPr lang="en-US" altLang="en-US" sz="1200" b="1"/>
              <a:t>Equal representation</a:t>
            </a:r>
          </a:p>
          <a:p>
            <a:pPr lvl="3"/>
            <a:r>
              <a:rPr lang="en-US" altLang="en-US" sz="1200"/>
              <a:t>The </a:t>
            </a:r>
            <a:r>
              <a:rPr lang="en-US" altLang="en-US" sz="1200" b="1"/>
              <a:t>New Jersey Plan </a:t>
            </a:r>
            <a:r>
              <a:rPr lang="en-US" altLang="en-US" sz="1200"/>
              <a:t>called for each state to be equally represented in the new Congress.  Drafted by William Paterson.</a:t>
            </a:r>
          </a:p>
          <a:p>
            <a:pPr lvl="3"/>
            <a:r>
              <a:rPr lang="en-US" altLang="en-US" sz="1200"/>
              <a:t>The opposing strategy was the </a:t>
            </a:r>
            <a:r>
              <a:rPr lang="en-US" altLang="en-US" sz="1200" b="1"/>
              <a:t>Virginia Plan</a:t>
            </a:r>
            <a:r>
              <a:rPr lang="en-US" altLang="en-US" sz="1200"/>
              <a:t>, which called for giving each state representation in Congress based on the state’s population.  Drafted by James Madison.</a:t>
            </a:r>
          </a:p>
          <a:p>
            <a:pPr lvl="3"/>
            <a:r>
              <a:rPr lang="en-US" altLang="en-US" sz="1200"/>
              <a:t>Conflict resolved with the </a:t>
            </a:r>
            <a:r>
              <a:rPr lang="en-US" altLang="en-US" sz="1200" b="1"/>
              <a:t>Connecticut Compromise</a:t>
            </a:r>
            <a:r>
              <a:rPr lang="en-US" altLang="en-US" sz="1200"/>
              <a:t>, which created two houses in Congress: the Senate and the House of Representatives. The Senate would have 2 members from each state and the House would have representation based on population. Drafted by Roger Sherman.</a:t>
            </a:r>
          </a:p>
          <a:p>
            <a:pPr lvl="2"/>
            <a:r>
              <a:rPr lang="en-US" altLang="en-US" sz="1200" b="1"/>
              <a:t>Slavery</a:t>
            </a:r>
            <a:r>
              <a:rPr lang="en-US" altLang="en-US" sz="1200"/>
              <a:t> (Outlawed importation of slaves in 1808; 3/5</a:t>
            </a:r>
            <a:r>
              <a:rPr lang="en-US" altLang="en-US" sz="1200" baseline="30000"/>
              <a:t>th</a:t>
            </a:r>
            <a:r>
              <a:rPr lang="en-US" altLang="en-US" sz="1200"/>
              <a:t> Compromise, where every five slaves would count as 3 people)</a:t>
            </a:r>
          </a:p>
          <a:p>
            <a:pPr lvl="2"/>
            <a:r>
              <a:rPr lang="en-US" altLang="en-US" sz="1200" b="1"/>
              <a:t>Political Equality </a:t>
            </a:r>
            <a:r>
              <a:rPr lang="en-US" altLang="en-US" sz="1200"/>
              <a:t>(Should the right to vote be based on universal manhood suffrage or should it be very restricted?)</a:t>
            </a:r>
            <a:endParaRPr lang="en-US" altLang="en-US" sz="1200" b="1"/>
          </a:p>
        </p:txBody>
      </p:sp>
    </p:spTree>
    <p:extLst>
      <p:ext uri="{BB962C8B-B14F-4D97-AF65-F5344CB8AC3E}">
        <p14:creationId xmlns:p14="http://schemas.microsoft.com/office/powerpoint/2010/main" val="417358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latin typeface="Californian FB" pitchFamily="18" charset="0"/>
              </a:rPr>
              <a:t>The agenda in Philadelphia</a:t>
            </a:r>
          </a:p>
        </p:txBody>
      </p:sp>
      <p:graphicFrame>
        <p:nvGraphicFramePr>
          <p:cNvPr id="3" name="Content Placeholder 2"/>
          <p:cNvGraphicFramePr>
            <a:graphicFrameLocks noGrp="1"/>
          </p:cNvGraphicFramePr>
          <p:nvPr>
            <p:ph idx="1"/>
            <p:extLst/>
          </p:nvPr>
        </p:nvGraphicFramePr>
        <p:xfrm>
          <a:off x="1189652" y="2501771"/>
          <a:ext cx="6027456" cy="2489890"/>
        </p:xfrm>
        <a:graphic>
          <a:graphicData uri="http://schemas.openxmlformats.org/drawingml/2006/table">
            <a:tbl>
              <a:tblPr firstRow="1" firstCol="1" bandRow="1">
                <a:tableStyleId>{5C22544A-7EE6-4342-B048-85BDC9FD1C3A}</a:tableStyleId>
              </a:tblPr>
              <a:tblGrid>
                <a:gridCol w="3013728">
                  <a:extLst>
                    <a:ext uri="{9D8B030D-6E8A-4147-A177-3AD203B41FA5}">
                      <a16:colId xmlns:a16="http://schemas.microsoft.com/office/drawing/2014/main" val="20000"/>
                    </a:ext>
                  </a:extLst>
                </a:gridCol>
                <a:gridCol w="3013728">
                  <a:extLst>
                    <a:ext uri="{9D8B030D-6E8A-4147-A177-3AD203B41FA5}">
                      <a16:colId xmlns:a16="http://schemas.microsoft.com/office/drawing/2014/main" val="20001"/>
                    </a:ext>
                  </a:extLst>
                </a:gridCol>
              </a:tblGrid>
              <a:tr h="177849">
                <a:tc>
                  <a:txBody>
                    <a:bodyPr/>
                    <a:lstStyle/>
                    <a:p>
                      <a:pPr marL="0" marR="0">
                        <a:lnSpc>
                          <a:spcPct val="115000"/>
                        </a:lnSpc>
                        <a:spcBef>
                          <a:spcPts val="0"/>
                        </a:spcBef>
                        <a:spcAft>
                          <a:spcPts val="0"/>
                        </a:spcAft>
                      </a:pPr>
                      <a:r>
                        <a:rPr lang="en-US" sz="800" dirty="0">
                          <a:effectLst/>
                        </a:rPr>
                        <a:t>Virginia Plan</a:t>
                      </a:r>
                      <a:endParaRPr lang="en-US" sz="800" dirty="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a:effectLst/>
                        </a:rPr>
                        <a:t>New Jersey Plan</a:t>
                      </a:r>
                      <a:endParaRPr lang="en-US" sz="800">
                        <a:effectLst/>
                        <a:latin typeface="Calibri"/>
                        <a:ea typeface="Calibri"/>
                        <a:cs typeface="Times New Roman"/>
                      </a:endParaRPr>
                    </a:p>
                  </a:txBody>
                  <a:tcPr marL="51430" marR="51430" marT="0" marB="0"/>
                </a:tc>
                <a:extLst>
                  <a:ext uri="{0D108BD9-81ED-4DB2-BD59-A6C34878D82A}">
                    <a16:rowId xmlns:a16="http://schemas.microsoft.com/office/drawing/2014/main" val="10000"/>
                  </a:ext>
                </a:extLst>
              </a:tr>
              <a:tr h="1067096">
                <a:tc>
                  <a:txBody>
                    <a:bodyPr/>
                    <a:lstStyle/>
                    <a:p>
                      <a:pPr marL="0" marR="0">
                        <a:lnSpc>
                          <a:spcPct val="115000"/>
                        </a:lnSpc>
                        <a:spcBef>
                          <a:spcPts val="0"/>
                        </a:spcBef>
                        <a:spcAft>
                          <a:spcPts val="0"/>
                        </a:spcAft>
                      </a:pPr>
                      <a:r>
                        <a:rPr lang="en-US" sz="800" dirty="0">
                          <a:effectLst/>
                        </a:rPr>
                        <a:t>Bicameral legislature</a:t>
                      </a:r>
                    </a:p>
                    <a:p>
                      <a:pPr marL="342900" marR="0" lvl="0" indent="-342900">
                        <a:lnSpc>
                          <a:spcPct val="115000"/>
                        </a:lnSpc>
                        <a:spcBef>
                          <a:spcPts val="0"/>
                        </a:spcBef>
                        <a:spcAft>
                          <a:spcPts val="0"/>
                        </a:spcAft>
                        <a:buFont typeface="Symbol"/>
                        <a:buChar char=""/>
                      </a:pPr>
                      <a:r>
                        <a:rPr lang="en-US" sz="800" dirty="0">
                          <a:effectLst/>
                        </a:rPr>
                        <a:t>Lower house elected by the people</a:t>
                      </a:r>
                    </a:p>
                    <a:p>
                      <a:pPr marL="342900" marR="0" lvl="0" indent="-342900">
                        <a:lnSpc>
                          <a:spcPct val="115000"/>
                        </a:lnSpc>
                        <a:spcBef>
                          <a:spcPts val="0"/>
                        </a:spcBef>
                        <a:spcAft>
                          <a:spcPts val="0"/>
                        </a:spcAft>
                        <a:buFont typeface="Symbol"/>
                        <a:buChar char=""/>
                      </a:pPr>
                      <a:r>
                        <a:rPr lang="en-US" sz="800" dirty="0">
                          <a:effectLst/>
                        </a:rPr>
                        <a:t>Upper house chosen by lower house from the nominations submitted by state legislatures.</a:t>
                      </a:r>
                    </a:p>
                    <a:p>
                      <a:pPr marL="45720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a:effectLst/>
                        </a:rPr>
                        <a:t>Unicameral legislature</a:t>
                      </a:r>
                    </a:p>
                    <a:p>
                      <a:pPr marL="342900" marR="0" lvl="0" indent="-342900">
                        <a:lnSpc>
                          <a:spcPct val="115000"/>
                        </a:lnSpc>
                        <a:spcBef>
                          <a:spcPts val="0"/>
                        </a:spcBef>
                        <a:spcAft>
                          <a:spcPts val="0"/>
                        </a:spcAft>
                        <a:buFont typeface="Symbol"/>
                        <a:buChar char=""/>
                      </a:pPr>
                      <a:r>
                        <a:rPr lang="en-US" sz="800">
                          <a:effectLst/>
                        </a:rPr>
                        <a:t>Representatives chosen by state legislatures.</a:t>
                      </a:r>
                    </a:p>
                    <a:p>
                      <a:pPr marL="342900" marR="0" lvl="0" indent="-342900">
                        <a:lnSpc>
                          <a:spcPct val="115000"/>
                        </a:lnSpc>
                        <a:spcBef>
                          <a:spcPts val="0"/>
                        </a:spcBef>
                        <a:spcAft>
                          <a:spcPts val="0"/>
                        </a:spcAft>
                        <a:buFont typeface="Symbol"/>
                        <a:buChar char=""/>
                      </a:pPr>
                      <a:r>
                        <a:rPr lang="en-US" sz="800">
                          <a:effectLst/>
                        </a:rPr>
                        <a:t>Each state receives one vote</a:t>
                      </a:r>
                      <a:endParaRPr lang="en-US" sz="800">
                        <a:effectLst/>
                        <a:latin typeface="Calibri"/>
                        <a:ea typeface="Calibri"/>
                        <a:cs typeface="Times New Roman"/>
                      </a:endParaRPr>
                    </a:p>
                  </a:txBody>
                  <a:tcPr marL="51430" marR="51430" marT="0" marB="0"/>
                </a:tc>
                <a:extLst>
                  <a:ext uri="{0D108BD9-81ED-4DB2-BD59-A6C34878D82A}">
                    <a16:rowId xmlns:a16="http://schemas.microsoft.com/office/drawing/2014/main" val="10001"/>
                  </a:ext>
                </a:extLst>
              </a:tr>
              <a:tr h="533548">
                <a:tc>
                  <a:txBody>
                    <a:bodyPr/>
                    <a:lstStyle/>
                    <a:p>
                      <a:pPr marL="0" marR="0">
                        <a:lnSpc>
                          <a:spcPct val="115000"/>
                        </a:lnSpc>
                        <a:spcBef>
                          <a:spcPts val="0"/>
                        </a:spcBef>
                        <a:spcAft>
                          <a:spcPts val="0"/>
                        </a:spcAft>
                      </a:pPr>
                      <a:r>
                        <a:rPr lang="en-US" sz="800">
                          <a:effectLst/>
                        </a:rPr>
                        <a:t>Representation in each house based on population and/or monetary contributions to the National government by the state. </a:t>
                      </a:r>
                      <a:endParaRPr lang="en-US" sz="80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a:effectLst/>
                        </a:rPr>
                        <a:t>Representation in the house would be equal among the states</a:t>
                      </a:r>
                      <a:endParaRPr lang="en-US" sz="800">
                        <a:effectLst/>
                        <a:latin typeface="Calibri"/>
                        <a:ea typeface="Calibri"/>
                        <a:cs typeface="Times New Roman"/>
                      </a:endParaRPr>
                    </a:p>
                  </a:txBody>
                  <a:tcPr marL="51430" marR="51430" marT="0" marB="0"/>
                </a:tc>
                <a:extLst>
                  <a:ext uri="{0D108BD9-81ED-4DB2-BD59-A6C34878D82A}">
                    <a16:rowId xmlns:a16="http://schemas.microsoft.com/office/drawing/2014/main" val="10002"/>
                  </a:ext>
                </a:extLst>
              </a:tr>
              <a:tr h="533548">
                <a:tc>
                  <a:txBody>
                    <a:bodyPr/>
                    <a:lstStyle/>
                    <a:p>
                      <a:pPr marL="0" marR="0">
                        <a:lnSpc>
                          <a:spcPct val="115000"/>
                        </a:lnSpc>
                        <a:spcBef>
                          <a:spcPts val="0"/>
                        </a:spcBef>
                        <a:spcAft>
                          <a:spcPts val="0"/>
                        </a:spcAft>
                      </a:pPr>
                      <a:r>
                        <a:rPr lang="en-US" sz="800">
                          <a:effectLst/>
                        </a:rPr>
                        <a:t>Single executive chosen by legislative branch, limited to one term only, could veto legislative acts, removed by Congress.</a:t>
                      </a:r>
                      <a:endParaRPr lang="en-US" sz="80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dirty="0">
                          <a:effectLst/>
                        </a:rPr>
                        <a:t>Plural executive chosen by legislative branch, no veto powers, removal by the states.</a:t>
                      </a:r>
                      <a:endParaRPr lang="en-US" sz="800" dirty="0">
                        <a:effectLst/>
                        <a:latin typeface="Calibri"/>
                        <a:ea typeface="Calibri"/>
                        <a:cs typeface="Times New Roman"/>
                      </a:endParaRPr>
                    </a:p>
                  </a:txBody>
                  <a:tcPr marL="51430" marR="51430" marT="0" marB="0"/>
                </a:tc>
                <a:extLst>
                  <a:ext uri="{0D108BD9-81ED-4DB2-BD59-A6C34878D82A}">
                    <a16:rowId xmlns:a16="http://schemas.microsoft.com/office/drawing/2014/main" val="10003"/>
                  </a:ext>
                </a:extLst>
              </a:tr>
              <a:tr h="177849">
                <a:tc>
                  <a:txBody>
                    <a:bodyPr/>
                    <a:lstStyle/>
                    <a:p>
                      <a:pPr marL="0" marR="0">
                        <a:lnSpc>
                          <a:spcPct val="115000"/>
                        </a:lnSpc>
                        <a:spcBef>
                          <a:spcPts val="0"/>
                        </a:spcBef>
                        <a:spcAft>
                          <a:spcPts val="0"/>
                        </a:spcAft>
                      </a:pPr>
                      <a:r>
                        <a:rPr lang="en-US" sz="800">
                          <a:effectLst/>
                        </a:rPr>
                        <a:t>Judges chosen by legislative branch</a:t>
                      </a:r>
                      <a:endParaRPr lang="en-US" sz="80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dirty="0">
                          <a:effectLst/>
                        </a:rPr>
                        <a:t>Judges appointed for life by the executive </a:t>
                      </a:r>
                      <a:endParaRPr lang="en-US" sz="800" dirty="0">
                        <a:effectLst/>
                        <a:latin typeface="Calibri"/>
                        <a:ea typeface="Calibri"/>
                        <a:cs typeface="Times New Roman"/>
                      </a:endParaRPr>
                    </a:p>
                  </a:txBody>
                  <a:tcPr marL="51430" marR="51430" marT="0" marB="0"/>
                </a:tc>
                <a:extLst>
                  <a:ext uri="{0D108BD9-81ED-4DB2-BD59-A6C34878D82A}">
                    <a16:rowId xmlns:a16="http://schemas.microsoft.com/office/drawing/2014/main" val="10004"/>
                  </a:ext>
                </a:extLst>
              </a:tr>
            </a:tbl>
          </a:graphicData>
        </a:graphic>
      </p:graphicFrame>
      <p:sp>
        <p:nvSpPr>
          <p:cNvPr id="25623" name="Rectangle 1"/>
          <p:cNvSpPr>
            <a:spLocks noChangeArrowheads="1"/>
          </p:cNvSpPr>
          <p:nvPr/>
        </p:nvSpPr>
        <p:spPr bwMode="auto">
          <a:xfrm>
            <a:off x="2349105" y="272889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
        <p:nvSpPr>
          <p:cNvPr id="25624" name="TextBox 4"/>
          <p:cNvSpPr txBox="1">
            <a:spLocks noChangeArrowheads="1"/>
          </p:cNvSpPr>
          <p:nvPr/>
        </p:nvSpPr>
        <p:spPr bwMode="auto">
          <a:xfrm>
            <a:off x="2171700" y="1885950"/>
            <a:ext cx="468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800" dirty="0">
                <a:solidFill>
                  <a:schemeClr val="tx1"/>
                </a:solidFill>
                <a:latin typeface="Arial" panose="020B0604020202020204" pitchFamily="34" charset="0"/>
              </a:rPr>
              <a:t>Taking Ideas from both plans</a:t>
            </a:r>
          </a:p>
        </p:txBody>
      </p:sp>
    </p:spTree>
    <p:extLst>
      <p:ext uri="{BB962C8B-B14F-4D97-AF65-F5344CB8AC3E}">
        <p14:creationId xmlns:p14="http://schemas.microsoft.com/office/powerpoint/2010/main" val="120193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fornian FB" pitchFamily="18" charset="0"/>
              </a:rPr>
              <a:t>The Agenda in Philadelphia cont.</a:t>
            </a:r>
          </a:p>
        </p:txBody>
      </p:sp>
      <p:sp>
        <p:nvSpPr>
          <p:cNvPr id="22531" name="Content Placeholder 2"/>
          <p:cNvSpPr>
            <a:spLocks noGrp="1"/>
          </p:cNvSpPr>
          <p:nvPr>
            <p:ph idx="1"/>
          </p:nvPr>
        </p:nvSpPr>
        <p:spPr>
          <a:xfrm>
            <a:off x="1371600" y="2022873"/>
            <a:ext cx="6515100" cy="3806428"/>
          </a:xfrm>
        </p:spPr>
        <p:txBody>
          <a:bodyPr>
            <a:normAutofit lnSpcReduction="10000"/>
          </a:bodyPr>
          <a:lstStyle/>
          <a:p>
            <a:pPr>
              <a:defRPr/>
            </a:pPr>
            <a:r>
              <a:rPr lang="en-US" sz="1800" b="1" dirty="0">
                <a:latin typeface="Arial Narrow" pitchFamily="34" charset="0"/>
              </a:rPr>
              <a:t>The Individual Rights Issues:</a:t>
            </a:r>
          </a:p>
          <a:p>
            <a:pPr>
              <a:defRPr/>
            </a:pPr>
            <a:r>
              <a:rPr lang="en-US" sz="1800" dirty="0">
                <a:latin typeface="Arial Narrow" pitchFamily="34" charset="0"/>
              </a:rPr>
              <a:t>Most of the delegates believed that the various states were</a:t>
            </a:r>
          </a:p>
          <a:p>
            <a:pPr marL="0" indent="0">
              <a:buNone/>
              <a:defRPr/>
            </a:pPr>
            <a:r>
              <a:rPr lang="en-US" sz="1800" dirty="0">
                <a:latin typeface="Arial Narrow" pitchFamily="34" charset="0"/>
              </a:rPr>
              <a:t>    already doing a sufficient job of protecting individual rights.</a:t>
            </a:r>
          </a:p>
          <a:p>
            <a:pPr>
              <a:defRPr/>
            </a:pPr>
            <a:r>
              <a:rPr lang="en-US" sz="1800" dirty="0">
                <a:latin typeface="Arial Narrow" pitchFamily="34" charset="0"/>
              </a:rPr>
              <a:t>The Constitution says very little about personal freedoms. </a:t>
            </a:r>
          </a:p>
          <a:p>
            <a:pPr marL="0" indent="0">
              <a:buNone/>
              <a:defRPr/>
            </a:pPr>
            <a:r>
              <a:rPr lang="en-US" sz="1800" dirty="0">
                <a:latin typeface="Arial Narrow" pitchFamily="34" charset="0"/>
              </a:rPr>
              <a:t>     The protections it does offer are:</a:t>
            </a:r>
          </a:p>
          <a:p>
            <a:pPr lvl="1">
              <a:defRPr/>
            </a:pPr>
            <a:r>
              <a:rPr lang="en-US" sz="1350" dirty="0">
                <a:latin typeface="Arial Narrow" pitchFamily="34" charset="0"/>
              </a:rPr>
              <a:t>It prohibits suspension of the writ of habeas corpus (a court order requiring jailers to explain to a judge why they are holding a prisoner custody).</a:t>
            </a:r>
          </a:p>
          <a:p>
            <a:pPr lvl="1">
              <a:defRPr/>
            </a:pPr>
            <a:r>
              <a:rPr lang="en-US" sz="1350" dirty="0">
                <a:latin typeface="Arial Narrow" pitchFamily="34" charset="0"/>
              </a:rPr>
              <a:t>It prohibits Congress and the states from passing bills of attainder (which punishes people without a judicial trial).</a:t>
            </a:r>
          </a:p>
          <a:p>
            <a:pPr lvl="1">
              <a:defRPr/>
            </a:pPr>
            <a:r>
              <a:rPr lang="en-US" sz="1350" dirty="0">
                <a:latin typeface="Arial Narrow" pitchFamily="34" charset="0"/>
              </a:rPr>
              <a:t>It prohibits Congress and the states from passing </a:t>
            </a:r>
            <a:r>
              <a:rPr lang="en-US" sz="1350" i="1" dirty="0">
                <a:latin typeface="Arial Narrow" pitchFamily="34" charset="0"/>
              </a:rPr>
              <a:t>ex post facto</a:t>
            </a:r>
            <a:r>
              <a:rPr lang="en-US" sz="1350" dirty="0">
                <a:latin typeface="Arial Narrow" pitchFamily="34" charset="0"/>
              </a:rPr>
              <a:t> laws.</a:t>
            </a:r>
          </a:p>
          <a:p>
            <a:pPr lvl="1">
              <a:defRPr/>
            </a:pPr>
            <a:r>
              <a:rPr lang="en-US" sz="1350" dirty="0">
                <a:latin typeface="Arial Narrow" pitchFamily="34" charset="0"/>
              </a:rPr>
              <a:t>It prohibits the imposition of religious qualifications for holding office in the national government .</a:t>
            </a:r>
          </a:p>
          <a:p>
            <a:pPr lvl="1">
              <a:defRPr/>
            </a:pPr>
            <a:r>
              <a:rPr lang="en-US" sz="1350" dirty="0">
                <a:latin typeface="Arial Narrow" pitchFamily="34" charset="0"/>
              </a:rPr>
              <a:t>It defines strict rules of evidence for conviction of treason.</a:t>
            </a:r>
          </a:p>
          <a:p>
            <a:pPr lvl="1">
              <a:defRPr/>
            </a:pPr>
            <a:r>
              <a:rPr lang="en-US" sz="1350" dirty="0">
                <a:latin typeface="Arial Narrow" pitchFamily="34" charset="0"/>
              </a:rPr>
              <a:t>It upholds the right to trial by jury in criminal cases. </a:t>
            </a:r>
          </a:p>
          <a:p>
            <a:pPr>
              <a:defRPr/>
            </a:pPr>
            <a:endParaRPr lang="en-US" sz="1800" dirty="0">
              <a:latin typeface="Arial Narrow" pitchFamily="34" charset="0"/>
            </a:endParaRP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57450"/>
            <a:ext cx="1143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8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3" y="0"/>
            <a:ext cx="9047747" cy="6857999"/>
          </a:xfrm>
          <a:solidFill>
            <a:schemeClr val="accent6">
              <a:lumMod val="50000"/>
            </a:schemeClr>
          </a:solidFill>
        </p:spPr>
        <p:txBody>
          <a:bodyPr>
            <a:normAutofit/>
          </a:bodyPr>
          <a:lstStyle/>
          <a:p>
            <a:r>
              <a:rPr lang="en-US" sz="4000" dirty="0">
                <a:solidFill>
                  <a:schemeClr val="bg1"/>
                </a:solidFill>
              </a:rPr>
              <a:t>Preamble: Introduction </a:t>
            </a:r>
          </a:p>
          <a:p>
            <a:r>
              <a:rPr lang="en-US" sz="4000" dirty="0">
                <a:solidFill>
                  <a:schemeClr val="bg1"/>
                </a:solidFill>
              </a:rPr>
              <a:t>Article 1: Legislature (Congress)</a:t>
            </a:r>
          </a:p>
          <a:p>
            <a:r>
              <a:rPr lang="en-US" sz="4000" dirty="0">
                <a:solidFill>
                  <a:schemeClr val="bg1"/>
                </a:solidFill>
              </a:rPr>
              <a:t>Article 2: Executive (President) </a:t>
            </a:r>
          </a:p>
          <a:p>
            <a:r>
              <a:rPr lang="en-US" sz="4000" dirty="0">
                <a:solidFill>
                  <a:schemeClr val="bg1"/>
                </a:solidFill>
              </a:rPr>
              <a:t>Article 3: Judicial (Supreme Court)</a:t>
            </a:r>
          </a:p>
          <a:p>
            <a:r>
              <a:rPr lang="en-US" sz="4000" dirty="0">
                <a:solidFill>
                  <a:schemeClr val="bg1"/>
                </a:solidFill>
              </a:rPr>
              <a:t>Article Four: Full Faith and Credit Clause </a:t>
            </a:r>
          </a:p>
          <a:p>
            <a:r>
              <a:rPr lang="en-US" sz="4000" dirty="0">
                <a:solidFill>
                  <a:schemeClr val="bg1"/>
                </a:solidFill>
              </a:rPr>
              <a:t>Article Five: Amending the Constitution</a:t>
            </a:r>
          </a:p>
          <a:p>
            <a:r>
              <a:rPr lang="en-US" sz="4000" dirty="0">
                <a:solidFill>
                  <a:schemeClr val="bg1"/>
                </a:solidFill>
              </a:rPr>
              <a:t>Article Six: Supremacy Clause </a:t>
            </a:r>
          </a:p>
          <a:p>
            <a:r>
              <a:rPr lang="en-US" sz="4000" dirty="0">
                <a:solidFill>
                  <a:schemeClr val="bg1"/>
                </a:solidFill>
              </a:rPr>
              <a:t>Article Seven: Ratification  </a:t>
            </a:r>
          </a:p>
          <a:p>
            <a:endParaRPr lang="en-US" dirty="0"/>
          </a:p>
          <a:p>
            <a:endParaRPr lang="en-US" dirty="0"/>
          </a:p>
        </p:txBody>
      </p:sp>
    </p:spTree>
    <p:extLst>
      <p:ext uri="{BB962C8B-B14F-4D97-AF65-F5344CB8AC3E}">
        <p14:creationId xmlns:p14="http://schemas.microsoft.com/office/powerpoint/2010/main" val="247650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6568"/>
            <a:ext cx="7886700" cy="992858"/>
          </a:xfrm>
          <a:solidFill>
            <a:srgbClr val="FF0000"/>
          </a:solidFill>
        </p:spPr>
        <p:txBody>
          <a:bodyPr>
            <a:normAutofit/>
          </a:bodyPr>
          <a:lstStyle/>
          <a:p>
            <a:r>
              <a:rPr lang="en-US" sz="5400" dirty="0">
                <a:solidFill>
                  <a:schemeClr val="bg1"/>
                </a:solidFill>
              </a:rPr>
              <a:t>Preamble </a:t>
            </a:r>
          </a:p>
        </p:txBody>
      </p:sp>
      <p:sp>
        <p:nvSpPr>
          <p:cNvPr id="3" name="Content Placeholder 2"/>
          <p:cNvSpPr>
            <a:spLocks noGrp="1"/>
          </p:cNvSpPr>
          <p:nvPr>
            <p:ph idx="1"/>
          </p:nvPr>
        </p:nvSpPr>
        <p:spPr>
          <a:xfrm>
            <a:off x="-1" y="1305677"/>
            <a:ext cx="9144001" cy="5275595"/>
          </a:xfrm>
          <a:solidFill>
            <a:schemeClr val="accent1">
              <a:lumMod val="20000"/>
              <a:lumOff val="80000"/>
            </a:schemeClr>
          </a:solidFill>
        </p:spPr>
        <p:txBody>
          <a:bodyPr>
            <a:noAutofit/>
          </a:bodyPr>
          <a:lstStyle/>
          <a:p>
            <a:pPr marL="0" indent="0">
              <a:buNone/>
            </a:pPr>
            <a:r>
              <a:rPr lang="en-US" sz="4000" dirty="0"/>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p:txBody>
      </p:sp>
    </p:spTree>
    <p:extLst>
      <p:ext uri="{BB962C8B-B14F-4D97-AF65-F5344CB8AC3E}">
        <p14:creationId xmlns:p14="http://schemas.microsoft.com/office/powerpoint/2010/main" val="208389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943677"/>
            <a:ext cx="9143999" cy="4735628"/>
          </a:xfrm>
        </p:spPr>
      </p:pic>
      <p:sp>
        <p:nvSpPr>
          <p:cNvPr id="2" name="Title 1"/>
          <p:cNvSpPr>
            <a:spLocks noGrp="1"/>
          </p:cNvSpPr>
          <p:nvPr>
            <p:ph type="title"/>
          </p:nvPr>
        </p:nvSpPr>
        <p:spPr>
          <a:xfrm>
            <a:off x="629841" y="0"/>
            <a:ext cx="7886700" cy="1690689"/>
          </a:xfrm>
          <a:solidFill>
            <a:schemeClr val="accent2">
              <a:lumMod val="50000"/>
            </a:schemeClr>
          </a:solidFill>
        </p:spPr>
        <p:txBody>
          <a:bodyPr>
            <a:normAutofit fontScale="90000"/>
          </a:bodyPr>
          <a:lstStyle/>
          <a:p>
            <a:pPr algn="ctr"/>
            <a:br>
              <a:rPr lang="en-US" dirty="0"/>
            </a:br>
            <a:r>
              <a:rPr lang="en-US" dirty="0">
                <a:solidFill>
                  <a:schemeClr val="bg1"/>
                </a:solidFill>
              </a:rPr>
              <a:t>Legislature- Congress </a:t>
            </a:r>
            <a:br>
              <a:rPr lang="en-US" dirty="0">
                <a:solidFill>
                  <a:schemeClr val="bg1"/>
                </a:solidFill>
              </a:rPr>
            </a:br>
            <a:r>
              <a:rPr lang="en-US" dirty="0">
                <a:solidFill>
                  <a:schemeClr val="bg1"/>
                </a:solidFill>
              </a:rPr>
              <a:t>A group of elected officials that create the laws </a:t>
            </a:r>
            <a:br>
              <a:rPr lang="en-US" dirty="0"/>
            </a:br>
            <a:endParaRPr lang="en-US" dirty="0"/>
          </a:p>
        </p:txBody>
      </p:sp>
      <p:sp>
        <p:nvSpPr>
          <p:cNvPr id="5" name="Text Placeholder 4"/>
          <p:cNvSpPr>
            <a:spLocks noGrp="1"/>
          </p:cNvSpPr>
          <p:nvPr>
            <p:ph type="body" idx="1"/>
          </p:nvPr>
        </p:nvSpPr>
        <p:spPr>
          <a:xfrm>
            <a:off x="500532" y="1731675"/>
            <a:ext cx="3868340" cy="1005249"/>
          </a:xfrm>
          <a:solidFill>
            <a:srgbClr val="FF0000"/>
          </a:solidFill>
        </p:spPr>
        <p:txBody>
          <a:bodyPr>
            <a:noAutofit/>
          </a:bodyPr>
          <a:lstStyle/>
          <a:p>
            <a:pPr algn="ctr"/>
            <a:r>
              <a:rPr lang="en-US" sz="3600" dirty="0">
                <a:solidFill>
                  <a:schemeClr val="bg1"/>
                </a:solidFill>
              </a:rPr>
              <a:t>House of Representatives </a:t>
            </a:r>
          </a:p>
        </p:txBody>
      </p:sp>
      <p:sp>
        <p:nvSpPr>
          <p:cNvPr id="6" name="Text Placeholder 5"/>
          <p:cNvSpPr>
            <a:spLocks noGrp="1"/>
          </p:cNvSpPr>
          <p:nvPr>
            <p:ph type="body" sz="quarter" idx="3"/>
          </p:nvPr>
        </p:nvSpPr>
        <p:spPr>
          <a:xfrm>
            <a:off x="4629150" y="1731674"/>
            <a:ext cx="3887391" cy="669781"/>
          </a:xfrm>
          <a:solidFill>
            <a:srgbClr val="00B0F0"/>
          </a:solidFill>
        </p:spPr>
        <p:txBody>
          <a:bodyPr>
            <a:normAutofit/>
          </a:bodyPr>
          <a:lstStyle/>
          <a:p>
            <a:pPr algn="ctr"/>
            <a:r>
              <a:rPr lang="en-US" sz="3600" dirty="0">
                <a:solidFill>
                  <a:schemeClr val="bg1"/>
                </a:solidFill>
              </a:rPr>
              <a:t>Senate </a:t>
            </a:r>
          </a:p>
        </p:txBody>
      </p:sp>
    </p:spTree>
    <p:extLst>
      <p:ext uri="{BB962C8B-B14F-4D97-AF65-F5344CB8AC3E}">
        <p14:creationId xmlns:p14="http://schemas.microsoft.com/office/powerpoint/2010/main" val="20398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2">
              <a:lumMod val="25000"/>
            </a:schemeClr>
          </a:solidFill>
        </p:spPr>
        <p:txBody>
          <a:bodyPr/>
          <a:lstStyle/>
          <a:p>
            <a:pPr algn="ctr"/>
            <a:r>
              <a:rPr lang="en-US" dirty="0">
                <a:solidFill>
                  <a:schemeClr val="bg1"/>
                </a:solidFill>
              </a:rPr>
              <a:t>Executive Branch – President </a:t>
            </a:r>
            <a:br>
              <a:rPr lang="en-US" dirty="0">
                <a:solidFill>
                  <a:schemeClr val="bg1"/>
                </a:solidFill>
              </a:rPr>
            </a:br>
            <a:r>
              <a:rPr lang="en-US" dirty="0">
                <a:solidFill>
                  <a:schemeClr val="bg1"/>
                </a:solidFill>
              </a:rPr>
              <a:t>Enforces the law </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37" y="1839985"/>
            <a:ext cx="4941454" cy="4941454"/>
          </a:xfrm>
        </p:spPr>
      </p:pic>
    </p:spTree>
    <p:extLst>
      <p:ext uri="{BB962C8B-B14F-4D97-AF65-F5344CB8AC3E}">
        <p14:creationId xmlns:p14="http://schemas.microsoft.com/office/powerpoint/2010/main" val="303770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fornian FB" pitchFamily="18" charset="0"/>
              </a:rPr>
              <a:t>The Constitution</a:t>
            </a:r>
          </a:p>
        </p:txBody>
      </p:sp>
      <p:sp>
        <p:nvSpPr>
          <p:cNvPr id="9219" name="Content Placeholder 2"/>
          <p:cNvSpPr>
            <a:spLocks noGrp="1"/>
          </p:cNvSpPr>
          <p:nvPr>
            <p:ph idx="1"/>
          </p:nvPr>
        </p:nvSpPr>
        <p:spPr/>
        <p:txBody>
          <a:bodyPr>
            <a:normAutofit fontScale="92500" lnSpcReduction="10000"/>
          </a:bodyPr>
          <a:lstStyle/>
          <a:p>
            <a:pPr eaLnBrk="1" hangingPunct="1"/>
            <a:r>
              <a:rPr lang="en-US" altLang="en-US" sz="1800" dirty="0">
                <a:latin typeface="Arial Narrow" panose="020B0606020202030204" pitchFamily="34" charset="0"/>
              </a:rPr>
              <a:t>It’s basic definition:</a:t>
            </a:r>
          </a:p>
          <a:p>
            <a:pPr lvl="1" eaLnBrk="1" hangingPunct="1"/>
            <a:r>
              <a:rPr lang="en-US" altLang="en-US" dirty="0">
                <a:latin typeface="Arial Narrow" panose="020B0606020202030204" pitchFamily="34" charset="0"/>
              </a:rPr>
              <a:t>A nation’s basic law. </a:t>
            </a:r>
          </a:p>
          <a:p>
            <a:pPr lvl="1" eaLnBrk="1" hangingPunct="1"/>
            <a:r>
              <a:rPr lang="en-US" altLang="en-US" dirty="0">
                <a:latin typeface="Arial Narrow" panose="020B0606020202030204" pitchFamily="34" charset="0"/>
              </a:rPr>
              <a:t>It creates political institutions, allocates power within the government, and often provides guarantees to citizens.</a:t>
            </a:r>
          </a:p>
          <a:p>
            <a:pPr lvl="1" eaLnBrk="1" hangingPunct="1"/>
            <a:r>
              <a:rPr lang="en-US" altLang="en-US" dirty="0">
                <a:latin typeface="Arial Narrow" panose="020B0606020202030204" pitchFamily="34" charset="0"/>
              </a:rPr>
              <a:t>It is the supreme law of the United States of America. The first three Articles of the Constitution establish the rules and separate powers of the three branches of the federal government: a legislature, the bicameral Congress; an executive branch led by the President; and a federal judiciary headed by the Supreme Court. The last four Articles frame the principle of federalism. The Tenth Amendment confirms its federal characteristics.</a:t>
            </a:r>
          </a:p>
          <a:p>
            <a:pPr eaLnBrk="1" hangingPunct="1"/>
            <a:r>
              <a:rPr lang="en-US" altLang="en-US" sz="1800" dirty="0">
                <a:latin typeface="Arial Narrow" panose="020B0606020202030204" pitchFamily="34" charset="0"/>
              </a:rPr>
              <a:t>The constitution sets rules that are </a:t>
            </a:r>
            <a:r>
              <a:rPr lang="en-US" altLang="en-US" sz="1800" i="1" dirty="0">
                <a:latin typeface="Arial Narrow" panose="020B0606020202030204" pitchFamily="34" charset="0"/>
              </a:rPr>
              <a:t>never neutral.</a:t>
            </a:r>
          </a:p>
          <a:p>
            <a:pPr lvl="1" eaLnBrk="1" hangingPunct="1"/>
            <a:r>
              <a:rPr lang="en-US" altLang="en-US" dirty="0">
                <a:latin typeface="Arial Narrow" panose="020B0606020202030204" pitchFamily="34" charset="0"/>
              </a:rPr>
              <a:t>Meaning that some participants and policy options are given some advantage over others in the policymaking process.</a:t>
            </a:r>
          </a:p>
          <a:p>
            <a:pPr lvl="1" eaLnBrk="1" hangingPunct="1">
              <a:buFont typeface="Wingdings 2" panose="05020102010507070707" pitchFamily="18" charset="2"/>
              <a:buNone/>
            </a:pPr>
            <a:endParaRPr lang="en-US" altLang="en-US" dirty="0"/>
          </a:p>
          <a:p>
            <a:pPr lvl="1" eaLnBrk="1" hangingPunct="1">
              <a:buFont typeface="Wingdings 2" panose="05020102010507070707" pitchFamily="18" charset="2"/>
              <a:buNone/>
            </a:pPr>
            <a:endParaRPr lang="en-US" altLang="en-US" dirty="0"/>
          </a:p>
          <a:p>
            <a:pPr lvl="1" eaLnBrk="1" hangingPunct="1">
              <a:buFont typeface="Wingdings 2" panose="05020102010507070707" pitchFamily="18" charset="2"/>
              <a:buNone/>
            </a:pPr>
            <a:endParaRPr lang="en-US" altLang="en-US" dirty="0"/>
          </a:p>
          <a:p>
            <a:pPr lvl="1" eaLnBrk="1" hangingPunct="1">
              <a:buFont typeface="Wingdings 2" panose="05020102010507070707" pitchFamily="18" charset="2"/>
              <a:buNone/>
            </a:pPr>
            <a:endParaRPr lang="en-US" altLang="en-US"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454" y="1131094"/>
            <a:ext cx="2114550" cy="138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27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US" dirty="0">
                <a:solidFill>
                  <a:schemeClr val="bg1"/>
                </a:solidFill>
              </a:rPr>
              <a:t>Judicial Branch-Supreme Court </a:t>
            </a:r>
            <a:br>
              <a:rPr lang="en-US" dirty="0">
                <a:solidFill>
                  <a:schemeClr val="bg1"/>
                </a:solidFill>
              </a:rPr>
            </a:br>
            <a:r>
              <a:rPr lang="en-US" dirty="0">
                <a:solidFill>
                  <a:schemeClr val="bg1"/>
                </a:solidFill>
              </a:rPr>
              <a:t>Interprets the law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5725" y="1773382"/>
            <a:ext cx="7312549" cy="4855532"/>
          </a:xfrm>
        </p:spPr>
      </p:pic>
    </p:spTree>
    <p:extLst>
      <p:ext uri="{BB962C8B-B14F-4D97-AF65-F5344CB8AC3E}">
        <p14:creationId xmlns:p14="http://schemas.microsoft.com/office/powerpoint/2010/main" val="7415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9093"/>
            <a:ext cx="7886700" cy="1146220"/>
          </a:xfrm>
          <a:solidFill>
            <a:schemeClr val="tx1"/>
          </a:solidFill>
        </p:spPr>
        <p:txBody>
          <a:bodyPr>
            <a:normAutofit fontScale="90000"/>
          </a:bodyPr>
          <a:lstStyle/>
          <a:p>
            <a:pPr algn="ctr"/>
            <a:br>
              <a:rPr lang="en-US" dirty="0">
                <a:solidFill>
                  <a:schemeClr val="bg1"/>
                </a:solidFill>
              </a:rPr>
            </a:br>
            <a:r>
              <a:rPr lang="en-US" dirty="0">
                <a:solidFill>
                  <a:schemeClr val="bg1"/>
                </a:solidFill>
              </a:rPr>
              <a:t>Electoral College</a:t>
            </a:r>
            <a:br>
              <a:rPr lang="en-US" dirty="0">
                <a:solidFill>
                  <a:schemeClr val="bg1"/>
                </a:solidFill>
              </a:rPr>
            </a:br>
            <a:r>
              <a:rPr lang="en-US" dirty="0">
                <a:solidFill>
                  <a:schemeClr val="bg1"/>
                </a:solidFill>
              </a:rPr>
              <a:t>Group that elects the President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488" y="1712890"/>
            <a:ext cx="8448540" cy="4919730"/>
          </a:xfrm>
        </p:spPr>
      </p:pic>
    </p:spTree>
    <p:extLst>
      <p:ext uri="{BB962C8B-B14F-4D97-AF65-F5344CB8AC3E}">
        <p14:creationId xmlns:p14="http://schemas.microsoft.com/office/powerpoint/2010/main" val="341280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19" y="0"/>
            <a:ext cx="7886700" cy="1692319"/>
          </a:xfrm>
          <a:solidFill>
            <a:srgbClr val="FF0000"/>
          </a:solidFill>
        </p:spPr>
        <p:txBody>
          <a:bodyPr>
            <a:normAutofit fontScale="90000"/>
          </a:bodyPr>
          <a:lstStyle/>
          <a:p>
            <a:pPr algn="ctr"/>
            <a:r>
              <a:rPr lang="en-US" dirty="0">
                <a:solidFill>
                  <a:schemeClr val="bg1"/>
                </a:solidFill>
              </a:rPr>
              <a:t>Today the popular vote of each state determines who wins that state’s electoral college votes </a:t>
            </a:r>
          </a:p>
        </p:txBody>
      </p:sp>
      <p:pic>
        <p:nvPicPr>
          <p:cNvPr id="1026" name="Picture 2" descr="Image result for electoral college votes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6577" y="1786610"/>
            <a:ext cx="7244783" cy="491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72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467" y="197701"/>
            <a:ext cx="7886700" cy="1325563"/>
          </a:xfrm>
        </p:spPr>
        <p:txBody>
          <a:bodyPr/>
          <a:lstStyle/>
          <a:p>
            <a:pPr algn="ctr"/>
            <a:r>
              <a:rPr lang="en-US" dirty="0"/>
              <a:t>The Constitution – Solving all of our problems </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09259" y="1523264"/>
            <a:ext cx="7912908" cy="52381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3135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en-US" dirty="0"/>
              <a:t>The Madison Model </a:t>
            </a:r>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2745" y="1490774"/>
            <a:ext cx="4311714" cy="5248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8992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fornian FB" pitchFamily="18" charset="0"/>
              </a:rPr>
              <a:t>The </a:t>
            </a:r>
            <a:r>
              <a:rPr lang="en-US" dirty="0" err="1">
                <a:latin typeface="Californian FB" pitchFamily="18" charset="0"/>
              </a:rPr>
              <a:t>Madisonian</a:t>
            </a:r>
            <a:r>
              <a:rPr lang="en-US" dirty="0">
                <a:latin typeface="Californian FB" pitchFamily="18" charset="0"/>
              </a:rPr>
              <a:t> Model</a:t>
            </a:r>
          </a:p>
        </p:txBody>
      </p:sp>
      <p:sp>
        <p:nvSpPr>
          <p:cNvPr id="29699" name="Content Placeholder 2"/>
          <p:cNvSpPr>
            <a:spLocks noGrp="1"/>
          </p:cNvSpPr>
          <p:nvPr>
            <p:ph idx="1"/>
          </p:nvPr>
        </p:nvSpPr>
        <p:spPr/>
        <p:txBody>
          <a:bodyPr>
            <a:normAutofit/>
          </a:bodyPr>
          <a:lstStyle/>
          <a:p>
            <a:r>
              <a:rPr lang="en-US" altLang="en-US" sz="1800" dirty="0">
                <a:latin typeface="Arial Narrow" panose="020B0606020202030204" pitchFamily="34" charset="0"/>
              </a:rPr>
              <a:t>To prevent the possibility of a tyranny of the majority, James Madison proposed the following:	</a:t>
            </a:r>
          </a:p>
          <a:p>
            <a:pPr lvl="1"/>
            <a:r>
              <a:rPr lang="en-US" altLang="en-US" sz="1500" b="1" dirty="0">
                <a:latin typeface="Arial Narrow" panose="020B0606020202030204" pitchFamily="34" charset="0"/>
              </a:rPr>
              <a:t>Popular Sovereignty </a:t>
            </a:r>
          </a:p>
          <a:p>
            <a:pPr lvl="1">
              <a:buFont typeface="Arial" panose="020B0604020202020204" pitchFamily="34" charset="0"/>
              <a:buChar char="•"/>
            </a:pPr>
            <a:r>
              <a:rPr lang="en-US" altLang="en-US" sz="1050" dirty="0">
                <a:latin typeface="Arial Narrow" panose="020B0606020202030204" pitchFamily="34" charset="0"/>
              </a:rPr>
              <a:t>establishes that all power rests with the people, and that the people have given the government its power through the Constitution. The government can only function with the consent of the people. </a:t>
            </a:r>
          </a:p>
          <a:p>
            <a:pPr lvl="1"/>
            <a:r>
              <a:rPr lang="en-US" altLang="en-US" sz="1500" b="1" dirty="0">
                <a:latin typeface="Arial Narrow" panose="020B0606020202030204" pitchFamily="34" charset="0"/>
              </a:rPr>
              <a:t>Limiting Majority Control</a:t>
            </a:r>
          </a:p>
          <a:p>
            <a:pPr lvl="2"/>
            <a:r>
              <a:rPr lang="en-US" altLang="en-US" sz="1200" dirty="0">
                <a:latin typeface="Arial Narrow" panose="020B0606020202030204" pitchFamily="34" charset="0"/>
              </a:rPr>
              <a:t>Madison believed that  most governmental power had to be kept away from the majority. </a:t>
            </a:r>
          </a:p>
          <a:p>
            <a:pPr lvl="1"/>
            <a:r>
              <a:rPr lang="en-US" altLang="en-US" sz="1500" b="1" dirty="0">
                <a:latin typeface="Arial Narrow" panose="020B0606020202030204" pitchFamily="34" charset="0"/>
              </a:rPr>
              <a:t>Separating Powers</a:t>
            </a:r>
          </a:p>
          <a:p>
            <a:pPr lvl="2"/>
            <a:r>
              <a:rPr lang="en-US" altLang="en-US" sz="1200" dirty="0">
                <a:latin typeface="Arial Narrow" panose="020B0606020202030204" pitchFamily="34" charset="0"/>
              </a:rPr>
              <a:t>Each of the three branches of government –Executive, Legislative, and Judicial –would be independent of one another so that no single branch could control the others.</a:t>
            </a:r>
          </a:p>
          <a:p>
            <a:pPr lvl="2"/>
            <a:r>
              <a:rPr lang="en-US" altLang="en-US" sz="1200" dirty="0">
                <a:latin typeface="Arial Narrow" panose="020B0606020202030204" pitchFamily="34" charset="0"/>
              </a:rPr>
              <a:t>Power was shared among the three institutions.</a:t>
            </a:r>
          </a:p>
          <a:p>
            <a:pPr lvl="1"/>
            <a:r>
              <a:rPr lang="en-US" altLang="en-US" sz="1500" b="1" dirty="0">
                <a:latin typeface="Arial Narrow" panose="020B0606020202030204" pitchFamily="34" charset="0"/>
              </a:rPr>
              <a:t>Creating Checks and Balances</a:t>
            </a:r>
          </a:p>
          <a:p>
            <a:pPr lvl="2"/>
            <a:r>
              <a:rPr lang="en-US" altLang="en-US" sz="1200" dirty="0">
                <a:latin typeface="Arial Narrow" panose="020B0606020202030204" pitchFamily="34" charset="0"/>
              </a:rPr>
              <a:t>Reflected Madison’s goal of setting power against power to constrain government actions. </a:t>
            </a:r>
          </a:p>
          <a:p>
            <a:pPr lvl="2"/>
            <a:r>
              <a:rPr lang="en-US" altLang="en-US" sz="1200" dirty="0">
                <a:latin typeface="Arial Narrow" panose="020B0606020202030204" pitchFamily="34" charset="0"/>
              </a:rPr>
              <a:t>Favors the status quo. </a:t>
            </a:r>
          </a:p>
          <a:p>
            <a:pPr lvl="1"/>
            <a:r>
              <a:rPr lang="en-US" altLang="en-US" sz="1500" b="1" dirty="0">
                <a:latin typeface="Arial Narrow" panose="020B0606020202030204" pitchFamily="34" charset="0"/>
              </a:rPr>
              <a:t>Establishing a Federal System</a:t>
            </a:r>
          </a:p>
          <a:p>
            <a:pPr lvl="2"/>
            <a:r>
              <a:rPr lang="en-US" altLang="en-US" sz="1200" dirty="0">
                <a:latin typeface="Arial Narrow" panose="020B0606020202030204" pitchFamily="34" charset="0"/>
              </a:rPr>
              <a:t>Divided the power of government between a national government and the individual states. </a:t>
            </a:r>
          </a:p>
        </p:txBody>
      </p:sp>
    </p:spTree>
    <p:extLst>
      <p:ext uri="{BB962C8B-B14F-4D97-AF65-F5344CB8AC3E}">
        <p14:creationId xmlns:p14="http://schemas.microsoft.com/office/powerpoint/2010/main" val="2475751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t>The Madisonian Model</a:t>
            </a:r>
          </a:p>
        </p:txBody>
      </p:sp>
      <p:pic>
        <p:nvPicPr>
          <p:cNvPr id="30723"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85900" y="2290762"/>
            <a:ext cx="6172200" cy="2566988"/>
          </a:xfrm>
          <a:noFill/>
        </p:spPr>
      </p:pic>
    </p:spTree>
    <p:extLst>
      <p:ext uri="{BB962C8B-B14F-4D97-AF65-F5344CB8AC3E}">
        <p14:creationId xmlns:p14="http://schemas.microsoft.com/office/powerpoint/2010/main" val="315047509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329137" y="1339401"/>
            <a:ext cx="4408452" cy="53659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Callout 5"/>
          <p:cNvSpPr/>
          <p:nvPr/>
        </p:nvSpPr>
        <p:spPr>
          <a:xfrm rot="1926550">
            <a:off x="5319272" y="1108722"/>
            <a:ext cx="3041829" cy="22795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Be afraid! Be very afraid!</a:t>
            </a:r>
          </a:p>
        </p:txBody>
      </p:sp>
      <p:sp>
        <p:nvSpPr>
          <p:cNvPr id="7" name="Title 1"/>
          <p:cNvSpPr>
            <a:spLocks noGrp="1"/>
          </p:cNvSpPr>
          <p:nvPr>
            <p:ph type="title"/>
          </p:nvPr>
        </p:nvSpPr>
        <p:spPr>
          <a:xfrm>
            <a:off x="847590" y="193183"/>
            <a:ext cx="7886700" cy="1146218"/>
          </a:xfrm>
          <a:solidFill>
            <a:schemeClr val="accent2"/>
          </a:solidFill>
        </p:spPr>
        <p:txBody>
          <a:bodyPr/>
          <a:lstStyle/>
          <a:p>
            <a:pPr algn="ctr"/>
            <a:r>
              <a:rPr lang="en-US" dirty="0">
                <a:solidFill>
                  <a:schemeClr val="bg1"/>
                </a:solidFill>
              </a:rPr>
              <a:t>Beware of the factions (groups)  </a:t>
            </a:r>
          </a:p>
        </p:txBody>
      </p:sp>
    </p:spTree>
    <p:extLst>
      <p:ext uri="{BB962C8B-B14F-4D97-AF65-F5344CB8AC3E}">
        <p14:creationId xmlns:p14="http://schemas.microsoft.com/office/powerpoint/2010/main" val="3362839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78168" y="1690689"/>
            <a:ext cx="4865832" cy="4119738"/>
          </a:xfrm>
        </p:spPr>
      </p:pic>
      <p:sp>
        <p:nvSpPr>
          <p:cNvPr id="2" name="Title 1"/>
          <p:cNvSpPr>
            <a:spLocks noGrp="1"/>
          </p:cNvSpPr>
          <p:nvPr>
            <p:ph type="title"/>
          </p:nvPr>
        </p:nvSpPr>
        <p:spPr>
          <a:xfrm>
            <a:off x="637886" y="161926"/>
            <a:ext cx="7886700" cy="1325563"/>
          </a:xfrm>
          <a:solidFill>
            <a:srgbClr val="0070C0"/>
          </a:solidFill>
        </p:spPr>
        <p:txBody>
          <a:bodyPr/>
          <a:lstStyle/>
          <a:p>
            <a:pPr algn="ctr"/>
            <a:r>
              <a:rPr lang="en-US" dirty="0">
                <a:solidFill>
                  <a:schemeClr val="bg1"/>
                </a:solidFill>
              </a:rPr>
              <a:t>Two different types of factions </a:t>
            </a:r>
          </a:p>
        </p:txBody>
      </p:sp>
      <p:sp>
        <p:nvSpPr>
          <p:cNvPr id="4" name="Content Placeholder 3"/>
          <p:cNvSpPr>
            <a:spLocks noGrp="1"/>
          </p:cNvSpPr>
          <p:nvPr>
            <p:ph sz="half" idx="1"/>
          </p:nvPr>
        </p:nvSpPr>
        <p:spPr>
          <a:xfrm>
            <a:off x="222250" y="1690689"/>
            <a:ext cx="3886200" cy="4351338"/>
          </a:xfrm>
          <a:solidFill>
            <a:schemeClr val="bg1"/>
          </a:solidFill>
        </p:spPr>
        <p:txBody>
          <a:bodyPr/>
          <a:lstStyle/>
          <a:p>
            <a:r>
              <a:rPr lang="en-US" b="1" u="sng" dirty="0">
                <a:solidFill>
                  <a:schemeClr val="accent2"/>
                </a:solidFill>
              </a:rPr>
              <a:t>Minority Factions- </a:t>
            </a:r>
            <a:r>
              <a:rPr lang="en-US" dirty="0"/>
              <a:t>easy to control, majority will vote them out</a:t>
            </a:r>
          </a:p>
          <a:p>
            <a:pPr marL="0" indent="0">
              <a:buNone/>
            </a:pPr>
            <a:endParaRPr lang="en-US" dirty="0"/>
          </a:p>
          <a:p>
            <a:r>
              <a:rPr lang="en-US" b="1" u="sng" dirty="0">
                <a:solidFill>
                  <a:schemeClr val="accent2"/>
                </a:solidFill>
              </a:rPr>
              <a:t>Majority Factions- </a:t>
            </a:r>
            <a:r>
              <a:rPr lang="en-US" dirty="0"/>
              <a:t>Harder to control, they will control most of the government </a:t>
            </a:r>
          </a:p>
        </p:txBody>
      </p:sp>
    </p:spTree>
    <p:extLst>
      <p:ext uri="{BB962C8B-B14F-4D97-AF65-F5344CB8AC3E}">
        <p14:creationId xmlns:p14="http://schemas.microsoft.com/office/powerpoint/2010/main" val="2612865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4981"/>
            <a:ext cx="7886700" cy="1325563"/>
          </a:xfrm>
          <a:solidFill>
            <a:schemeClr val="accent2">
              <a:lumMod val="75000"/>
            </a:schemeClr>
          </a:solidFill>
        </p:spPr>
        <p:txBody>
          <a:bodyPr/>
          <a:lstStyle/>
          <a:p>
            <a:pPr algn="ctr"/>
            <a:r>
              <a:rPr lang="en-US" dirty="0">
                <a:solidFill>
                  <a:schemeClr val="bg1"/>
                </a:solidFill>
              </a:rPr>
              <a:t>Take power away from the majority </a:t>
            </a:r>
          </a:p>
        </p:txBody>
      </p:sp>
      <p:sp>
        <p:nvSpPr>
          <p:cNvPr id="3" name="Content Placeholder 2"/>
          <p:cNvSpPr>
            <a:spLocks noGrp="1"/>
          </p:cNvSpPr>
          <p:nvPr>
            <p:ph sz="half" idx="1"/>
          </p:nvPr>
        </p:nvSpPr>
        <p:spPr>
          <a:xfrm>
            <a:off x="434686" y="1825625"/>
            <a:ext cx="3886200" cy="4351338"/>
          </a:xfrm>
          <a:solidFill>
            <a:schemeClr val="accent1">
              <a:lumMod val="20000"/>
              <a:lumOff val="80000"/>
            </a:schemeClr>
          </a:solidFill>
        </p:spPr>
        <p:txBody>
          <a:bodyPr/>
          <a:lstStyle/>
          <a:p>
            <a:r>
              <a:rPr lang="en-US" dirty="0"/>
              <a:t>President elected by the Electoral College</a:t>
            </a:r>
          </a:p>
          <a:p>
            <a:r>
              <a:rPr lang="en-US" dirty="0"/>
              <a:t>Supreme Court appointed by the President </a:t>
            </a:r>
          </a:p>
          <a:p>
            <a:r>
              <a:rPr lang="en-US" dirty="0"/>
              <a:t>Senators appointed by state legislators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92073" y="1825625"/>
            <a:ext cx="4078432" cy="4078432"/>
          </a:xfrm>
        </p:spPr>
      </p:pic>
      <p:sp>
        <p:nvSpPr>
          <p:cNvPr id="6" name="Oval 5"/>
          <p:cNvSpPr/>
          <p:nvPr/>
        </p:nvSpPr>
        <p:spPr>
          <a:xfrm>
            <a:off x="4821382" y="1921164"/>
            <a:ext cx="3949123" cy="383309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246255" y="2613891"/>
            <a:ext cx="3211945" cy="2272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63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fornian FB" pitchFamily="18" charset="0"/>
              </a:rPr>
              <a:t>Origins of the Constitution</a:t>
            </a:r>
          </a:p>
        </p:txBody>
      </p:sp>
      <p:sp>
        <p:nvSpPr>
          <p:cNvPr id="3" name="Content Placeholder 2"/>
          <p:cNvSpPr>
            <a:spLocks noGrp="1"/>
          </p:cNvSpPr>
          <p:nvPr>
            <p:ph idx="1"/>
          </p:nvPr>
        </p:nvSpPr>
        <p:spPr/>
        <p:txBody>
          <a:bodyPr>
            <a:normAutofit fontScale="92500" lnSpcReduction="20000"/>
          </a:bodyPr>
          <a:lstStyle/>
          <a:p>
            <a:pPr>
              <a:buFont typeface="Wingdings 2"/>
              <a:buChar char=""/>
              <a:defRPr/>
            </a:pPr>
            <a:r>
              <a:rPr lang="en-US" b="1" dirty="0">
                <a:latin typeface="Arial Narrow" pitchFamily="34" charset="0"/>
              </a:rPr>
              <a:t>Declaring Independence:</a:t>
            </a:r>
          </a:p>
          <a:p>
            <a:pPr lvl="1">
              <a:buFont typeface="Wingdings 2"/>
              <a:buChar char=""/>
              <a:defRPr/>
            </a:pPr>
            <a:r>
              <a:rPr lang="en-US" dirty="0">
                <a:latin typeface="Arial Narrow" pitchFamily="34" charset="0"/>
              </a:rPr>
              <a:t>Talk of independence was common among the </a:t>
            </a:r>
          </a:p>
          <a:p>
            <a:pPr marL="342900" lvl="1" indent="0">
              <a:buNone/>
              <a:defRPr/>
            </a:pPr>
            <a:r>
              <a:rPr lang="en-US" dirty="0">
                <a:latin typeface="Arial Narrow" pitchFamily="34" charset="0"/>
              </a:rPr>
              <a:t>     delegates of the Continental Congress.</a:t>
            </a:r>
          </a:p>
          <a:p>
            <a:pPr lvl="1">
              <a:buFont typeface="Wingdings 2"/>
              <a:buChar char=""/>
              <a:defRPr/>
            </a:pPr>
            <a:r>
              <a:rPr lang="en-US" dirty="0">
                <a:latin typeface="Arial Narrow" pitchFamily="34" charset="0"/>
              </a:rPr>
              <a:t>Richard Henry Lee enforced </a:t>
            </a:r>
            <a:r>
              <a:rPr lang="en-US" i="1" dirty="0">
                <a:latin typeface="Arial Narrow" pitchFamily="34" charset="0"/>
              </a:rPr>
              <a:t>“that these United States are and of right ought to be free and independent states”.</a:t>
            </a:r>
          </a:p>
          <a:p>
            <a:pPr lvl="1">
              <a:buFont typeface="Wingdings 2"/>
              <a:buChar char=""/>
              <a:defRPr/>
            </a:pPr>
            <a:r>
              <a:rPr lang="en-US" dirty="0">
                <a:latin typeface="Arial Narrow" pitchFamily="34" charset="0"/>
              </a:rPr>
              <a:t>On July 2, Lee’s motion to declare independence from England was approved, causing the Declaration of Independence to be adopted two days later on July 4. </a:t>
            </a:r>
          </a:p>
          <a:p>
            <a:pPr eaLnBrk="1" hangingPunct="1">
              <a:defRPr/>
            </a:pPr>
            <a:r>
              <a:rPr lang="en-US" b="1" dirty="0">
                <a:latin typeface="Arial Narrow" pitchFamily="34" charset="0"/>
              </a:rPr>
              <a:t>The </a:t>
            </a:r>
            <a:r>
              <a:rPr lang="en-US" b="1" i="1" dirty="0">
                <a:latin typeface="Arial Narrow" pitchFamily="34" charset="0"/>
              </a:rPr>
              <a:t>Declaration of Independence</a:t>
            </a:r>
            <a:r>
              <a:rPr lang="en-US" b="1" dirty="0">
                <a:latin typeface="Arial Narrow" pitchFamily="34" charset="0"/>
              </a:rPr>
              <a:t>:</a:t>
            </a:r>
          </a:p>
          <a:p>
            <a:pPr lvl="1" eaLnBrk="1" hangingPunct="1">
              <a:defRPr/>
            </a:pPr>
            <a:r>
              <a:rPr lang="en-US" dirty="0">
                <a:latin typeface="Arial Narrow" pitchFamily="34" charset="0"/>
              </a:rPr>
              <a:t>Written primarily by Jefferson</a:t>
            </a:r>
          </a:p>
          <a:p>
            <a:pPr lvl="1" eaLnBrk="1" hangingPunct="1">
              <a:defRPr/>
            </a:pPr>
            <a:r>
              <a:rPr lang="en-US" dirty="0">
                <a:latin typeface="Arial Narrow" pitchFamily="34" charset="0"/>
              </a:rPr>
              <a:t>The document, which was approved by representatives</a:t>
            </a:r>
          </a:p>
          <a:p>
            <a:pPr marL="342900" lvl="1" indent="0">
              <a:buNone/>
              <a:defRPr/>
            </a:pPr>
            <a:r>
              <a:rPr lang="en-US" dirty="0">
                <a:latin typeface="Arial Narrow" pitchFamily="34" charset="0"/>
              </a:rPr>
              <a:t>    of the American colonies in 1776, that stated the </a:t>
            </a:r>
          </a:p>
          <a:p>
            <a:pPr marL="342900" lvl="1" indent="0">
              <a:buNone/>
              <a:defRPr/>
            </a:pPr>
            <a:r>
              <a:rPr lang="en-US" dirty="0">
                <a:latin typeface="Arial Narrow" pitchFamily="34" charset="0"/>
              </a:rPr>
              <a:t>    grievances against the British monarch and declared </a:t>
            </a:r>
          </a:p>
          <a:p>
            <a:pPr marL="342900" lvl="1" indent="0">
              <a:buNone/>
              <a:defRPr/>
            </a:pPr>
            <a:r>
              <a:rPr lang="en-US" dirty="0">
                <a:latin typeface="Arial Narrow" pitchFamily="34" charset="0"/>
              </a:rPr>
              <a:t>    independence. </a:t>
            </a:r>
          </a:p>
          <a:p>
            <a:pPr lvl="1">
              <a:buFont typeface="Wingdings 2"/>
              <a:buChar char=""/>
              <a:defRPr/>
            </a:pPr>
            <a:endParaRPr lang="en-US" dirty="0">
              <a:latin typeface="Arial Narrow" pitchFamily="34" charset="0"/>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57350"/>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1" y="3845720"/>
            <a:ext cx="1278731"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009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310"/>
            <a:ext cx="7886700" cy="1561380"/>
          </a:xfrm>
          <a:solidFill>
            <a:srgbClr val="C00000"/>
          </a:solidFill>
        </p:spPr>
        <p:txBody>
          <a:bodyPr>
            <a:normAutofit fontScale="90000"/>
          </a:bodyPr>
          <a:lstStyle/>
          <a:p>
            <a:pPr algn="ctr"/>
            <a:r>
              <a:rPr lang="en-US" dirty="0">
                <a:solidFill>
                  <a:schemeClr val="bg1"/>
                </a:solidFill>
              </a:rPr>
              <a:t>The only branch of government that was elected by the majority was the House of Representatives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62012"/>
            <a:ext cx="6548582" cy="5095988"/>
          </a:xfrm>
        </p:spPr>
      </p:pic>
    </p:spTree>
    <p:extLst>
      <p:ext uri="{BB962C8B-B14F-4D97-AF65-F5344CB8AC3E}">
        <p14:creationId xmlns:p14="http://schemas.microsoft.com/office/powerpoint/2010/main" val="3035943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49" y="107548"/>
            <a:ext cx="7886700" cy="1325563"/>
          </a:xfrm>
          <a:solidFill>
            <a:schemeClr val="accent1"/>
          </a:solidFill>
        </p:spPr>
        <p:txBody>
          <a:bodyPr/>
          <a:lstStyle/>
          <a:p>
            <a:pPr algn="ctr"/>
            <a:r>
              <a:rPr lang="en-US" dirty="0">
                <a:solidFill>
                  <a:schemeClr val="bg1"/>
                </a:solidFill>
              </a:rPr>
              <a:t>Separation of Powers </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545465"/>
            <a:ext cx="9143999" cy="53125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32592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5563"/>
            <a:ext cx="9053848" cy="5532437"/>
          </a:xfrm>
        </p:spPr>
      </p:pic>
      <p:sp>
        <p:nvSpPr>
          <p:cNvPr id="2" name="Title 1"/>
          <p:cNvSpPr>
            <a:spLocks noGrp="1"/>
          </p:cNvSpPr>
          <p:nvPr>
            <p:ph type="title"/>
          </p:nvPr>
        </p:nvSpPr>
        <p:spPr>
          <a:xfrm>
            <a:off x="628650" y="0"/>
            <a:ext cx="7886700" cy="1325563"/>
          </a:xfrm>
          <a:solidFill>
            <a:schemeClr val="accent6">
              <a:lumMod val="50000"/>
            </a:schemeClr>
          </a:solidFill>
        </p:spPr>
        <p:txBody>
          <a:bodyPr/>
          <a:lstStyle/>
          <a:p>
            <a:pPr algn="ctr"/>
            <a:r>
              <a:rPr lang="en-US" dirty="0">
                <a:solidFill>
                  <a:schemeClr val="bg1"/>
                </a:solidFill>
              </a:rPr>
              <a:t>Checks and Balances </a:t>
            </a:r>
          </a:p>
        </p:txBody>
      </p:sp>
    </p:spTree>
    <p:extLst>
      <p:ext uri="{BB962C8B-B14F-4D97-AF65-F5344CB8AC3E}">
        <p14:creationId xmlns:p14="http://schemas.microsoft.com/office/powerpoint/2010/main" val="348583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pPr algn="ctr"/>
            <a:r>
              <a:rPr lang="en-US" dirty="0">
                <a:solidFill>
                  <a:schemeClr val="bg1"/>
                </a:solidFill>
              </a:rPr>
              <a:t>Economic issues</a:t>
            </a:r>
            <a:br>
              <a:rPr lang="en-US" dirty="0">
                <a:solidFill>
                  <a:schemeClr val="bg1"/>
                </a:solidFill>
              </a:rPr>
            </a:br>
            <a:r>
              <a:rPr lang="en-US" dirty="0">
                <a:solidFill>
                  <a:schemeClr val="bg1"/>
                </a:solidFill>
              </a:rPr>
              <a:t>Problems in the economy  </a:t>
            </a: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86366" y="2388558"/>
            <a:ext cx="3918061" cy="3906770"/>
          </a:xfrm>
          <a:prstGeom prst="rect">
            <a:avLst/>
          </a:prstGeom>
        </p:spPr>
      </p:pic>
      <p:sp>
        <p:nvSpPr>
          <p:cNvPr id="4" name="Content Placeholder 3"/>
          <p:cNvSpPr>
            <a:spLocks noGrp="1"/>
          </p:cNvSpPr>
          <p:nvPr>
            <p:ph sz="quarter" idx="4294967295"/>
          </p:nvPr>
        </p:nvSpPr>
        <p:spPr>
          <a:xfrm>
            <a:off x="4211392" y="2367093"/>
            <a:ext cx="4246808" cy="3928235"/>
          </a:xfrm>
          <a:prstGeom prst="rect">
            <a:avLst/>
          </a:prstGeom>
          <a:solidFill>
            <a:srgbClr val="92D050"/>
          </a:solidFill>
        </p:spPr>
        <p:txBody>
          <a:bodyPr>
            <a:normAutofit/>
          </a:bodyPr>
          <a:lstStyle/>
          <a:p>
            <a:r>
              <a:rPr lang="en-US" sz="3600" dirty="0"/>
              <a:t>Paper money was worthless</a:t>
            </a:r>
          </a:p>
          <a:p>
            <a:r>
              <a:rPr lang="en-US" sz="3600" dirty="0"/>
              <a:t>Tariffs between the states restricted commerce </a:t>
            </a:r>
          </a:p>
          <a:p>
            <a:r>
              <a:rPr lang="en-US" sz="3600" dirty="0"/>
              <a:t>Congress couldn’t raise money</a:t>
            </a:r>
          </a:p>
          <a:p>
            <a:endParaRPr lang="en-US" dirty="0"/>
          </a:p>
        </p:txBody>
      </p:sp>
    </p:spTree>
    <p:extLst>
      <p:ext uri="{BB962C8B-B14F-4D97-AF65-F5344CB8AC3E}">
        <p14:creationId xmlns:p14="http://schemas.microsoft.com/office/powerpoint/2010/main" val="2884102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83" y="155350"/>
            <a:ext cx="7773338" cy="1596177"/>
          </a:xfrm>
          <a:solidFill>
            <a:schemeClr val="accent1">
              <a:lumMod val="75000"/>
            </a:schemeClr>
          </a:solidFill>
        </p:spPr>
        <p:txBody>
          <a:bodyPr/>
          <a:lstStyle/>
          <a:p>
            <a:pPr algn="ctr"/>
            <a:r>
              <a:rPr lang="en-US" dirty="0">
                <a:solidFill>
                  <a:schemeClr val="bg1"/>
                </a:solidFill>
              </a:rPr>
              <a:t>Solutions </a:t>
            </a: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74990" y="1751527"/>
            <a:ext cx="4376533" cy="4883572"/>
          </a:xfrm>
          <a:prstGeom prst="rect">
            <a:avLst/>
          </a:prstGeom>
        </p:spPr>
      </p:pic>
      <p:sp>
        <p:nvSpPr>
          <p:cNvPr id="4" name="Content Placeholder 3"/>
          <p:cNvSpPr>
            <a:spLocks noGrp="1"/>
          </p:cNvSpPr>
          <p:nvPr>
            <p:ph sz="quarter" idx="4294967295"/>
          </p:nvPr>
        </p:nvSpPr>
        <p:spPr>
          <a:xfrm>
            <a:off x="4301543" y="1751527"/>
            <a:ext cx="4713668" cy="4883572"/>
          </a:xfrm>
          <a:prstGeom prst="rect">
            <a:avLst/>
          </a:prstGeom>
          <a:solidFill>
            <a:schemeClr val="tx2">
              <a:lumMod val="50000"/>
            </a:schemeClr>
          </a:solidFill>
        </p:spPr>
        <p:txBody>
          <a:bodyPr>
            <a:normAutofit fontScale="47500" lnSpcReduction="20000"/>
          </a:bodyPr>
          <a:lstStyle/>
          <a:p>
            <a:r>
              <a:rPr lang="en-US" sz="9800" dirty="0">
                <a:solidFill>
                  <a:schemeClr val="bg1"/>
                </a:solidFill>
              </a:rPr>
              <a:t>Congress can tax,  borrow, spend</a:t>
            </a:r>
          </a:p>
          <a:p>
            <a:r>
              <a:rPr lang="en-US" sz="9800" dirty="0">
                <a:solidFill>
                  <a:schemeClr val="bg1"/>
                </a:solidFill>
              </a:rPr>
              <a:t>Pay Debts </a:t>
            </a:r>
          </a:p>
          <a:p>
            <a:r>
              <a:rPr lang="en-US" sz="9800" dirty="0">
                <a:solidFill>
                  <a:schemeClr val="bg1"/>
                </a:solidFill>
              </a:rPr>
              <a:t>Coin money </a:t>
            </a:r>
          </a:p>
          <a:p>
            <a:r>
              <a:rPr lang="en-US" sz="9800" dirty="0">
                <a:solidFill>
                  <a:schemeClr val="bg1"/>
                </a:solidFill>
              </a:rPr>
              <a:t>Congress can regulate interstate and foreign trade </a:t>
            </a:r>
          </a:p>
          <a:p>
            <a:endParaRPr lang="en-US" dirty="0"/>
          </a:p>
        </p:txBody>
      </p:sp>
    </p:spTree>
    <p:extLst>
      <p:ext uri="{BB962C8B-B14F-4D97-AF65-F5344CB8AC3E}">
        <p14:creationId xmlns:p14="http://schemas.microsoft.com/office/powerpoint/2010/main" val="68335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Important clauses of the Constitution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4168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Necessary and Proper Clause- Elastic Clause </a:t>
            </a:r>
            <a:br>
              <a:rPr lang="en-US" b="1" u="sng" dirty="0"/>
            </a:br>
            <a:r>
              <a:rPr lang="en-US" b="1" dirty="0"/>
              <a:t>Article I, Section 8</a:t>
            </a:r>
            <a:endParaRPr lang="en-US" b="1" u="sng" dirty="0"/>
          </a:p>
        </p:txBody>
      </p:sp>
      <p:sp>
        <p:nvSpPr>
          <p:cNvPr id="6" name="Content Placeholder 5"/>
          <p:cNvSpPr>
            <a:spLocks noGrp="1"/>
          </p:cNvSpPr>
          <p:nvPr>
            <p:ph idx="1"/>
          </p:nvPr>
        </p:nvSpPr>
        <p:spPr>
          <a:xfrm>
            <a:off x="0" y="1890020"/>
            <a:ext cx="9033164" cy="4759902"/>
          </a:xfrm>
          <a:solidFill>
            <a:schemeClr val="accent4">
              <a:lumMod val="50000"/>
            </a:schemeClr>
          </a:solidFill>
        </p:spPr>
        <p:txBody>
          <a:bodyPr>
            <a:noAutofit/>
          </a:bodyPr>
          <a:lstStyle/>
          <a:p>
            <a:pPr marL="0" indent="0">
              <a:buNone/>
            </a:pPr>
            <a:r>
              <a:rPr lang="en-US" sz="4000" dirty="0">
                <a:solidFill>
                  <a:schemeClr val="bg1"/>
                </a:solidFill>
              </a:rPr>
              <a:t>The Congress shall have Power ... To make all Laws which shall be necessary and proper for carrying into Execution the foregoing Powers, and all other Powers vested by this Constitution in the Government of the United States, or in any Department or Officer thereof.</a:t>
            </a:r>
          </a:p>
        </p:txBody>
      </p:sp>
    </p:spTree>
    <p:extLst>
      <p:ext uri="{BB962C8B-B14F-4D97-AF65-F5344CB8AC3E}">
        <p14:creationId xmlns:p14="http://schemas.microsoft.com/office/powerpoint/2010/main" val="594654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21983"/>
            <a:ext cx="5609637" cy="3837904"/>
          </a:xfrm>
        </p:spPr>
      </p:pic>
      <p:sp>
        <p:nvSpPr>
          <p:cNvPr id="2" name="Title 1"/>
          <p:cNvSpPr>
            <a:spLocks noGrp="1"/>
          </p:cNvSpPr>
          <p:nvPr>
            <p:ph type="title"/>
          </p:nvPr>
        </p:nvSpPr>
        <p:spPr/>
        <p:txBody>
          <a:bodyPr/>
          <a:lstStyle/>
          <a:p>
            <a:pPr algn="ctr"/>
            <a:r>
              <a:rPr lang="en-US" b="1" dirty="0"/>
              <a:t>Necessary and Proper Clause Elastic Clause</a:t>
            </a:r>
          </a:p>
        </p:txBody>
      </p:sp>
      <p:sp>
        <p:nvSpPr>
          <p:cNvPr id="5" name="Content Placeholder 4"/>
          <p:cNvSpPr>
            <a:spLocks noGrp="1"/>
          </p:cNvSpPr>
          <p:nvPr>
            <p:ph sz="half" idx="2"/>
          </p:nvPr>
        </p:nvSpPr>
        <p:spPr>
          <a:xfrm>
            <a:off x="4945486" y="1825624"/>
            <a:ext cx="4198513" cy="4781237"/>
          </a:xfrm>
          <a:solidFill>
            <a:schemeClr val="accent1">
              <a:lumMod val="50000"/>
            </a:schemeClr>
          </a:solidFill>
        </p:spPr>
        <p:txBody>
          <a:bodyPr>
            <a:noAutofit/>
          </a:bodyPr>
          <a:lstStyle/>
          <a:p>
            <a:r>
              <a:rPr lang="en-US" sz="3500" dirty="0">
                <a:solidFill>
                  <a:schemeClr val="bg1"/>
                </a:solidFill>
              </a:rPr>
              <a:t>The national government can do whatever it needs to do to operate the government </a:t>
            </a:r>
          </a:p>
        </p:txBody>
      </p:sp>
    </p:spTree>
    <p:extLst>
      <p:ext uri="{BB962C8B-B14F-4D97-AF65-F5344CB8AC3E}">
        <p14:creationId xmlns:p14="http://schemas.microsoft.com/office/powerpoint/2010/main" val="570447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16871"/>
            <a:ext cx="7886700" cy="1325563"/>
          </a:xfrm>
        </p:spPr>
        <p:txBody>
          <a:bodyPr/>
          <a:lstStyle/>
          <a:p>
            <a:r>
              <a:rPr lang="en-US" dirty="0"/>
              <a:t>Amending the Constitution </a:t>
            </a:r>
          </a:p>
        </p:txBody>
      </p:sp>
      <p:sp>
        <p:nvSpPr>
          <p:cNvPr id="6" name="Content Placeholder 5"/>
          <p:cNvSpPr>
            <a:spLocks noGrp="1"/>
          </p:cNvSpPr>
          <p:nvPr>
            <p:ph idx="1"/>
          </p:nvPr>
        </p:nvSpPr>
        <p:spPr>
          <a:xfrm>
            <a:off x="0" y="1442434"/>
            <a:ext cx="9144000" cy="5415565"/>
          </a:xfrm>
          <a:solidFill>
            <a:schemeClr val="accent6">
              <a:lumMod val="50000"/>
            </a:schemeClr>
          </a:solidFill>
        </p:spPr>
        <p:txBody>
          <a:bodyPr>
            <a:noAutofit/>
          </a:bodyPr>
          <a:lstStyle/>
          <a:p>
            <a:r>
              <a:rPr lang="en-US" sz="3200" dirty="0">
                <a:solidFill>
                  <a:schemeClr val="bg1"/>
                </a:solidFill>
              </a:rPr>
              <a:t>The Congress, whenever two thirds of both houses shall deem it necessary, shall propose amendments to this Constitution, or, on the application of the legislatures of two thirds of the several states, shall call a convention for proposing amendments, which, in either case, shall be valid to all intents and purposes, as part of this Constitution, when ratified by the legislatures of three fourths of the several states, or by conventions in three fourths thereof, as the one or the other mode of ratification may be proposed by the Congress.</a:t>
            </a:r>
          </a:p>
        </p:txBody>
      </p:sp>
    </p:spTree>
    <p:extLst>
      <p:ext uri="{BB962C8B-B14F-4D97-AF65-F5344CB8AC3E}">
        <p14:creationId xmlns:p14="http://schemas.microsoft.com/office/powerpoint/2010/main" val="3436564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325563"/>
          </a:xfrm>
          <a:solidFill>
            <a:schemeClr val="tx1"/>
          </a:solidFill>
        </p:spPr>
        <p:txBody>
          <a:bodyPr/>
          <a:lstStyle/>
          <a:p>
            <a:pPr algn="ctr"/>
            <a:r>
              <a:rPr lang="en-US" dirty="0">
                <a:solidFill>
                  <a:schemeClr val="bg1"/>
                </a:solidFill>
              </a:rPr>
              <a:t>Article V: Amending the Constitution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20" y="1325563"/>
            <a:ext cx="9209920" cy="5488071"/>
          </a:xfrm>
        </p:spPr>
      </p:pic>
    </p:spTree>
    <p:extLst>
      <p:ext uri="{BB962C8B-B14F-4D97-AF65-F5344CB8AC3E}">
        <p14:creationId xmlns:p14="http://schemas.microsoft.com/office/powerpoint/2010/main" val="356775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fornian FB" pitchFamily="18" charset="0"/>
              </a:rPr>
              <a:t>Origins of the constitution cont.</a:t>
            </a:r>
          </a:p>
        </p:txBody>
      </p:sp>
      <p:sp>
        <p:nvSpPr>
          <p:cNvPr id="11267" name="Content Placeholder 2"/>
          <p:cNvSpPr>
            <a:spLocks noGrp="1"/>
          </p:cNvSpPr>
          <p:nvPr>
            <p:ph idx="1"/>
          </p:nvPr>
        </p:nvSpPr>
        <p:spPr/>
        <p:txBody>
          <a:bodyPr/>
          <a:lstStyle/>
          <a:p>
            <a:pPr eaLnBrk="1" hangingPunct="1">
              <a:defRPr/>
            </a:pPr>
            <a:r>
              <a:rPr lang="en-US" sz="1500" b="1" i="1" dirty="0">
                <a:latin typeface="Arial Narrow" pitchFamily="34" charset="0"/>
              </a:rPr>
              <a:t>The English Heritage: The Power of Ideas</a:t>
            </a:r>
          </a:p>
          <a:p>
            <a:pPr lvl="1" eaLnBrk="1" hangingPunct="1">
              <a:defRPr/>
            </a:pPr>
            <a:r>
              <a:rPr lang="en-US" sz="1500" b="1" dirty="0">
                <a:latin typeface="Arial Narrow" pitchFamily="34" charset="0"/>
              </a:rPr>
              <a:t>John Locke was one of the most influential philosophers </a:t>
            </a:r>
          </a:p>
          <a:p>
            <a:pPr marL="342900" lvl="1" indent="0">
              <a:buNone/>
              <a:defRPr/>
            </a:pPr>
            <a:r>
              <a:rPr lang="en-US" sz="1500" b="1" dirty="0">
                <a:latin typeface="Arial Narrow" pitchFamily="34" charset="0"/>
              </a:rPr>
              <a:t>     read by the colonists. (</a:t>
            </a:r>
            <a:r>
              <a:rPr lang="en-US" sz="1500" b="1" i="1" dirty="0">
                <a:latin typeface="Arial Narrow" pitchFamily="34" charset="0"/>
              </a:rPr>
              <a:t>Two Treatises of Government</a:t>
            </a:r>
            <a:r>
              <a:rPr lang="en-US" sz="1500" b="1" dirty="0">
                <a:latin typeface="Arial Narrow" pitchFamily="34" charset="0"/>
              </a:rPr>
              <a:t>)</a:t>
            </a:r>
          </a:p>
          <a:p>
            <a:pPr lvl="1" eaLnBrk="1" hangingPunct="1">
              <a:defRPr/>
            </a:pPr>
            <a:r>
              <a:rPr lang="en-US" sz="1500" b="1" dirty="0">
                <a:latin typeface="Arial Narrow" pitchFamily="34" charset="0"/>
              </a:rPr>
              <a:t>Locke built his philosophy on the belief of </a:t>
            </a:r>
            <a:r>
              <a:rPr lang="en-US" sz="1500" b="1" i="1" dirty="0">
                <a:latin typeface="Arial Narrow" pitchFamily="34" charset="0"/>
              </a:rPr>
              <a:t>natural rights.</a:t>
            </a:r>
          </a:p>
          <a:p>
            <a:pPr lvl="2" eaLnBrk="1" hangingPunct="1">
              <a:defRPr/>
            </a:pPr>
            <a:r>
              <a:rPr lang="en-US" dirty="0">
                <a:latin typeface="Arial Narrow" pitchFamily="34" charset="0"/>
              </a:rPr>
              <a:t>The rights inherent in human beings.</a:t>
            </a:r>
          </a:p>
          <a:p>
            <a:pPr lvl="2" eaLnBrk="1" hangingPunct="1">
              <a:defRPr/>
            </a:pPr>
            <a:r>
              <a:rPr lang="en-US" dirty="0">
                <a:latin typeface="Arial Narrow" pitchFamily="34" charset="0"/>
              </a:rPr>
              <a:t>The right to life, liberty, and property (altered by Jefferson to “life, liberty, and the pursuit of happiness”).</a:t>
            </a:r>
            <a:endParaRPr lang="en-US" i="1" dirty="0">
              <a:latin typeface="Arial Narrow" pitchFamily="34" charset="0"/>
            </a:endParaRPr>
          </a:p>
          <a:p>
            <a:pPr lvl="1" eaLnBrk="1" hangingPunct="1">
              <a:defRPr/>
            </a:pPr>
            <a:r>
              <a:rPr lang="en-US" sz="1500" b="1" dirty="0">
                <a:latin typeface="Arial Narrow" pitchFamily="34" charset="0"/>
              </a:rPr>
              <a:t>Locke argued that government should be built on the </a:t>
            </a:r>
            <a:r>
              <a:rPr lang="en-US" sz="1500" b="1" i="1" dirty="0">
                <a:latin typeface="Arial Narrow" pitchFamily="34" charset="0"/>
              </a:rPr>
              <a:t>consent of the governed </a:t>
            </a:r>
            <a:r>
              <a:rPr lang="en-US" sz="1500" b="1" dirty="0">
                <a:latin typeface="Arial Narrow" pitchFamily="34" charset="0"/>
              </a:rPr>
              <a:t>and should be a </a:t>
            </a:r>
            <a:r>
              <a:rPr lang="en-US" sz="1500" b="1" i="1" dirty="0">
                <a:latin typeface="Arial Narrow" pitchFamily="34" charset="0"/>
              </a:rPr>
              <a:t>limited government.</a:t>
            </a:r>
          </a:p>
          <a:p>
            <a:pPr lvl="2" eaLnBrk="1" hangingPunct="1">
              <a:defRPr/>
            </a:pPr>
            <a:r>
              <a:rPr lang="en-US" dirty="0">
                <a:latin typeface="Arial Narrow" pitchFamily="34" charset="0"/>
              </a:rPr>
              <a:t>In other words, the people must agree on who their rulers will be and there must be clear restrictions on what rulers can do.</a:t>
            </a:r>
            <a:endParaRPr lang="en-US" i="1" dirty="0">
              <a:latin typeface="Arial Narrow" pitchFamily="34" charset="0"/>
            </a:endParaRPr>
          </a:p>
          <a:p>
            <a:pPr eaLnBrk="1" hangingPunct="1">
              <a:defRPr/>
            </a:pPr>
            <a:r>
              <a:rPr lang="en-US" sz="1500" b="1" dirty="0">
                <a:latin typeface="Arial Narrow" pitchFamily="34" charset="0"/>
              </a:rPr>
              <a:t>The “Conservative” Revolution</a:t>
            </a:r>
          </a:p>
          <a:p>
            <a:pPr lvl="1" eaLnBrk="1" hangingPunct="1">
              <a:defRPr/>
            </a:pPr>
            <a:r>
              <a:rPr lang="en-US" sz="1500" dirty="0">
                <a:latin typeface="Arial Narrow" pitchFamily="34" charset="0"/>
              </a:rPr>
              <a:t>It’s primary goal was to restore rights the colonists felt were already theirs.</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1" y="1790700"/>
            <a:ext cx="1107281"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15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210813"/>
            <a:ext cx="8401050" cy="1325563"/>
          </a:xfrm>
          <a:solidFill>
            <a:schemeClr val="accent5">
              <a:lumMod val="50000"/>
            </a:schemeClr>
          </a:solidFill>
        </p:spPr>
        <p:txBody>
          <a:bodyPr/>
          <a:lstStyle/>
          <a:p>
            <a:pPr algn="ctr"/>
            <a:r>
              <a:rPr lang="en-US" dirty="0">
                <a:solidFill>
                  <a:schemeClr val="bg1"/>
                </a:solidFill>
              </a:rPr>
              <a:t>Informal way of amending the Constitution </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715" y="2130425"/>
            <a:ext cx="4844264" cy="3115830"/>
          </a:xfrm>
        </p:spPr>
      </p:pic>
      <p:sp>
        <p:nvSpPr>
          <p:cNvPr id="5" name="Content Placeholder 4"/>
          <p:cNvSpPr>
            <a:spLocks noGrp="1"/>
          </p:cNvSpPr>
          <p:nvPr>
            <p:ph sz="half" idx="2"/>
          </p:nvPr>
        </p:nvSpPr>
        <p:spPr>
          <a:xfrm>
            <a:off x="4759549" y="1825625"/>
            <a:ext cx="3886200" cy="4351338"/>
          </a:xfrm>
          <a:solidFill>
            <a:schemeClr val="tx1">
              <a:lumMod val="75000"/>
              <a:lumOff val="25000"/>
            </a:schemeClr>
          </a:solidFill>
        </p:spPr>
        <p:txBody>
          <a:bodyPr>
            <a:normAutofit/>
          </a:bodyPr>
          <a:lstStyle/>
          <a:p>
            <a:r>
              <a:rPr lang="en-US" sz="3000" dirty="0">
                <a:solidFill>
                  <a:schemeClr val="bg1"/>
                </a:solidFill>
              </a:rPr>
              <a:t>Judicial interpretation </a:t>
            </a:r>
          </a:p>
          <a:p>
            <a:r>
              <a:rPr lang="en-US" sz="3000" dirty="0">
                <a:solidFill>
                  <a:schemeClr val="bg1"/>
                </a:solidFill>
              </a:rPr>
              <a:t>Political practice </a:t>
            </a:r>
          </a:p>
          <a:p>
            <a:r>
              <a:rPr lang="en-US" sz="3000" dirty="0">
                <a:solidFill>
                  <a:schemeClr val="bg1"/>
                </a:solidFill>
              </a:rPr>
              <a:t>Changes in technology</a:t>
            </a:r>
          </a:p>
          <a:p>
            <a:r>
              <a:rPr lang="en-US" sz="3000" dirty="0">
                <a:solidFill>
                  <a:schemeClr val="bg1"/>
                </a:solidFill>
              </a:rPr>
              <a:t>Demands by policy makers and the electorate </a:t>
            </a:r>
          </a:p>
        </p:txBody>
      </p:sp>
    </p:spTree>
    <p:extLst>
      <p:ext uri="{BB962C8B-B14F-4D97-AF65-F5344CB8AC3E}">
        <p14:creationId xmlns:p14="http://schemas.microsoft.com/office/powerpoint/2010/main" val="29403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6">
              <a:lumMod val="50000"/>
            </a:schemeClr>
          </a:solidFill>
        </p:spPr>
        <p:txBody>
          <a:bodyPr/>
          <a:lstStyle/>
          <a:p>
            <a:r>
              <a:rPr lang="en-US" dirty="0">
                <a:solidFill>
                  <a:schemeClr val="bg1"/>
                </a:solidFill>
              </a:rPr>
              <a:t>Supremacy Clause </a:t>
            </a:r>
          </a:p>
        </p:txBody>
      </p:sp>
      <p:sp>
        <p:nvSpPr>
          <p:cNvPr id="6" name="Content Placeholder 5"/>
          <p:cNvSpPr>
            <a:spLocks noGrp="1"/>
          </p:cNvSpPr>
          <p:nvPr>
            <p:ph idx="1"/>
          </p:nvPr>
        </p:nvSpPr>
        <p:spPr>
          <a:solidFill>
            <a:schemeClr val="accent1">
              <a:lumMod val="50000"/>
            </a:schemeClr>
          </a:solidFill>
        </p:spPr>
        <p:txBody>
          <a:bodyPr>
            <a:normAutofit/>
          </a:bodyPr>
          <a:lstStyle/>
          <a:p>
            <a:r>
              <a:rPr lang="en-US" sz="3200" dirty="0">
                <a:solidFill>
                  <a:schemeClr val="bg1"/>
                </a:solidFill>
              </a:rPr>
              <a:t>This Constitution, and the laws of the United States which shall be made in pursuance thereof; and all treaties made, or which shall be made, under the authority of the United States, shall be the supreme law of the land; and the judges in every state shall be bound thereby, anything in the Constitution or laws of any State to the contrary notwithstanding.</a:t>
            </a:r>
          </a:p>
        </p:txBody>
      </p:sp>
    </p:spTree>
    <p:extLst>
      <p:ext uri="{BB962C8B-B14F-4D97-AF65-F5344CB8AC3E}">
        <p14:creationId xmlns:p14="http://schemas.microsoft.com/office/powerpoint/2010/main" val="512167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pPr algn="ctr"/>
            <a:r>
              <a:rPr lang="en-US" dirty="0">
                <a:solidFill>
                  <a:schemeClr val="bg1"/>
                </a:solidFill>
              </a:rPr>
              <a:t>Article VI: Supremacy Clause  </a:t>
            </a:r>
          </a:p>
        </p:txBody>
      </p:sp>
      <p:sp>
        <p:nvSpPr>
          <p:cNvPr id="3" name="Content Placeholder 2"/>
          <p:cNvSpPr>
            <a:spLocks noGrp="1"/>
          </p:cNvSpPr>
          <p:nvPr>
            <p:ph sz="half" idx="1"/>
          </p:nvPr>
        </p:nvSpPr>
        <p:spPr>
          <a:solidFill>
            <a:srgbClr val="FFFF00"/>
          </a:solidFill>
        </p:spPr>
        <p:txBody>
          <a:bodyPr/>
          <a:lstStyle/>
          <a:p>
            <a:r>
              <a:rPr lang="en-US" dirty="0"/>
              <a:t>States must do whatever the national government want it to.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2632" y="1788649"/>
            <a:ext cx="4340514" cy="4425289"/>
          </a:xfrm>
        </p:spPr>
      </p:pic>
    </p:spTree>
    <p:extLst>
      <p:ext uri="{BB962C8B-B14F-4D97-AF65-F5344CB8AC3E}">
        <p14:creationId xmlns:p14="http://schemas.microsoft.com/office/powerpoint/2010/main" val="603022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Full Faith Credit Clause </a:t>
            </a:r>
          </a:p>
        </p:txBody>
      </p:sp>
      <p:sp>
        <p:nvSpPr>
          <p:cNvPr id="6" name="Content Placeholder 5"/>
          <p:cNvSpPr>
            <a:spLocks noGrp="1"/>
          </p:cNvSpPr>
          <p:nvPr>
            <p:ph idx="1"/>
          </p:nvPr>
        </p:nvSpPr>
        <p:spPr>
          <a:xfrm>
            <a:off x="0" y="1596980"/>
            <a:ext cx="9144000" cy="5261019"/>
          </a:xfrm>
          <a:solidFill>
            <a:schemeClr val="accent6">
              <a:lumMod val="50000"/>
            </a:schemeClr>
          </a:solidFill>
        </p:spPr>
        <p:txBody>
          <a:bodyPr>
            <a:noAutofit/>
          </a:bodyPr>
          <a:lstStyle/>
          <a:p>
            <a:r>
              <a:rPr lang="en-US" sz="3600" dirty="0">
                <a:solidFill>
                  <a:schemeClr val="bg1"/>
                </a:solidFill>
              </a:rPr>
              <a:t>Full faith and credit ought to be given in each state to the public acts, records, and judicial proceedings, of every other state; and the legislature shall, by general laws, prescribe the manner in which such acts, records, and proceedings, shall be proved, and the effect which judgments, obtained in one state, shall have in another.</a:t>
            </a:r>
          </a:p>
        </p:txBody>
      </p:sp>
    </p:spTree>
    <p:extLst>
      <p:ext uri="{BB962C8B-B14F-4D97-AF65-F5344CB8AC3E}">
        <p14:creationId xmlns:p14="http://schemas.microsoft.com/office/powerpoint/2010/main" val="3821841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47341" y="1939378"/>
            <a:ext cx="5596659" cy="3853959"/>
          </a:xfrm>
        </p:spPr>
      </p:pic>
      <p:sp>
        <p:nvSpPr>
          <p:cNvPr id="2" name="Title 1"/>
          <p:cNvSpPr>
            <a:spLocks noGrp="1"/>
          </p:cNvSpPr>
          <p:nvPr>
            <p:ph type="title"/>
          </p:nvPr>
        </p:nvSpPr>
        <p:spPr>
          <a:xfrm>
            <a:off x="637886" y="143454"/>
            <a:ext cx="7886700" cy="1325563"/>
          </a:xfrm>
          <a:solidFill>
            <a:schemeClr val="accent2">
              <a:lumMod val="40000"/>
              <a:lumOff val="60000"/>
            </a:schemeClr>
          </a:solidFill>
        </p:spPr>
        <p:txBody>
          <a:bodyPr/>
          <a:lstStyle/>
          <a:p>
            <a:pPr algn="ctr"/>
            <a:r>
              <a:rPr lang="en-US" dirty="0"/>
              <a:t>Article 4 Full Faith and Credit Clause </a:t>
            </a:r>
          </a:p>
        </p:txBody>
      </p:sp>
      <p:sp>
        <p:nvSpPr>
          <p:cNvPr id="3" name="Content Placeholder 2"/>
          <p:cNvSpPr>
            <a:spLocks noGrp="1"/>
          </p:cNvSpPr>
          <p:nvPr>
            <p:ph sz="half" idx="1"/>
          </p:nvPr>
        </p:nvSpPr>
        <p:spPr>
          <a:xfrm>
            <a:off x="102177" y="1690689"/>
            <a:ext cx="3573896" cy="4351338"/>
          </a:xfrm>
          <a:solidFill>
            <a:schemeClr val="accent6">
              <a:lumMod val="50000"/>
            </a:schemeClr>
          </a:solidFill>
        </p:spPr>
        <p:txBody>
          <a:bodyPr>
            <a:normAutofit/>
          </a:bodyPr>
          <a:lstStyle/>
          <a:p>
            <a:r>
              <a:rPr lang="en-US" sz="4400" dirty="0">
                <a:solidFill>
                  <a:schemeClr val="bg1"/>
                </a:solidFill>
              </a:rPr>
              <a:t>Every state must respect each other’s law’s.</a:t>
            </a:r>
          </a:p>
        </p:txBody>
      </p:sp>
    </p:spTree>
    <p:extLst>
      <p:ext uri="{BB962C8B-B14F-4D97-AF65-F5344CB8AC3E}">
        <p14:creationId xmlns:p14="http://schemas.microsoft.com/office/powerpoint/2010/main" val="1111775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59062" y="1770928"/>
            <a:ext cx="5947641" cy="4460731"/>
          </a:xfrm>
        </p:spPr>
      </p:pic>
      <p:sp>
        <p:nvSpPr>
          <p:cNvPr id="2" name="Title 1"/>
          <p:cNvSpPr>
            <a:spLocks noGrp="1"/>
          </p:cNvSpPr>
          <p:nvPr>
            <p:ph type="title"/>
          </p:nvPr>
        </p:nvSpPr>
        <p:spPr>
          <a:solidFill>
            <a:schemeClr val="accent4">
              <a:lumMod val="50000"/>
            </a:schemeClr>
          </a:solidFill>
        </p:spPr>
        <p:txBody>
          <a:bodyPr/>
          <a:lstStyle/>
          <a:p>
            <a:pPr algn="ctr"/>
            <a:r>
              <a:rPr lang="en-US" dirty="0">
                <a:solidFill>
                  <a:schemeClr val="bg1"/>
                </a:solidFill>
              </a:rPr>
              <a:t>Extradition</a:t>
            </a:r>
          </a:p>
        </p:txBody>
      </p:sp>
    </p:spTree>
    <p:extLst>
      <p:ext uri="{BB962C8B-B14F-4D97-AF65-F5344CB8AC3E}">
        <p14:creationId xmlns:p14="http://schemas.microsoft.com/office/powerpoint/2010/main" val="1259616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46" y="857250"/>
            <a:ext cx="7886700" cy="601825"/>
          </a:xfrm>
        </p:spPr>
        <p:txBody>
          <a:bodyPr>
            <a:normAutofit/>
          </a:bodyPr>
          <a:lstStyle/>
          <a:p>
            <a:pPr algn="ctr">
              <a:defRPr/>
            </a:pPr>
            <a:r>
              <a:rPr lang="en-US" sz="2700" b="1" dirty="0"/>
              <a:t>Major Constitutional “Clauses”</a:t>
            </a:r>
          </a:p>
        </p:txBody>
      </p:sp>
      <p:sp>
        <p:nvSpPr>
          <p:cNvPr id="44035" name="Content Placeholder 2"/>
          <p:cNvSpPr>
            <a:spLocks noGrp="1"/>
          </p:cNvSpPr>
          <p:nvPr>
            <p:ph idx="1"/>
          </p:nvPr>
        </p:nvSpPr>
        <p:spPr>
          <a:xfrm>
            <a:off x="740618" y="1277128"/>
            <a:ext cx="5409422" cy="3394472"/>
          </a:xfrm>
        </p:spPr>
        <p:txBody>
          <a:bodyPr>
            <a:noAutofit/>
          </a:bodyPr>
          <a:lstStyle/>
          <a:p>
            <a:r>
              <a:rPr lang="en-US" altLang="es-MX" sz="1050" b="1" dirty="0"/>
              <a:t>Admissions Clause</a:t>
            </a:r>
          </a:p>
          <a:p>
            <a:r>
              <a:rPr lang="en-US" altLang="es-MX" sz="1050" b="1" dirty="0"/>
              <a:t>Advice and Consent Clause</a:t>
            </a:r>
          </a:p>
          <a:p>
            <a:r>
              <a:rPr lang="en-US" altLang="es-MX" sz="1050" b="1" dirty="0"/>
              <a:t>Appointments Clause</a:t>
            </a:r>
          </a:p>
          <a:p>
            <a:r>
              <a:rPr lang="en-US" altLang="es-MX" sz="1050" b="1" dirty="0"/>
              <a:t>Arising Clause  (U.S. Supreme Court Original Jurisdiction cases)</a:t>
            </a:r>
          </a:p>
          <a:p>
            <a:r>
              <a:rPr lang="en-US" altLang="es-MX" sz="1050" b="1" dirty="0">
                <a:hlinkClick r:id="rId2"/>
              </a:rPr>
              <a:t>Commerce Clause</a:t>
            </a:r>
            <a:r>
              <a:rPr lang="en-US" altLang="es-MX" sz="1050" b="1" dirty="0"/>
              <a:t>*</a:t>
            </a:r>
          </a:p>
          <a:p>
            <a:r>
              <a:rPr lang="en-US" altLang="es-MX" sz="1050" b="1" dirty="0"/>
              <a:t>Compact Clause  (No state can enter into war without the approval of Congress)</a:t>
            </a:r>
          </a:p>
          <a:p>
            <a:r>
              <a:rPr lang="en-US" altLang="es-MX" sz="1050" b="1" dirty="0"/>
              <a:t>Contract Clause (States can not interfere with contracts)</a:t>
            </a:r>
          </a:p>
          <a:p>
            <a:r>
              <a:rPr lang="en-US" altLang="es-MX" sz="1050" b="1" dirty="0"/>
              <a:t>Establishment Clause*</a:t>
            </a:r>
          </a:p>
          <a:p>
            <a:r>
              <a:rPr lang="en-US" altLang="es-MX" sz="1050" b="1" dirty="0"/>
              <a:t>Exceptions Clause (Creates the appeals power of the U.S. Supreme Court)</a:t>
            </a:r>
          </a:p>
          <a:p>
            <a:r>
              <a:rPr lang="en-US" altLang="es-MX" sz="1050" b="1" dirty="0"/>
              <a:t>Free Exercise Clause*</a:t>
            </a:r>
          </a:p>
          <a:p>
            <a:r>
              <a:rPr lang="en-US" altLang="es-MX" sz="1050" b="1" dirty="0"/>
              <a:t>Full Faith and Credit Clause*   (must respect the public records and acts of other state courts)</a:t>
            </a:r>
          </a:p>
          <a:p>
            <a:r>
              <a:rPr lang="en-US" altLang="es-MX" sz="1050" b="1" dirty="0"/>
              <a:t>General Welfare Clause*</a:t>
            </a:r>
          </a:p>
          <a:p>
            <a:r>
              <a:rPr lang="en-US" altLang="es-MX" sz="1050" b="1" dirty="0"/>
              <a:t>Guarantee Clause (National government with protect states from invasion, and will provide a Republican form of government as well as protect us from domestic violence)</a:t>
            </a:r>
          </a:p>
          <a:p>
            <a:r>
              <a:rPr lang="en-US" altLang="es-MX" sz="1050" b="1" dirty="0"/>
              <a:t>Necessary and Proper Clause (Elastic Clause, Implied Powers Clause, Sweeping Clause)*</a:t>
            </a:r>
          </a:p>
          <a:p>
            <a:r>
              <a:rPr lang="en-US" altLang="es-MX" sz="1050" b="1" dirty="0"/>
              <a:t>Origination Clause  (All Revenue Bills must start in the House of Representatives)   AKA Power of the Purse</a:t>
            </a:r>
          </a:p>
          <a:p>
            <a:r>
              <a:rPr lang="en-US" altLang="es-MX" sz="1050" b="1" dirty="0"/>
              <a:t>Presentment Clause  (explains how a bill becomes a law)</a:t>
            </a:r>
          </a:p>
          <a:p>
            <a:r>
              <a:rPr lang="en-US" altLang="es-MX" sz="1050" b="1" dirty="0"/>
              <a:t>Privileges and Immunities Clause*</a:t>
            </a:r>
          </a:p>
          <a:p>
            <a:r>
              <a:rPr lang="en-US" altLang="es-MX" sz="1050" b="1" dirty="0"/>
              <a:t>Supremacy Clause (Supervising Clause)*</a:t>
            </a:r>
          </a:p>
          <a:p>
            <a:endParaRPr lang="en-US" altLang="es-MX" sz="750" b="1" dirty="0"/>
          </a:p>
          <a:p>
            <a:pPr marL="0" indent="0">
              <a:buNone/>
            </a:pPr>
            <a:endParaRPr lang="en-US" altLang="es-MX" sz="750" b="1" dirty="0"/>
          </a:p>
        </p:txBody>
      </p:sp>
    </p:spTree>
    <p:extLst>
      <p:ext uri="{BB962C8B-B14F-4D97-AF65-F5344CB8AC3E}">
        <p14:creationId xmlns:p14="http://schemas.microsoft.com/office/powerpoint/2010/main" val="2356644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rgbClr val="92D050"/>
          </a:solidFill>
        </p:spPr>
        <p:txBody>
          <a:bodyPr/>
          <a:lstStyle/>
          <a:p>
            <a:pPr algn="ctr"/>
            <a:r>
              <a:rPr lang="en-US" dirty="0">
                <a:solidFill>
                  <a:schemeClr val="bg1"/>
                </a:solidFill>
              </a:rPr>
              <a:t>Article VII: Ratification </a:t>
            </a:r>
          </a:p>
        </p:txBody>
      </p:sp>
      <p:sp>
        <p:nvSpPr>
          <p:cNvPr id="3" name="Content Placeholder 2"/>
          <p:cNvSpPr>
            <a:spLocks noGrp="1"/>
          </p:cNvSpPr>
          <p:nvPr>
            <p:ph sz="half" idx="1"/>
          </p:nvPr>
        </p:nvSpPr>
        <p:spPr>
          <a:xfrm>
            <a:off x="0" y="1325564"/>
            <a:ext cx="9144000" cy="1072404"/>
          </a:xfrm>
          <a:solidFill>
            <a:schemeClr val="accent1"/>
          </a:solidFill>
        </p:spPr>
        <p:txBody>
          <a:bodyPr>
            <a:noAutofit/>
          </a:bodyPr>
          <a:lstStyle/>
          <a:p>
            <a:pPr algn="ctr"/>
            <a:r>
              <a:rPr lang="en-US" sz="3600" dirty="0">
                <a:solidFill>
                  <a:schemeClr val="bg1"/>
                </a:solidFill>
              </a:rPr>
              <a:t>States legislatures need to now approve the Constitution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2397968"/>
            <a:ext cx="9144000" cy="4460032"/>
          </a:xfrm>
        </p:spPr>
      </p:pic>
    </p:spTree>
    <p:extLst>
      <p:ext uri="{BB962C8B-B14F-4D97-AF65-F5344CB8AC3E}">
        <p14:creationId xmlns:p14="http://schemas.microsoft.com/office/powerpoint/2010/main" val="3626058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47635"/>
            <a:ext cx="7772400" cy="1062327"/>
          </a:xfrm>
          <a:solidFill>
            <a:srgbClr val="7030A0"/>
          </a:solidFill>
        </p:spPr>
        <p:txBody>
          <a:bodyPr/>
          <a:lstStyle/>
          <a:p>
            <a:r>
              <a:rPr lang="en-US" dirty="0">
                <a:solidFill>
                  <a:schemeClr val="bg1"/>
                </a:solidFill>
              </a:rPr>
              <a:t>What’s missing? </a:t>
            </a:r>
          </a:p>
        </p:txBody>
      </p:sp>
    </p:spTree>
    <p:extLst>
      <p:ext uri="{BB962C8B-B14F-4D97-AF65-F5344CB8AC3E}">
        <p14:creationId xmlns:p14="http://schemas.microsoft.com/office/powerpoint/2010/main" val="3280584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93183"/>
            <a:ext cx="7886700" cy="1132380"/>
          </a:xfrm>
          <a:solidFill>
            <a:schemeClr val="bg2">
              <a:lumMod val="10000"/>
            </a:schemeClr>
          </a:solidFill>
        </p:spPr>
        <p:txBody>
          <a:bodyPr>
            <a:normAutofit fontScale="90000"/>
          </a:bodyPr>
          <a:lstStyle/>
          <a:p>
            <a:pPr algn="ctr"/>
            <a:r>
              <a:rPr lang="en-US" dirty="0">
                <a:solidFill>
                  <a:schemeClr val="bg1"/>
                </a:solidFill>
              </a:rPr>
              <a:t>Bill of Rights –civil liberties to the people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1532" y="1429973"/>
            <a:ext cx="4061423" cy="5330618"/>
          </a:xfrm>
        </p:spPr>
      </p:pic>
    </p:spTree>
    <p:extLst>
      <p:ext uri="{BB962C8B-B14F-4D97-AF65-F5344CB8AC3E}">
        <p14:creationId xmlns:p14="http://schemas.microsoft.com/office/powerpoint/2010/main" val="133650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Jean-Jacques Rousseau</a:t>
            </a:r>
          </a:p>
        </p:txBody>
      </p:sp>
      <p:sp>
        <p:nvSpPr>
          <p:cNvPr id="16387" name="Content Placeholder 2"/>
          <p:cNvSpPr>
            <a:spLocks noGrp="1"/>
          </p:cNvSpPr>
          <p:nvPr>
            <p:ph idx="1"/>
          </p:nvPr>
        </p:nvSpPr>
        <p:spPr/>
        <p:txBody>
          <a:bodyPr/>
          <a:lstStyle/>
          <a:p>
            <a:r>
              <a:rPr lang="en-US" altLang="en-US"/>
              <a:t>The Social Contract Theory:</a:t>
            </a:r>
          </a:p>
          <a:p>
            <a:pPr>
              <a:buFont typeface="Arial" panose="020B0604020202020204" pitchFamily="34" charset="0"/>
              <a:buChar char="•"/>
            </a:pPr>
            <a:r>
              <a:rPr lang="en-US" altLang="en-US" sz="1350"/>
              <a:t>Man is born free, and everywhere he is in chains.</a:t>
            </a:r>
          </a:p>
          <a:p>
            <a:pPr>
              <a:buFont typeface="Arial" panose="020B0604020202020204" pitchFamily="34" charset="0"/>
              <a:buChar char="•"/>
            </a:pPr>
            <a:r>
              <a:rPr lang="en-US" altLang="en-US" sz="1350"/>
              <a:t>The Sovereign, having no force other than the legislative power, acts only by means of the laws; and the laws being solely the authentic acts of the general will, the Sovereign cannot act save when the people is assembled.</a:t>
            </a:r>
          </a:p>
          <a:p>
            <a:pPr>
              <a:buFont typeface="Arial" panose="020B0604020202020204" pitchFamily="34" charset="0"/>
              <a:buChar char="•"/>
            </a:pPr>
            <a:r>
              <a:rPr lang="en-US" altLang="en-US" sz="1350"/>
              <a:t>Every law the people have not ratified in person is null and void — is, in fact, not a law.</a:t>
            </a:r>
          </a:p>
          <a:p>
            <a:pPr>
              <a:buFont typeface="Arial" panose="020B0604020202020204" pitchFamily="34" charset="0"/>
              <a:buChar char="•"/>
            </a:pPr>
            <a:r>
              <a:rPr lang="en-US" altLang="en-US" sz="1350"/>
              <a:t>The legislative power belongs to the people, and can belong to it alone.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057650"/>
            <a:ext cx="1257300" cy="174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051" y="4057650"/>
            <a:ext cx="106918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172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70456"/>
            <a:ext cx="8128984" cy="6160824"/>
          </a:xfrm>
        </p:spPr>
      </p:pic>
      <p:sp>
        <p:nvSpPr>
          <p:cNvPr id="2" name="Title 1"/>
          <p:cNvSpPr>
            <a:spLocks noGrp="1"/>
          </p:cNvSpPr>
          <p:nvPr>
            <p:ph type="title"/>
          </p:nvPr>
        </p:nvSpPr>
        <p:spPr>
          <a:xfrm>
            <a:off x="749792" y="4705306"/>
            <a:ext cx="7886700" cy="1325563"/>
          </a:xfrm>
          <a:solidFill>
            <a:schemeClr val="bg1"/>
          </a:solidFill>
        </p:spPr>
        <p:txBody>
          <a:bodyPr/>
          <a:lstStyle/>
          <a:p>
            <a:pPr algn="ctr"/>
            <a:r>
              <a:rPr lang="en-US" dirty="0"/>
              <a:t>Federalists – In favor of ratification of the Constitution </a:t>
            </a:r>
          </a:p>
        </p:txBody>
      </p:sp>
    </p:spTree>
    <p:extLst>
      <p:ext uri="{BB962C8B-B14F-4D97-AF65-F5344CB8AC3E}">
        <p14:creationId xmlns:p14="http://schemas.microsoft.com/office/powerpoint/2010/main" val="1563992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a:solidFill>
                  <a:schemeClr val="bg1"/>
                </a:solidFill>
              </a:rPr>
              <a:t>Anti-federalists – against ratification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30" y="1832357"/>
            <a:ext cx="2779207" cy="33578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737" y="2641819"/>
            <a:ext cx="3258700" cy="42161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387" y="1690689"/>
            <a:ext cx="2555406" cy="3885016"/>
          </a:xfrm>
          <a:prstGeom prst="rect">
            <a:avLst/>
          </a:prstGeom>
        </p:spPr>
      </p:pic>
    </p:spTree>
    <p:extLst>
      <p:ext uri="{BB962C8B-B14F-4D97-AF65-F5344CB8AC3E}">
        <p14:creationId xmlns:p14="http://schemas.microsoft.com/office/powerpoint/2010/main" val="910402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fornian FB" pitchFamily="18" charset="0"/>
              </a:rPr>
              <a:t>Federalists vs. Anti-Federalists</a:t>
            </a:r>
          </a:p>
        </p:txBody>
      </p:sp>
      <p:graphicFrame>
        <p:nvGraphicFramePr>
          <p:cNvPr id="4" name="Content Placeholder 3"/>
          <p:cNvGraphicFramePr>
            <a:graphicFrameLocks noGrp="1"/>
          </p:cNvGraphicFramePr>
          <p:nvPr>
            <p:ph idx="1"/>
          </p:nvPr>
        </p:nvGraphicFramePr>
        <p:xfrm>
          <a:off x="2609850" y="1991917"/>
          <a:ext cx="4038600" cy="3645071"/>
        </p:xfrm>
        <a:graphic>
          <a:graphicData uri="http://schemas.openxmlformats.org/drawingml/2006/table">
            <a:tbl>
              <a:tblPr firstRow="1" firstCol="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49215">
                <a:tc>
                  <a:txBody>
                    <a:bodyPr/>
                    <a:lstStyle/>
                    <a:p>
                      <a:pPr marL="0" marR="0">
                        <a:lnSpc>
                          <a:spcPts val="1520"/>
                        </a:lnSpc>
                        <a:spcBef>
                          <a:spcPts val="0"/>
                        </a:spcBef>
                        <a:spcAft>
                          <a:spcPts val="0"/>
                        </a:spcAft>
                      </a:pPr>
                      <a:r>
                        <a:rPr lang="en-US" sz="900" kern="1200">
                          <a:effectLst/>
                        </a:rPr>
                        <a:t>Federalists</a:t>
                      </a:r>
                      <a:endParaRPr lang="en-US" sz="800">
                        <a:effectLst/>
                        <a:latin typeface="Calibri"/>
                        <a:ea typeface="Calibri"/>
                        <a:cs typeface="Times New Roman"/>
                      </a:endParaRPr>
                    </a:p>
                  </a:txBody>
                  <a:tcPr marL="45530" marR="45530" marT="6324" marB="0"/>
                </a:tc>
                <a:tc>
                  <a:txBody>
                    <a:bodyPr/>
                    <a:lstStyle/>
                    <a:p>
                      <a:pPr marL="0" marR="0">
                        <a:lnSpc>
                          <a:spcPts val="1520"/>
                        </a:lnSpc>
                        <a:spcBef>
                          <a:spcPts val="0"/>
                        </a:spcBef>
                        <a:spcAft>
                          <a:spcPts val="0"/>
                        </a:spcAft>
                      </a:pPr>
                      <a:r>
                        <a:rPr lang="en-US" sz="900" kern="1200">
                          <a:effectLst/>
                        </a:rPr>
                        <a:t>Anti-Federalists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0"/>
                  </a:ext>
                </a:extLst>
              </a:tr>
              <a:tr h="169473">
                <a:tc>
                  <a:txBody>
                    <a:bodyPr/>
                    <a:lstStyle/>
                    <a:p>
                      <a:pPr marL="0" marR="0">
                        <a:lnSpc>
                          <a:spcPts val="1520"/>
                        </a:lnSpc>
                        <a:spcBef>
                          <a:spcPts val="0"/>
                        </a:spcBef>
                        <a:spcAft>
                          <a:spcPts val="0"/>
                        </a:spcAft>
                      </a:pPr>
                      <a:r>
                        <a:rPr lang="en-US" sz="800" kern="1200">
                          <a:effectLst/>
                        </a:rPr>
                        <a:t>Favored the Constitution as written</a:t>
                      </a:r>
                      <a:endParaRPr lang="en-US" sz="800">
                        <a:effectLst/>
                        <a:latin typeface="Calibri"/>
                        <a:ea typeface="Calibri"/>
                        <a:cs typeface="Times New Roman"/>
                      </a:endParaRPr>
                    </a:p>
                  </a:txBody>
                  <a:tcPr marL="45530" marR="45530" marT="6324" marB="0"/>
                </a:tc>
                <a:tc>
                  <a:txBody>
                    <a:bodyPr/>
                    <a:lstStyle/>
                    <a:p>
                      <a:pPr marL="0" marR="0">
                        <a:lnSpc>
                          <a:spcPts val="1520"/>
                        </a:lnSpc>
                        <a:spcBef>
                          <a:spcPts val="0"/>
                        </a:spcBef>
                        <a:spcAft>
                          <a:spcPts val="0"/>
                        </a:spcAft>
                      </a:pPr>
                      <a:r>
                        <a:rPr lang="en-US" sz="800" kern="1200">
                          <a:effectLst/>
                        </a:rPr>
                        <a:t>Opposed the Constitution as written</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1"/>
                  </a:ext>
                </a:extLst>
              </a:tr>
              <a:tr h="269244">
                <a:tc>
                  <a:txBody>
                    <a:bodyPr/>
                    <a:lstStyle/>
                    <a:p>
                      <a:pPr marL="0" marR="0">
                        <a:lnSpc>
                          <a:spcPct val="115000"/>
                        </a:lnSpc>
                        <a:spcBef>
                          <a:spcPts val="0"/>
                        </a:spcBef>
                        <a:spcAft>
                          <a:spcPts val="0"/>
                        </a:spcAft>
                      </a:pPr>
                      <a:r>
                        <a:rPr lang="en-US" sz="800" kern="1200">
                          <a:effectLst/>
                        </a:rPr>
                        <a:t>Led by James Madison, Alexander Hamilton, John Jay</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Led by Patrick Henry, Richard Henry Lee, George Mason and Samuel Adams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2"/>
                  </a:ext>
                </a:extLst>
              </a:tr>
              <a:tr h="400703">
                <a:tc>
                  <a:txBody>
                    <a:bodyPr/>
                    <a:lstStyle/>
                    <a:p>
                      <a:pPr marL="0" marR="0">
                        <a:lnSpc>
                          <a:spcPct val="115000"/>
                        </a:lnSpc>
                        <a:spcBef>
                          <a:spcPts val="0"/>
                        </a:spcBef>
                        <a:spcAft>
                          <a:spcPts val="0"/>
                        </a:spcAft>
                      </a:pPr>
                      <a:r>
                        <a:rPr lang="en-US" sz="800" kern="1200">
                          <a:effectLst/>
                        </a:rPr>
                        <a:t>Stressed weaknesses of Articles; strong government needed to protect the nation and solve domestic problems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Wanted strong state governments; feared a strong national government.  Fear was they would be “distant” from the problems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3"/>
                  </a:ext>
                </a:extLst>
              </a:tr>
              <a:tr h="269244">
                <a:tc>
                  <a:txBody>
                    <a:bodyPr/>
                    <a:lstStyle/>
                    <a:p>
                      <a:pPr marL="0" marR="0">
                        <a:lnSpc>
                          <a:spcPct val="115000"/>
                        </a:lnSpc>
                        <a:spcBef>
                          <a:spcPts val="0"/>
                        </a:spcBef>
                        <a:spcAft>
                          <a:spcPts val="0"/>
                        </a:spcAft>
                      </a:pPr>
                      <a:r>
                        <a:rPr lang="en-US" sz="800" kern="1200">
                          <a:effectLst/>
                        </a:rPr>
                        <a:t>Checks and balances would protect against abuses.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Fear it Created a strong executive similar to monarchy  </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4"/>
                  </a:ext>
                </a:extLst>
              </a:tr>
              <a:tr h="269244">
                <a:tc>
                  <a:txBody>
                    <a:bodyPr/>
                    <a:lstStyle/>
                    <a:p>
                      <a:pPr marL="0" marR="0">
                        <a:lnSpc>
                          <a:spcPct val="115000"/>
                        </a:lnSpc>
                        <a:spcBef>
                          <a:spcPts val="0"/>
                        </a:spcBef>
                        <a:spcAft>
                          <a:spcPts val="0"/>
                        </a:spcAft>
                      </a:pPr>
                      <a:r>
                        <a:rPr lang="en-US" sz="800" kern="1200">
                          <a:effectLst/>
                        </a:rPr>
                        <a:t>Protection of property rights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Wanted fewer limits on popular participation. (more people in the government process)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5"/>
                  </a:ext>
                </a:extLst>
              </a:tr>
              <a:tr h="532163">
                <a:tc>
                  <a:txBody>
                    <a:bodyPr/>
                    <a:lstStyle/>
                    <a:p>
                      <a:pPr marL="0" marR="0">
                        <a:lnSpc>
                          <a:spcPct val="115000"/>
                        </a:lnSpc>
                        <a:spcBef>
                          <a:spcPts val="0"/>
                        </a:spcBef>
                        <a:spcAft>
                          <a:spcPts val="0"/>
                        </a:spcAft>
                      </a:pPr>
                      <a:r>
                        <a:rPr lang="en-US" sz="800" kern="1200">
                          <a:effectLst/>
                        </a:rPr>
                        <a:t>Constitution is a bill of rights with limitations and reserved powers for the states; state constitutions already had protections like the bill of rights.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Wanted a bill of rights to protect citizens against government.</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6"/>
                  </a:ext>
                </a:extLst>
              </a:tr>
              <a:tr h="330515">
                <a:tc>
                  <a:txBody>
                    <a:bodyPr/>
                    <a:lstStyle/>
                    <a:p>
                      <a:pPr marL="0" marR="0">
                        <a:lnSpc>
                          <a:spcPct val="115000"/>
                        </a:lnSpc>
                        <a:spcBef>
                          <a:spcPts val="0"/>
                        </a:spcBef>
                        <a:spcAft>
                          <a:spcPts val="0"/>
                        </a:spcAft>
                      </a:pPr>
                      <a:r>
                        <a:rPr lang="en-US" sz="800" kern="1200">
                          <a:effectLst/>
                        </a:rPr>
                        <a:t>Favored Federal Taxes to pay for funding the government.</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Federal power to tax was a dangerous control over citizens and states.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7"/>
                  </a:ext>
                </a:extLst>
              </a:tr>
              <a:tr h="554371">
                <a:tc>
                  <a:txBody>
                    <a:bodyPr/>
                    <a:lstStyle/>
                    <a:p>
                      <a:pPr marL="0" marR="0">
                        <a:lnSpc>
                          <a:spcPct val="115000"/>
                        </a:lnSpc>
                        <a:spcBef>
                          <a:spcPts val="0"/>
                        </a:spcBef>
                        <a:spcAft>
                          <a:spcPts val="0"/>
                        </a:spcAft>
                      </a:pPr>
                      <a:r>
                        <a:rPr lang="en-US" sz="800" kern="1200">
                          <a:effectLst/>
                        </a:rPr>
                        <a:t>Citizens would control the House and state government would control the Senate.</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No limits on what laws the legislative branch could make.</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8"/>
                  </a:ext>
                </a:extLst>
              </a:tr>
              <a:tr h="512213">
                <a:tc>
                  <a:txBody>
                    <a:bodyPr/>
                    <a:lstStyle/>
                    <a:p>
                      <a:pPr marL="0" marR="0">
                        <a:lnSpc>
                          <a:spcPct val="115000"/>
                        </a:lnSpc>
                        <a:spcBef>
                          <a:spcPts val="0"/>
                        </a:spcBef>
                        <a:spcAft>
                          <a:spcPts val="1000"/>
                        </a:spcAft>
                        <a:tabLst>
                          <a:tab pos="995680" algn="l"/>
                        </a:tabLst>
                      </a:pPr>
                      <a:r>
                        <a:rPr lang="en-US" sz="800">
                          <a:effectLst/>
                        </a:rPr>
                        <a:t>This new, single executive held powers that were all checked at almost every level.</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dirty="0">
                          <a:effectLst/>
                        </a:rPr>
                        <a:t> </a:t>
                      </a:r>
                      <a:endParaRPr lang="en-US" sz="800" dirty="0">
                        <a:effectLst/>
                        <a:latin typeface="Calibri"/>
                        <a:ea typeface="Calibri"/>
                        <a:cs typeface="Times New Roman"/>
                      </a:endParaRPr>
                    </a:p>
                  </a:txBody>
                  <a:tcPr marL="45530" marR="45530" marT="6324" marB="0"/>
                </a:tc>
                <a:extLst>
                  <a:ext uri="{0D108BD9-81ED-4DB2-BD59-A6C34878D82A}">
                    <a16:rowId xmlns:a16="http://schemas.microsoft.com/office/drawing/2014/main" val="10009"/>
                  </a:ext>
                </a:extLst>
              </a:tr>
            </a:tbl>
          </a:graphicData>
        </a:graphic>
      </p:graphicFrame>
      <p:sp>
        <p:nvSpPr>
          <p:cNvPr id="34854" name="Rectangle 29"/>
          <p:cNvSpPr>
            <a:spLocks noChangeArrowheads="1"/>
          </p:cNvSpPr>
          <p:nvPr/>
        </p:nvSpPr>
        <p:spPr bwMode="auto">
          <a:xfrm>
            <a:off x="2609851" y="201332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Tree>
    <p:extLst>
      <p:ext uri="{BB962C8B-B14F-4D97-AF65-F5344CB8AC3E}">
        <p14:creationId xmlns:p14="http://schemas.microsoft.com/office/powerpoint/2010/main" val="579848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Californian FB" pitchFamily="18" charset="0"/>
              </a:rPr>
              <a:t>Federalists vs. Anti-Federalists</a:t>
            </a:r>
          </a:p>
        </p:txBody>
      </p:sp>
      <p:sp>
        <p:nvSpPr>
          <p:cNvPr id="35843" name="Content Placeholder 2"/>
          <p:cNvSpPr>
            <a:spLocks noGrp="1"/>
          </p:cNvSpPr>
          <p:nvPr>
            <p:ph idx="1"/>
          </p:nvPr>
        </p:nvSpPr>
        <p:spPr/>
        <p:txBody>
          <a:bodyPr/>
          <a:lstStyle/>
          <a:p>
            <a:r>
              <a:rPr lang="en-US" altLang="en-US" sz="1800" dirty="0"/>
              <a:t>Federalists 9 &amp; </a:t>
            </a:r>
            <a:r>
              <a:rPr lang="en-US" altLang="en-US" sz="1800" dirty="0">
                <a:hlinkClick r:id="rId3"/>
              </a:rPr>
              <a:t>10</a:t>
            </a:r>
            <a:r>
              <a:rPr lang="en-US" altLang="en-US" sz="1800" dirty="0"/>
              <a:t>: </a:t>
            </a:r>
            <a:r>
              <a:rPr lang="en-US" altLang="en-US" sz="1350" dirty="0"/>
              <a:t>This essay addresses how and why to guard against the rise of factions.  Also predicted the rise of interest groups and partisan politics. </a:t>
            </a:r>
            <a:r>
              <a:rPr lang="en-US" altLang="en-US" sz="1800" dirty="0"/>
              <a:t>Federalists </a:t>
            </a:r>
            <a:r>
              <a:rPr lang="en-US" altLang="en-US" sz="1800" dirty="0">
                <a:hlinkClick r:id="rId4"/>
              </a:rPr>
              <a:t>78</a:t>
            </a:r>
            <a:r>
              <a:rPr lang="en-US" altLang="en-US" sz="1800" dirty="0"/>
              <a:t>:  </a:t>
            </a:r>
            <a:r>
              <a:rPr lang="en-US" altLang="en-US" sz="1200" dirty="0"/>
              <a:t>Advantages and need to have the judicial branch. (Supreme Court)</a:t>
            </a:r>
          </a:p>
          <a:p>
            <a:r>
              <a:rPr lang="en-US" altLang="en-US" sz="1800" dirty="0"/>
              <a:t>Federalists 46:  </a:t>
            </a:r>
            <a:r>
              <a:rPr lang="en-US" altLang="en-US" sz="1500" dirty="0"/>
              <a:t>2</a:t>
            </a:r>
            <a:r>
              <a:rPr lang="en-US" altLang="en-US" sz="1500" baseline="30000" dirty="0"/>
              <a:t>nd</a:t>
            </a:r>
            <a:r>
              <a:rPr lang="en-US" altLang="en-US" sz="1500" dirty="0"/>
              <a:t> Amendment advantages of America</a:t>
            </a:r>
          </a:p>
          <a:p>
            <a:r>
              <a:rPr lang="en-US" altLang="en-US" sz="1500" dirty="0"/>
              <a:t>Brutus 1</a:t>
            </a:r>
          </a:p>
          <a:p>
            <a:r>
              <a:rPr lang="en-US" altLang="en-US" sz="1800" dirty="0"/>
              <a:t>Federalists </a:t>
            </a:r>
            <a:r>
              <a:rPr lang="en-US" altLang="en-US" sz="1800" dirty="0">
                <a:hlinkClick r:id="rId5"/>
              </a:rPr>
              <a:t>51</a:t>
            </a:r>
            <a:r>
              <a:rPr lang="en-US" altLang="en-US" sz="1800" dirty="0"/>
              <a:t>:  </a:t>
            </a:r>
            <a:r>
              <a:rPr lang="en-US" altLang="en-US" sz="1200" dirty="0"/>
              <a:t>The Structure of the Government Must Furnish the Proper Checks and Balances Between the Different Departments</a:t>
            </a:r>
          </a:p>
          <a:p>
            <a:endParaRPr lang="en-US" altLang="en-US" sz="1800" dirty="0"/>
          </a:p>
        </p:txBody>
      </p:sp>
      <p:pic>
        <p:nvPicPr>
          <p:cNvPr id="358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648" y="3900488"/>
            <a:ext cx="1466205" cy="173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9351" y="3900488"/>
            <a:ext cx="139303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3"/>
          <p:cNvSpPr txBox="1">
            <a:spLocks noChangeArrowheads="1"/>
          </p:cNvSpPr>
          <p:nvPr/>
        </p:nvSpPr>
        <p:spPr bwMode="auto">
          <a:xfrm>
            <a:off x="1955008" y="5592366"/>
            <a:ext cx="13465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350">
                <a:solidFill>
                  <a:schemeClr val="tx1"/>
                </a:solidFill>
                <a:latin typeface="Arial" panose="020B0604020202020204" pitchFamily="34" charset="0"/>
              </a:rPr>
              <a:t>James Madison</a:t>
            </a:r>
          </a:p>
        </p:txBody>
      </p:sp>
      <p:sp>
        <p:nvSpPr>
          <p:cNvPr id="35847" name="TextBox 5"/>
          <p:cNvSpPr txBox="1">
            <a:spLocks noChangeArrowheads="1"/>
          </p:cNvSpPr>
          <p:nvPr/>
        </p:nvSpPr>
        <p:spPr bwMode="auto">
          <a:xfrm>
            <a:off x="6297216" y="3632598"/>
            <a:ext cx="12573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350">
                <a:solidFill>
                  <a:schemeClr val="tx1"/>
                </a:solidFill>
                <a:latin typeface="Arial" panose="020B0604020202020204" pitchFamily="34" charset="0"/>
              </a:rPr>
              <a:t>Patrick Henry</a:t>
            </a:r>
          </a:p>
        </p:txBody>
      </p:sp>
      <p:pic>
        <p:nvPicPr>
          <p:cNvPr id="3584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1" y="4068367"/>
            <a:ext cx="1175147" cy="14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6"/>
          <p:cNvSpPr txBox="1">
            <a:spLocks noChangeArrowheads="1"/>
          </p:cNvSpPr>
          <p:nvPr/>
        </p:nvSpPr>
        <p:spPr bwMode="auto">
          <a:xfrm>
            <a:off x="4027885" y="3583783"/>
            <a:ext cx="10334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350">
                <a:solidFill>
                  <a:schemeClr val="tx1"/>
                </a:solidFill>
                <a:latin typeface="Arial" panose="020B0604020202020204" pitchFamily="34" charset="0"/>
              </a:rPr>
              <a:t>Alexander Hamilton</a:t>
            </a:r>
          </a:p>
        </p:txBody>
      </p:sp>
    </p:spTree>
    <p:extLst>
      <p:ext uri="{BB962C8B-B14F-4D97-AF65-F5344CB8AC3E}">
        <p14:creationId xmlns:p14="http://schemas.microsoft.com/office/powerpoint/2010/main" val="409720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04" y="1131095"/>
            <a:ext cx="7843546" cy="716367"/>
          </a:xfrm>
        </p:spPr>
        <p:txBody>
          <a:bodyPr>
            <a:normAutofit/>
          </a:bodyPr>
          <a:lstStyle/>
          <a:p>
            <a:pPr>
              <a:defRPr/>
            </a:pPr>
            <a:r>
              <a:rPr lang="en-US" sz="2100" b="1" dirty="0">
                <a:latin typeface="Californian FB" pitchFamily="18" charset="0"/>
              </a:rPr>
              <a:t>Locke and the Declaration of Independence: some parallels</a:t>
            </a:r>
          </a:p>
        </p:txBody>
      </p:sp>
      <p:graphicFrame>
        <p:nvGraphicFramePr>
          <p:cNvPr id="4" name="Content Placeholder 3"/>
          <p:cNvGraphicFramePr>
            <a:graphicFrameLocks noGrp="1"/>
          </p:cNvGraphicFramePr>
          <p:nvPr>
            <p:ph idx="1"/>
            <p:extLst/>
          </p:nvPr>
        </p:nvGraphicFramePr>
        <p:xfrm>
          <a:off x="1230474" y="1672654"/>
          <a:ext cx="6515100" cy="4411603"/>
        </p:xfrm>
        <a:graphic>
          <a:graphicData uri="http://schemas.openxmlformats.org/drawingml/2006/table">
            <a:tbl>
              <a:tblPr firstRow="1" bandRow="1">
                <a:tableStyleId>{5C22544A-7EE6-4342-B048-85BDC9FD1C3A}</a:tableStyleId>
              </a:tblPr>
              <a:tblGrid>
                <a:gridCol w="3257550">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tblGrid>
              <a:tr h="274271">
                <a:tc>
                  <a:txBody>
                    <a:bodyPr/>
                    <a:lstStyle/>
                    <a:p>
                      <a:r>
                        <a:rPr lang="en-US" sz="1400" dirty="0"/>
                        <a:t>John Locke</a:t>
                      </a:r>
                    </a:p>
                  </a:txBody>
                  <a:tcPr marL="68580" marR="68580" marT="34265" marB="34265"/>
                </a:tc>
                <a:tc>
                  <a:txBody>
                    <a:bodyPr/>
                    <a:lstStyle/>
                    <a:p>
                      <a:r>
                        <a:rPr lang="en-US" sz="1400" dirty="0"/>
                        <a:t>The Declaration of Independence</a:t>
                      </a:r>
                    </a:p>
                  </a:txBody>
                  <a:tcPr marL="68580" marR="68580" marT="34265" marB="34265"/>
                </a:tc>
                <a:extLst>
                  <a:ext uri="{0D108BD9-81ED-4DB2-BD59-A6C34878D82A}">
                    <a16:rowId xmlns:a16="http://schemas.microsoft.com/office/drawing/2014/main" val="10000"/>
                  </a:ext>
                </a:extLst>
              </a:tr>
              <a:tr h="514301">
                <a:tc>
                  <a:txBody>
                    <a:bodyPr/>
                    <a:lstStyle/>
                    <a:p>
                      <a:r>
                        <a:rPr lang="en-US" sz="1000" b="1" dirty="0"/>
                        <a:t>Natural</a:t>
                      </a:r>
                      <a:r>
                        <a:rPr lang="en-US" sz="1000" b="1" baseline="0" dirty="0"/>
                        <a:t> Rights: </a:t>
                      </a:r>
                    </a:p>
                    <a:p>
                      <a:r>
                        <a:rPr lang="en-US" sz="1000" baseline="0" dirty="0"/>
                        <a:t>“The state of nature has a law to govern it”</a:t>
                      </a:r>
                    </a:p>
                    <a:p>
                      <a:r>
                        <a:rPr lang="en-US" sz="1000" baseline="0" dirty="0"/>
                        <a:t>“life, liberty, and property”</a:t>
                      </a:r>
                      <a:endParaRPr lang="en-US" sz="1000" dirty="0"/>
                    </a:p>
                  </a:txBody>
                  <a:tcPr marL="68580" marR="68580" marT="34265" marB="34265"/>
                </a:tc>
                <a:tc>
                  <a:txBody>
                    <a:bodyPr/>
                    <a:lstStyle/>
                    <a:p>
                      <a:r>
                        <a:rPr lang="en-US" sz="1000" dirty="0"/>
                        <a:t>“Laws of Nature and Nature’s God”</a:t>
                      </a:r>
                    </a:p>
                    <a:p>
                      <a:r>
                        <a:rPr lang="en-US" sz="1000" dirty="0"/>
                        <a:t>“life, liberty, and the pursuit of happiness”</a:t>
                      </a:r>
                    </a:p>
                  </a:txBody>
                  <a:tcPr marL="68580" marR="68580" marT="34265" marB="34265"/>
                </a:tc>
                <a:extLst>
                  <a:ext uri="{0D108BD9-81ED-4DB2-BD59-A6C34878D82A}">
                    <a16:rowId xmlns:a16="http://schemas.microsoft.com/office/drawing/2014/main" val="10001"/>
                  </a:ext>
                </a:extLst>
              </a:tr>
              <a:tr h="365711">
                <a:tc>
                  <a:txBody>
                    <a:bodyPr/>
                    <a:lstStyle/>
                    <a:p>
                      <a:r>
                        <a:rPr lang="en-US" sz="1000" b="1" dirty="0"/>
                        <a:t>Purpose of Government:</a:t>
                      </a:r>
                    </a:p>
                    <a:p>
                      <a:r>
                        <a:rPr lang="en-US" sz="1000" dirty="0"/>
                        <a:t>“to preserve himself, his liberty, and property”</a:t>
                      </a:r>
                    </a:p>
                  </a:txBody>
                  <a:tcPr marL="68580" marR="68580" marT="34265" marB="34265"/>
                </a:tc>
                <a:tc>
                  <a:txBody>
                    <a:bodyPr/>
                    <a:lstStyle/>
                    <a:p>
                      <a:r>
                        <a:rPr lang="en-US" sz="1000" dirty="0"/>
                        <a:t>“to secure these rights”</a:t>
                      </a:r>
                    </a:p>
                  </a:txBody>
                  <a:tcPr marL="68580" marR="68580" marT="34265" marB="34265"/>
                </a:tc>
                <a:extLst>
                  <a:ext uri="{0D108BD9-81ED-4DB2-BD59-A6C34878D82A}">
                    <a16:rowId xmlns:a16="http://schemas.microsoft.com/office/drawing/2014/main" val="10002"/>
                  </a:ext>
                </a:extLst>
              </a:tr>
              <a:tr h="365711">
                <a:tc>
                  <a:txBody>
                    <a:bodyPr/>
                    <a:lstStyle/>
                    <a:p>
                      <a:r>
                        <a:rPr lang="en-US" sz="1000" b="1" dirty="0"/>
                        <a:t>Equality:</a:t>
                      </a:r>
                    </a:p>
                    <a:p>
                      <a:r>
                        <a:rPr lang="en-US" sz="1000" dirty="0"/>
                        <a:t>“men being by nature all free, equal, and independent”</a:t>
                      </a:r>
                    </a:p>
                  </a:txBody>
                  <a:tcPr marL="68580" marR="68580" marT="34265" marB="34265"/>
                </a:tc>
                <a:tc>
                  <a:txBody>
                    <a:bodyPr/>
                    <a:lstStyle/>
                    <a:p>
                      <a:r>
                        <a:rPr lang="en-US" sz="1000" dirty="0"/>
                        <a:t>“all men are created equal”</a:t>
                      </a:r>
                    </a:p>
                  </a:txBody>
                  <a:tcPr marL="68580" marR="68580" marT="34265" marB="34265"/>
                </a:tc>
                <a:extLst>
                  <a:ext uri="{0D108BD9-81ED-4DB2-BD59-A6C34878D82A}">
                    <a16:rowId xmlns:a16="http://schemas.microsoft.com/office/drawing/2014/main" val="10003"/>
                  </a:ext>
                </a:extLst>
              </a:tr>
              <a:tr h="811481">
                <a:tc>
                  <a:txBody>
                    <a:bodyPr/>
                    <a:lstStyle/>
                    <a:p>
                      <a:r>
                        <a:rPr lang="en-US" sz="1000" b="1" dirty="0"/>
                        <a:t>Consent of the Governed:</a:t>
                      </a:r>
                    </a:p>
                    <a:p>
                      <a:r>
                        <a:rPr lang="en-US" sz="1000" dirty="0"/>
                        <a:t>“for when any number of men have, by</a:t>
                      </a:r>
                      <a:r>
                        <a:rPr lang="en-US" sz="1000" baseline="0" dirty="0"/>
                        <a:t> the consent of every individual, made a community, with a power to act as one body, which is only by the will and determination of the majority”</a:t>
                      </a:r>
                      <a:endParaRPr lang="en-US" sz="1000" dirty="0"/>
                    </a:p>
                  </a:txBody>
                  <a:tcPr marL="68580" marR="68580" marT="34265" marB="34265"/>
                </a:tc>
                <a:tc>
                  <a:txBody>
                    <a:bodyPr/>
                    <a:lstStyle/>
                    <a:p>
                      <a:r>
                        <a:rPr lang="en-US" sz="1000" dirty="0"/>
                        <a:t>“Governments</a:t>
                      </a:r>
                      <a:r>
                        <a:rPr lang="en-US" sz="1000" baseline="0" dirty="0"/>
                        <a:t> are instituted among men, deriving their just powers from the consent of the governed.”</a:t>
                      </a:r>
                      <a:endParaRPr lang="en-US" sz="1000" dirty="0"/>
                    </a:p>
                  </a:txBody>
                  <a:tcPr marL="68580" marR="68580" marT="34265" marB="34265"/>
                </a:tc>
                <a:extLst>
                  <a:ext uri="{0D108BD9-81ED-4DB2-BD59-A6C34878D82A}">
                    <a16:rowId xmlns:a16="http://schemas.microsoft.com/office/drawing/2014/main" val="10004"/>
                  </a:ext>
                </a:extLst>
              </a:tr>
              <a:tr h="1108661">
                <a:tc>
                  <a:txBody>
                    <a:bodyPr/>
                    <a:lstStyle/>
                    <a:p>
                      <a:r>
                        <a:rPr lang="en-US" sz="1000" b="1" dirty="0"/>
                        <a:t>Limited Government:</a:t>
                      </a:r>
                    </a:p>
                    <a:p>
                      <a:r>
                        <a:rPr lang="en-US" sz="1000" dirty="0"/>
                        <a:t>“Absolute arbitrary power, or governing without settled laws, can neither of them consist with the ends of society and government.”</a:t>
                      </a:r>
                    </a:p>
                    <a:p>
                      <a:r>
                        <a:rPr lang="en-US" sz="1000" dirty="0"/>
                        <a:t>“As usurpation is the exercise of power which another has a right to, so tyranny is the exercise of power beyond right, which nobody can have a right to.”</a:t>
                      </a:r>
                    </a:p>
                  </a:txBody>
                  <a:tcPr marL="68580" marR="68580" marT="34265" marB="34265"/>
                </a:tc>
                <a:tc>
                  <a:txBody>
                    <a:bodyPr/>
                    <a:lstStyle/>
                    <a:p>
                      <a:r>
                        <a:rPr lang="en-US" sz="1000" dirty="0"/>
                        <a:t>“The history of the present King of Great Britain is a history of repeated injuries and usurpations”.</a:t>
                      </a:r>
                    </a:p>
                  </a:txBody>
                  <a:tcPr marL="68580" marR="68580" marT="34265" marB="34265"/>
                </a:tc>
                <a:extLst>
                  <a:ext uri="{0D108BD9-81ED-4DB2-BD59-A6C34878D82A}">
                    <a16:rowId xmlns:a16="http://schemas.microsoft.com/office/drawing/2014/main" val="10005"/>
                  </a:ext>
                </a:extLst>
              </a:tr>
              <a:tr h="891463">
                <a:tc>
                  <a:txBody>
                    <a:bodyPr/>
                    <a:lstStyle/>
                    <a:p>
                      <a:r>
                        <a:rPr lang="en-US" sz="1000" b="1" dirty="0"/>
                        <a:t>Right to Revolt:</a:t>
                      </a:r>
                    </a:p>
                    <a:p>
                      <a:r>
                        <a:rPr lang="en-US" sz="1000" dirty="0"/>
                        <a:t>“The people shall be the judge…Oppression raises</a:t>
                      </a:r>
                      <a:r>
                        <a:rPr lang="en-US" sz="1000" baseline="0" dirty="0"/>
                        <a:t> ferments and makes men struggle to cast of an uneasy and tyrannical yoke.”</a:t>
                      </a:r>
                      <a:endParaRPr lang="en-US" sz="1000" dirty="0"/>
                    </a:p>
                  </a:txBody>
                  <a:tcPr marL="68580" marR="68580" marT="34265" marB="34265"/>
                </a:tc>
                <a:tc>
                  <a:txBody>
                    <a:bodyPr/>
                    <a:lstStyle/>
                    <a:p>
                      <a:r>
                        <a:rPr lang="en-US" sz="900" dirty="0"/>
                        <a:t>“Prudence,</a:t>
                      </a:r>
                      <a:r>
                        <a:rPr lang="en-US" sz="900" baseline="0" dirty="0"/>
                        <a:t> indeed, will dictate that Governments long established should not be changed for light and transient causes…But when a long train of abuses and usurpations, pursuing invariably the same Object evinces a design to reduce them under absolute Despotism, it is their right, it is their duty, to throw off such Government.”</a:t>
                      </a:r>
                      <a:endParaRPr lang="en-US" sz="900" dirty="0"/>
                    </a:p>
                  </a:txBody>
                  <a:tcPr marL="68580" marR="68580" marT="34265" marB="3426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5789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latin typeface="Californian FB" pitchFamily="18" charset="0"/>
              </a:rPr>
              <a:t>The government that failed: 1776-1787</a:t>
            </a:r>
          </a:p>
        </p:txBody>
      </p:sp>
      <p:sp>
        <p:nvSpPr>
          <p:cNvPr id="17411" name="Content Placeholder 2"/>
          <p:cNvSpPr>
            <a:spLocks noGrp="1"/>
          </p:cNvSpPr>
          <p:nvPr>
            <p:ph idx="1"/>
          </p:nvPr>
        </p:nvSpPr>
        <p:spPr/>
        <p:txBody>
          <a:bodyPr/>
          <a:lstStyle/>
          <a:p>
            <a:pPr eaLnBrk="1" hangingPunct="1"/>
            <a:r>
              <a:rPr lang="en-US" altLang="en-US" sz="1800" b="1">
                <a:latin typeface="Arial Narrow" panose="020B0606020202030204" pitchFamily="34" charset="0"/>
              </a:rPr>
              <a:t>The Articles of Confederation:</a:t>
            </a:r>
          </a:p>
          <a:p>
            <a:pPr lvl="1" eaLnBrk="1" hangingPunct="1"/>
            <a:r>
              <a:rPr lang="en-US" altLang="en-US">
                <a:latin typeface="Arial Narrow" panose="020B0606020202030204" pitchFamily="34" charset="0"/>
              </a:rPr>
              <a:t>The nation’s first government</a:t>
            </a:r>
          </a:p>
          <a:p>
            <a:pPr lvl="1" eaLnBrk="1" hangingPunct="1"/>
            <a:r>
              <a:rPr lang="en-US" altLang="en-US">
                <a:latin typeface="Arial Narrow" panose="020B0606020202030204" pitchFamily="34" charset="0"/>
              </a:rPr>
              <a:t>Adopted by Congress in 1777 and enacted in 1781</a:t>
            </a:r>
          </a:p>
          <a:p>
            <a:pPr lvl="1" eaLnBrk="1" hangingPunct="1"/>
            <a:r>
              <a:rPr lang="en-US" altLang="en-US">
                <a:latin typeface="Arial Narrow" panose="020B0606020202030204" pitchFamily="34" charset="0"/>
              </a:rPr>
              <a:t>The Articles established a government dominated by the states because the founders feared government and its powers.</a:t>
            </a:r>
          </a:p>
          <a:p>
            <a:pPr lvl="2" eaLnBrk="1" hangingPunct="1"/>
            <a:r>
              <a:rPr lang="en-US" altLang="en-US">
                <a:latin typeface="Arial Narrow" panose="020B0606020202030204" pitchFamily="34" charset="0"/>
              </a:rPr>
              <a:t>The Articles established a national legislature with one house; states could send up to seven delegates or as few as two, but each state had only one vote. </a:t>
            </a:r>
          </a:p>
          <a:p>
            <a:pPr lvl="2" eaLnBrk="1" hangingPunct="1"/>
            <a:r>
              <a:rPr lang="en-US" altLang="en-US">
                <a:latin typeface="Arial Narrow" panose="020B0606020202030204" pitchFamily="34" charset="0"/>
              </a:rPr>
              <a:t>There was no president and no national court, and the powers of the national legislature- the Congress- were limited. </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784" y="1186657"/>
            <a:ext cx="75009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60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Californian FB" pitchFamily="18" charset="0"/>
              </a:rPr>
              <a:t>The government that failed: 1776-1787</a:t>
            </a:r>
          </a:p>
        </p:txBody>
      </p:sp>
      <p:sp>
        <p:nvSpPr>
          <p:cNvPr id="18435" name="Content Placeholder 2"/>
          <p:cNvSpPr>
            <a:spLocks noGrp="1"/>
          </p:cNvSpPr>
          <p:nvPr>
            <p:ph idx="1"/>
          </p:nvPr>
        </p:nvSpPr>
        <p:spPr/>
        <p:txBody>
          <a:bodyPr/>
          <a:lstStyle/>
          <a:p>
            <a:r>
              <a:rPr lang="en-US" altLang="en-US" sz="1800">
                <a:latin typeface="Arial Narrow" panose="020B0606020202030204" pitchFamily="34" charset="0"/>
              </a:rPr>
              <a:t>Most authority rested with the state legislatures because the new nation’s leaders feared a strong central government would become as tyrannical as British rule. </a:t>
            </a:r>
          </a:p>
          <a:p>
            <a:r>
              <a:rPr lang="en-US" altLang="en-US" sz="1800">
                <a:latin typeface="Arial Narrow" panose="020B0606020202030204" pitchFamily="34" charset="0"/>
              </a:rPr>
              <a:t>Even after the ratification of the Articles, Congress was plagued with problems:</a:t>
            </a:r>
          </a:p>
          <a:p>
            <a:pPr lvl="1"/>
            <a:r>
              <a:rPr lang="en-US" altLang="en-US" sz="1500">
                <a:latin typeface="Arial Narrow" panose="020B0606020202030204" pitchFamily="34" charset="0"/>
              </a:rPr>
              <a:t>Congress had few powers outside maintaining an army and navy.</a:t>
            </a:r>
          </a:p>
          <a:p>
            <a:pPr lvl="1"/>
            <a:r>
              <a:rPr lang="en-US" altLang="en-US" sz="1500">
                <a:latin typeface="Arial Narrow" panose="020B0606020202030204" pitchFamily="34" charset="0"/>
              </a:rPr>
              <a:t>Congress had to request money from the states because it had no power to tax. If states refused, Congress did without. In the end Congress voted to disband the army, despite continuous threats from Britain and Spain. </a:t>
            </a:r>
          </a:p>
          <a:p>
            <a:pPr lvl="1"/>
            <a:r>
              <a:rPr lang="en-US" altLang="en-US" sz="1500">
                <a:latin typeface="Arial Narrow" panose="020B0606020202030204" pitchFamily="34" charset="0"/>
              </a:rPr>
              <a:t>Congress lacked the power to regulate commerce.</a:t>
            </a:r>
          </a:p>
          <a:p>
            <a:pPr lvl="1"/>
            <a:r>
              <a:rPr lang="en-US" altLang="en-US" sz="1500">
                <a:latin typeface="Arial Narrow" panose="020B0606020202030204" pitchFamily="34" charset="0"/>
              </a:rPr>
              <a:t>Took 9 states to agree to a new law which was difficult.</a:t>
            </a:r>
          </a:p>
          <a:p>
            <a:r>
              <a:rPr lang="en-US" altLang="en-US" sz="1800">
                <a:latin typeface="Arial Narrow" panose="020B0606020202030204" pitchFamily="34" charset="0"/>
              </a:rPr>
              <a:t>In general, the weak and ineffective national government could take little independent action.</a:t>
            </a:r>
          </a:p>
          <a:p>
            <a:endParaRPr lang="en-US" altLang="en-US" sz="1800">
              <a:latin typeface="Arial Narrow" panose="020B0606020202030204" pitchFamily="34" charset="0"/>
            </a:endParaRPr>
          </a:p>
        </p:txBody>
      </p:sp>
    </p:spTree>
    <p:extLst>
      <p:ext uri="{BB962C8B-B14F-4D97-AF65-F5344CB8AC3E}">
        <p14:creationId xmlns:p14="http://schemas.microsoft.com/office/powerpoint/2010/main" val="427645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Californian FB" pitchFamily="18" charset="0"/>
              </a:rPr>
              <a:t>THE GOVERNMENT THAT FAILED: 1776-1787</a:t>
            </a:r>
          </a:p>
        </p:txBody>
      </p:sp>
      <p:sp>
        <p:nvSpPr>
          <p:cNvPr id="19459" name="Content Placeholder 2"/>
          <p:cNvSpPr>
            <a:spLocks noGrp="1"/>
          </p:cNvSpPr>
          <p:nvPr>
            <p:ph idx="1"/>
          </p:nvPr>
        </p:nvSpPr>
        <p:spPr/>
        <p:txBody>
          <a:bodyPr/>
          <a:lstStyle/>
          <a:p>
            <a:r>
              <a:rPr lang="en-US" altLang="en-US" sz="1800" b="1">
                <a:latin typeface="Arial Narrow" panose="020B0606020202030204" pitchFamily="34" charset="0"/>
              </a:rPr>
              <a:t>Changes in the States:</a:t>
            </a:r>
          </a:p>
          <a:p>
            <a:pPr lvl="1"/>
            <a:r>
              <a:rPr lang="en-US" altLang="en-US" sz="1500">
                <a:latin typeface="Arial Narrow" panose="020B0606020202030204" pitchFamily="34" charset="0"/>
              </a:rPr>
              <a:t>The most important change was a dramatic increase in democracy and liberty.</a:t>
            </a:r>
          </a:p>
          <a:p>
            <a:pPr lvl="1"/>
            <a:r>
              <a:rPr lang="en-US" altLang="en-US" sz="1500">
                <a:latin typeface="Arial Narrow" panose="020B0606020202030204" pitchFamily="34" charset="0"/>
              </a:rPr>
              <a:t>Many states adopted bills of rights.</a:t>
            </a:r>
          </a:p>
          <a:p>
            <a:pPr lvl="1"/>
            <a:r>
              <a:rPr lang="en-US" altLang="en-US" sz="1500">
                <a:latin typeface="Arial Narrow" panose="020B0606020202030204" pitchFamily="34" charset="0"/>
              </a:rPr>
              <a:t>An expansion in political participation brought a new middle class to power, power shifted from a handful of wealthy individuals to a more broad-based group including farmers and other less wealthy groups.</a:t>
            </a:r>
          </a:p>
          <a:p>
            <a:pPr lvl="1"/>
            <a:r>
              <a:rPr lang="en-US" altLang="en-US" sz="1500">
                <a:latin typeface="Arial Narrow" panose="020B0606020202030204" pitchFamily="34" charset="0"/>
              </a:rPr>
              <a:t>Structure of government in the states became more responsive to the people.</a:t>
            </a:r>
          </a:p>
          <a:p>
            <a:pPr lvl="1"/>
            <a:r>
              <a:rPr lang="en-US" altLang="en-US" sz="1500">
                <a:latin typeface="Arial Narrow" panose="020B0606020202030204" pitchFamily="34" charset="0"/>
              </a:rPr>
              <a:t>The idea of equality became very popular.</a:t>
            </a:r>
            <a:endParaRPr lang="en-US" altLang="en-US">
              <a:latin typeface="Arial Narrow" panose="020B0606020202030204" pitchFamily="34" charset="0"/>
            </a:endParaRPr>
          </a:p>
          <a:p>
            <a:r>
              <a:rPr lang="en-US" altLang="en-US" sz="1800" b="1">
                <a:latin typeface="Arial Narrow" panose="020B0606020202030204" pitchFamily="34" charset="0"/>
              </a:rPr>
              <a:t>Economic Turmoil:</a:t>
            </a:r>
          </a:p>
          <a:p>
            <a:pPr lvl="1"/>
            <a:r>
              <a:rPr lang="en-US" altLang="en-US" sz="1500">
                <a:latin typeface="Arial Narrow" panose="020B0606020202030204" pitchFamily="34" charset="0"/>
              </a:rPr>
              <a:t>A few states, notably Rhode Island, demonstrated their support of debtors, passing policies favoring them over creditors.</a:t>
            </a:r>
          </a:p>
          <a:p>
            <a:pPr lvl="1"/>
            <a:r>
              <a:rPr lang="en-US" altLang="en-US" sz="1500">
                <a:latin typeface="Arial Narrow" panose="020B0606020202030204" pitchFamily="34" charset="0"/>
              </a:rPr>
              <a:t>States printed their own paper money, which was worthless.</a:t>
            </a:r>
          </a:p>
        </p:txBody>
      </p:sp>
    </p:spTree>
    <p:extLst>
      <p:ext uri="{BB962C8B-B14F-4D97-AF65-F5344CB8AC3E}">
        <p14:creationId xmlns:p14="http://schemas.microsoft.com/office/powerpoint/2010/main" val="2819497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1557</TotalTime>
  <Words>3152</Words>
  <Application>Microsoft Office PowerPoint</Application>
  <PresentationFormat>On-screen Show (4:3)</PresentationFormat>
  <Paragraphs>301</Paragraphs>
  <Slides>53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Narrow</vt:lpstr>
      <vt:lpstr>Calibri</vt:lpstr>
      <vt:lpstr>Calibri Light</vt:lpstr>
      <vt:lpstr>Californian FB</vt:lpstr>
      <vt:lpstr>Symbol</vt:lpstr>
      <vt:lpstr>Times New Roman</vt:lpstr>
      <vt:lpstr>Wingdings 2</vt:lpstr>
      <vt:lpstr>Office Theme</vt:lpstr>
      <vt:lpstr>Constitution </vt:lpstr>
      <vt:lpstr>The Constitution</vt:lpstr>
      <vt:lpstr>Origins of the Constitution</vt:lpstr>
      <vt:lpstr>Origins of the constitution cont.</vt:lpstr>
      <vt:lpstr>Jean-Jacques Rousseau</vt:lpstr>
      <vt:lpstr>Locke and the Declaration of Independence: some parallels</vt:lpstr>
      <vt:lpstr>The government that failed: 1776-1787</vt:lpstr>
      <vt:lpstr>The government that failed: 1776-1787</vt:lpstr>
      <vt:lpstr>THE GOVERNMENT THAT FAILED: 1776-1787</vt:lpstr>
      <vt:lpstr>The government that failed: 1776-1787</vt:lpstr>
      <vt:lpstr>The Agenda in Philadelphia cont.</vt:lpstr>
      <vt:lpstr>Making a constitution: the Philadelphia convention</vt:lpstr>
      <vt:lpstr>The agenda in Philadelphia</vt:lpstr>
      <vt:lpstr>The agenda in Philadelphia</vt:lpstr>
      <vt:lpstr>The Agenda in Philadelphia cont.</vt:lpstr>
      <vt:lpstr>PowerPoint Presentation</vt:lpstr>
      <vt:lpstr>Preamble </vt:lpstr>
      <vt:lpstr> Legislature- Congress  A group of elected officials that create the laws  </vt:lpstr>
      <vt:lpstr>Executive Branch – President  Enforces the law </vt:lpstr>
      <vt:lpstr>Judicial Branch-Supreme Court  Interprets the law </vt:lpstr>
      <vt:lpstr> Electoral College Group that elects the President   </vt:lpstr>
      <vt:lpstr>Today the popular vote of each state determines who wins that state’s electoral college votes </vt:lpstr>
      <vt:lpstr>The Constitution – Solving all of our problems </vt:lpstr>
      <vt:lpstr>The Madison Model </vt:lpstr>
      <vt:lpstr>The Madisonian Model</vt:lpstr>
      <vt:lpstr>The Madisonian Model</vt:lpstr>
      <vt:lpstr>Beware of the factions (groups)  </vt:lpstr>
      <vt:lpstr>Two different types of factions </vt:lpstr>
      <vt:lpstr>Take power away from the majority </vt:lpstr>
      <vt:lpstr>The only branch of government that was elected by the majority was the House of Representatives </vt:lpstr>
      <vt:lpstr>Separation of Powers </vt:lpstr>
      <vt:lpstr>Checks and Balances </vt:lpstr>
      <vt:lpstr>Economic issues Problems in the economy  </vt:lpstr>
      <vt:lpstr>Solutions </vt:lpstr>
      <vt:lpstr>Important clauses of the Constitution </vt:lpstr>
      <vt:lpstr>Necessary and Proper Clause- Elastic Clause  Article I, Section 8</vt:lpstr>
      <vt:lpstr>Necessary and Proper Clause Elastic Clause</vt:lpstr>
      <vt:lpstr>Amending the Constitution </vt:lpstr>
      <vt:lpstr>Article V: Amending the Constitution </vt:lpstr>
      <vt:lpstr>Informal way of amending the Constitution </vt:lpstr>
      <vt:lpstr>Supremacy Clause </vt:lpstr>
      <vt:lpstr>Article VI: Supremacy Clause  </vt:lpstr>
      <vt:lpstr>Full Faith Credit Clause </vt:lpstr>
      <vt:lpstr>Article 4 Full Faith and Credit Clause </vt:lpstr>
      <vt:lpstr>Extradition</vt:lpstr>
      <vt:lpstr>Major Constitutional “Clauses”</vt:lpstr>
      <vt:lpstr>Article VII: Ratification </vt:lpstr>
      <vt:lpstr>What’s missing? </vt:lpstr>
      <vt:lpstr>Bill of Rights –civil liberties to the people   </vt:lpstr>
      <vt:lpstr>Federalists – In favor of ratification of the Constitution </vt:lpstr>
      <vt:lpstr>Anti-federalists – against ratification </vt:lpstr>
      <vt:lpstr>Federalists vs. Anti-Federalists</vt:lpstr>
      <vt:lpstr>Federalists vs. Anti-Federalists</vt:lpstr>
    </vt:vector>
  </TitlesOfParts>
  <Company>MCPS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 the Constitution?</dc:title>
  <dc:creator>Bassett, Teak C</dc:creator>
  <cp:lastModifiedBy>Michael Fluharty</cp:lastModifiedBy>
  <cp:revision>44</cp:revision>
  <dcterms:created xsi:type="dcterms:W3CDTF">2014-09-08T16:07:18Z</dcterms:created>
  <dcterms:modified xsi:type="dcterms:W3CDTF">2018-08-31T00:11:02Z</dcterms:modified>
</cp:coreProperties>
</file>