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10691813" cy="7559675"/>
  <p:notesSz cx="7559675" cy="10691813"/>
  <p:embeddedFontLst>
    <p:embeddedFont>
      <p:font typeface="Archivo Black" panose="020B0604020202020204" charset="0"/>
      <p:regular r:id="rId5"/>
    </p:embeddedFont>
    <p:embeddedFont>
      <p:font typeface="Commissioner" panose="020B0604020202020204" charset="0"/>
      <p:regular r:id="rId6"/>
      <p:bold r:id="rId7"/>
    </p:embeddedFont>
    <p:embeddedFont>
      <p:font typeface="Commissioner SemiBold"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638" y="84"/>
      </p:cViewPr>
      <p:guideLst>
        <p:guide orient="horz" pos="2381"/>
        <p:guide pos="3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53568c391d_0_3: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53568c391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4478" y="1094388"/>
            <a:ext cx="9963000" cy="30168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1" name="Google Shape;11;p2"/>
          <p:cNvSpPr txBox="1">
            <a:spLocks noGrp="1"/>
          </p:cNvSpPr>
          <p:nvPr>
            <p:ph type="subTitle" idx="1"/>
          </p:nvPr>
        </p:nvSpPr>
        <p:spPr>
          <a:xfrm>
            <a:off x="364468" y="4165643"/>
            <a:ext cx="9963000" cy="11649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 name="Google Shape;12;p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64468" y="1625801"/>
            <a:ext cx="9963000" cy="28860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a:spLocks noGrp="1"/>
          </p:cNvSpPr>
          <p:nvPr>
            <p:ph type="body" idx="1"/>
          </p:nvPr>
        </p:nvSpPr>
        <p:spPr>
          <a:xfrm>
            <a:off x="364468" y="4633192"/>
            <a:ext cx="9963000" cy="1911900"/>
          </a:xfrm>
          <a:prstGeom prst="rect">
            <a:avLst/>
          </a:prstGeom>
        </p:spPr>
        <p:txBody>
          <a:bodyPr spcFirstLastPara="1" wrap="square" lIns="116050" tIns="116050" rIns="116050" bIns="116050" anchor="t" anchorCtr="0">
            <a:normAutofit/>
          </a:bodyPr>
          <a:lstStyle>
            <a:lvl1pPr marL="457200" lvl="0" indent="-374650" algn="ctr">
              <a:spcBef>
                <a:spcPts val="0"/>
              </a:spcBef>
              <a:spcAft>
                <a:spcPts val="0"/>
              </a:spcAft>
              <a:buSzPts val="23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
        <p:nvSpPr>
          <p:cNvPr id="47" name="Google Shape;47;p11"/>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64468" y="3161354"/>
            <a:ext cx="9963000" cy="1237200"/>
          </a:xfrm>
          <a:prstGeom prst="rect">
            <a:avLst/>
          </a:prstGeom>
        </p:spPr>
        <p:txBody>
          <a:bodyPr spcFirstLastPara="1" wrap="square" lIns="116050" tIns="116050" rIns="116050" bIns="116050" anchor="ctr" anchorCtr="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5" name="Google Shape;15;p3"/>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364468" y="1693927"/>
            <a:ext cx="9963000" cy="5021400"/>
          </a:xfrm>
          <a:prstGeom prst="rect">
            <a:avLst/>
          </a:prstGeom>
        </p:spPr>
        <p:txBody>
          <a:bodyPr spcFirstLastPara="1" wrap="square" lIns="116050" tIns="116050" rIns="116050" bIns="116050" anchor="t"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9" name="Google Shape;19;p4"/>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 name="Google Shape;22;p5"/>
          <p:cNvSpPr txBox="1">
            <a:spLocks noGrp="1"/>
          </p:cNvSpPr>
          <p:nvPr>
            <p:ph type="body" idx="1"/>
          </p:nvPr>
        </p:nvSpPr>
        <p:spPr>
          <a:xfrm>
            <a:off x="364468" y="1693927"/>
            <a:ext cx="4677000" cy="50214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650483" y="1693927"/>
            <a:ext cx="4677000" cy="50214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7" name="Google Shape;27;p6"/>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64468" y="816630"/>
            <a:ext cx="3283500" cy="1110600"/>
          </a:xfrm>
          <a:prstGeom prst="rect">
            <a:avLst/>
          </a:prstGeom>
        </p:spPr>
        <p:txBody>
          <a:bodyPr spcFirstLastPara="1" wrap="square" lIns="116050" tIns="116050" rIns="116050" bIns="11605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64468" y="2042457"/>
            <a:ext cx="3283500" cy="4673100"/>
          </a:xfrm>
          <a:prstGeom prst="rect">
            <a:avLst/>
          </a:prstGeom>
        </p:spPr>
        <p:txBody>
          <a:bodyPr spcFirstLastPara="1" wrap="square" lIns="116050" tIns="116050" rIns="116050" bIns="11605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73245" y="661638"/>
            <a:ext cx="7445700" cy="6012600"/>
          </a:xfrm>
          <a:prstGeom prst="rect">
            <a:avLst/>
          </a:prstGeom>
        </p:spPr>
        <p:txBody>
          <a:bodyPr spcFirstLastPara="1" wrap="square" lIns="116050" tIns="116050" rIns="116050" bIns="116050" anchor="ctr" anchorCtr="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4" name="Google Shape;34;p8"/>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10447" y="1812541"/>
            <a:ext cx="4730100" cy="21786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38" name="Google Shape;38;p9"/>
          <p:cNvSpPr txBox="1">
            <a:spLocks noGrp="1"/>
          </p:cNvSpPr>
          <p:nvPr>
            <p:ph type="subTitle" idx="1"/>
          </p:nvPr>
        </p:nvSpPr>
        <p:spPr>
          <a:xfrm>
            <a:off x="310447" y="4120005"/>
            <a:ext cx="4730100" cy="18153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39" name="Google Shape;39;p9"/>
          <p:cNvSpPr txBox="1">
            <a:spLocks noGrp="1"/>
          </p:cNvSpPr>
          <p:nvPr>
            <p:ph type="body" idx="2"/>
          </p:nvPr>
        </p:nvSpPr>
        <p:spPr>
          <a:xfrm>
            <a:off x="5775715" y="1064257"/>
            <a:ext cx="4486500" cy="5431200"/>
          </a:xfrm>
          <a:prstGeom prst="rect">
            <a:avLst/>
          </a:prstGeom>
        </p:spPr>
        <p:txBody>
          <a:bodyPr spcFirstLastPara="1" wrap="square" lIns="116050" tIns="116050" rIns="116050" bIns="116050" anchor="ctr"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9"/>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64468" y="6218168"/>
            <a:ext cx="7014300" cy="889500"/>
          </a:xfrm>
          <a:prstGeom prst="rect">
            <a:avLst/>
          </a:prstGeom>
        </p:spPr>
        <p:txBody>
          <a:bodyPr spcFirstLastPara="1" wrap="square" lIns="116050" tIns="116050" rIns="116050" bIns="116050" anchor="ctr" anchorCtr="0">
            <a:normAutofit/>
          </a:bodyPr>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9906772" y="6854072"/>
            <a:ext cx="641700" cy="578400"/>
          </a:xfrm>
          <a:prstGeom prst="rect">
            <a:avLst/>
          </a:prstGeom>
          <a:noFill/>
          <a:ln>
            <a:noFill/>
          </a:ln>
        </p:spPr>
        <p:txBody>
          <a:bodyPr spcFirstLastPara="1" wrap="square" lIns="116050" tIns="116050" rIns="116050" bIns="11605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16736" b="12012"/>
          <a:stretch/>
        </p:blipFill>
        <p:spPr>
          <a:xfrm>
            <a:off x="0" y="0"/>
            <a:ext cx="10691999" cy="5077476"/>
          </a:xfrm>
          <a:prstGeom prst="rect">
            <a:avLst/>
          </a:prstGeom>
          <a:noFill/>
          <a:ln>
            <a:noFill/>
          </a:ln>
        </p:spPr>
      </p:pic>
      <p:pic>
        <p:nvPicPr>
          <p:cNvPr id="55" name="Google Shape;55;p13"/>
          <p:cNvPicPr preferRelativeResize="0"/>
          <p:nvPr/>
        </p:nvPicPr>
        <p:blipFill>
          <a:blip r:embed="rId4">
            <a:alphaModFix/>
          </a:blip>
          <a:stretch>
            <a:fillRect/>
          </a:stretch>
        </p:blipFill>
        <p:spPr>
          <a:xfrm>
            <a:off x="0" y="2321939"/>
            <a:ext cx="10691998" cy="5238061"/>
          </a:xfrm>
          <a:prstGeom prst="rect">
            <a:avLst/>
          </a:prstGeom>
          <a:noFill/>
          <a:ln>
            <a:noFill/>
          </a:ln>
        </p:spPr>
      </p:pic>
      <p:pic>
        <p:nvPicPr>
          <p:cNvPr id="56" name="Google Shape;56;p13"/>
          <p:cNvPicPr preferRelativeResize="0"/>
          <p:nvPr/>
        </p:nvPicPr>
        <p:blipFill>
          <a:blip r:embed="rId5">
            <a:alphaModFix/>
          </a:blip>
          <a:stretch>
            <a:fillRect/>
          </a:stretch>
        </p:blipFill>
        <p:spPr>
          <a:xfrm>
            <a:off x="0" y="0"/>
            <a:ext cx="10691998" cy="1733332"/>
          </a:xfrm>
          <a:prstGeom prst="rect">
            <a:avLst/>
          </a:prstGeom>
          <a:noFill/>
          <a:ln>
            <a:noFill/>
          </a:ln>
        </p:spPr>
      </p:pic>
      <p:sp>
        <p:nvSpPr>
          <p:cNvPr id="57" name="Google Shape;57;p13"/>
          <p:cNvSpPr txBox="1"/>
          <p:nvPr/>
        </p:nvSpPr>
        <p:spPr>
          <a:xfrm>
            <a:off x="3751950" y="4096725"/>
            <a:ext cx="3188100" cy="286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uk" sz="1300" b="1">
                <a:solidFill>
                  <a:srgbClr val="FFFFFF"/>
                </a:solidFill>
                <a:latin typeface="Commissioner"/>
                <a:ea typeface="Commissioner"/>
                <a:cs typeface="Commissioner"/>
                <a:sym typeface="Commissioner"/>
              </a:rPr>
              <a:t>Why Choose Us?</a:t>
            </a:r>
            <a:endParaRPr sz="1300" b="1">
              <a:solidFill>
                <a:srgbClr val="FFFFFF"/>
              </a:solidFill>
              <a:latin typeface="Commissioner"/>
              <a:ea typeface="Commissioner"/>
              <a:cs typeface="Commissioner"/>
              <a:sym typeface="Commissioner"/>
            </a:endParaRPr>
          </a:p>
          <a:p>
            <a:pPr marL="0" lvl="0" indent="0" algn="l" rtl="0">
              <a:lnSpc>
                <a:spcPct val="115000"/>
              </a:lnSpc>
              <a:spcBef>
                <a:spcPts val="0"/>
              </a:spcBef>
              <a:spcAft>
                <a:spcPts val="0"/>
              </a:spcAft>
              <a:buNone/>
            </a:pPr>
            <a:endParaRPr sz="1000">
              <a:solidFill>
                <a:srgbClr val="FFFFFF"/>
              </a:solidFill>
              <a:latin typeface="Commissioner"/>
              <a:ea typeface="Commissioner"/>
              <a:cs typeface="Commissioner"/>
              <a:sym typeface="Commissioner"/>
            </a:endParaRPr>
          </a:p>
          <a:p>
            <a:pPr marL="360000" lvl="0" indent="-254000" algn="l" rtl="0">
              <a:lnSpc>
                <a:spcPct val="115000"/>
              </a:lnSpc>
              <a:spcBef>
                <a:spcPts val="0"/>
              </a:spcBef>
              <a:spcAft>
                <a:spcPts val="0"/>
              </a:spcAft>
              <a:buClr>
                <a:srgbClr val="FFFFFF"/>
              </a:buClr>
              <a:buSzPts val="1000"/>
              <a:buFont typeface="Commissioner"/>
              <a:buChar char="❖"/>
            </a:pPr>
            <a:r>
              <a:rPr lang="uk" sz="1000">
                <a:solidFill>
                  <a:srgbClr val="FFFFFF"/>
                </a:solidFill>
                <a:latin typeface="Commissioner"/>
                <a:ea typeface="Commissioner"/>
                <a:cs typeface="Commissioner"/>
                <a:sym typeface="Commissioner"/>
              </a:rPr>
              <a:t>In most countries, corporate names include a term or an abbreviation that denotes the corporate status.</a:t>
            </a:r>
            <a:endParaRPr sz="1000">
              <a:solidFill>
                <a:srgbClr val="FFFFFF"/>
              </a:solidFill>
              <a:latin typeface="Commissioner"/>
              <a:ea typeface="Commissioner"/>
              <a:cs typeface="Commissioner"/>
              <a:sym typeface="Commissioner"/>
            </a:endParaRPr>
          </a:p>
          <a:p>
            <a:pPr marL="457200" lvl="0" indent="0" algn="l" rtl="0">
              <a:lnSpc>
                <a:spcPct val="115000"/>
              </a:lnSpc>
              <a:spcBef>
                <a:spcPts val="0"/>
              </a:spcBef>
              <a:spcAft>
                <a:spcPts val="0"/>
              </a:spcAft>
              <a:buNone/>
            </a:pPr>
            <a:endParaRPr sz="1000">
              <a:solidFill>
                <a:srgbClr val="FFFFFF"/>
              </a:solidFill>
              <a:latin typeface="Commissioner"/>
              <a:ea typeface="Commissioner"/>
              <a:cs typeface="Commissioner"/>
              <a:sym typeface="Commissioner"/>
            </a:endParaRPr>
          </a:p>
          <a:p>
            <a:pPr marL="360000" lvl="0" indent="-254000" algn="l" rtl="0">
              <a:lnSpc>
                <a:spcPct val="115000"/>
              </a:lnSpc>
              <a:spcBef>
                <a:spcPts val="0"/>
              </a:spcBef>
              <a:spcAft>
                <a:spcPts val="0"/>
              </a:spcAft>
              <a:buClr>
                <a:srgbClr val="FFFFFF"/>
              </a:buClr>
              <a:buSzPts val="1000"/>
              <a:buFont typeface="Commissioner"/>
              <a:buChar char="❖"/>
            </a:pPr>
            <a:r>
              <a:rPr lang="uk" sz="1000">
                <a:solidFill>
                  <a:srgbClr val="FFFFFF"/>
                </a:solidFill>
                <a:latin typeface="Commissioner"/>
                <a:ea typeface="Commissioner"/>
                <a:cs typeface="Commissioner"/>
                <a:sym typeface="Commissioner"/>
              </a:rPr>
              <a:t>The modeling world is full of rejection, and it can be easy to take that rejection personally.</a:t>
            </a:r>
            <a:endParaRPr sz="1000">
              <a:solidFill>
                <a:srgbClr val="FFFFFF"/>
              </a:solidFill>
              <a:latin typeface="Commissioner"/>
              <a:ea typeface="Commissioner"/>
              <a:cs typeface="Commissioner"/>
              <a:sym typeface="Commissioner"/>
            </a:endParaRPr>
          </a:p>
          <a:p>
            <a:pPr marL="360000" lvl="0" indent="-190500" algn="l" rtl="0">
              <a:lnSpc>
                <a:spcPct val="115000"/>
              </a:lnSpc>
              <a:spcBef>
                <a:spcPts val="0"/>
              </a:spcBef>
              <a:spcAft>
                <a:spcPts val="0"/>
              </a:spcAft>
              <a:buNone/>
            </a:pPr>
            <a:endParaRPr sz="1000">
              <a:solidFill>
                <a:srgbClr val="FFFFFF"/>
              </a:solidFill>
              <a:latin typeface="Commissioner"/>
              <a:ea typeface="Commissioner"/>
              <a:cs typeface="Commissioner"/>
              <a:sym typeface="Commissioner"/>
            </a:endParaRPr>
          </a:p>
          <a:p>
            <a:pPr marL="360000" lvl="0" indent="-254000" algn="l" rtl="0">
              <a:lnSpc>
                <a:spcPct val="115000"/>
              </a:lnSpc>
              <a:spcBef>
                <a:spcPts val="0"/>
              </a:spcBef>
              <a:spcAft>
                <a:spcPts val="0"/>
              </a:spcAft>
              <a:buClr>
                <a:srgbClr val="FFFFFF"/>
              </a:buClr>
              <a:buSzPts val="1000"/>
              <a:buFont typeface="Commissioner"/>
              <a:buChar char="❖"/>
            </a:pPr>
            <a:r>
              <a:rPr lang="uk" sz="1000">
                <a:solidFill>
                  <a:srgbClr val="FFFFFF"/>
                </a:solidFill>
                <a:latin typeface="Commissioner"/>
                <a:ea typeface="Commissioner"/>
                <a:cs typeface="Commissioner"/>
                <a:sym typeface="Commissioner"/>
              </a:rPr>
              <a:t>These terms vary by jurisdiction and language. In some jurisdictions, they are mandatory, and in others, such as California, they are not.</a:t>
            </a:r>
            <a:endParaRPr sz="1000">
              <a:solidFill>
                <a:srgbClr val="FFFFFF"/>
              </a:solidFill>
              <a:latin typeface="Commissioner"/>
              <a:ea typeface="Commissioner"/>
              <a:cs typeface="Commissioner"/>
              <a:sym typeface="Commissioner"/>
            </a:endParaRPr>
          </a:p>
          <a:p>
            <a:pPr marL="457200" lvl="0" indent="0" algn="l" rtl="0">
              <a:lnSpc>
                <a:spcPct val="115000"/>
              </a:lnSpc>
              <a:spcBef>
                <a:spcPts val="0"/>
              </a:spcBef>
              <a:spcAft>
                <a:spcPts val="0"/>
              </a:spcAft>
              <a:buNone/>
            </a:pPr>
            <a:endParaRPr sz="1000">
              <a:solidFill>
                <a:srgbClr val="FFFFFF"/>
              </a:solidFill>
              <a:latin typeface="Commissioner"/>
              <a:ea typeface="Commissioner"/>
              <a:cs typeface="Commissioner"/>
              <a:sym typeface="Commissioner"/>
            </a:endParaRPr>
          </a:p>
          <a:p>
            <a:pPr marL="360000" lvl="0" indent="-254000" algn="l" rtl="0">
              <a:lnSpc>
                <a:spcPct val="115000"/>
              </a:lnSpc>
              <a:spcBef>
                <a:spcPts val="0"/>
              </a:spcBef>
              <a:spcAft>
                <a:spcPts val="0"/>
              </a:spcAft>
              <a:buClr>
                <a:srgbClr val="FFFFFF"/>
              </a:buClr>
              <a:buSzPts val="1000"/>
              <a:buFont typeface="Commissioner"/>
              <a:buChar char="❖"/>
            </a:pPr>
            <a:r>
              <a:rPr lang="uk" sz="1000">
                <a:solidFill>
                  <a:srgbClr val="FFFFFF"/>
                </a:solidFill>
                <a:latin typeface="Commissioner"/>
                <a:ea typeface="Commissioner"/>
                <a:cs typeface="Commissioner"/>
                <a:sym typeface="Commissioner"/>
              </a:rPr>
              <a:t>Canadian corporations have no names at all, merely numbers based on a registration.</a:t>
            </a:r>
            <a:endParaRPr sz="1000">
              <a:solidFill>
                <a:srgbClr val="FFFFFF"/>
              </a:solidFill>
              <a:latin typeface="Commissioner"/>
              <a:ea typeface="Commissioner"/>
              <a:cs typeface="Commissioner"/>
              <a:sym typeface="Commissioner"/>
            </a:endParaRPr>
          </a:p>
        </p:txBody>
      </p:sp>
      <p:sp>
        <p:nvSpPr>
          <p:cNvPr id="58" name="Google Shape;58;p13"/>
          <p:cNvSpPr txBox="1"/>
          <p:nvPr/>
        </p:nvSpPr>
        <p:spPr>
          <a:xfrm>
            <a:off x="192375" y="4096728"/>
            <a:ext cx="3188100" cy="299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uk" sz="1000">
                <a:solidFill>
                  <a:srgbClr val="FFFFFF"/>
                </a:solidFill>
                <a:latin typeface="Commissioner"/>
                <a:ea typeface="Commissioner"/>
                <a:cs typeface="Commissioner"/>
                <a:sym typeface="Commissioner"/>
              </a:rPr>
              <a:t>Despite not being human beings, corporations have been ruled legal persons in a few countries, and have many of the same rights as natural persons do. For example, a corporation can own property, and can sue or be sued for as long as it exists. Corporations can exercise human rights against real individuals and the state, and they can themselves be responsible for human rights violations.</a:t>
            </a:r>
            <a:endParaRPr sz="1000">
              <a:solidFill>
                <a:srgbClr val="FFFFFF"/>
              </a:solidFill>
              <a:latin typeface="Commissioner"/>
              <a:ea typeface="Commissioner"/>
              <a:cs typeface="Commissioner"/>
              <a:sym typeface="Commissioner"/>
            </a:endParaRPr>
          </a:p>
          <a:p>
            <a:pPr marL="0" lvl="0" indent="0" algn="l" rtl="0">
              <a:lnSpc>
                <a:spcPct val="115000"/>
              </a:lnSpc>
              <a:spcBef>
                <a:spcPts val="0"/>
              </a:spcBef>
              <a:spcAft>
                <a:spcPts val="0"/>
              </a:spcAft>
              <a:buNone/>
            </a:pPr>
            <a:endParaRPr sz="1000">
              <a:solidFill>
                <a:srgbClr val="FFFFFF"/>
              </a:solidFill>
              <a:latin typeface="Commissioner"/>
              <a:ea typeface="Commissioner"/>
              <a:cs typeface="Commissioner"/>
              <a:sym typeface="Commissioner"/>
            </a:endParaRPr>
          </a:p>
          <a:p>
            <a:pPr marL="0" lvl="0" indent="0" algn="l" rtl="0">
              <a:lnSpc>
                <a:spcPct val="115000"/>
              </a:lnSpc>
              <a:spcBef>
                <a:spcPts val="0"/>
              </a:spcBef>
              <a:spcAft>
                <a:spcPts val="0"/>
              </a:spcAft>
              <a:buNone/>
            </a:pPr>
            <a:r>
              <a:rPr lang="uk" sz="1000">
                <a:solidFill>
                  <a:srgbClr val="FFFFFF"/>
                </a:solidFill>
                <a:latin typeface="Commissioner"/>
                <a:ea typeface="Commissioner"/>
                <a:cs typeface="Commissioner"/>
                <a:sym typeface="Commissioner"/>
              </a:rPr>
              <a:t>Corporations can be "dissolved" either by statutory operation, the order of the court, or voluntary action on the part of shareholders. Insolvency may result in a form of corporate failure, when creditors force the liquidation and dissolution of the corporation under court order, but it most often results in a restructuring of corporate holdings.</a:t>
            </a:r>
            <a:endParaRPr sz="1000">
              <a:solidFill>
                <a:srgbClr val="FFFFFF"/>
              </a:solidFill>
              <a:latin typeface="Commissioner"/>
              <a:ea typeface="Commissioner"/>
              <a:cs typeface="Commissioner"/>
              <a:sym typeface="Commissioner"/>
            </a:endParaRPr>
          </a:p>
        </p:txBody>
      </p:sp>
      <p:sp>
        <p:nvSpPr>
          <p:cNvPr id="59" name="Google Shape;59;p13"/>
          <p:cNvSpPr txBox="1"/>
          <p:nvPr/>
        </p:nvSpPr>
        <p:spPr>
          <a:xfrm>
            <a:off x="7306563" y="4059253"/>
            <a:ext cx="3219000" cy="97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uk" sz="2400">
                <a:solidFill>
                  <a:srgbClr val="FBFFFA"/>
                </a:solidFill>
                <a:latin typeface="Archivo Black"/>
                <a:ea typeface="Archivo Black"/>
                <a:cs typeface="Archivo Black"/>
                <a:sym typeface="Archivo Black"/>
              </a:rPr>
              <a:t>BROCHURE CORPORATE</a:t>
            </a:r>
            <a:endParaRPr sz="2400">
              <a:solidFill>
                <a:srgbClr val="FBFFFA"/>
              </a:solidFill>
              <a:latin typeface="Archivo Black"/>
              <a:ea typeface="Archivo Black"/>
              <a:cs typeface="Archivo Black"/>
              <a:sym typeface="Archivo Black"/>
            </a:endParaRPr>
          </a:p>
        </p:txBody>
      </p:sp>
      <p:sp>
        <p:nvSpPr>
          <p:cNvPr id="60" name="Google Shape;60;p13"/>
          <p:cNvSpPr txBox="1"/>
          <p:nvPr/>
        </p:nvSpPr>
        <p:spPr>
          <a:xfrm>
            <a:off x="7549726" y="5015203"/>
            <a:ext cx="2732700" cy="79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uk" sz="1200">
                <a:solidFill>
                  <a:srgbClr val="FBFFFA"/>
                </a:solidFill>
                <a:latin typeface="Commissioner"/>
                <a:ea typeface="Commissioner"/>
                <a:cs typeface="Commissioner"/>
                <a:sym typeface="Commissioner"/>
              </a:rPr>
              <a:t>Dutch and English chartered companies, such as the Dutch East India Company</a:t>
            </a:r>
            <a:endParaRPr sz="1200">
              <a:solidFill>
                <a:srgbClr val="FBFFFA"/>
              </a:solidFill>
              <a:latin typeface="Commissioner"/>
              <a:ea typeface="Commissioner"/>
              <a:cs typeface="Commissioner"/>
              <a:sym typeface="Commissioner"/>
            </a:endParaRPr>
          </a:p>
        </p:txBody>
      </p:sp>
      <p:sp>
        <p:nvSpPr>
          <p:cNvPr id="61" name="Google Shape;61;p13"/>
          <p:cNvSpPr txBox="1"/>
          <p:nvPr/>
        </p:nvSpPr>
        <p:spPr>
          <a:xfrm>
            <a:off x="7549726" y="6574725"/>
            <a:ext cx="27327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uk" sz="1000">
                <a:solidFill>
                  <a:srgbClr val="FBFFFA"/>
                </a:solidFill>
                <a:latin typeface="Commissioner"/>
                <a:ea typeface="Commissioner"/>
                <a:cs typeface="Commissioner"/>
                <a:sym typeface="Commissioner"/>
              </a:rPr>
              <a:t>thegoodocs.com</a:t>
            </a:r>
            <a:endParaRPr sz="1000">
              <a:solidFill>
                <a:srgbClr val="FBFFFA"/>
              </a:solidFill>
              <a:latin typeface="Commissioner"/>
              <a:ea typeface="Commissioner"/>
              <a:cs typeface="Commissioner"/>
              <a:sym typeface="Commissioner"/>
            </a:endParaRPr>
          </a:p>
          <a:p>
            <a:pPr marL="0" lvl="0" indent="0" algn="ctr" rtl="0">
              <a:lnSpc>
                <a:spcPct val="115000"/>
              </a:lnSpc>
              <a:spcBef>
                <a:spcPts val="0"/>
              </a:spcBef>
              <a:spcAft>
                <a:spcPts val="0"/>
              </a:spcAft>
              <a:buNone/>
            </a:pPr>
            <a:r>
              <a:rPr lang="uk" sz="1000">
                <a:solidFill>
                  <a:srgbClr val="FBFFFA"/>
                </a:solidFill>
                <a:latin typeface="Commissioner"/>
                <a:ea typeface="Commissioner"/>
                <a:cs typeface="Commissioner"/>
                <a:sym typeface="Commissioner"/>
              </a:rPr>
              <a:t>2022</a:t>
            </a:r>
            <a:endParaRPr sz="1000">
              <a:solidFill>
                <a:srgbClr val="FBFFFA"/>
              </a:solidFill>
              <a:latin typeface="Commissioner"/>
              <a:ea typeface="Commissioner"/>
              <a:cs typeface="Commissioner"/>
              <a:sym typeface="Commissioner"/>
            </a:endParaRPr>
          </a:p>
        </p:txBody>
      </p:sp>
      <p:sp>
        <p:nvSpPr>
          <p:cNvPr id="62" name="Google Shape;62;p13"/>
          <p:cNvSpPr txBox="1"/>
          <p:nvPr/>
        </p:nvSpPr>
        <p:spPr>
          <a:xfrm>
            <a:off x="192375" y="3715275"/>
            <a:ext cx="707100" cy="4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3600">
                <a:solidFill>
                  <a:schemeClr val="lt1"/>
                </a:solidFill>
                <a:latin typeface="Commissioner"/>
                <a:ea typeface="Commissioner"/>
                <a:cs typeface="Commissioner"/>
                <a:sym typeface="Commissioner"/>
              </a:rPr>
              <a:t>“</a:t>
            </a:r>
            <a:endParaRPr sz="3600">
              <a:solidFill>
                <a:schemeClr val="lt1"/>
              </a:solidFill>
              <a:latin typeface="Commissioner"/>
              <a:ea typeface="Commissioner"/>
              <a:cs typeface="Commissioner"/>
              <a:sym typeface="Commission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6"/>
        <p:cNvGrpSpPr/>
        <p:nvPr/>
      </p:nvGrpSpPr>
      <p:grpSpPr>
        <a:xfrm>
          <a:off x="0" y="0"/>
          <a:ext cx="0" cy="0"/>
          <a:chOff x="0" y="0"/>
          <a:chExt cx="0" cy="0"/>
        </a:xfrm>
      </p:grpSpPr>
      <p:sp>
        <p:nvSpPr>
          <p:cNvPr id="67" name="Google Shape;67;p14"/>
          <p:cNvSpPr/>
          <p:nvPr/>
        </p:nvSpPr>
        <p:spPr>
          <a:xfrm>
            <a:off x="3552275" y="0"/>
            <a:ext cx="3567600" cy="756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14"/>
          <p:cNvPicPr preferRelativeResize="0"/>
          <p:nvPr/>
        </p:nvPicPr>
        <p:blipFill>
          <a:blip r:embed="rId3">
            <a:alphaModFix/>
          </a:blip>
          <a:stretch>
            <a:fillRect/>
          </a:stretch>
        </p:blipFill>
        <p:spPr>
          <a:xfrm>
            <a:off x="0" y="6144144"/>
            <a:ext cx="10691998" cy="1415856"/>
          </a:xfrm>
          <a:prstGeom prst="rect">
            <a:avLst/>
          </a:prstGeom>
          <a:noFill/>
          <a:ln>
            <a:noFill/>
          </a:ln>
        </p:spPr>
      </p:pic>
      <p:sp>
        <p:nvSpPr>
          <p:cNvPr id="69" name="Google Shape;69;p14"/>
          <p:cNvSpPr txBox="1"/>
          <p:nvPr/>
        </p:nvSpPr>
        <p:spPr>
          <a:xfrm>
            <a:off x="3711225" y="1072750"/>
            <a:ext cx="3273600" cy="210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uk" sz="1000">
                <a:solidFill>
                  <a:schemeClr val="dk1"/>
                </a:solidFill>
                <a:latin typeface="Commissioner"/>
                <a:ea typeface="Commissioner"/>
                <a:cs typeface="Commissioner"/>
                <a:sym typeface="Commissioner"/>
              </a:rPr>
              <a:t>The end of the 19th century saw the emergence of holding companies and corporate mergers creating larger corporations with dispersed shareholders. Countries began enacting antitrust laws to prevent anti-competitive practices and corporations were granted more legal rights and protections.</a:t>
            </a:r>
            <a:endParaRPr sz="1000">
              <a:solidFill>
                <a:schemeClr val="dk1"/>
              </a:solidFill>
              <a:latin typeface="Commissioner"/>
              <a:ea typeface="Commissioner"/>
              <a:cs typeface="Commissioner"/>
              <a:sym typeface="Commissioner"/>
            </a:endParaRPr>
          </a:p>
          <a:p>
            <a:pPr marL="0" lvl="0" indent="0" algn="l" rtl="0">
              <a:lnSpc>
                <a:spcPct val="115000"/>
              </a:lnSpc>
              <a:spcBef>
                <a:spcPts val="0"/>
              </a:spcBef>
              <a:spcAft>
                <a:spcPts val="0"/>
              </a:spcAft>
              <a:buNone/>
            </a:pPr>
            <a:endParaRPr sz="1000">
              <a:solidFill>
                <a:schemeClr val="dk1"/>
              </a:solidFill>
              <a:latin typeface="Commissioner"/>
              <a:ea typeface="Commissioner"/>
              <a:cs typeface="Commissioner"/>
              <a:sym typeface="Commissioner"/>
            </a:endParaRPr>
          </a:p>
          <a:p>
            <a:pPr marL="0" lvl="0" indent="0" algn="l" rtl="0">
              <a:lnSpc>
                <a:spcPct val="115000"/>
              </a:lnSpc>
              <a:spcBef>
                <a:spcPts val="0"/>
              </a:spcBef>
              <a:spcAft>
                <a:spcPts val="0"/>
              </a:spcAft>
              <a:buNone/>
            </a:pPr>
            <a:r>
              <a:rPr lang="uk" sz="1000">
                <a:solidFill>
                  <a:schemeClr val="dk1"/>
                </a:solidFill>
                <a:latin typeface="Commissioner"/>
                <a:ea typeface="Commissioner"/>
                <a:cs typeface="Commissioner"/>
                <a:sym typeface="Commissioner"/>
              </a:rPr>
              <a:t>The 20th century saw a proliferation of laws allowing for the creation of corporations by registration across the world, which helped to drive economic booms in many countries before and after World War I.</a:t>
            </a:r>
            <a:endParaRPr sz="1300">
              <a:solidFill>
                <a:schemeClr val="dk1"/>
              </a:solidFill>
              <a:latin typeface="Commissioner"/>
              <a:ea typeface="Commissioner"/>
              <a:cs typeface="Commissioner"/>
              <a:sym typeface="Commissioner"/>
            </a:endParaRPr>
          </a:p>
        </p:txBody>
      </p:sp>
      <p:sp>
        <p:nvSpPr>
          <p:cNvPr id="70" name="Google Shape;70;p14"/>
          <p:cNvSpPr txBox="1"/>
          <p:nvPr/>
        </p:nvSpPr>
        <p:spPr>
          <a:xfrm>
            <a:off x="3711225" y="534850"/>
            <a:ext cx="3273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2100">
                <a:solidFill>
                  <a:schemeClr val="dk1"/>
                </a:solidFill>
                <a:latin typeface="Archivo Black"/>
                <a:ea typeface="Archivo Black"/>
                <a:cs typeface="Archivo Black"/>
                <a:sym typeface="Archivo Black"/>
              </a:rPr>
              <a:t>ADVICES</a:t>
            </a:r>
            <a:endParaRPr sz="2100">
              <a:solidFill>
                <a:schemeClr val="dk1"/>
              </a:solidFill>
              <a:latin typeface="Archivo Black"/>
              <a:ea typeface="Archivo Black"/>
              <a:cs typeface="Archivo Black"/>
              <a:sym typeface="Archivo Black"/>
            </a:endParaRPr>
          </a:p>
        </p:txBody>
      </p:sp>
      <p:sp>
        <p:nvSpPr>
          <p:cNvPr id="71" name="Google Shape;71;p14"/>
          <p:cNvSpPr txBox="1"/>
          <p:nvPr/>
        </p:nvSpPr>
        <p:spPr>
          <a:xfrm>
            <a:off x="3709193" y="3196475"/>
            <a:ext cx="3273600" cy="286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uk" sz="1300" b="1">
                <a:solidFill>
                  <a:schemeClr val="dk1"/>
                </a:solidFill>
                <a:latin typeface="Commissioner"/>
                <a:ea typeface="Commissioner"/>
                <a:cs typeface="Commissioner"/>
                <a:sym typeface="Commissioner"/>
              </a:rPr>
              <a:t>Why Choose Us?</a:t>
            </a:r>
            <a:endParaRPr sz="1300" b="1">
              <a:solidFill>
                <a:schemeClr val="dk1"/>
              </a:solidFill>
              <a:latin typeface="Commissioner"/>
              <a:ea typeface="Commissioner"/>
              <a:cs typeface="Commissioner"/>
              <a:sym typeface="Commissioner"/>
            </a:endParaRPr>
          </a:p>
          <a:p>
            <a:pPr marL="0" lvl="0" indent="0" algn="l" rtl="0">
              <a:lnSpc>
                <a:spcPct val="115000"/>
              </a:lnSpc>
              <a:spcBef>
                <a:spcPts val="0"/>
              </a:spcBef>
              <a:spcAft>
                <a:spcPts val="0"/>
              </a:spcAft>
              <a:buNone/>
            </a:pPr>
            <a:endParaRPr sz="1000">
              <a:solidFill>
                <a:schemeClr val="dk1"/>
              </a:solidFill>
              <a:latin typeface="Commissioner"/>
              <a:ea typeface="Commissioner"/>
              <a:cs typeface="Commissioner"/>
              <a:sym typeface="Commissioner"/>
            </a:endParaRPr>
          </a:p>
          <a:p>
            <a:pPr marL="360000" lvl="0" indent="-254000" algn="l" rtl="0">
              <a:lnSpc>
                <a:spcPct val="115000"/>
              </a:lnSpc>
              <a:spcBef>
                <a:spcPts val="0"/>
              </a:spcBef>
              <a:spcAft>
                <a:spcPts val="0"/>
              </a:spcAft>
              <a:buClr>
                <a:schemeClr val="dk1"/>
              </a:buClr>
              <a:buSzPts val="1000"/>
              <a:buFont typeface="Commissioner"/>
              <a:buChar char="❖"/>
            </a:pPr>
            <a:r>
              <a:rPr lang="uk" sz="1000">
                <a:solidFill>
                  <a:schemeClr val="dk1"/>
                </a:solidFill>
                <a:latin typeface="Commissioner"/>
                <a:ea typeface="Commissioner"/>
                <a:cs typeface="Commissioner"/>
                <a:sym typeface="Commissioner"/>
              </a:rPr>
              <a:t>Historically, corporations were created by a charter granted by the government.</a:t>
            </a:r>
            <a:endParaRPr sz="1000">
              <a:solidFill>
                <a:schemeClr val="dk1"/>
              </a:solidFill>
              <a:latin typeface="Commissioner"/>
              <a:ea typeface="Commissioner"/>
              <a:cs typeface="Commissioner"/>
              <a:sym typeface="Commissioner"/>
            </a:endParaRPr>
          </a:p>
          <a:p>
            <a:pPr marL="360000" lvl="0" indent="-190500" algn="l" rtl="0">
              <a:lnSpc>
                <a:spcPct val="115000"/>
              </a:lnSpc>
              <a:spcBef>
                <a:spcPts val="0"/>
              </a:spcBef>
              <a:spcAft>
                <a:spcPts val="0"/>
              </a:spcAft>
              <a:buNone/>
            </a:pPr>
            <a:endParaRPr sz="1000">
              <a:solidFill>
                <a:schemeClr val="dk1"/>
              </a:solidFill>
              <a:latin typeface="Commissioner"/>
              <a:ea typeface="Commissioner"/>
              <a:cs typeface="Commissioner"/>
              <a:sym typeface="Commissioner"/>
            </a:endParaRPr>
          </a:p>
          <a:p>
            <a:pPr marL="360000" lvl="0" indent="-254000" algn="l" rtl="0">
              <a:lnSpc>
                <a:spcPct val="115000"/>
              </a:lnSpc>
              <a:spcBef>
                <a:spcPts val="0"/>
              </a:spcBef>
              <a:spcAft>
                <a:spcPts val="0"/>
              </a:spcAft>
              <a:buClr>
                <a:schemeClr val="dk1"/>
              </a:buClr>
              <a:buSzPts val="1000"/>
              <a:buFont typeface="Commissioner"/>
              <a:buChar char="❖"/>
            </a:pPr>
            <a:r>
              <a:rPr lang="uk" sz="1000">
                <a:solidFill>
                  <a:schemeClr val="dk1"/>
                </a:solidFill>
                <a:latin typeface="Commissioner"/>
                <a:ea typeface="Commissioner"/>
                <a:cs typeface="Commissioner"/>
                <a:sym typeface="Commissioner"/>
              </a:rPr>
              <a:t>Corporations generally have a distinct name. Historically, some corporations.</a:t>
            </a:r>
            <a:endParaRPr sz="1000">
              <a:solidFill>
                <a:schemeClr val="dk1"/>
              </a:solidFill>
              <a:latin typeface="Commissioner"/>
              <a:ea typeface="Commissioner"/>
              <a:cs typeface="Commissioner"/>
              <a:sym typeface="Commissioner"/>
            </a:endParaRPr>
          </a:p>
          <a:p>
            <a:pPr marL="360000" lvl="0" indent="-190500" algn="l" rtl="0">
              <a:lnSpc>
                <a:spcPct val="115000"/>
              </a:lnSpc>
              <a:spcBef>
                <a:spcPts val="0"/>
              </a:spcBef>
              <a:spcAft>
                <a:spcPts val="0"/>
              </a:spcAft>
              <a:buNone/>
            </a:pPr>
            <a:endParaRPr sz="1000">
              <a:solidFill>
                <a:schemeClr val="dk1"/>
              </a:solidFill>
              <a:latin typeface="Commissioner"/>
              <a:ea typeface="Commissioner"/>
              <a:cs typeface="Commissioner"/>
              <a:sym typeface="Commissioner"/>
            </a:endParaRPr>
          </a:p>
          <a:p>
            <a:pPr marL="360000" lvl="0" indent="-254000" algn="l" rtl="0">
              <a:lnSpc>
                <a:spcPct val="115000"/>
              </a:lnSpc>
              <a:spcBef>
                <a:spcPts val="0"/>
              </a:spcBef>
              <a:spcAft>
                <a:spcPts val="0"/>
              </a:spcAft>
              <a:buClr>
                <a:schemeClr val="dk1"/>
              </a:buClr>
              <a:buSzPts val="1000"/>
              <a:buFont typeface="Commissioner"/>
              <a:buChar char="❖"/>
            </a:pPr>
            <a:r>
              <a:rPr lang="uk" sz="1000">
                <a:solidFill>
                  <a:schemeClr val="dk1"/>
                </a:solidFill>
                <a:latin typeface="Commissioner"/>
                <a:ea typeface="Commissioner"/>
                <a:cs typeface="Commissioner"/>
                <a:sym typeface="Commissioner"/>
              </a:rPr>
              <a:t>Today, corporations are usually registered with the state, province, or national government and regulated by the laws enacted.</a:t>
            </a:r>
            <a:endParaRPr sz="1000">
              <a:solidFill>
                <a:schemeClr val="dk1"/>
              </a:solidFill>
              <a:latin typeface="Commissioner"/>
              <a:ea typeface="Commissioner"/>
              <a:cs typeface="Commissioner"/>
              <a:sym typeface="Commissioner"/>
            </a:endParaRPr>
          </a:p>
          <a:p>
            <a:pPr marL="360000" lvl="0" indent="-190500" algn="l" rtl="0">
              <a:lnSpc>
                <a:spcPct val="115000"/>
              </a:lnSpc>
              <a:spcBef>
                <a:spcPts val="0"/>
              </a:spcBef>
              <a:spcAft>
                <a:spcPts val="0"/>
              </a:spcAft>
              <a:buNone/>
            </a:pPr>
            <a:endParaRPr sz="1000">
              <a:solidFill>
                <a:schemeClr val="dk1"/>
              </a:solidFill>
              <a:latin typeface="Commissioner"/>
              <a:ea typeface="Commissioner"/>
              <a:cs typeface="Commissioner"/>
              <a:sym typeface="Commissioner"/>
            </a:endParaRPr>
          </a:p>
          <a:p>
            <a:pPr marL="360000" lvl="0" indent="-254000" algn="l" rtl="0">
              <a:lnSpc>
                <a:spcPct val="115000"/>
              </a:lnSpc>
              <a:spcBef>
                <a:spcPts val="0"/>
              </a:spcBef>
              <a:spcAft>
                <a:spcPts val="0"/>
              </a:spcAft>
              <a:buClr>
                <a:schemeClr val="dk1"/>
              </a:buClr>
              <a:buSzPts val="1000"/>
              <a:buFont typeface="Commissioner"/>
              <a:buChar char="❖"/>
            </a:pPr>
            <a:r>
              <a:rPr lang="uk" sz="1000">
                <a:solidFill>
                  <a:schemeClr val="dk1"/>
                </a:solidFill>
                <a:latin typeface="Commissioner"/>
                <a:ea typeface="Commissioner"/>
                <a:cs typeface="Commissioner"/>
                <a:sym typeface="Commissioner"/>
              </a:rPr>
              <a:t>Generally, a corporation files articles of incorporation with the government, laying out the general nature of the corporation.</a:t>
            </a:r>
            <a:endParaRPr sz="1000">
              <a:solidFill>
                <a:schemeClr val="dk1"/>
              </a:solidFill>
              <a:latin typeface="Commissioner"/>
              <a:ea typeface="Commissioner"/>
              <a:cs typeface="Commissioner"/>
              <a:sym typeface="Commissioner"/>
            </a:endParaRPr>
          </a:p>
        </p:txBody>
      </p:sp>
      <p:sp>
        <p:nvSpPr>
          <p:cNvPr id="72" name="Google Shape;72;p14"/>
          <p:cNvSpPr txBox="1"/>
          <p:nvPr/>
        </p:nvSpPr>
        <p:spPr>
          <a:xfrm>
            <a:off x="192375" y="4213279"/>
            <a:ext cx="3048900" cy="210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uk" sz="1000">
                <a:solidFill>
                  <a:schemeClr val="dk1"/>
                </a:solidFill>
                <a:latin typeface="Commissioner"/>
                <a:ea typeface="Commissioner"/>
                <a:cs typeface="Commissioner"/>
                <a:sym typeface="Commissioner"/>
              </a:rPr>
              <a:t>In the United States, forming a corporation usually required an act of legislation until the late 19th century. Many private firms, such as Carnegie's steel company and Rockefeller's Standard Oil, avoided the corporate model for this reason. State governments began to adopt more permissive corporate laws from the early 19th century, although these were all restrictive in design, often with the intention of preventing corporations from gaining too much wealth and power.</a:t>
            </a:r>
            <a:endParaRPr sz="1000">
              <a:solidFill>
                <a:schemeClr val="dk1"/>
              </a:solidFill>
              <a:latin typeface="Commissioner"/>
              <a:ea typeface="Commissioner"/>
              <a:cs typeface="Commissioner"/>
              <a:sym typeface="Commissioner"/>
            </a:endParaRPr>
          </a:p>
        </p:txBody>
      </p:sp>
      <p:sp>
        <p:nvSpPr>
          <p:cNvPr id="73" name="Google Shape;73;p14"/>
          <p:cNvSpPr txBox="1"/>
          <p:nvPr/>
        </p:nvSpPr>
        <p:spPr>
          <a:xfrm>
            <a:off x="155325" y="534850"/>
            <a:ext cx="3396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2100">
                <a:solidFill>
                  <a:schemeClr val="dk1"/>
                </a:solidFill>
                <a:latin typeface="Archivo Black"/>
                <a:ea typeface="Archivo Black"/>
                <a:cs typeface="Archivo Black"/>
                <a:sym typeface="Archivo Black"/>
              </a:rPr>
              <a:t>OUR ADVANTAGES</a:t>
            </a:r>
            <a:endParaRPr sz="2100">
              <a:solidFill>
                <a:schemeClr val="dk1"/>
              </a:solidFill>
              <a:latin typeface="Archivo Black"/>
              <a:ea typeface="Archivo Black"/>
              <a:cs typeface="Archivo Black"/>
              <a:sym typeface="Archivo Black"/>
            </a:endParaRPr>
          </a:p>
        </p:txBody>
      </p:sp>
      <p:sp>
        <p:nvSpPr>
          <p:cNvPr id="74" name="Google Shape;74;p14"/>
          <p:cNvSpPr txBox="1"/>
          <p:nvPr/>
        </p:nvSpPr>
        <p:spPr>
          <a:xfrm>
            <a:off x="878925" y="1072750"/>
            <a:ext cx="2423700" cy="946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uk" sz="1100">
                <a:solidFill>
                  <a:schemeClr val="dk1"/>
                </a:solidFill>
                <a:latin typeface="Commissioner SemiBold"/>
                <a:ea typeface="Commissioner SemiBold"/>
                <a:cs typeface="Commissioner SemiBold"/>
                <a:sym typeface="Commissioner SemiBold"/>
              </a:rPr>
              <a:t>Mercantilism</a:t>
            </a:r>
            <a:endParaRPr sz="1100">
              <a:solidFill>
                <a:schemeClr val="dk1"/>
              </a:solidFill>
              <a:latin typeface="Commissioner SemiBold"/>
              <a:ea typeface="Commissioner SemiBold"/>
              <a:cs typeface="Commissioner SemiBold"/>
              <a:sym typeface="Commissioner SemiBold"/>
            </a:endParaRPr>
          </a:p>
          <a:p>
            <a:pPr marL="0" lvl="0" indent="0" algn="l" rtl="0">
              <a:lnSpc>
                <a:spcPct val="115000"/>
              </a:lnSpc>
              <a:spcBef>
                <a:spcPts val="0"/>
              </a:spcBef>
              <a:spcAft>
                <a:spcPts val="0"/>
              </a:spcAft>
              <a:buNone/>
            </a:pPr>
            <a:r>
              <a:rPr lang="uk" sz="1000">
                <a:solidFill>
                  <a:schemeClr val="dk1"/>
                </a:solidFill>
                <a:latin typeface="Commissioner"/>
                <a:ea typeface="Commissioner"/>
                <a:cs typeface="Commissioner"/>
                <a:sym typeface="Commissioner"/>
              </a:rPr>
              <a:t>Dutch and English chartered companies, such as the Dutch East India Company (VOC)</a:t>
            </a:r>
            <a:endParaRPr sz="1000">
              <a:solidFill>
                <a:schemeClr val="dk1"/>
              </a:solidFill>
              <a:latin typeface="Commissioner"/>
              <a:ea typeface="Commissioner"/>
              <a:cs typeface="Commissioner"/>
              <a:sym typeface="Commissioner"/>
            </a:endParaRPr>
          </a:p>
        </p:txBody>
      </p:sp>
      <p:sp>
        <p:nvSpPr>
          <p:cNvPr id="75" name="Google Shape;75;p14"/>
          <p:cNvSpPr txBox="1"/>
          <p:nvPr/>
        </p:nvSpPr>
        <p:spPr>
          <a:xfrm>
            <a:off x="878925" y="2019252"/>
            <a:ext cx="2423700" cy="1123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uk" sz="1100">
                <a:solidFill>
                  <a:schemeClr val="dk1"/>
                </a:solidFill>
                <a:latin typeface="Commissioner SemiBold"/>
                <a:ea typeface="Commissioner SemiBold"/>
                <a:cs typeface="Commissioner SemiBold"/>
                <a:sym typeface="Commissioner SemiBold"/>
              </a:rPr>
              <a:t>Limited liability</a:t>
            </a:r>
            <a:endParaRPr sz="1100">
              <a:solidFill>
                <a:schemeClr val="dk1"/>
              </a:solidFill>
              <a:latin typeface="Commissioner SemiBold"/>
              <a:ea typeface="Commissioner SemiBold"/>
              <a:cs typeface="Commissioner SemiBold"/>
              <a:sym typeface="Commissioner SemiBold"/>
            </a:endParaRPr>
          </a:p>
          <a:p>
            <a:pPr marL="0" lvl="0" indent="0" algn="l" rtl="0">
              <a:lnSpc>
                <a:spcPct val="115000"/>
              </a:lnSpc>
              <a:spcBef>
                <a:spcPts val="0"/>
              </a:spcBef>
              <a:spcAft>
                <a:spcPts val="0"/>
              </a:spcAft>
              <a:buNone/>
            </a:pPr>
            <a:r>
              <a:rPr lang="uk" sz="1000">
                <a:solidFill>
                  <a:schemeClr val="dk1"/>
                </a:solidFill>
                <a:latin typeface="Commissioner"/>
                <a:ea typeface="Commissioner"/>
                <a:cs typeface="Commissioner"/>
                <a:sym typeface="Commissioner"/>
              </a:rPr>
              <a:t>However, there was still no limited liability and company members could still be held responsible for unlimited losses by the company.</a:t>
            </a:r>
            <a:endParaRPr sz="1000">
              <a:solidFill>
                <a:schemeClr val="dk1"/>
              </a:solidFill>
              <a:latin typeface="Commissioner"/>
              <a:ea typeface="Commissioner"/>
              <a:cs typeface="Commissioner"/>
              <a:sym typeface="Commissioner"/>
            </a:endParaRPr>
          </a:p>
        </p:txBody>
      </p:sp>
      <p:sp>
        <p:nvSpPr>
          <p:cNvPr id="76" name="Google Shape;76;p14"/>
          <p:cNvSpPr txBox="1"/>
          <p:nvPr/>
        </p:nvSpPr>
        <p:spPr>
          <a:xfrm>
            <a:off x="878925" y="3142750"/>
            <a:ext cx="2423700" cy="946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uk" sz="1100">
                <a:solidFill>
                  <a:schemeClr val="dk1"/>
                </a:solidFill>
                <a:latin typeface="Commissioner SemiBold"/>
                <a:ea typeface="Commissioner SemiBold"/>
                <a:cs typeface="Commissioner SemiBold"/>
                <a:sym typeface="Commissioner SemiBold"/>
              </a:rPr>
              <a:t>Further developments</a:t>
            </a:r>
            <a:endParaRPr sz="1100">
              <a:solidFill>
                <a:schemeClr val="dk1"/>
              </a:solidFill>
              <a:latin typeface="Commissioner SemiBold"/>
              <a:ea typeface="Commissioner SemiBold"/>
              <a:cs typeface="Commissioner SemiBold"/>
              <a:sym typeface="Commissioner SemiBold"/>
            </a:endParaRPr>
          </a:p>
          <a:p>
            <a:pPr marL="0" lvl="0" indent="0" algn="l" rtl="0">
              <a:lnSpc>
                <a:spcPct val="115000"/>
              </a:lnSpc>
              <a:spcBef>
                <a:spcPts val="0"/>
              </a:spcBef>
              <a:spcAft>
                <a:spcPts val="0"/>
              </a:spcAft>
              <a:buNone/>
            </a:pPr>
            <a:r>
              <a:rPr lang="uk" sz="1000">
                <a:solidFill>
                  <a:schemeClr val="dk1"/>
                </a:solidFill>
                <a:latin typeface="Commissioner"/>
                <a:ea typeface="Commissioner"/>
                <a:cs typeface="Commissioner"/>
                <a:sym typeface="Commissioner"/>
              </a:rPr>
              <a:t>In 1892, Germany introduced the Gesellschaft mit beschränkter Haftung with a separate legal personality</a:t>
            </a:r>
            <a:endParaRPr sz="1000">
              <a:solidFill>
                <a:schemeClr val="dk1"/>
              </a:solidFill>
              <a:latin typeface="Commissioner"/>
              <a:ea typeface="Commissioner"/>
              <a:cs typeface="Commissioner"/>
              <a:sym typeface="Commissioner"/>
            </a:endParaRPr>
          </a:p>
        </p:txBody>
      </p:sp>
      <p:sp>
        <p:nvSpPr>
          <p:cNvPr id="77" name="Google Shape;77;p14"/>
          <p:cNvSpPr txBox="1"/>
          <p:nvPr/>
        </p:nvSpPr>
        <p:spPr>
          <a:xfrm>
            <a:off x="7343111" y="1072750"/>
            <a:ext cx="3123000" cy="334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rgbClr val="000000"/>
              </a:buClr>
              <a:buSzPts val="1100"/>
              <a:buFont typeface="Arial"/>
              <a:buNone/>
            </a:pPr>
            <a:r>
              <a:rPr lang="uk" sz="1000">
                <a:solidFill>
                  <a:schemeClr val="dk1"/>
                </a:solidFill>
                <a:latin typeface="Commissioner"/>
                <a:ea typeface="Commissioner"/>
                <a:cs typeface="Commissioner"/>
                <a:sym typeface="Commissioner"/>
              </a:rPr>
              <a:t>A corporation is, at least in theory, owned and controlled by its members. In a joint-stock company the members are known as shareholders, and each of their shares in the ownership, control, and profits of the corporation is determined by the portion of shares in the company that they own. </a:t>
            </a:r>
            <a:endParaRPr sz="1000">
              <a:solidFill>
                <a:schemeClr val="dk1"/>
              </a:solidFill>
              <a:latin typeface="Commissioner"/>
              <a:ea typeface="Commissioner"/>
              <a:cs typeface="Commissioner"/>
              <a:sym typeface="Commissioner"/>
            </a:endParaRPr>
          </a:p>
          <a:p>
            <a:pPr marL="0" lvl="0" indent="0" algn="l" rtl="0">
              <a:lnSpc>
                <a:spcPct val="115000"/>
              </a:lnSpc>
              <a:spcBef>
                <a:spcPts val="0"/>
              </a:spcBef>
              <a:spcAft>
                <a:spcPts val="0"/>
              </a:spcAft>
              <a:buClr>
                <a:srgbClr val="000000"/>
              </a:buClr>
              <a:buSzPts val="1100"/>
              <a:buFont typeface="Arial"/>
              <a:buNone/>
            </a:pPr>
            <a:endParaRPr sz="1000">
              <a:solidFill>
                <a:schemeClr val="dk1"/>
              </a:solidFill>
              <a:latin typeface="Commissioner"/>
              <a:ea typeface="Commissioner"/>
              <a:cs typeface="Commissioner"/>
              <a:sym typeface="Commissioner"/>
            </a:endParaRPr>
          </a:p>
          <a:p>
            <a:pPr marL="0" lvl="0" indent="0" algn="l" rtl="0">
              <a:lnSpc>
                <a:spcPct val="115000"/>
              </a:lnSpc>
              <a:spcBef>
                <a:spcPts val="0"/>
              </a:spcBef>
              <a:spcAft>
                <a:spcPts val="0"/>
              </a:spcAft>
              <a:buClr>
                <a:srgbClr val="000000"/>
              </a:buClr>
              <a:buSzPts val="1100"/>
              <a:buFont typeface="Arial"/>
              <a:buNone/>
            </a:pPr>
            <a:r>
              <a:rPr lang="uk" sz="1000">
                <a:solidFill>
                  <a:schemeClr val="dk1"/>
                </a:solidFill>
                <a:latin typeface="Commissioner"/>
                <a:ea typeface="Commissioner"/>
                <a:cs typeface="Commissioner"/>
                <a:sym typeface="Commissioner"/>
              </a:rPr>
              <a:t>Thus a person who owns a quarter of the shares of a joint-stock company owns a quarter of the company, is entitled to a quarter of the profit (or at least a quarter of the profit given to shareholders as dividends) and has a quarter of the votes capable of being cast at general meetings.</a:t>
            </a:r>
            <a:endParaRPr sz="1000">
              <a:solidFill>
                <a:schemeClr val="dk1"/>
              </a:solidFill>
              <a:latin typeface="Commissioner"/>
              <a:ea typeface="Commissioner"/>
              <a:cs typeface="Commissioner"/>
              <a:sym typeface="Commissioner"/>
            </a:endParaRPr>
          </a:p>
          <a:p>
            <a:pPr marL="0" lvl="0" indent="0" algn="l" rtl="0">
              <a:lnSpc>
                <a:spcPct val="115000"/>
              </a:lnSpc>
              <a:spcBef>
                <a:spcPts val="0"/>
              </a:spcBef>
              <a:spcAft>
                <a:spcPts val="0"/>
              </a:spcAft>
              <a:buClr>
                <a:srgbClr val="000000"/>
              </a:buClr>
              <a:buSzPts val="1100"/>
              <a:buFont typeface="Arial"/>
              <a:buNone/>
            </a:pPr>
            <a:endParaRPr sz="1000">
              <a:solidFill>
                <a:schemeClr val="dk1"/>
              </a:solidFill>
              <a:latin typeface="Commissioner"/>
              <a:ea typeface="Commissioner"/>
              <a:cs typeface="Commissioner"/>
              <a:sym typeface="Commissioner"/>
            </a:endParaRPr>
          </a:p>
          <a:p>
            <a:pPr marL="0" lvl="0" indent="0" algn="l" rtl="0">
              <a:lnSpc>
                <a:spcPct val="115000"/>
              </a:lnSpc>
              <a:spcBef>
                <a:spcPts val="0"/>
              </a:spcBef>
              <a:spcAft>
                <a:spcPts val="0"/>
              </a:spcAft>
              <a:buClr>
                <a:srgbClr val="000000"/>
              </a:buClr>
              <a:buSzPts val="1100"/>
              <a:buFont typeface="Arial"/>
              <a:buNone/>
            </a:pPr>
            <a:r>
              <a:rPr lang="uk" sz="1000">
                <a:solidFill>
                  <a:schemeClr val="dk1"/>
                </a:solidFill>
                <a:latin typeface="Commissioner"/>
                <a:ea typeface="Commissioner"/>
                <a:cs typeface="Commissioner"/>
                <a:sym typeface="Commissioner"/>
              </a:rPr>
              <a:t>In another kind of corporation, the legal document which established the corporation or which contains its current rules will determine the requirements for membership in the corporation.</a:t>
            </a:r>
            <a:endParaRPr sz="1000">
              <a:solidFill>
                <a:schemeClr val="dk1"/>
              </a:solidFill>
              <a:latin typeface="Commissioner"/>
              <a:ea typeface="Commissioner"/>
              <a:cs typeface="Commissioner"/>
              <a:sym typeface="Commissioner"/>
            </a:endParaRPr>
          </a:p>
        </p:txBody>
      </p:sp>
      <p:sp>
        <p:nvSpPr>
          <p:cNvPr id="78" name="Google Shape;78;p14"/>
          <p:cNvSpPr txBox="1"/>
          <p:nvPr/>
        </p:nvSpPr>
        <p:spPr>
          <a:xfrm>
            <a:off x="7343111" y="534375"/>
            <a:ext cx="3123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2100">
                <a:solidFill>
                  <a:schemeClr val="dk1"/>
                </a:solidFill>
                <a:latin typeface="Archivo Black"/>
                <a:ea typeface="Archivo Black"/>
                <a:cs typeface="Archivo Black"/>
                <a:sym typeface="Archivo Black"/>
              </a:rPr>
              <a:t>OUR HISTORY</a:t>
            </a:r>
            <a:endParaRPr sz="2100">
              <a:solidFill>
                <a:schemeClr val="dk1"/>
              </a:solidFill>
              <a:latin typeface="Archivo Black"/>
              <a:ea typeface="Archivo Black"/>
              <a:cs typeface="Archivo Black"/>
              <a:sym typeface="Archivo Black"/>
            </a:endParaRPr>
          </a:p>
        </p:txBody>
      </p:sp>
      <p:sp>
        <p:nvSpPr>
          <p:cNvPr id="79" name="Google Shape;79;p14"/>
          <p:cNvSpPr txBox="1"/>
          <p:nvPr/>
        </p:nvSpPr>
        <p:spPr>
          <a:xfrm>
            <a:off x="7863350" y="4620363"/>
            <a:ext cx="26028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uk" sz="1100">
                <a:solidFill>
                  <a:schemeClr val="dk1"/>
                </a:solidFill>
                <a:latin typeface="Commissioner"/>
                <a:ea typeface="Commissioner"/>
                <a:cs typeface="Commissioner"/>
                <a:sym typeface="Commissioner"/>
              </a:rPr>
              <a:t>+123 456 78 90</a:t>
            </a:r>
            <a:endParaRPr sz="1100">
              <a:solidFill>
                <a:schemeClr val="dk1"/>
              </a:solidFill>
              <a:latin typeface="Commissioner"/>
              <a:ea typeface="Commissioner"/>
              <a:cs typeface="Commissioner"/>
              <a:sym typeface="Commissioner"/>
            </a:endParaRPr>
          </a:p>
        </p:txBody>
      </p:sp>
      <p:sp>
        <p:nvSpPr>
          <p:cNvPr id="80" name="Google Shape;80;p14"/>
          <p:cNvSpPr txBox="1"/>
          <p:nvPr/>
        </p:nvSpPr>
        <p:spPr>
          <a:xfrm>
            <a:off x="7863350" y="5069014"/>
            <a:ext cx="26028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uk" sz="1100">
                <a:solidFill>
                  <a:schemeClr val="dk1"/>
                </a:solidFill>
                <a:latin typeface="Commissioner"/>
                <a:ea typeface="Commissioner"/>
                <a:cs typeface="Commissioner"/>
                <a:sym typeface="Commissioner"/>
              </a:rPr>
              <a:t>goodocs@gmail.com</a:t>
            </a:r>
            <a:endParaRPr sz="1100">
              <a:solidFill>
                <a:schemeClr val="dk1"/>
              </a:solidFill>
              <a:latin typeface="Commissioner"/>
              <a:ea typeface="Commissioner"/>
              <a:cs typeface="Commissioner"/>
              <a:sym typeface="Commissioner"/>
            </a:endParaRPr>
          </a:p>
        </p:txBody>
      </p:sp>
      <p:sp>
        <p:nvSpPr>
          <p:cNvPr id="81" name="Google Shape;81;p14"/>
          <p:cNvSpPr txBox="1"/>
          <p:nvPr/>
        </p:nvSpPr>
        <p:spPr>
          <a:xfrm>
            <a:off x="7860036" y="5517575"/>
            <a:ext cx="26028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rgbClr val="000000"/>
              </a:buClr>
              <a:buSzPts val="1100"/>
              <a:buFont typeface="Arial"/>
              <a:buNone/>
            </a:pPr>
            <a:r>
              <a:rPr lang="uk" sz="1100">
                <a:solidFill>
                  <a:schemeClr val="dk1"/>
                </a:solidFill>
                <a:latin typeface="Commissioner"/>
                <a:ea typeface="Commissioner"/>
                <a:cs typeface="Commissioner"/>
                <a:sym typeface="Commissioner"/>
              </a:rPr>
              <a:t>10445 Pineland Ln</a:t>
            </a:r>
            <a:endParaRPr sz="1100">
              <a:solidFill>
                <a:schemeClr val="dk1"/>
              </a:solidFill>
              <a:latin typeface="Commissioner"/>
              <a:ea typeface="Commissioner"/>
              <a:cs typeface="Commissioner"/>
              <a:sym typeface="Commissioner"/>
            </a:endParaRPr>
          </a:p>
          <a:p>
            <a:pPr marL="0" lvl="0" indent="0" algn="l" rtl="0">
              <a:lnSpc>
                <a:spcPct val="115000"/>
              </a:lnSpc>
              <a:spcBef>
                <a:spcPts val="0"/>
              </a:spcBef>
              <a:spcAft>
                <a:spcPts val="0"/>
              </a:spcAft>
              <a:buNone/>
            </a:pPr>
            <a:r>
              <a:rPr lang="uk" sz="1100">
                <a:solidFill>
                  <a:schemeClr val="dk1"/>
                </a:solidFill>
                <a:latin typeface="Commissioner"/>
                <a:ea typeface="Commissioner"/>
                <a:cs typeface="Commissioner"/>
                <a:sym typeface="Commissioner"/>
              </a:rPr>
              <a:t>Rapidan, Virginia(VA)</a:t>
            </a:r>
            <a:endParaRPr sz="1100">
              <a:solidFill>
                <a:schemeClr val="dk1"/>
              </a:solidFill>
              <a:latin typeface="Commissioner"/>
              <a:ea typeface="Commissioner"/>
              <a:cs typeface="Commissioner"/>
              <a:sym typeface="Commissioner"/>
            </a:endParaRPr>
          </a:p>
        </p:txBody>
      </p:sp>
      <p:pic>
        <p:nvPicPr>
          <p:cNvPr id="82" name="Google Shape;82;p14"/>
          <p:cNvPicPr preferRelativeResize="0"/>
          <p:nvPr/>
        </p:nvPicPr>
        <p:blipFill rotWithShape="1">
          <a:blip r:embed="rId4">
            <a:alphaModFix/>
          </a:blip>
          <a:srcRect/>
          <a:stretch/>
        </p:blipFill>
        <p:spPr>
          <a:xfrm>
            <a:off x="7434773" y="4643991"/>
            <a:ext cx="306733" cy="306733"/>
          </a:xfrm>
          <a:prstGeom prst="rect">
            <a:avLst/>
          </a:prstGeom>
          <a:noFill/>
          <a:ln>
            <a:noFill/>
          </a:ln>
        </p:spPr>
      </p:pic>
      <p:pic>
        <p:nvPicPr>
          <p:cNvPr id="83" name="Google Shape;83;p14"/>
          <p:cNvPicPr preferRelativeResize="0"/>
          <p:nvPr/>
        </p:nvPicPr>
        <p:blipFill rotWithShape="1">
          <a:blip r:embed="rId5">
            <a:alphaModFix/>
          </a:blip>
          <a:srcRect/>
          <a:stretch/>
        </p:blipFill>
        <p:spPr>
          <a:xfrm>
            <a:off x="7434765" y="5638558"/>
            <a:ext cx="306733" cy="306733"/>
          </a:xfrm>
          <a:prstGeom prst="rect">
            <a:avLst/>
          </a:prstGeom>
          <a:noFill/>
          <a:ln>
            <a:noFill/>
          </a:ln>
        </p:spPr>
      </p:pic>
      <p:pic>
        <p:nvPicPr>
          <p:cNvPr id="84" name="Google Shape;84;p14"/>
          <p:cNvPicPr preferRelativeResize="0"/>
          <p:nvPr/>
        </p:nvPicPr>
        <p:blipFill>
          <a:blip r:embed="rId6">
            <a:alphaModFix/>
          </a:blip>
          <a:stretch>
            <a:fillRect/>
          </a:stretch>
        </p:blipFill>
        <p:spPr>
          <a:xfrm>
            <a:off x="7459025" y="5167560"/>
            <a:ext cx="258188" cy="194400"/>
          </a:xfrm>
          <a:prstGeom prst="rect">
            <a:avLst/>
          </a:prstGeom>
          <a:noFill/>
          <a:ln>
            <a:noFill/>
          </a:ln>
        </p:spPr>
      </p:pic>
      <p:pic>
        <p:nvPicPr>
          <p:cNvPr id="85" name="Google Shape;85;p14"/>
          <p:cNvPicPr preferRelativeResize="0"/>
          <p:nvPr/>
        </p:nvPicPr>
        <p:blipFill>
          <a:blip r:embed="rId3">
            <a:alphaModFix/>
          </a:blip>
          <a:stretch>
            <a:fillRect/>
          </a:stretch>
        </p:blipFill>
        <p:spPr>
          <a:xfrm rot="10800000">
            <a:off x="2027" y="0"/>
            <a:ext cx="10691998" cy="459025"/>
          </a:xfrm>
          <a:prstGeom prst="rect">
            <a:avLst/>
          </a:prstGeom>
          <a:noFill/>
          <a:ln>
            <a:noFill/>
          </a:ln>
        </p:spPr>
      </p:pic>
      <p:pic>
        <p:nvPicPr>
          <p:cNvPr id="86" name="Google Shape;86;p14"/>
          <p:cNvPicPr preferRelativeResize="0"/>
          <p:nvPr/>
        </p:nvPicPr>
        <p:blipFill>
          <a:blip r:embed="rId7">
            <a:alphaModFix/>
          </a:blip>
          <a:stretch>
            <a:fillRect/>
          </a:stretch>
        </p:blipFill>
        <p:spPr>
          <a:xfrm>
            <a:off x="286061" y="1292050"/>
            <a:ext cx="498476" cy="498482"/>
          </a:xfrm>
          <a:prstGeom prst="rect">
            <a:avLst/>
          </a:prstGeom>
          <a:noFill/>
          <a:ln>
            <a:noFill/>
          </a:ln>
        </p:spPr>
      </p:pic>
      <p:pic>
        <p:nvPicPr>
          <p:cNvPr id="87" name="Google Shape;87;p14"/>
          <p:cNvPicPr preferRelativeResize="0"/>
          <p:nvPr/>
        </p:nvPicPr>
        <p:blipFill>
          <a:blip r:embed="rId8">
            <a:alphaModFix/>
          </a:blip>
          <a:stretch>
            <a:fillRect/>
          </a:stretch>
        </p:blipFill>
        <p:spPr>
          <a:xfrm>
            <a:off x="286061" y="3344205"/>
            <a:ext cx="498476" cy="498482"/>
          </a:xfrm>
          <a:prstGeom prst="rect">
            <a:avLst/>
          </a:prstGeom>
          <a:noFill/>
          <a:ln>
            <a:noFill/>
          </a:ln>
        </p:spPr>
      </p:pic>
      <p:pic>
        <p:nvPicPr>
          <p:cNvPr id="88" name="Google Shape;88;p14"/>
          <p:cNvPicPr preferRelativeResize="0"/>
          <p:nvPr/>
        </p:nvPicPr>
        <p:blipFill>
          <a:blip r:embed="rId9">
            <a:alphaModFix/>
          </a:blip>
          <a:stretch>
            <a:fillRect/>
          </a:stretch>
        </p:blipFill>
        <p:spPr>
          <a:xfrm>
            <a:off x="286061" y="2318121"/>
            <a:ext cx="498476" cy="498482"/>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697</Words>
  <Application>Microsoft Office PowerPoint</Application>
  <PresentationFormat>Custom</PresentationFormat>
  <Paragraphs>48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Commissioner</vt:lpstr>
      <vt:lpstr>Commissioner SemiBold</vt:lpstr>
      <vt:lpstr>Archivo Black</vt:lpstr>
      <vt:lpstr>Arial</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Fluharty</dc:creator>
  <cp:lastModifiedBy>Michael Fluharty</cp:lastModifiedBy>
  <cp:revision>1</cp:revision>
  <dcterms:modified xsi:type="dcterms:W3CDTF">2022-10-14T17:10:54Z</dcterms:modified>
</cp:coreProperties>
</file>