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 id="2147483672" r:id="rId2"/>
    <p:sldMasterId id="2147483870" r:id="rId3"/>
    <p:sldMasterId id="2147483872" r:id="rId4"/>
    <p:sldMasterId id="2147483874" r:id="rId5"/>
    <p:sldMasterId id="2147483876" r:id="rId6"/>
    <p:sldMasterId id="2147483878" r:id="rId7"/>
    <p:sldMasterId id="2147483880" r:id="rId8"/>
    <p:sldMasterId id="2147483882" r:id="rId9"/>
    <p:sldMasterId id="2147483884" r:id="rId10"/>
    <p:sldMasterId id="2147483886" r:id="rId11"/>
    <p:sldMasterId id="2147483888" r:id="rId12"/>
    <p:sldMasterId id="2147483890" r:id="rId13"/>
    <p:sldMasterId id="2147483892" r:id="rId14"/>
    <p:sldMasterId id="2147483894" r:id="rId15"/>
    <p:sldMasterId id="2147483896" r:id="rId16"/>
    <p:sldMasterId id="2147483898" r:id="rId17"/>
    <p:sldMasterId id="2147483900" r:id="rId18"/>
    <p:sldMasterId id="2147483902" r:id="rId19"/>
    <p:sldMasterId id="2147483904" r:id="rId20"/>
    <p:sldMasterId id="2147483906" r:id="rId21"/>
    <p:sldMasterId id="2147483908" r:id="rId22"/>
  </p:sldMasterIdLst>
  <p:notesMasterIdLst>
    <p:notesMasterId r:id="rId49"/>
  </p:notesMasterIdLst>
  <p:sldIdLst>
    <p:sldId id="256" r:id="rId23"/>
    <p:sldId id="257" r:id="rId24"/>
    <p:sldId id="258" r:id="rId25"/>
    <p:sldId id="259" r:id="rId26"/>
    <p:sldId id="262" r:id="rId27"/>
    <p:sldId id="260" r:id="rId28"/>
    <p:sldId id="261"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114" d="100"/>
          <a:sy n="114" d="100"/>
        </p:scale>
        <p:origin x="10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9195F-5519-48A0-93E3-5DDFF82430FC}" type="datetimeFigureOut">
              <a:rPr lang="en-US" smtClean="0"/>
              <a:t>8/10/2019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F942F-C2AA-4D4F-A218-C02E71FD49EA}" type="slidenum">
              <a:rPr lang="en-US" smtClean="0"/>
              <a:t>‹#›</a:t>
            </a:fld>
            <a:endParaRPr lang="en-US"/>
          </a:p>
        </p:txBody>
      </p:sp>
    </p:spTree>
    <p:extLst>
      <p:ext uri="{BB962C8B-B14F-4D97-AF65-F5344CB8AC3E}">
        <p14:creationId xmlns:p14="http://schemas.microsoft.com/office/powerpoint/2010/main" val="150355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CE2F6DC-F05E-4743-935D-1D3AA27E38E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EBF0928-E24B-4A52-A2B7-37E6585D7F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1</a:t>
            </a:r>
          </a:p>
        </p:txBody>
      </p:sp>
      <p:sp>
        <p:nvSpPr>
          <p:cNvPr id="19460" name="Slide Number Placeholder 3">
            <a:extLst>
              <a:ext uri="{FF2B5EF4-FFF2-40B4-BE49-F238E27FC236}">
                <a16:creationId xmlns:a16="http://schemas.microsoft.com/office/drawing/2014/main" id="{6580D02B-F99E-4C26-90EF-66686FABC4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C71906-E3A5-4C77-95DE-782F129C3C50}" type="slidenum">
              <a:rPr lang="en-US" altLang="en-US"/>
              <a:pPr/>
              <a:t>5</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79C9BE0-0A4A-40C9-ADAC-439AA3AA5B3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6D02873E-C56B-4303-806F-AC042946A2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4</a:t>
            </a:r>
          </a:p>
        </p:txBody>
      </p:sp>
      <p:sp>
        <p:nvSpPr>
          <p:cNvPr id="36868" name="Slide Number Placeholder 3">
            <a:extLst>
              <a:ext uri="{FF2B5EF4-FFF2-40B4-BE49-F238E27FC236}">
                <a16:creationId xmlns:a16="http://schemas.microsoft.com/office/drawing/2014/main" id="{189B0B94-B25C-45E0-9545-824C90EFDF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DD86A4E-C24F-49D9-A33B-23AC3C3E81AE}" type="slidenum">
              <a:rPr lang="en-US" altLang="en-US"/>
              <a:pPr/>
              <a:t>16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E1F8A13-6128-4FE6-B054-16A8F8D2500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8DC3C7E-10EE-4A27-8A84-DE93B952E5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3</a:t>
            </a:r>
          </a:p>
        </p:txBody>
      </p:sp>
      <p:sp>
        <p:nvSpPr>
          <p:cNvPr id="38916" name="Slide Number Placeholder 3">
            <a:extLst>
              <a:ext uri="{FF2B5EF4-FFF2-40B4-BE49-F238E27FC236}">
                <a16:creationId xmlns:a16="http://schemas.microsoft.com/office/drawing/2014/main" id="{A7668D49-1689-41FB-9C35-168648CF93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AF59108-F56F-4F27-864D-5C72B1FCA0C3}" type="slidenum">
              <a:rPr lang="en-US" altLang="en-US"/>
              <a:pPr/>
              <a:t>17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F800EBF-5676-469C-ACFB-AB150FC5434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27C5525-FBA6-4397-889E-39EBA1B1FE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5</a:t>
            </a:r>
          </a:p>
        </p:txBody>
      </p:sp>
      <p:sp>
        <p:nvSpPr>
          <p:cNvPr id="40964" name="Slide Number Placeholder 3">
            <a:extLst>
              <a:ext uri="{FF2B5EF4-FFF2-40B4-BE49-F238E27FC236}">
                <a16:creationId xmlns:a16="http://schemas.microsoft.com/office/drawing/2014/main" id="{FE83B931-006B-41DF-BAE8-88D630AB36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25C0810-7C3D-4D6A-A1FF-FBFCE483C43E}" type="slidenum">
              <a:rPr lang="en-US" altLang="en-US"/>
              <a:pPr/>
              <a:t>18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16632A4E-B2BB-4112-997D-721D085653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C778647-1A06-4CA2-A496-3FEF857425EF}" type="slidenum">
              <a:rPr lang="en-US" altLang="en-US"/>
              <a:pPr/>
              <a:t>19</a:t>
            </a:fld>
            <a:endParaRPr lang="en-US" altLang="en-US"/>
          </a:p>
        </p:txBody>
      </p:sp>
      <p:sp>
        <p:nvSpPr>
          <p:cNvPr id="43011" name="Rectangle 2">
            <a:extLst>
              <a:ext uri="{FF2B5EF4-FFF2-40B4-BE49-F238E27FC236}">
                <a16:creationId xmlns:a16="http://schemas.microsoft.com/office/drawing/2014/main" id="{1D2B3635-EBA5-411F-AC8E-44A33E6AFD4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9C2E211F-2520-48F6-A66C-0312D9D592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E3F5BE3-24E2-40A1-8CDB-4B0EE68528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89C225-E39A-4180-93EE-AFD839DA5F1C}" type="slidenum">
              <a:rPr lang="en-US" altLang="en-US"/>
              <a:pPr/>
              <a:t>20</a:t>
            </a:fld>
            <a:endParaRPr lang="en-US" altLang="en-US"/>
          </a:p>
        </p:txBody>
      </p:sp>
      <p:sp>
        <p:nvSpPr>
          <p:cNvPr id="45059" name="Rectangle 2">
            <a:extLst>
              <a:ext uri="{FF2B5EF4-FFF2-40B4-BE49-F238E27FC236}">
                <a16:creationId xmlns:a16="http://schemas.microsoft.com/office/drawing/2014/main" id="{6539ECEF-B397-40B9-BC21-D1430134346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5969EDB6-7184-4EA7-BD60-B47B5748AC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A6AA79A-D89D-4518-AF6F-A4FB472365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9EAAF6-A2AD-45E6-A773-B40C2F827EA4}" type="slidenum">
              <a:rPr lang="en-US" altLang="en-US"/>
              <a:pPr/>
              <a:t>21</a:t>
            </a:fld>
            <a:endParaRPr lang="en-US" altLang="en-US"/>
          </a:p>
        </p:txBody>
      </p:sp>
      <p:sp>
        <p:nvSpPr>
          <p:cNvPr id="47107" name="Rectangle 2">
            <a:extLst>
              <a:ext uri="{FF2B5EF4-FFF2-40B4-BE49-F238E27FC236}">
                <a16:creationId xmlns:a16="http://schemas.microsoft.com/office/drawing/2014/main" id="{37EF79DA-0481-4890-87B4-378323973A85}"/>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748BFB30-ECDC-415E-A304-7290B3C02D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7</a:t>
            </a:r>
          </a:p>
          <a:p>
            <a:pPr eaLnBrk="1" hangingPunct="1"/>
            <a:r>
              <a:rPr lang="en-US" altLang="en-US">
                <a:latin typeface="Arial" panose="020B0604020202020204" pitchFamily="34" charset="0"/>
                <a:ea typeface="ＭＳ Ｐゴシック" panose="020B0600070205080204" pitchFamily="34" charset="-128"/>
              </a:rPr>
              <a:t>R</a:t>
            </a:r>
            <a:r>
              <a:rPr lang="en-US" altLang="en-US">
                <a:solidFill>
                  <a:srgbClr val="141413"/>
                </a:solidFill>
                <a:latin typeface="Arial" panose="020B0604020202020204" pitchFamily="34" charset="0"/>
                <a:ea typeface="ＭＳ Ｐゴシック" panose="020B0600070205080204" pitchFamily="34" charset="-128"/>
              </a:rPr>
              <a:t>obyn Ramsey, 25, is arrested after a police chase in Lancaster, California. Ramsey, detained in a car theft case, stole a sheriff’s sport utility vehicle and led deputies on a two-hour pursuit through the Antelope Valley before being captured. Bonnie Ramsey, Robyn’s mother, said her daughter had been addicted to methamphetamine but was trying to recover. Some experts say hormonal differences explain the gender gap in the crime rate, but when either males or females take drugs, their decision-making skills are impaired, and more crime ensues.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A7C3F0D-F667-4FEE-B819-CFC371D8BB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BC789DF-629B-4501-857E-9511A339E4C9}" type="slidenum">
              <a:rPr lang="en-US" altLang="en-US"/>
              <a:pPr/>
              <a:t>22</a:t>
            </a:fld>
            <a:endParaRPr lang="en-US" altLang="en-US"/>
          </a:p>
        </p:txBody>
      </p:sp>
      <p:sp>
        <p:nvSpPr>
          <p:cNvPr id="49155" name="Rectangle 2">
            <a:extLst>
              <a:ext uri="{FF2B5EF4-FFF2-40B4-BE49-F238E27FC236}">
                <a16:creationId xmlns:a16="http://schemas.microsoft.com/office/drawing/2014/main" id="{A1CB94D3-8185-4248-9591-E27FC985CEF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033A68A8-7EE1-484C-BD70-6531571594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F6400E9-B071-4094-84CB-CAA1A342A32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CCE02F7-CC2B-48A8-9446-0077AFB3C2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7</a:t>
            </a:r>
          </a:p>
        </p:txBody>
      </p:sp>
      <p:sp>
        <p:nvSpPr>
          <p:cNvPr id="51204" name="Slide Number Placeholder 3">
            <a:extLst>
              <a:ext uri="{FF2B5EF4-FFF2-40B4-BE49-F238E27FC236}">
                <a16:creationId xmlns:a16="http://schemas.microsoft.com/office/drawing/2014/main" id="{FF06A531-B68A-49CC-8391-EE0EC0F614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F8257C1-263B-4C52-BE1C-9D0AC6A2967C}" type="slidenum">
              <a:rPr lang="en-US" altLang="en-US"/>
              <a:pPr/>
              <a:t>23</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D5D3C44-F87E-4410-99A6-3F99CDF22F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820F0E8-E267-4F56-BD33-6FEA48A71115}" type="slidenum">
              <a:rPr lang="en-US" altLang="en-US"/>
              <a:pPr/>
              <a:t>24</a:t>
            </a:fld>
            <a:endParaRPr lang="en-US" altLang="en-US"/>
          </a:p>
        </p:txBody>
      </p:sp>
      <p:sp>
        <p:nvSpPr>
          <p:cNvPr id="53251" name="Rectangle 2">
            <a:extLst>
              <a:ext uri="{FF2B5EF4-FFF2-40B4-BE49-F238E27FC236}">
                <a16:creationId xmlns:a16="http://schemas.microsoft.com/office/drawing/2014/main" id="{D9D3C41D-4A34-41CD-AB87-09258098483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D7C24B39-9782-405A-B47A-7B1BC1BFB4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8</a:t>
            </a:r>
          </a:p>
          <a:p>
            <a:pPr eaLnBrk="1" hangingPunct="1"/>
            <a:r>
              <a:rPr lang="en-US" altLang="en-US">
                <a:solidFill>
                  <a:srgbClr val="141413"/>
                </a:solidFill>
                <a:latin typeface="Arial" panose="020B0604020202020204" pitchFamily="34" charset="0"/>
                <a:ea typeface="ＭＳ Ｐゴシック" panose="020B0600070205080204" pitchFamily="34" charset="-128"/>
              </a:rPr>
              <a:t>Career criminals are responsible for a significant portion of the total crime rate. Here, George Hyatte appears in a courtroom for an extradition hearing in Columbus, Ohio. George and his wife, Jennifer Hyatte, were arrested at the America’s Best Value Inn in Columbus after a cab driver tipped off authorities that he had driven them there. Hyatte, a career-criminal inmate who was serving a 41-year sentence for robbery and related charges, killed a guard in the course of a daring escape attempt - a crime that brought him a sentence of life imprisonment without the possibility of parole.</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8F10CAB-F836-40D0-B62F-FADB39C936C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7BDF442-49B9-488A-86FC-10EAAD5C3D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FIGURE 2.3 Distribution of Offenses in the Philadelphia Cohort</a:t>
            </a:r>
          </a:p>
          <a:p>
            <a:r>
              <a:rPr lang="en-US" altLang="en-US">
                <a:ea typeface="ＭＳ Ｐゴシック" panose="020B0600070205080204" pitchFamily="34" charset="-128"/>
              </a:rPr>
              <a:t>Source: From Marvin Wolfgang, Robert Figlio, and Thorsten Sellin, Delinquency in a Birth Cohort . Copyright © 1972 University of Chicago Press. Reprinted with permission.</a:t>
            </a:r>
          </a:p>
        </p:txBody>
      </p:sp>
      <p:sp>
        <p:nvSpPr>
          <p:cNvPr id="55300" name="Slide Number Placeholder 3">
            <a:extLst>
              <a:ext uri="{FF2B5EF4-FFF2-40B4-BE49-F238E27FC236}">
                <a16:creationId xmlns:a16="http://schemas.microsoft.com/office/drawing/2014/main" id="{3A2D8605-3603-420B-9D4D-ED511E61A8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C3D3055-853D-4459-A019-C41061D4E7F5}" type="slidenum">
              <a:rPr lang="en-US" altLang="en-US"/>
              <a:pPr/>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F4D24AD-7442-4CC0-9AC9-C8D201C321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4E7CDF0-7C69-47F2-BD56-DE8AAAF31C12}" type="slidenum">
              <a:rPr lang="en-US" altLang="en-US"/>
              <a:pPr/>
              <a:t>7</a:t>
            </a:fld>
            <a:endParaRPr lang="en-US" altLang="en-US"/>
          </a:p>
        </p:txBody>
      </p:sp>
      <p:sp>
        <p:nvSpPr>
          <p:cNvPr id="17411" name="Rectangle 2">
            <a:extLst>
              <a:ext uri="{FF2B5EF4-FFF2-40B4-BE49-F238E27FC236}">
                <a16:creationId xmlns:a16="http://schemas.microsoft.com/office/drawing/2014/main" id="{4CB05ED3-B9DC-4782-91D8-A659DF418F1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96D2DF30-CFF8-4322-AC89-F8C33DCDF4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08BD74F-931A-42EF-91C0-E71ED939D4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A9281E9F-A957-4E6D-8F05-CE2A9EE5A5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8</a:t>
            </a:r>
          </a:p>
        </p:txBody>
      </p:sp>
      <p:sp>
        <p:nvSpPr>
          <p:cNvPr id="57348" name="Slide Number Placeholder 3">
            <a:extLst>
              <a:ext uri="{FF2B5EF4-FFF2-40B4-BE49-F238E27FC236}">
                <a16:creationId xmlns:a16="http://schemas.microsoft.com/office/drawing/2014/main" id="{EF46F8EA-13DE-4BC0-A2DA-D9CEC3CD85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429490E-4928-4C8D-99B2-3C57C3BD8860}" type="slidenum">
              <a:rPr lang="en-US" altLang="en-US"/>
              <a:pPr/>
              <a:t>26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76D6731-CF59-4F73-8FC3-8301CA65202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434AFFD-9AFA-4EF2-9A63-B18B05E5CC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1</a:t>
            </a:r>
          </a:p>
        </p:txBody>
      </p:sp>
      <p:sp>
        <p:nvSpPr>
          <p:cNvPr id="21508" name="Slide Number Placeholder 3">
            <a:extLst>
              <a:ext uri="{FF2B5EF4-FFF2-40B4-BE49-F238E27FC236}">
                <a16:creationId xmlns:a16="http://schemas.microsoft.com/office/drawing/2014/main" id="{3E74ADD9-4149-4876-BEF1-B2E76813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356FE5-A22A-431B-BC04-5EFFB2A6992C}" type="slidenum">
              <a:rPr lang="en-US" altLang="en-US"/>
              <a:pPr/>
              <a:t>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0CBEC19-ECD6-4462-BCF4-EEB7220BA6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4685EF-5816-461A-BDD0-B96AAA47C672}" type="slidenum">
              <a:rPr lang="en-US" altLang="en-US"/>
              <a:pPr/>
              <a:t>9</a:t>
            </a:fld>
            <a:endParaRPr lang="en-US" altLang="en-US"/>
          </a:p>
        </p:txBody>
      </p:sp>
      <p:sp>
        <p:nvSpPr>
          <p:cNvPr id="23555" name="Rectangle 2">
            <a:extLst>
              <a:ext uri="{FF2B5EF4-FFF2-40B4-BE49-F238E27FC236}">
                <a16:creationId xmlns:a16="http://schemas.microsoft.com/office/drawing/2014/main" id="{FE7B1080-DEB4-426E-975F-F9BB8CCE58FC}"/>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B9073D1C-37D2-4BB3-97B9-35D9568A20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7D798EA-0BE7-4FEA-8ED5-6AF06890910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39EC181-99CE-46FB-85E4-D4E423C401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2</a:t>
            </a:r>
          </a:p>
          <a:p>
            <a:r>
              <a:rPr lang="en-US" altLang="en-US">
                <a:ea typeface="ＭＳ Ｐゴシック" panose="020B0600070205080204" pitchFamily="34" charset="-128"/>
              </a:rPr>
              <a:t>FIGURE 2.2 Violent Victimization Reported and Not Reported to Police, 1993–2012</a:t>
            </a:r>
          </a:p>
          <a:p>
            <a:r>
              <a:rPr lang="en-US" altLang="en-US">
                <a:ea typeface="ＭＳ Ｐゴシック" panose="020B0600070205080204" pitchFamily="34" charset="-128"/>
              </a:rPr>
              <a:t>Source: Jennifer Truman, Lynn Langton, and Michael Planty, Criminal Victimization, 2012 (Washington, DC: Bureau of Justice Statistics, 2013), p. 1.</a:t>
            </a:r>
            <a:endParaRPr lang="en-US" altLang="en-US">
              <a:latin typeface="Arial" panose="020B0604020202020204" pitchFamily="34" charset="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208566E6-4464-45EF-8B54-FAC0C56E43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699ED06-30C6-42CF-A474-B69DED4A7CE2}" type="slidenum">
              <a:rPr lang="en-US" altLang="en-US"/>
              <a:pPr/>
              <a:t>10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3542C89-CBF3-48F5-BD2C-5EDFCB36B0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0C8B4A2-77D5-4315-888A-C751AAA839EE}" type="slidenum">
              <a:rPr lang="en-US" altLang="en-US"/>
              <a:pPr/>
              <a:t>12</a:t>
            </a:fld>
            <a:endParaRPr lang="en-US" altLang="en-US"/>
          </a:p>
        </p:txBody>
      </p:sp>
      <p:sp>
        <p:nvSpPr>
          <p:cNvPr id="28675" name="Rectangle 2">
            <a:extLst>
              <a:ext uri="{FF2B5EF4-FFF2-40B4-BE49-F238E27FC236}">
                <a16:creationId xmlns:a16="http://schemas.microsoft.com/office/drawing/2014/main" id="{1B535122-C828-49E0-9E35-09514BA395B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20BEE4BD-BC27-47F5-8657-3696EFA52C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1BD5C44-C16F-47CA-8ACD-22578AF0FE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71289B-D986-49E4-AFDF-B8173AF6DBC3}" type="slidenum">
              <a:rPr lang="en-US" altLang="en-US"/>
              <a:pPr/>
              <a:t>13</a:t>
            </a:fld>
            <a:endParaRPr lang="en-US" altLang="en-US"/>
          </a:p>
        </p:txBody>
      </p:sp>
      <p:sp>
        <p:nvSpPr>
          <p:cNvPr id="30723" name="Rectangle 2">
            <a:extLst>
              <a:ext uri="{FF2B5EF4-FFF2-40B4-BE49-F238E27FC236}">
                <a16:creationId xmlns:a16="http://schemas.microsoft.com/office/drawing/2014/main" id="{2100C5BD-541E-440C-BAA4-75B29A2BB5D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8D88A2C1-3CC2-4174-B3D4-E03DFFEA4C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C5CF378-0DED-474B-B07B-4C6B1C2395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0B308C2-5CC4-47E5-85DB-3A4EC4CFD410}" type="slidenum">
              <a:rPr lang="en-US" altLang="en-US"/>
              <a:pPr/>
              <a:t>14</a:t>
            </a:fld>
            <a:endParaRPr lang="en-US" altLang="en-US"/>
          </a:p>
        </p:txBody>
      </p:sp>
      <p:sp>
        <p:nvSpPr>
          <p:cNvPr id="32771" name="Rectangle 2">
            <a:extLst>
              <a:ext uri="{FF2B5EF4-FFF2-40B4-BE49-F238E27FC236}">
                <a16:creationId xmlns:a16="http://schemas.microsoft.com/office/drawing/2014/main" id="{B1A676B2-B60D-44A9-8336-B8D052BFB222}"/>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01E10E38-DE8E-4B55-818F-0763AE48A3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3</a:t>
            </a:r>
          </a:p>
          <a:p>
            <a:pPr eaLnBrk="1" hangingPunct="1"/>
            <a:r>
              <a:rPr lang="en-US" altLang="en-US">
                <a:solidFill>
                  <a:srgbClr val="141413"/>
                </a:solidFill>
                <a:latin typeface="Arial" panose="020B0604020202020204" pitchFamily="34" charset="0"/>
                <a:ea typeface="ＭＳ Ｐゴシック" panose="020B0600070205080204" pitchFamily="34" charset="-128"/>
              </a:rPr>
              <a:t>Organized crime is now a transnational phenomenon. Here, British and U.S. agents watch the search of a car that was seized with marijuana at the Paso del Norte Bridge, in El Paso, Texas. Three undercover agents from the U.K. Serious Organised Crime Agency visited the Immigration and Customs Enforcement-Homeland Security Investigations Office in El Paso to learn about techniques for fighting drug cartels.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FB89BA0-83B2-4E83-9DBA-5F9DEC5A9EB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5B61497A-1804-45A8-A8AD-E510925556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3</a:t>
            </a:r>
          </a:p>
          <a:p>
            <a:r>
              <a:rPr lang="en-US" altLang="en-US">
                <a:ea typeface="ＭＳ Ｐゴシック" panose="020B0600070205080204" pitchFamily="34" charset="-128"/>
              </a:rPr>
              <a:t>FIGURE 2.1 Percentage of Crimes Cleared by Arrest</a:t>
            </a:r>
          </a:p>
          <a:p>
            <a:r>
              <a:rPr lang="en-US" altLang="en-US">
                <a:ea typeface="ＭＳ Ｐゴシック" panose="020B0600070205080204" pitchFamily="34" charset="-128"/>
              </a:rPr>
              <a:t>Source: Federal Bureau of Investigation, Crime in the United States, 2012 , http://www.fbi.gov/about-us/cjis/ucr/crime-in-the-u.s/2012/crime-in-the-u.s.-2012/offenses-known-to-law-enforcement/2012-clearance.gif (accessed May 2014).</a:t>
            </a:r>
            <a:endParaRPr lang="en-US" altLang="en-US">
              <a:latin typeface="Arial" panose="020B0604020202020204" pitchFamily="34"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F00F4718-8A01-4C03-92DA-5F1D088F22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3D84B5-E115-4CBE-AC34-F095388CCAC2}" type="slidenum">
              <a:rPr lang="en-US" altLang="en-US"/>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8/10/2019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459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http://en.wikipedia.org/wiki/File:Handcuffs-Black.jpg"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hyperlink" Target="http://en.wikipedia.org/wiki/File:Handcuffs-Black.jpg" TargetMode="Externa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hyperlink" Target="http://en.wikipedia.org/wiki/File:Handcuffs-Black.jpg"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2.xml"/><Relationship Id="rId1" Type="http://schemas.openxmlformats.org/officeDocument/2006/relationships/slideLayout" Target="../slideLayouts/slideLayout12.xml"/><Relationship Id="rId4" Type="http://schemas.openxmlformats.org/officeDocument/2006/relationships/hyperlink" Target="http://en.wikipedia.org/wiki/File:Handcuffs-Black.jpg" TargetMode="Externa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3.xml"/><Relationship Id="rId1" Type="http://schemas.openxmlformats.org/officeDocument/2006/relationships/slideLayout" Target="../slideLayouts/slideLayout13.xml"/><Relationship Id="rId4" Type="http://schemas.openxmlformats.org/officeDocument/2006/relationships/hyperlink" Target="http://en.wikipedia.org/wiki/File:Handcuffs-Black.jpg" TargetMode="Externa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4.xml"/><Relationship Id="rId1" Type="http://schemas.openxmlformats.org/officeDocument/2006/relationships/slideLayout" Target="../slideLayouts/slideLayout14.xml"/><Relationship Id="rId4" Type="http://schemas.openxmlformats.org/officeDocument/2006/relationships/hyperlink" Target="http://en.wikipedia.org/wiki/File:Handcuffs-Black.jpg" TargetMode="Externa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5.xml"/><Relationship Id="rId1" Type="http://schemas.openxmlformats.org/officeDocument/2006/relationships/slideLayout" Target="../slideLayouts/slideLayout15.xml"/><Relationship Id="rId4" Type="http://schemas.openxmlformats.org/officeDocument/2006/relationships/hyperlink" Target="http://en.wikipedia.org/wiki/File:Handcuffs-Black.jpg" TargetMode="Externa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6.xml"/><Relationship Id="rId1" Type="http://schemas.openxmlformats.org/officeDocument/2006/relationships/slideLayout" Target="../slideLayouts/slideLayout16.xml"/><Relationship Id="rId4" Type="http://schemas.openxmlformats.org/officeDocument/2006/relationships/hyperlink" Target="http://en.wikipedia.org/wiki/File:Handcuffs-Black.jpg" TargetMode="Externa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7.xml"/><Relationship Id="rId1" Type="http://schemas.openxmlformats.org/officeDocument/2006/relationships/slideLayout" Target="../slideLayouts/slideLayout17.xml"/><Relationship Id="rId4" Type="http://schemas.openxmlformats.org/officeDocument/2006/relationships/hyperlink" Target="http://en.wikipedia.org/wiki/File:Handcuffs-Black.jpg" TargetMode="Externa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8.xml"/><Relationship Id="rId1" Type="http://schemas.openxmlformats.org/officeDocument/2006/relationships/slideLayout" Target="../slideLayouts/slideLayout18.xml"/><Relationship Id="rId4" Type="http://schemas.openxmlformats.org/officeDocument/2006/relationships/hyperlink" Target="http://en.wikipedia.org/wiki/File:Handcuffs-Black.jpg" TargetMode="Externa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9.xml"/><Relationship Id="rId1" Type="http://schemas.openxmlformats.org/officeDocument/2006/relationships/slideLayout" Target="../slideLayouts/slideLayout19.xml"/><Relationship Id="rId4" Type="http://schemas.openxmlformats.org/officeDocument/2006/relationships/hyperlink" Target="http://en.wikipedia.org/wiki/File:Handcuffs-Black.jpg"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en.wikipedia.org/wiki/File:Handcuffs-Black.jpg" TargetMode="Externa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0.xml"/><Relationship Id="rId1" Type="http://schemas.openxmlformats.org/officeDocument/2006/relationships/slideLayout" Target="../slideLayouts/slideLayout20.xml"/><Relationship Id="rId4" Type="http://schemas.openxmlformats.org/officeDocument/2006/relationships/hyperlink" Target="http://en.wikipedia.org/wiki/File:Handcuffs-Black.jpg" TargetMode="Externa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1.xml"/><Relationship Id="rId1" Type="http://schemas.openxmlformats.org/officeDocument/2006/relationships/slideLayout" Target="../slideLayouts/slideLayout21.xml"/><Relationship Id="rId4" Type="http://schemas.openxmlformats.org/officeDocument/2006/relationships/hyperlink" Target="http://en.wikipedia.org/wiki/File:Handcuffs-Black.jpg" TargetMode="Externa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2.xml"/><Relationship Id="rId1" Type="http://schemas.openxmlformats.org/officeDocument/2006/relationships/slideLayout" Target="../slideLayouts/slideLayout22.xml"/><Relationship Id="rId4" Type="http://schemas.openxmlformats.org/officeDocument/2006/relationships/hyperlink" Target="http://en.wikipedia.org/wiki/File:Handcuffs-Black.jpg"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en.wikipedia.org/wiki/File:Handcuffs-Black.jpg"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en.wikipedia.org/wiki/File:Handcuffs-Black.jpg"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en.wikipedia.org/wiki/File:Handcuffs-Black.jpg"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hyperlink" Target="http://en.wikipedia.org/wiki/File:Handcuffs-Black.jpg"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hyperlink" Target="http://en.wikipedia.org/wiki/File:Handcuffs-Black.jpg"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hyperlink" Target="http://en.wikipedia.org/wiki/File:Handcuffs-Black.jpg"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hyperlink" Target="http://en.wikipedia.org/wiki/File:Handcuffs-Black.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8/10/2019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3321558"/>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85"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87"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89"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91"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93"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95"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97"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99"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901"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903"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69"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905"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907"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909"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71"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73"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75"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77"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79"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81"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83"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foto.com/preview/28-31-4/Crime-Scene-Do-Not-Enter"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en.wikipedia.org/wiki/Los_Angeles_Police_Departmen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nytimes.com/2014/09/08/opinion/charles-blow-crime-bias-and-statistics.html"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en.wikipedia.org/wiki/Los_Angeles_Police_Departmen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6" name="Rectangle 15">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2E1068D-FE38-4BD3-B481-74534A8406D5}"/>
              </a:ext>
            </a:extLst>
          </p:cNvPr>
          <p:cNvSpPr>
            <a:spLocks noGrp="1"/>
          </p:cNvSpPr>
          <p:nvPr>
            <p:ph type="ctrTitle"/>
          </p:nvPr>
        </p:nvSpPr>
        <p:spPr>
          <a:xfrm>
            <a:off x="8109235" y="863695"/>
            <a:ext cx="3511233" cy="3779995"/>
          </a:xfrm>
        </p:spPr>
        <p:txBody>
          <a:bodyPr anchor="ctr">
            <a:normAutofit/>
          </a:bodyPr>
          <a:lstStyle/>
          <a:p>
            <a:r>
              <a:rPr lang="en-US" dirty="0">
                <a:solidFill>
                  <a:schemeClr val="tx1"/>
                </a:solidFill>
              </a:rPr>
              <a:t>Chapter Two</a:t>
            </a:r>
            <a:br>
              <a:rPr lang="en-US" dirty="0">
                <a:solidFill>
                  <a:schemeClr val="tx1"/>
                </a:solidFill>
              </a:rPr>
            </a:br>
            <a:endParaRPr lang="en-US" dirty="0">
              <a:solidFill>
                <a:schemeClr val="tx1"/>
              </a:solidFill>
            </a:endParaRPr>
          </a:p>
        </p:txBody>
      </p:sp>
      <p:sp>
        <p:nvSpPr>
          <p:cNvPr id="3" name="Subtitle 2">
            <a:extLst>
              <a:ext uri="{FF2B5EF4-FFF2-40B4-BE49-F238E27FC236}">
                <a16:creationId xmlns:a16="http://schemas.microsoft.com/office/drawing/2014/main" id="{F84E5AC4-D8A3-47C8-9368-C98634F0FE98}"/>
              </a:ext>
            </a:extLst>
          </p:cNvPr>
          <p:cNvSpPr>
            <a:spLocks noGrp="1"/>
          </p:cNvSpPr>
          <p:nvPr>
            <p:ph type="subTitle" idx="1"/>
          </p:nvPr>
        </p:nvSpPr>
        <p:spPr>
          <a:xfrm>
            <a:off x="8109236" y="4739780"/>
            <a:ext cx="3511233" cy="1147054"/>
          </a:xfrm>
        </p:spPr>
        <p:txBody>
          <a:bodyPr anchor="t">
            <a:normAutofit/>
          </a:bodyPr>
          <a:lstStyle/>
          <a:p>
            <a:r>
              <a:rPr lang="en-US" sz="2000" dirty="0"/>
              <a:t>The Nature and extent of crime</a:t>
            </a:r>
          </a:p>
        </p:txBody>
      </p:sp>
      <p:pic>
        <p:nvPicPr>
          <p:cNvPr id="4" name="Picture 3">
            <a:extLst>
              <a:ext uri="{FF2B5EF4-FFF2-40B4-BE49-F238E27FC236}">
                <a16:creationId xmlns:a16="http://schemas.microsoft.com/office/drawing/2014/main" id="{B360673B-6D1E-476C-81F8-0BD1BD4563A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659" r="10974" b="-1"/>
          <a:stretch/>
        </p:blipFill>
        <p:spPr>
          <a:xfrm>
            <a:off x="20" y="10"/>
            <a:ext cx="7537685" cy="6857990"/>
          </a:xfrm>
          <a:prstGeom prst="rect">
            <a:avLst/>
          </a:prstGeom>
        </p:spPr>
      </p:pic>
      <p:sp>
        <p:nvSpPr>
          <p:cNvPr id="18" name="Rectangle 17">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9F9CD738-02DE-40D9-8351-B0A3B9FAF486}"/>
              </a:ext>
            </a:extLst>
          </p:cNvPr>
          <p:cNvSpPr txBox="1"/>
          <p:nvPr/>
        </p:nvSpPr>
        <p:spPr>
          <a:xfrm>
            <a:off x="4916475" y="6657945"/>
            <a:ext cx="26212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reefoto.com/preview/28-31-4/Crime-Scene-Do-Not-Ent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333791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7778FB0-901F-463B-A100-03C24D2A7083}"/>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Violent Victimization Reported and Not Reported to Police</a:t>
            </a:r>
          </a:p>
        </p:txBody>
      </p:sp>
      <p:pic>
        <p:nvPicPr>
          <p:cNvPr id="24579" name="Content Placeholder 5">
            <a:extLst>
              <a:ext uri="{FF2B5EF4-FFF2-40B4-BE49-F238E27FC236}">
                <a16:creationId xmlns:a16="http://schemas.microsoft.com/office/drawing/2014/main" id="{93A3D1DF-E9C0-4304-8371-A561C3AC6E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6279" r="-26279"/>
          <a:stretch>
            <a:fillRect/>
          </a:stretch>
        </p:blipFill>
        <p:spPr/>
      </p:pic>
    </p:spTree>
    <p:extLst>
      <p:ext uri="{BB962C8B-B14F-4D97-AF65-F5344CB8AC3E}">
        <p14:creationId xmlns:p14="http://schemas.microsoft.com/office/powerpoint/2010/main" val="158329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9F506DC-5E21-4F17-B26C-A05E39B9FDF1}"/>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Thinking Point</a:t>
            </a:r>
          </a:p>
        </p:txBody>
      </p:sp>
      <p:sp>
        <p:nvSpPr>
          <p:cNvPr id="26627" name="Content Placeholder 2">
            <a:extLst>
              <a:ext uri="{FF2B5EF4-FFF2-40B4-BE49-F238E27FC236}">
                <a16:creationId xmlns:a16="http://schemas.microsoft.com/office/drawing/2014/main" id="{BFC6B572-12CF-42DD-B795-07963D140DC2}"/>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Typically fear of victimization far exceeds one’s actual victimization potential.  </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What are some of the factors that influence the gap between fear of crime and the reality of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How does the media influence our fear of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What influences your personal fear (or lack of fear) of crime?</a:t>
            </a:r>
          </a:p>
        </p:txBody>
      </p:sp>
    </p:spTree>
    <p:extLst>
      <p:ext uri="{BB962C8B-B14F-4D97-AF65-F5344CB8AC3E}">
        <p14:creationId xmlns:p14="http://schemas.microsoft.com/office/powerpoint/2010/main" val="165209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4EEDF4D-C271-4984-B8F6-FE2F37EBD2D5}"/>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What are the Different Categories of Crime?</a:t>
            </a:r>
          </a:p>
        </p:txBody>
      </p:sp>
      <p:sp>
        <p:nvSpPr>
          <p:cNvPr id="27651" name="Rectangle 3">
            <a:extLst>
              <a:ext uri="{FF2B5EF4-FFF2-40B4-BE49-F238E27FC236}">
                <a16:creationId xmlns:a16="http://schemas.microsoft.com/office/drawing/2014/main" id="{70E4E32C-0D35-4A72-A266-9B3AC26DCBE4}"/>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Property Crime – outnumbers violent crime by a margin of 7 to 1</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Burglary</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Larceny (theft)</a:t>
            </a: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pic>
        <p:nvPicPr>
          <p:cNvPr id="1026" name="Picture 2" descr="Image result for burglary">
            <a:extLst>
              <a:ext uri="{FF2B5EF4-FFF2-40B4-BE49-F238E27FC236}">
                <a16:creationId xmlns:a16="http://schemas.microsoft.com/office/drawing/2014/main" id="{91C986FD-0450-45A3-9EEA-712469BA8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091" y="3003257"/>
            <a:ext cx="3498384" cy="2327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ft">
            <a:extLst>
              <a:ext uri="{FF2B5EF4-FFF2-40B4-BE49-F238E27FC236}">
                <a16:creationId xmlns:a16="http://schemas.microsoft.com/office/drawing/2014/main" id="{AAD2CA5E-9020-47BF-9ACD-B489083C63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099" y="4414357"/>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obbery">
            <a:extLst>
              <a:ext uri="{FF2B5EF4-FFF2-40B4-BE49-F238E27FC236}">
                <a16:creationId xmlns:a16="http://schemas.microsoft.com/office/drawing/2014/main" id="{49FF1888-09A5-4DA5-BA96-4002EABB59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485" y="2678535"/>
            <a:ext cx="3099819" cy="228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1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27F5DE4-AFA1-4962-A2C3-23D51661E26E}"/>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What are the Different Categories of Crime?</a:t>
            </a:r>
          </a:p>
        </p:txBody>
      </p:sp>
      <p:sp>
        <p:nvSpPr>
          <p:cNvPr id="29699" name="Rectangle 3">
            <a:extLst>
              <a:ext uri="{FF2B5EF4-FFF2-40B4-BE49-F238E27FC236}">
                <a16:creationId xmlns:a16="http://schemas.microsoft.com/office/drawing/2014/main" id="{35E80944-EC2D-4FCA-A39D-3A8EE3C9A12F}"/>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Public Order Crimes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Prostitution</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Substance abuse</a:t>
            </a:r>
          </a:p>
          <a:p>
            <a:pPr marL="639763" lvl="1" indent="-273050">
              <a:buFont typeface="Lucida Grande" charset="0"/>
              <a:buChar char="➤"/>
            </a:pP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Economic Crimes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White collar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Organized crime</a:t>
            </a: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pic>
        <p:nvPicPr>
          <p:cNvPr id="29700" name="Picture 1">
            <a:extLst>
              <a:ext uri="{FF2B5EF4-FFF2-40B4-BE49-F238E27FC236}">
                <a16:creationId xmlns:a16="http://schemas.microsoft.com/office/drawing/2014/main" id="{38992468-065D-4272-AE8E-90653143EAC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514600"/>
            <a:ext cx="4092575"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52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4D35490-C1CF-43CA-BCED-EB3F854CACDE}"/>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Sources of Crime Data</a:t>
            </a:r>
          </a:p>
        </p:txBody>
      </p:sp>
      <p:sp>
        <p:nvSpPr>
          <p:cNvPr id="31747" name="Rectangle 3">
            <a:extLst>
              <a:ext uri="{FF2B5EF4-FFF2-40B4-BE49-F238E27FC236}">
                <a16:creationId xmlns:a16="http://schemas.microsoft.com/office/drawing/2014/main" id="{389373C0-9714-4EFC-AC25-996DFD241F1F}"/>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The Uniform Crime Reports (UCR)</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Compiled by the FBI, this national survey compiles criminal acts reported to local police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Part I crimes include:</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Murder</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Rape</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Burglary</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Robbery</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Assault</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Larceny-theft</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Motor vehicle theft</a:t>
            </a: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pic>
        <p:nvPicPr>
          <p:cNvPr id="31748" name="Picture 1">
            <a:extLst>
              <a:ext uri="{FF2B5EF4-FFF2-40B4-BE49-F238E27FC236}">
                <a16:creationId xmlns:a16="http://schemas.microsoft.com/office/drawing/2014/main" id="{E985F851-6C1D-46A2-A694-44413EF40DB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733800"/>
            <a:ext cx="3429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852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D38B732-B71A-4640-BA31-BFDB05935199}"/>
              </a:ext>
            </a:extLst>
          </p:cNvPr>
          <p:cNvSpPr>
            <a:spLocks noGrp="1"/>
          </p:cNvSpPr>
          <p:nvPr>
            <p:ph type="title"/>
          </p:nvPr>
        </p:nvSpPr>
        <p:spPr>
          <a:xfrm>
            <a:off x="1981201" y="381000"/>
            <a:ext cx="8448675" cy="1219200"/>
          </a:xfrm>
        </p:spPr>
        <p:txBody>
          <a:bodyPr/>
          <a:lstStyle/>
          <a:p>
            <a:r>
              <a:rPr lang="en-US" altLang="en-US">
                <a:ea typeface="ＭＳ Ｐゴシック" panose="020B0600070205080204" pitchFamily="34" charset="-128"/>
              </a:rPr>
              <a:t>Percentage of Crimes Cleared by Arrest</a:t>
            </a:r>
          </a:p>
        </p:txBody>
      </p:sp>
      <p:pic>
        <p:nvPicPr>
          <p:cNvPr id="33795" name="Content Placeholder 5">
            <a:extLst>
              <a:ext uri="{FF2B5EF4-FFF2-40B4-BE49-F238E27FC236}">
                <a16:creationId xmlns:a16="http://schemas.microsoft.com/office/drawing/2014/main" id="{C6DB7F9E-25BB-4F9A-B240-E48DEAA7B5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6226" b="-6226"/>
          <a:stretch>
            <a:fillRect/>
          </a:stretch>
        </p:blipFill>
        <p:spPr/>
      </p:pic>
    </p:spTree>
    <p:extLst>
      <p:ext uri="{BB962C8B-B14F-4D97-AF65-F5344CB8AC3E}">
        <p14:creationId xmlns:p14="http://schemas.microsoft.com/office/powerpoint/2010/main" val="408419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7082877-13B5-4ACB-9C43-DCB3226D5425}"/>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Sources of Crime Data</a:t>
            </a:r>
          </a:p>
        </p:txBody>
      </p:sp>
      <p:sp>
        <p:nvSpPr>
          <p:cNvPr id="35843" name="Content Placeholder 2">
            <a:extLst>
              <a:ext uri="{FF2B5EF4-FFF2-40B4-BE49-F238E27FC236}">
                <a16:creationId xmlns:a16="http://schemas.microsoft.com/office/drawing/2014/main" id="{F38F0501-0268-4A82-9B3B-0F04E4322AEC}"/>
              </a:ext>
            </a:extLst>
          </p:cNvPr>
          <p:cNvSpPr>
            <a:spLocks noGrp="1"/>
          </p:cNvSpPr>
          <p:nvPr>
            <p:ph idx="1"/>
          </p:nvPr>
        </p:nvSpPr>
        <p:spPr>
          <a:blipFill>
            <a:blip r:embed="rId3">
              <a:alphaModFix amt="6000"/>
              <a:extLst>
                <a:ext uri="{837473B0-CC2E-450A-ABE3-18F120FF3D39}">
                  <a1611:picAttrSrcUrl xmlns:a1611="http://schemas.microsoft.com/office/drawing/2016/11/main" r:id="rId4"/>
                </a:ext>
              </a:extLst>
            </a:blip>
            <a:stretch>
              <a:fillRect/>
            </a:stretch>
          </a:blipFill>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National Incident-Based Reporting System (NIBRS)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Requires local police agencies to provide at least a brief account of each incident and arrest, including the incident, victim, and offender information</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There are expanded crime categories, such as blackmail, embezzlement, drug offenses, and bribery</a:t>
            </a:r>
          </a:p>
        </p:txBody>
      </p:sp>
    </p:spTree>
    <p:extLst>
      <p:ext uri="{BB962C8B-B14F-4D97-AF65-F5344CB8AC3E}">
        <p14:creationId xmlns:p14="http://schemas.microsoft.com/office/powerpoint/2010/main" val="2504527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7F5EE91-33DC-4548-909F-3F462494AC09}"/>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Sources of Crime Data</a:t>
            </a:r>
          </a:p>
        </p:txBody>
      </p:sp>
      <p:sp>
        <p:nvSpPr>
          <p:cNvPr id="37891" name="Content Placeholder 2">
            <a:extLst>
              <a:ext uri="{FF2B5EF4-FFF2-40B4-BE49-F238E27FC236}">
                <a16:creationId xmlns:a16="http://schemas.microsoft.com/office/drawing/2014/main" id="{6DB338E5-79BF-4DAB-8A1C-304EDCC8889C}"/>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National Crime Victimization Survey (NCVS)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Surveys victims about their experiences with law violation</a:t>
            </a:r>
          </a:p>
          <a:p>
            <a:pPr marL="639763" lvl="1" indent="-273050">
              <a:buFont typeface="Lucida Grande" charset="0"/>
              <a:buChar char="➤"/>
            </a:pP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Self-Report Surveys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Asks offenders themselves to report about their criminal behaviors</a:t>
            </a:r>
          </a:p>
          <a:p>
            <a:pPr marL="639763" lvl="1" indent="-273050">
              <a:buFont typeface="Lucida Grande" charset="0"/>
              <a:buChar char="➤"/>
            </a:pP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26861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023D7A2-4032-43AF-9944-1C6A1B0D4837}"/>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Evaluating Sources of Crime </a:t>
            </a:r>
            <a:r>
              <a:rPr lang="en-US" altLang="en-US" dirty="0">
                <a:ea typeface="ＭＳ Ｐゴシック" panose="020B0600070205080204" pitchFamily="34" charset="-128"/>
              </a:rPr>
              <a:t>Data</a:t>
            </a:r>
          </a:p>
        </p:txBody>
      </p:sp>
      <p:pic>
        <p:nvPicPr>
          <p:cNvPr id="39939" name="Content Placeholder 5">
            <a:extLst>
              <a:ext uri="{FF2B5EF4-FFF2-40B4-BE49-F238E27FC236}">
                <a16:creationId xmlns:a16="http://schemas.microsoft.com/office/drawing/2014/main" id="{7A797FD8-6015-4D63-8596-142CA5D4D2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208" b="-1208"/>
          <a:stretch>
            <a:fillRect/>
          </a:stretch>
        </p:blipFill>
        <p:spPr/>
      </p:pic>
    </p:spTree>
    <p:extLst>
      <p:ext uri="{BB962C8B-B14F-4D97-AF65-F5344CB8AC3E}">
        <p14:creationId xmlns:p14="http://schemas.microsoft.com/office/powerpoint/2010/main" val="155947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FB6EAA7-1825-4034-83EC-8226ED6F4822}"/>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Crime Trends</a:t>
            </a:r>
          </a:p>
        </p:txBody>
      </p:sp>
      <p:sp>
        <p:nvSpPr>
          <p:cNvPr id="41987" name="Rectangle 3">
            <a:extLst>
              <a:ext uri="{FF2B5EF4-FFF2-40B4-BE49-F238E27FC236}">
                <a16:creationId xmlns:a16="http://schemas.microsoft.com/office/drawing/2014/main" id="{78DF2292-5BF9-4186-947E-A8014C8C3D7E}"/>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Trends in Violent Crime and Property Crime</a:t>
            </a:r>
          </a:p>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Trends in Victimization</a:t>
            </a:r>
          </a:p>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Trends in Self-Reporting</a:t>
            </a:r>
          </a:p>
        </p:txBody>
      </p:sp>
      <p:pic>
        <p:nvPicPr>
          <p:cNvPr id="3074" name="Picture 2" descr="Crime rates have fallen since the early 1990s">
            <a:extLst>
              <a:ext uri="{FF2B5EF4-FFF2-40B4-BE49-F238E27FC236}">
                <a16:creationId xmlns:a16="http://schemas.microsoft.com/office/drawing/2014/main" id="{BACD9773-0D6F-455D-9899-18A0D4A7B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678" y="2788879"/>
            <a:ext cx="6514110" cy="401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50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3100-90BC-4B04-9643-F344338F8E9C}"/>
              </a:ext>
            </a:extLst>
          </p:cNvPr>
          <p:cNvSpPr>
            <a:spLocks noGrp="1"/>
          </p:cNvSpPr>
          <p:nvPr>
            <p:ph type="ctrTitle"/>
          </p:nvPr>
        </p:nvSpPr>
        <p:spPr/>
        <p:txBody>
          <a:bodyPr/>
          <a:lstStyle/>
          <a:p>
            <a:pPr algn="ctr"/>
            <a:r>
              <a:rPr lang="en-US" altLang="en-US" dirty="0">
                <a:ea typeface="ＭＳ Ｐゴシック" panose="020B0600070205080204" pitchFamily="34" charset="-128"/>
              </a:rPr>
              <a:t>How Crime is Defined </a:t>
            </a:r>
            <a:br>
              <a:rPr lang="en-US" altLang="en-US" dirty="0">
                <a:ea typeface="ＭＳ Ｐゴシック" panose="020B0600070205080204" pitchFamily="34" charset="-128"/>
              </a:rPr>
            </a:br>
            <a:endParaRPr lang="en-US" dirty="0"/>
          </a:p>
        </p:txBody>
      </p:sp>
      <p:sp>
        <p:nvSpPr>
          <p:cNvPr id="3" name="Subtitle 2">
            <a:extLst>
              <a:ext uri="{FF2B5EF4-FFF2-40B4-BE49-F238E27FC236}">
                <a16:creationId xmlns:a16="http://schemas.microsoft.com/office/drawing/2014/main" id="{9A5959C4-7DAF-4BCC-8882-43E74EB6CC49}"/>
              </a:ext>
            </a:extLst>
          </p:cNvPr>
          <p:cNvSpPr>
            <a:spLocks noGrp="1"/>
          </p:cNvSpPr>
          <p:nvPr>
            <p:ph type="subTitle" idx="1"/>
          </p:nvPr>
        </p:nvSpPr>
        <p:spPr>
          <a:xfrm>
            <a:off x="599227" y="3269810"/>
            <a:ext cx="10993546" cy="2991290"/>
          </a:xfrm>
        </p:spPr>
        <p:txBody>
          <a:bodyPr>
            <a:normAutofit lnSpcReduction="10000"/>
          </a:bodyPr>
          <a:lstStyle/>
          <a:p>
            <a:pPr indent="-273050">
              <a:buFont typeface="Lucida Grande" charset="0"/>
              <a:buChar char="➤"/>
              <a:defRPr/>
            </a:pPr>
            <a:r>
              <a:rPr lang="en-US" altLang="en-US" sz="3200" dirty="0">
                <a:latin typeface="Georgia" panose="02040502050405020303" pitchFamily="18" charset="0"/>
                <a:ea typeface="ＭＳ Ｐゴシック" panose="020B0600070205080204" pitchFamily="34" charset="-128"/>
                <a:cs typeface="Georgia" panose="02040502050405020303" pitchFamily="18" charset="0"/>
              </a:rPr>
              <a:t>Consensus View</a:t>
            </a:r>
          </a:p>
          <a:p>
            <a:pPr marL="639763" lvl="1" indent="-273050">
              <a:buFont typeface="Lucida Grande" charset="0"/>
              <a:buChar char="➤"/>
              <a:defRPr/>
            </a:pPr>
            <a:r>
              <a:rPr lang="en-US" altLang="en-US" sz="3200" dirty="0">
                <a:latin typeface="Georgia" panose="02040502050405020303" pitchFamily="18" charset="0"/>
                <a:ea typeface="ＭＳ Ｐゴシック" panose="020B0600070205080204" pitchFamily="34" charset="-128"/>
                <a:cs typeface="Georgia" panose="02040502050405020303" pitchFamily="18" charset="0"/>
              </a:rPr>
              <a:t>The view that certain behaviors must be outlawed or controlled, and that criminal law is designed to protect citizens from social harm. </a:t>
            </a:r>
            <a:r>
              <a:rPr lang="en-US" sz="3200" dirty="0"/>
              <a:t>Criminal acts are acts that conflict with these values and beliefs and that are deemed to society.</a:t>
            </a:r>
            <a:endParaRPr lang="en-US" altLang="en-US" sz="3200" dirty="0">
              <a:latin typeface="Georgia" panose="02040502050405020303" pitchFamily="18" charset="0"/>
              <a:ea typeface="ＭＳ Ｐゴシック" panose="020B0600070205080204" pitchFamily="34" charset="-128"/>
              <a:cs typeface="Georgia" panose="02040502050405020303" pitchFamily="18" charset="0"/>
            </a:endParaRPr>
          </a:p>
          <a:p>
            <a:endParaRPr lang="en-US" dirty="0"/>
          </a:p>
        </p:txBody>
      </p:sp>
    </p:spTree>
    <p:extLst>
      <p:ext uri="{BB962C8B-B14F-4D97-AF65-F5344CB8AC3E}">
        <p14:creationId xmlns:p14="http://schemas.microsoft.com/office/powerpoint/2010/main" val="1709495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E9B4F04-0666-4B3E-95FA-642C0F0E56A8}"/>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Crime Patterns </a:t>
            </a:r>
          </a:p>
        </p:txBody>
      </p:sp>
      <p:sp>
        <p:nvSpPr>
          <p:cNvPr id="44035" name="Rectangle 3">
            <a:extLst>
              <a:ext uri="{FF2B5EF4-FFF2-40B4-BE49-F238E27FC236}">
                <a16:creationId xmlns:a16="http://schemas.microsoft.com/office/drawing/2014/main" id="{4F514AAE-32E8-4F24-AE96-B41DCD5AC252}"/>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The Ecology of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Day, season, and climate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Regional differences</a:t>
            </a:r>
          </a:p>
          <a:p>
            <a:pPr marL="639763" lvl="1" indent="-273050">
              <a:buFont typeface="Lucida Grande" charset="0"/>
              <a:buChar char="➤"/>
            </a:pP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Social Class, Socioeconomic Conditions, and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Explaining the class-crime relationship</a:t>
            </a:r>
          </a:p>
          <a:p>
            <a:pPr marL="639763" lvl="1" indent="-273050">
              <a:buFont typeface="Lucida Grande" charset="0"/>
              <a:buChar char="➤"/>
            </a:pP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2304533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F3BEDBF-B0BE-4D1C-8EE0-06415F9B7AF9}"/>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Crime Patterns </a:t>
            </a:r>
          </a:p>
        </p:txBody>
      </p:sp>
      <p:sp>
        <p:nvSpPr>
          <p:cNvPr id="26627" name="Rectangle 3">
            <a:extLst>
              <a:ext uri="{FF2B5EF4-FFF2-40B4-BE49-F238E27FC236}">
                <a16:creationId xmlns:a16="http://schemas.microsoft.com/office/drawing/2014/main" id="{0B2EF4A7-6E18-41AB-B3CC-F68782AB3B1C}"/>
              </a:ext>
            </a:extLst>
          </p:cNvPr>
          <p:cNvSpPr>
            <a:spLocks noGrp="1" noChangeArrowheads="1"/>
          </p:cNvSpPr>
          <p:nvPr>
            <p:ph idx="1"/>
          </p:nvPr>
        </p:nvSpPr>
        <p:spPr>
          <a:xfrm>
            <a:off x="1981200" y="1905000"/>
            <a:ext cx="4114800" cy="4800600"/>
          </a:xfrm>
        </p:spPr>
        <p:txBody>
          <a:bodyPr/>
          <a:lstStyle/>
          <a:p>
            <a:pPr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Age and Crime</a:t>
            </a:r>
          </a:p>
          <a:p>
            <a:pPr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Gender and Crime</a:t>
            </a:r>
          </a:p>
          <a:p>
            <a:pPr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Explaining Gender </a:t>
            </a:r>
          </a:p>
          <a:p>
            <a:pPr marL="69850" indent="0">
              <a:buFont typeface="Lucida Grande"/>
              <a:buNone/>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Differences in the Crime Rate</a:t>
            </a: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Traits</a:t>
            </a: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Socialization and development</a:t>
            </a: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Cognitive differences</a:t>
            </a: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Feminist views </a:t>
            </a:r>
          </a:p>
          <a:p>
            <a:pPr marL="639763" lvl="1" indent="-273050">
              <a:buFont typeface="Lucida Grande" charset="0"/>
              <a:buChar char="➤"/>
              <a:defRP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pic>
        <p:nvPicPr>
          <p:cNvPr id="46084" name="Picture 1">
            <a:extLst>
              <a:ext uri="{FF2B5EF4-FFF2-40B4-BE49-F238E27FC236}">
                <a16:creationId xmlns:a16="http://schemas.microsoft.com/office/drawing/2014/main" id="{2D6922E5-47FA-489C-9FE4-8B50C8162E3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83300" y="1905000"/>
            <a:ext cx="41973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514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84CCDD5-0237-4192-AC8C-CC5CCBE30DE2}"/>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Crime Patterns </a:t>
            </a:r>
          </a:p>
        </p:txBody>
      </p:sp>
      <p:sp>
        <p:nvSpPr>
          <p:cNvPr id="48131" name="Rectangle 3">
            <a:extLst>
              <a:ext uri="{FF2B5EF4-FFF2-40B4-BE49-F238E27FC236}">
                <a16:creationId xmlns:a16="http://schemas.microsoft.com/office/drawing/2014/main" id="{9A418079-2AB8-4969-8669-62BB589B980A}"/>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Race and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System bias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Cultural bias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Structural bias</a:t>
            </a: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a:p>
            <a:pPr marL="639763" lvl="1" indent="-273050">
              <a:buFont typeface="Lucida Grande" charset="0"/>
              <a:buChar char="➤"/>
            </a:pPr>
            <a:r>
              <a:rPr lang="en-US" altLang="en-US" dirty="0">
                <a:latin typeface="Georgia" panose="02040502050405020303" pitchFamily="18" charset="0"/>
                <a:ea typeface="ＭＳ Ｐゴシック" panose="020B0600070205080204" pitchFamily="34" charset="-128"/>
                <a:cs typeface="Georgia" panose="02040502050405020303" pitchFamily="18" charset="0"/>
                <a:hlinkClick r:id="rId3"/>
              </a:rPr>
              <a:t>NY Times Article on Crime, Bias and Stats</a:t>
            </a: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56592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820D00B-4053-4900-B6AC-FA68CEE8E5FC}"/>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Thinking Point</a:t>
            </a:r>
          </a:p>
        </p:txBody>
      </p:sp>
      <p:sp>
        <p:nvSpPr>
          <p:cNvPr id="50179" name="Content Placeholder 2">
            <a:extLst>
              <a:ext uri="{FF2B5EF4-FFF2-40B4-BE49-F238E27FC236}">
                <a16:creationId xmlns:a16="http://schemas.microsoft.com/office/drawing/2014/main" id="{528C672B-DE74-4B93-9486-52441D885B9A}"/>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How do you explain the gender differences in the crime rate? </a:t>
            </a:r>
          </a:p>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Are men more violent than women? </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If you believe men are more violent than women, does this mean there is a genetic component to crime?</a:t>
            </a:r>
          </a:p>
        </p:txBody>
      </p:sp>
    </p:spTree>
    <p:extLst>
      <p:ext uri="{BB962C8B-B14F-4D97-AF65-F5344CB8AC3E}">
        <p14:creationId xmlns:p14="http://schemas.microsoft.com/office/powerpoint/2010/main" val="1347541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721574C-96C9-45B1-8E0F-36DE5E531AFF}"/>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Crime Patterns </a:t>
            </a:r>
          </a:p>
        </p:txBody>
      </p:sp>
      <p:sp>
        <p:nvSpPr>
          <p:cNvPr id="52227" name="Rectangle 3">
            <a:extLst>
              <a:ext uri="{FF2B5EF4-FFF2-40B4-BE49-F238E27FC236}">
                <a16:creationId xmlns:a16="http://schemas.microsoft.com/office/drawing/2014/main" id="{69E6C03C-579E-4C3F-A538-133074A92925}"/>
              </a:ext>
            </a:extLst>
          </p:cNvPr>
          <p:cNvSpPr>
            <a:spLocks noGrp="1"/>
          </p:cNvSpPr>
          <p:nvPr>
            <p:ph idx="1"/>
          </p:nvPr>
        </p:nvSpPr>
        <p:spPr>
          <a:xfrm>
            <a:off x="1981200" y="1905000"/>
            <a:ext cx="4419600" cy="4800600"/>
          </a:xfrm>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Chronic Offending and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What causes chronicity?</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Policy implications</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Three-strikes</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Truth-in-sentencing</a:t>
            </a:r>
          </a:p>
        </p:txBody>
      </p:sp>
      <p:pic>
        <p:nvPicPr>
          <p:cNvPr id="52228" name="Picture 1">
            <a:extLst>
              <a:ext uri="{FF2B5EF4-FFF2-40B4-BE49-F238E27FC236}">
                <a16:creationId xmlns:a16="http://schemas.microsoft.com/office/drawing/2014/main" id="{902C42DE-A872-4613-90F0-63E610A5B4A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705601" y="1982789"/>
            <a:ext cx="33750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605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FB2CF32-8616-4185-942D-1583960A988E}"/>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Distribution of Offenses in the Philadelphia Cohort</a:t>
            </a:r>
          </a:p>
        </p:txBody>
      </p:sp>
      <p:pic>
        <p:nvPicPr>
          <p:cNvPr id="54275" name="Content Placeholder 5">
            <a:extLst>
              <a:ext uri="{FF2B5EF4-FFF2-40B4-BE49-F238E27FC236}">
                <a16:creationId xmlns:a16="http://schemas.microsoft.com/office/drawing/2014/main" id="{1E19966D-9A64-4205-A724-FD53CEE152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960" r="-19960"/>
          <a:stretch>
            <a:fillRect/>
          </a:stretch>
        </p:blipFill>
        <p:spPr/>
      </p:pic>
    </p:spTree>
    <p:extLst>
      <p:ext uri="{BB962C8B-B14F-4D97-AF65-F5344CB8AC3E}">
        <p14:creationId xmlns:p14="http://schemas.microsoft.com/office/powerpoint/2010/main" val="227649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1F14583-EEC0-48DD-983B-1E75F4CC0A57}"/>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Thinking Point</a:t>
            </a:r>
          </a:p>
        </p:txBody>
      </p:sp>
      <p:sp>
        <p:nvSpPr>
          <p:cNvPr id="56323" name="Content Placeholder 2">
            <a:extLst>
              <a:ext uri="{FF2B5EF4-FFF2-40B4-BE49-F238E27FC236}">
                <a16:creationId xmlns:a16="http://schemas.microsoft.com/office/drawing/2014/main" id="{BC4B1A4E-36BB-4E15-84BF-A1DFC59A568D}"/>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A career criminal is by definition a persistent repeat offender who organizes their lifestyle around criminality. Policies such as three-strikes laws and truth-in-sentencing have become central crime control policies to target the career criminal, however are applied to many other offenders as well.</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Do you support these get-tough strategies? Why or why not?</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What are possible negative consequences of these crime control strategies?</a:t>
            </a:r>
          </a:p>
        </p:txBody>
      </p:sp>
    </p:spTree>
    <p:extLst>
      <p:ext uri="{BB962C8B-B14F-4D97-AF65-F5344CB8AC3E}">
        <p14:creationId xmlns:p14="http://schemas.microsoft.com/office/powerpoint/2010/main" val="345895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7C49-300E-4022-95BB-467A57518D6D}"/>
              </a:ext>
            </a:extLst>
          </p:cNvPr>
          <p:cNvSpPr>
            <a:spLocks noGrp="1"/>
          </p:cNvSpPr>
          <p:nvPr>
            <p:ph type="ctrTitle"/>
          </p:nvPr>
        </p:nvSpPr>
        <p:spPr/>
        <p:txBody>
          <a:bodyPr/>
          <a:lstStyle/>
          <a:p>
            <a:pPr algn="ctr"/>
            <a:r>
              <a:rPr lang="en-US" dirty="0"/>
              <a:t>Conflict View</a:t>
            </a:r>
          </a:p>
        </p:txBody>
      </p:sp>
      <p:sp>
        <p:nvSpPr>
          <p:cNvPr id="3" name="Subtitle 2">
            <a:extLst>
              <a:ext uri="{FF2B5EF4-FFF2-40B4-BE49-F238E27FC236}">
                <a16:creationId xmlns:a16="http://schemas.microsoft.com/office/drawing/2014/main" id="{6AA00537-0C4D-4E25-A579-D5541915322A}"/>
              </a:ext>
            </a:extLst>
          </p:cNvPr>
          <p:cNvSpPr>
            <a:spLocks noGrp="1"/>
          </p:cNvSpPr>
          <p:nvPr>
            <p:ph type="subTitle" idx="1"/>
          </p:nvPr>
        </p:nvSpPr>
        <p:spPr>
          <a:xfrm>
            <a:off x="581191" y="3429000"/>
            <a:ext cx="10993546" cy="2408569"/>
          </a:xfrm>
        </p:spPr>
        <p:txBody>
          <a:bodyPr>
            <a:normAutofit/>
          </a:bodyPr>
          <a:lstStyle/>
          <a:p>
            <a:r>
              <a:rPr lang="en-US" altLang="en-US" sz="2800" dirty="0">
                <a:latin typeface="Georgia" panose="02040502050405020303" pitchFamily="18" charset="0"/>
                <a:ea typeface="ＭＳ Ｐゴシック" panose="020B0600070205080204" pitchFamily="34" charset="-128"/>
                <a:cs typeface="Georgia" panose="02040502050405020303" pitchFamily="18" charset="0"/>
              </a:rPr>
              <a:t>The law is the instrument that enables the wealthy to maintain their position of power and control the behavior of those who oppose their ideas and values or who might rebel against the unequal distribution of wealth</a:t>
            </a:r>
          </a:p>
          <a:p>
            <a:endParaRPr lang="en-US" dirty="0"/>
          </a:p>
        </p:txBody>
      </p:sp>
    </p:spTree>
    <p:extLst>
      <p:ext uri="{BB962C8B-B14F-4D97-AF65-F5344CB8AC3E}">
        <p14:creationId xmlns:p14="http://schemas.microsoft.com/office/powerpoint/2010/main" val="42508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C44C-5B1E-4F3F-B5F4-F233FBE9700D}"/>
              </a:ext>
            </a:extLst>
          </p:cNvPr>
          <p:cNvSpPr>
            <a:spLocks noGrp="1"/>
          </p:cNvSpPr>
          <p:nvPr>
            <p:ph type="ctrTitle"/>
          </p:nvPr>
        </p:nvSpPr>
        <p:spPr/>
        <p:txBody>
          <a:bodyPr/>
          <a:lstStyle/>
          <a:p>
            <a:pPr algn="ctr"/>
            <a:r>
              <a:rPr lang="en-US" altLang="en-US" dirty="0">
                <a:latin typeface="Georgia" panose="02040502050405020303" pitchFamily="18" charset="0"/>
                <a:ea typeface="ＭＳ Ｐゴシック" panose="020B0600070205080204" pitchFamily="34" charset="-128"/>
                <a:cs typeface="Georgia" panose="02040502050405020303" pitchFamily="18" charset="0"/>
              </a:rPr>
              <a:t>Interactionist View</a:t>
            </a:r>
            <a:br>
              <a:rPr lang="en-US" altLang="en-US" dirty="0">
                <a:latin typeface="Georgia" panose="02040502050405020303" pitchFamily="18" charset="0"/>
                <a:ea typeface="ＭＳ Ｐゴシック" panose="020B0600070205080204" pitchFamily="34" charset="-128"/>
                <a:cs typeface="Georgia" panose="02040502050405020303" pitchFamily="18" charset="0"/>
              </a:rPr>
            </a:br>
            <a:endParaRPr lang="en-US" dirty="0"/>
          </a:p>
        </p:txBody>
      </p:sp>
      <p:sp>
        <p:nvSpPr>
          <p:cNvPr id="3" name="Subtitle 2">
            <a:extLst>
              <a:ext uri="{FF2B5EF4-FFF2-40B4-BE49-F238E27FC236}">
                <a16:creationId xmlns:a16="http://schemas.microsoft.com/office/drawing/2014/main" id="{4628B5A1-3ABB-4962-8748-561C7CAC45AB}"/>
              </a:ext>
            </a:extLst>
          </p:cNvPr>
          <p:cNvSpPr>
            <a:spLocks noGrp="1"/>
          </p:cNvSpPr>
          <p:nvPr>
            <p:ph type="subTitle" idx="1"/>
          </p:nvPr>
        </p:nvSpPr>
        <p:spPr>
          <a:xfrm>
            <a:off x="581191" y="3429000"/>
            <a:ext cx="10993546" cy="2762794"/>
          </a:xfrm>
        </p:spPr>
        <p:txBody>
          <a:bodyPr>
            <a:normAutofit/>
          </a:bodyPr>
          <a:lstStyle/>
          <a:p>
            <a:pPr marL="639763" lvl="1" indent="-273050">
              <a:buFont typeface="Lucida Grande" charset="0"/>
              <a:buChar char="➤"/>
            </a:pPr>
            <a:r>
              <a:rPr lang="en-US" altLang="en-US" sz="2800" dirty="0">
                <a:latin typeface="Georgia" panose="02040502050405020303" pitchFamily="18" charset="0"/>
                <a:ea typeface="ＭＳ Ｐゴシック" panose="020B0600070205080204" pitchFamily="34" charset="-128"/>
                <a:cs typeface="Georgia" panose="02040502050405020303" pitchFamily="18" charset="0"/>
              </a:rPr>
              <a:t>Criminal law is structured to reflect the preferences and opinions of people who hold social power in a particular legal jurisdiction</a:t>
            </a:r>
          </a:p>
          <a:p>
            <a:pPr marL="639763" lvl="1" indent="-273050">
              <a:buFont typeface="Lucida Grande" charset="0"/>
              <a:buChar char="➤"/>
            </a:pPr>
            <a:r>
              <a:rPr lang="en-US" altLang="en-US" sz="2800" dirty="0">
                <a:latin typeface="Georgia" panose="02040502050405020303" pitchFamily="18" charset="0"/>
                <a:ea typeface="ＭＳ Ｐゴシック" panose="020B0600070205080204" pitchFamily="34" charset="-128"/>
                <a:cs typeface="Georgia" panose="02040502050405020303" pitchFamily="18" charset="0"/>
              </a:rPr>
              <a:t> People in power can make decisions of what is legal and what is not within a society.</a:t>
            </a:r>
          </a:p>
          <a:p>
            <a:endParaRPr lang="en-US" dirty="0"/>
          </a:p>
        </p:txBody>
      </p:sp>
    </p:spTree>
    <p:extLst>
      <p:ext uri="{BB962C8B-B14F-4D97-AF65-F5344CB8AC3E}">
        <p14:creationId xmlns:p14="http://schemas.microsoft.com/office/powerpoint/2010/main" val="364055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17F6613-B983-4B20-90B9-CF5999F23F94}"/>
              </a:ext>
            </a:extLst>
          </p:cNvPr>
          <p:cNvSpPr>
            <a:spLocks noGrp="1"/>
          </p:cNvSpPr>
          <p:nvPr>
            <p:ph type="title"/>
          </p:nvPr>
        </p:nvSpPr>
        <p:spPr>
          <a:xfrm>
            <a:off x="1981201" y="381000"/>
            <a:ext cx="8448675" cy="1219200"/>
          </a:xfrm>
        </p:spPr>
        <p:txBody>
          <a:bodyPr/>
          <a:lstStyle/>
          <a:p>
            <a:r>
              <a:rPr lang="en-US" altLang="en-US">
                <a:ea typeface="ＭＳ Ｐゴシック" panose="020B0600070205080204" pitchFamily="34" charset="-128"/>
              </a:rPr>
              <a:t>Definition of Crime</a:t>
            </a:r>
          </a:p>
        </p:txBody>
      </p:sp>
      <p:pic>
        <p:nvPicPr>
          <p:cNvPr id="18435" name="Content Placeholder 5">
            <a:extLst>
              <a:ext uri="{FF2B5EF4-FFF2-40B4-BE49-F238E27FC236}">
                <a16:creationId xmlns:a16="http://schemas.microsoft.com/office/drawing/2014/main" id="{4B8A4ADD-B2A8-43D4-B678-B526E2DE11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35069" b="-35069"/>
          <a:stretch>
            <a:fillRect/>
          </a:stretch>
        </p:blipFill>
        <p:spPr/>
      </p:pic>
    </p:spTree>
    <p:extLst>
      <p:ext uri="{BB962C8B-B14F-4D97-AF65-F5344CB8AC3E}">
        <p14:creationId xmlns:p14="http://schemas.microsoft.com/office/powerpoint/2010/main" val="239338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F89B8D2-F67A-4B00-AB0E-015C2CA84C91}"/>
              </a:ext>
            </a:extLst>
          </p:cNvPr>
          <p:cNvSpPr>
            <a:spLocks noGrp="1"/>
          </p:cNvSpPr>
          <p:nvPr>
            <p:ph type="ctrTitle"/>
          </p:nvPr>
        </p:nvSpPr>
        <p:spPr>
          <a:xfrm>
            <a:off x="609906" y="702155"/>
            <a:ext cx="3568661" cy="1269713"/>
          </a:xfrm>
        </p:spPr>
        <p:txBody>
          <a:bodyPr vert="horz" lIns="91440" tIns="45720" rIns="91440" bIns="45720" rtlCol="0" anchor="b">
            <a:normAutofit/>
          </a:bodyPr>
          <a:lstStyle/>
          <a:p>
            <a:r>
              <a:rPr lang="en-US" altLang="en-US" sz="2800"/>
              <a:t>Thinking Point</a:t>
            </a:r>
            <a:br>
              <a:rPr lang="en-US" altLang="en-US" sz="2800"/>
            </a:br>
            <a:endParaRPr lang="en-US" sz="2800"/>
          </a:p>
        </p:txBody>
      </p:sp>
      <p:sp>
        <p:nvSpPr>
          <p:cNvPr id="17" name="Rectangle 16">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271CACC0-CDF8-41DA-8B72-343537D8DD43}"/>
              </a:ext>
            </a:extLst>
          </p:cNvPr>
          <p:cNvSpPr>
            <a:spLocks noGrp="1"/>
          </p:cNvSpPr>
          <p:nvPr>
            <p:ph type="subTitle" idx="1"/>
          </p:nvPr>
        </p:nvSpPr>
        <p:spPr>
          <a:xfrm>
            <a:off x="609906" y="2340864"/>
            <a:ext cx="3568661" cy="3634486"/>
          </a:xfrm>
        </p:spPr>
        <p:txBody>
          <a:bodyPr vert="horz" lIns="91440" tIns="45720" rIns="91440" bIns="45720" rtlCol="0" anchor="ctr">
            <a:normAutofit/>
          </a:bodyPr>
          <a:lstStyle/>
          <a:p>
            <a:pPr indent="-273050">
              <a:lnSpc>
                <a:spcPct val="90000"/>
              </a:lnSpc>
              <a:buFont typeface="Wingdings 2" panose="05020102010507070707" pitchFamily="18" charset="2"/>
              <a:buChar char=""/>
            </a:pPr>
            <a:r>
              <a:rPr lang="en-US" altLang="en-US" sz="1500" dirty="0">
                <a:solidFill>
                  <a:schemeClr val="tx1">
                    <a:lumMod val="75000"/>
                    <a:lumOff val="25000"/>
                  </a:schemeClr>
                </a:solidFill>
              </a:rPr>
              <a:t>According to the interactionist view of crime, acts are illegal because they are defined that way by law. The issue on this Denver billboard is whether or not the state legalize marijuana for recreational use, regulating it like alcohol products.</a:t>
            </a:r>
          </a:p>
          <a:p>
            <a:pPr marL="639763" lvl="1" indent="-273050" algn="l">
              <a:lnSpc>
                <a:spcPct val="90000"/>
              </a:lnSpc>
              <a:buFont typeface="Wingdings 2" panose="05020102010507070707" pitchFamily="18" charset="2"/>
              <a:buChar char=""/>
            </a:pPr>
            <a:r>
              <a:rPr lang="en-US" altLang="en-US" sz="1500" dirty="0">
                <a:solidFill>
                  <a:schemeClr val="tx1">
                    <a:lumMod val="75000"/>
                    <a:lumOff val="25000"/>
                  </a:schemeClr>
                </a:solidFill>
              </a:rPr>
              <a:t>Why is smoking pot illegal and the consumption of alcohol legal? </a:t>
            </a:r>
          </a:p>
          <a:p>
            <a:pPr marL="639763" lvl="1" indent="-273050" algn="l">
              <a:lnSpc>
                <a:spcPct val="90000"/>
              </a:lnSpc>
              <a:buFont typeface="Wingdings 2" panose="05020102010507070707" pitchFamily="18" charset="2"/>
              <a:buChar char=""/>
            </a:pPr>
            <a:r>
              <a:rPr lang="en-US" altLang="en-US" sz="1500" dirty="0">
                <a:solidFill>
                  <a:schemeClr val="tx1">
                    <a:lumMod val="75000"/>
                    <a:lumOff val="25000"/>
                  </a:schemeClr>
                </a:solidFill>
              </a:rPr>
              <a:t>Are they really so different? </a:t>
            </a:r>
          </a:p>
          <a:p>
            <a:pPr marL="639763" lvl="1" indent="-273050" algn="l">
              <a:lnSpc>
                <a:spcPct val="90000"/>
              </a:lnSpc>
              <a:buFont typeface="Wingdings 2" panose="05020102010507070707" pitchFamily="18" charset="2"/>
              <a:buChar char=""/>
            </a:pPr>
            <a:r>
              <a:rPr lang="en-US" altLang="en-US" sz="1500" dirty="0">
                <a:solidFill>
                  <a:schemeClr val="tx1">
                    <a:lumMod val="75000"/>
                    <a:lumOff val="25000"/>
                  </a:schemeClr>
                </a:solidFill>
              </a:rPr>
              <a:t>Is it merely a matter of </a:t>
            </a:r>
            <a:br>
              <a:rPr lang="en-US" altLang="en-US" sz="1500" dirty="0">
                <a:solidFill>
                  <a:schemeClr val="tx1">
                    <a:lumMod val="75000"/>
                    <a:lumOff val="25000"/>
                  </a:schemeClr>
                </a:solidFill>
              </a:rPr>
            </a:br>
            <a:r>
              <a:rPr lang="en-US" altLang="en-US" sz="1500" dirty="0">
                <a:solidFill>
                  <a:schemeClr val="tx1">
                    <a:lumMod val="75000"/>
                    <a:lumOff val="25000"/>
                  </a:schemeClr>
                </a:solidFill>
              </a:rPr>
              <a:t>definition and labeling?</a:t>
            </a:r>
          </a:p>
          <a:p>
            <a:pPr>
              <a:lnSpc>
                <a:spcPct val="90000"/>
              </a:lnSpc>
              <a:buFont typeface="Wingdings 2" panose="05020102010507070707" pitchFamily="18" charset="2"/>
              <a:buChar char=""/>
            </a:pPr>
            <a:endParaRPr lang="en-US" sz="1500" dirty="0">
              <a:solidFill>
                <a:schemeClr val="tx1">
                  <a:lumMod val="75000"/>
                  <a:lumOff val="25000"/>
                </a:schemeClr>
              </a:solidFill>
            </a:endParaRPr>
          </a:p>
        </p:txBody>
      </p:sp>
      <p:pic>
        <p:nvPicPr>
          <p:cNvPr id="4" name="Picture 4" descr="A person holding a sign&#10;&#10;Description automatically generated">
            <a:extLst>
              <a:ext uri="{FF2B5EF4-FFF2-40B4-BE49-F238E27FC236}">
                <a16:creationId xmlns:a16="http://schemas.microsoft.com/office/drawing/2014/main" id="{150168C9-4B82-46FC-8716-4BD12DCC2BAA}"/>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4654296" y="1402361"/>
            <a:ext cx="6735272" cy="38727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69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103C131-759A-4161-A15E-63FFA090672F}"/>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How Crime is Defined </a:t>
            </a:r>
          </a:p>
        </p:txBody>
      </p:sp>
      <p:sp>
        <p:nvSpPr>
          <p:cNvPr id="16387" name="Rectangle 3">
            <a:extLst>
              <a:ext uri="{FF2B5EF4-FFF2-40B4-BE49-F238E27FC236}">
                <a16:creationId xmlns:a16="http://schemas.microsoft.com/office/drawing/2014/main" id="{36A3DBB8-7480-4F33-97AD-BCCB15FF1C59}"/>
              </a:ext>
            </a:extLst>
          </p:cNvPr>
          <p:cNvSpPr>
            <a:spLocks noGrp="1"/>
          </p:cNvSpPr>
          <p:nvPr>
            <p:ph idx="1"/>
          </p:nvPr>
        </p:nvSpPr>
        <p:spPr>
          <a:blipFill dpi="0" rotWithShape="1">
            <a:blip r:embed="rId3">
              <a:alphaModFix amt="14000"/>
            </a:blip>
            <a:srcRect/>
            <a:tile tx="0" ty="0" sx="100000" sy="100000" flip="none" algn="tl"/>
          </a:blipFill>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Though consensus, conflict, and interactionist views of crime differ, they generally agree that:</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Criminal law defines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The definition of crime is constantly changing and evolving</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Social forces mold the definition of crimes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Criminal law has a social control function</a:t>
            </a:r>
          </a:p>
          <a:p>
            <a:pPr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406045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3C535AB-4A31-43F3-84B6-2E018CE7BD15}"/>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Thinking Point</a:t>
            </a:r>
          </a:p>
        </p:txBody>
      </p:sp>
      <p:sp>
        <p:nvSpPr>
          <p:cNvPr id="20483" name="Content Placeholder 2">
            <a:extLst>
              <a:ext uri="{FF2B5EF4-FFF2-40B4-BE49-F238E27FC236}">
                <a16:creationId xmlns:a16="http://schemas.microsoft.com/office/drawing/2014/main" id="{E253797C-0588-4840-B932-C0D9E5572C34}"/>
              </a:ext>
            </a:extLst>
          </p:cNvPr>
          <p:cNvSpPr>
            <a:spLocks noGrp="1"/>
          </p:cNvSpPr>
          <p:nvPr>
            <p:ph idx="1"/>
          </p:nvPr>
        </p:nvSpPr>
        <p:spPr>
          <a:blipFill dpi="0" rotWithShape="1">
            <a:blip r:embed="rId3">
              <a:alphaModFix amt="6000"/>
              <a:extLst>
                <a:ext uri="{837473B0-CC2E-450A-ABE3-18F120FF3D39}">
                  <a1611:picAttrSrcUrl xmlns:a1611="http://schemas.microsoft.com/office/drawing/2016/11/main" r:id="rId4"/>
                </a:ext>
              </a:extLst>
            </a:blip>
            <a:srcRect/>
            <a:stretch>
              <a:fillRect/>
            </a:stretch>
          </a:blipFill>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In 2012 Adam Lanza killed 20 children and 6 adults at Sandy Hook Elementary School in Newtown, CT. This is one of many school shootings that have taken place in the U.S. in the past 15 years. </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How was the crime covered by the media? </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How was the crime defined? </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What was the general consensus by the public in terms of Lanza’s mental</a:t>
            </a:r>
            <a:r>
              <a:rPr lang="en-US" altLang="en-US" dirty="0">
                <a:latin typeface="Georgia" panose="02040502050405020303" pitchFamily="18" charset="0"/>
                <a:ea typeface="ＭＳ Ｐゴシック" panose="020B0600070205080204" pitchFamily="34" charset="-128"/>
                <a:cs typeface="Georgia" panose="02040502050405020303" pitchFamily="18" charset="0"/>
              </a:rPr>
              <a:t> state?                  </a:t>
            </a:r>
          </a:p>
        </p:txBody>
      </p:sp>
    </p:spTree>
    <p:extLst>
      <p:ext uri="{BB962C8B-B14F-4D97-AF65-F5344CB8AC3E}">
        <p14:creationId xmlns:p14="http://schemas.microsoft.com/office/powerpoint/2010/main" val="189307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2868533-5450-4245-B9B5-ED20C130BC4D}"/>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What are the Different Categories of Crime?</a:t>
            </a:r>
          </a:p>
        </p:txBody>
      </p:sp>
      <p:sp>
        <p:nvSpPr>
          <p:cNvPr id="14339" name="Rectangle 3">
            <a:extLst>
              <a:ext uri="{FF2B5EF4-FFF2-40B4-BE49-F238E27FC236}">
                <a16:creationId xmlns:a16="http://schemas.microsoft.com/office/drawing/2014/main" id="{CBBA6773-1584-4819-9C4B-BBD0C310C4BD}"/>
              </a:ext>
            </a:extLst>
          </p:cNvPr>
          <p:cNvSpPr>
            <a:spLocks noGrp="1" noChangeArrowheads="1"/>
          </p:cNvSpPr>
          <p:nvPr>
            <p:ph idx="1"/>
          </p:nvPr>
        </p:nvSpPr>
        <p:spPr/>
        <p:txBody>
          <a:bodyPr>
            <a:normAutofit fontScale="92500" lnSpcReduction="10000"/>
          </a:bodyPr>
          <a:lstStyle/>
          <a:p>
            <a:pPr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Violent Crimes</a:t>
            </a: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Gang violence</a:t>
            </a: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Multiple murder</a:t>
            </a:r>
          </a:p>
          <a:p>
            <a:pPr lvl="2">
              <a:buFont typeface="Lucida Grande" charset="0"/>
              <a:buChar char="➤"/>
              <a:defRPr/>
            </a:pPr>
            <a:r>
              <a:rPr lang="en-US" altLang="en-US" u="sng" dirty="0">
                <a:solidFill>
                  <a:schemeClr val="accent2"/>
                </a:solidFill>
                <a:latin typeface="Georgia" panose="02040502050405020303" pitchFamily="18" charset="0"/>
                <a:ea typeface="ＭＳ Ｐゴシック" panose="020B0600070205080204" pitchFamily="34" charset="-128"/>
                <a:cs typeface="Georgia" panose="02040502050405020303" pitchFamily="18" charset="0"/>
              </a:rPr>
              <a:t>Mass murders </a:t>
            </a:r>
            <a:r>
              <a:rPr lang="en-US" dirty="0">
                <a:solidFill>
                  <a:schemeClr val="bg1"/>
                </a:solidFill>
              </a:rPr>
              <a:t>the act of murdering a number of people, typically simultaneously or over a relatively short period of time and in close geographic proximity.</a:t>
            </a: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lvl="2">
              <a:buFont typeface="Lucida Grande" charset="0"/>
              <a:buChar char="➤"/>
              <a:defRPr/>
            </a:pPr>
            <a:r>
              <a:rPr lang="en-US" altLang="en-US" dirty="0">
                <a:solidFill>
                  <a:schemeClr val="accent2"/>
                </a:solidFill>
                <a:latin typeface="Georgia" panose="02040502050405020303" pitchFamily="18" charset="0"/>
                <a:ea typeface="ＭＳ Ｐゴシック" panose="020B0600070205080204" pitchFamily="34" charset="-128"/>
                <a:cs typeface="Georgia" panose="02040502050405020303" pitchFamily="18" charset="0"/>
              </a:rPr>
              <a:t>Spree killers </a:t>
            </a:r>
            <a:r>
              <a:rPr lang="en-US" dirty="0">
                <a:solidFill>
                  <a:schemeClr val="bg1"/>
                </a:solidFill>
              </a:rPr>
              <a:t>someone who kills two or more victims in a short time in multiple locations. The U.S. Bureau of Justice Statistics defines a spree killing as "killings at two or more locations with almost no time break between murders"</a:t>
            </a: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lvl="2">
              <a:buFont typeface="Lucida Grande" charset="0"/>
              <a:buChar char="➤"/>
              <a:defRPr/>
            </a:pPr>
            <a:r>
              <a:rPr lang="en-US" altLang="en-US" dirty="0">
                <a:solidFill>
                  <a:schemeClr val="accent2"/>
                </a:solidFill>
                <a:latin typeface="Georgia" panose="02040502050405020303" pitchFamily="18" charset="0"/>
                <a:ea typeface="ＭＳ Ｐゴシック" panose="020B0600070205080204" pitchFamily="34" charset="-128"/>
                <a:cs typeface="Georgia" panose="02040502050405020303" pitchFamily="18" charset="0"/>
              </a:rPr>
              <a:t>Serial killers </a:t>
            </a:r>
            <a:r>
              <a:rPr lang="en-US" dirty="0">
                <a:solidFill>
                  <a:schemeClr val="bg1"/>
                </a:solidFill>
              </a:rPr>
              <a:t>typically a person who murders three or more people,</a:t>
            </a:r>
            <a:r>
              <a:rPr lang="en-US" baseline="30000" dirty="0">
                <a:solidFill>
                  <a:schemeClr val="bg1"/>
                </a:solidFill>
              </a:rPr>
              <a:t> </a:t>
            </a:r>
            <a:r>
              <a:rPr lang="en-US" dirty="0">
                <a:solidFill>
                  <a:schemeClr val="bg1"/>
                </a:solidFill>
              </a:rPr>
              <a:t>usually in service of abnormal psychological gratification, with the murders taking place over more than a month and including a significant break (a "cooling off period") between them</a:t>
            </a: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Intimate violence </a:t>
            </a:r>
            <a:r>
              <a:rPr lang="en-US" dirty="0">
                <a:solidFill>
                  <a:schemeClr val="bg1"/>
                </a:solidFill>
              </a:rPr>
              <a:t>Intimate partner violence is domestic violence by a spouse or partner in an intimate relationship against the other spouse or partner.</a:t>
            </a: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Hate crimes</a:t>
            </a:r>
          </a:p>
          <a:p>
            <a:pPr marL="639763" lvl="1" indent="-273050">
              <a:buFont typeface="Lucida Grande" charset="0"/>
              <a:buChar char="➤"/>
              <a:defRP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1827477583"/>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2.jpeg"/></Relationships>
</file>

<file path=ppt/theme/_rels/theme16.xml.rels><?xml version="1.0" encoding="UTF-8" standalone="yes"?>
<Relationships xmlns="http://schemas.openxmlformats.org/package/2006/relationships"><Relationship Id="rId1" Type="http://schemas.openxmlformats.org/officeDocument/2006/relationships/image" Target="../media/image2.jpeg"/></Relationships>
</file>

<file path=ppt/theme/_rels/theme17.xml.rels><?xml version="1.0" encoding="UTF-8" standalone="yes"?>
<Relationships xmlns="http://schemas.openxmlformats.org/package/2006/relationships"><Relationship Id="rId1" Type="http://schemas.openxmlformats.org/officeDocument/2006/relationships/image" Target="../media/image2.jpeg"/></Relationships>
</file>

<file path=ppt/theme/_rels/theme18.xml.rels><?xml version="1.0" encoding="UTF-8" standalone="yes"?>
<Relationships xmlns="http://schemas.openxmlformats.org/package/2006/relationships"><Relationship Id="rId1" Type="http://schemas.openxmlformats.org/officeDocument/2006/relationships/image" Target="../media/image2.jpeg"/></Relationships>
</file>

<file path=ppt/theme/_rels/theme19.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20.xml.rels><?xml version="1.0" encoding="UTF-8" standalone="yes"?>
<Relationships xmlns="http://schemas.openxmlformats.org/package/2006/relationships"><Relationship Id="rId1" Type="http://schemas.openxmlformats.org/officeDocument/2006/relationships/image" Target="../media/image2.jpeg"/></Relationships>
</file>

<file path=ppt/theme/_rels/theme21.xml.rels><?xml version="1.0" encoding="UTF-8" standalone="yes"?>
<Relationships xmlns="http://schemas.openxmlformats.org/package/2006/relationships"><Relationship Id="rId1" Type="http://schemas.openxmlformats.org/officeDocument/2006/relationships/image" Target="../media/image2.jpeg"/></Relationships>
</file>

<file path=ppt/theme/_rels/theme2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ividendVTI">
  <a:themeElements>
    <a:clrScheme name="">
      <a:dk1>
        <a:srgbClr val="000000"/>
      </a:dk1>
      <a:lt1>
        <a:srgbClr val="FFFFFF"/>
      </a:lt1>
      <a:dk2>
        <a:srgbClr val="313C22"/>
      </a:dk2>
      <a:lt2>
        <a:srgbClr val="E8E2E4"/>
      </a:lt2>
      <a:accent1>
        <a:srgbClr val="38B38C"/>
      </a:accent1>
      <a:accent2>
        <a:srgbClr val="2DB852"/>
      </a:accent2>
      <a:accent3>
        <a:srgbClr val="4BB638"/>
      </a:accent3>
      <a:accent4>
        <a:srgbClr val="77B12B"/>
      </a:accent4>
      <a:accent5>
        <a:srgbClr val="A5A634"/>
      </a:accent5>
      <a:accent6>
        <a:srgbClr val="BE842F"/>
      </a:accent6>
      <a:hlink>
        <a:srgbClr val="79892D"/>
      </a:hlink>
      <a:folHlink>
        <a:srgbClr val="82828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10.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6.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7.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8.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9.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0.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2.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1311</Words>
  <Application>Microsoft Office PowerPoint</Application>
  <PresentationFormat>Widescreen</PresentationFormat>
  <Paragraphs>169</Paragraphs>
  <Slides>26</Slides>
  <Notes>20</Notes>
  <HiddenSlides>0</HiddenSlides>
  <MMClips>0</MMClips>
  <ScaleCrop>false</ScaleCrop>
  <HeadingPairs>
    <vt:vector size="6" baseType="variant">
      <vt:variant>
        <vt:lpstr>Fonts Used</vt:lpstr>
      </vt:variant>
      <vt:variant>
        <vt:i4>8</vt:i4>
      </vt:variant>
      <vt:variant>
        <vt:lpstr>Theme</vt:lpstr>
      </vt:variant>
      <vt:variant>
        <vt:i4>22</vt:i4>
      </vt:variant>
      <vt:variant>
        <vt:lpstr>Slide Titles</vt:lpstr>
      </vt:variant>
      <vt:variant>
        <vt:i4>26</vt:i4>
      </vt:variant>
    </vt:vector>
  </HeadingPairs>
  <TitlesOfParts>
    <vt:vector size="56" baseType="lpstr">
      <vt:lpstr>Arial</vt:lpstr>
      <vt:lpstr>Calibri</vt:lpstr>
      <vt:lpstr>Century Gothic</vt:lpstr>
      <vt:lpstr>Georgia</vt:lpstr>
      <vt:lpstr>Gill Sans MT</vt:lpstr>
      <vt:lpstr>Lucida Grande</vt:lpstr>
      <vt:lpstr>Wingdings</vt:lpstr>
      <vt:lpstr>Wingdings 2</vt:lpstr>
      <vt:lpstr>DividendVTI</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Chapter Two </vt:lpstr>
      <vt:lpstr>How Crime is Defined  </vt:lpstr>
      <vt:lpstr>Conflict View</vt:lpstr>
      <vt:lpstr>Interactionist View </vt:lpstr>
      <vt:lpstr>Definition of Crime</vt:lpstr>
      <vt:lpstr>Thinking Point </vt:lpstr>
      <vt:lpstr>How Crime is Defined </vt:lpstr>
      <vt:lpstr>Thinking Point</vt:lpstr>
      <vt:lpstr>What are the Different Categories of Crime?</vt:lpstr>
      <vt:lpstr>Violent Victimization Reported and Not Reported to Police</vt:lpstr>
      <vt:lpstr>Thinking Point</vt:lpstr>
      <vt:lpstr>What are the Different Categories of Crime?</vt:lpstr>
      <vt:lpstr>What are the Different Categories of Crime?</vt:lpstr>
      <vt:lpstr>Sources of Crime Data</vt:lpstr>
      <vt:lpstr>Percentage of Crimes Cleared by Arrest</vt:lpstr>
      <vt:lpstr>Sources of Crime Data</vt:lpstr>
      <vt:lpstr>Sources of Crime Data</vt:lpstr>
      <vt:lpstr>Evaluating Sources of Crime Data</vt:lpstr>
      <vt:lpstr>Crime Trends</vt:lpstr>
      <vt:lpstr>Crime Patterns </vt:lpstr>
      <vt:lpstr>Crime Patterns </vt:lpstr>
      <vt:lpstr>Crime Patterns </vt:lpstr>
      <vt:lpstr>Thinking Point</vt:lpstr>
      <vt:lpstr>Crime Patterns </vt:lpstr>
      <vt:lpstr>Distribution of Offenses in the Philadelphia Cohort</vt:lpstr>
      <vt:lpstr>Thinking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dc:title>
  <dc:creator>Michael Fluharty</dc:creator>
  <cp:lastModifiedBy>Michael Fluharty</cp:lastModifiedBy>
  <cp:revision>6</cp:revision>
  <dcterms:created xsi:type="dcterms:W3CDTF">2019-08-10T17:38:36Z</dcterms:created>
  <dcterms:modified xsi:type="dcterms:W3CDTF">2019-08-10T18:29:23Z</dcterms:modified>
</cp:coreProperties>
</file>