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6"/>
  </p:notesMasterIdLst>
  <p:sldIdLst>
    <p:sldId id="256" r:id="rId2"/>
    <p:sldId id="257" r:id="rId3"/>
    <p:sldId id="278" r:id="rId4"/>
    <p:sldId id="284" r:id="rId5"/>
    <p:sldId id="279" r:id="rId6"/>
    <p:sldId id="258" r:id="rId7"/>
    <p:sldId id="267" r:id="rId8"/>
    <p:sldId id="268" r:id="rId9"/>
    <p:sldId id="269" r:id="rId10"/>
    <p:sldId id="270" r:id="rId11"/>
    <p:sldId id="271" r:id="rId12"/>
    <p:sldId id="277" r:id="rId13"/>
    <p:sldId id="264" r:id="rId14"/>
    <p:sldId id="265" r:id="rId15"/>
    <p:sldId id="266" r:id="rId16"/>
    <p:sldId id="261" r:id="rId17"/>
    <p:sldId id="263" r:id="rId18"/>
    <p:sldId id="262" r:id="rId19"/>
    <p:sldId id="280" r:id="rId20"/>
    <p:sldId id="281" r:id="rId21"/>
    <p:sldId id="282" r:id="rId22"/>
    <p:sldId id="283" r:id="rId23"/>
    <p:sldId id="291" r:id="rId24"/>
    <p:sldId id="288"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09" d="100"/>
          <a:sy n="109" d="100"/>
        </p:scale>
        <p:origin x="61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00211E-E160-4F42-BBDA-FD30CC6B6D06}" type="datetimeFigureOut">
              <a:rPr lang="en-US" smtClean="0"/>
              <a:t>10/8/2021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1D0088-F947-4D1F-B492-654E9DC1AA2D}" type="slidenum">
              <a:rPr lang="en-US" smtClean="0"/>
              <a:t>‹#›</a:t>
            </a:fld>
            <a:endParaRPr lang="en-US"/>
          </a:p>
        </p:txBody>
      </p:sp>
    </p:spTree>
    <p:extLst>
      <p:ext uri="{BB962C8B-B14F-4D97-AF65-F5344CB8AC3E}">
        <p14:creationId xmlns:p14="http://schemas.microsoft.com/office/powerpoint/2010/main" val="29074586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fld id="{21C78C9D-E1FF-457F-9693-FF98574C3DE1}" type="slidenum">
              <a:rPr lang="en-US" altLang="en-US" sz="1200"/>
              <a:pPr eaLnBrk="1" hangingPunct="1"/>
              <a:t>2</a:t>
            </a:fld>
            <a:endParaRPr lang="en-US" altLang="en-US" sz="1200"/>
          </a:p>
        </p:txBody>
      </p:sp>
      <p:sp>
        <p:nvSpPr>
          <p:cNvPr id="55298" name="Rectangle 2"/>
          <p:cNvSpPr>
            <a:spLocks noGrp="1" noRot="1" noChangeAspect="1" noChangeArrowheads="1"/>
          </p:cNvSpPr>
          <p:nvPr>
            <p:ph type="sldImg"/>
          </p:nvPr>
        </p:nvSpPr>
        <p:spPr>
          <a:solidFill>
            <a:srgbClr val="FFFFFF"/>
          </a:solidFill>
          <a:ln/>
          <a:extLst>
            <a:ext uri="{FAA26D3D-D897-4be2-8F04-BA451C77F1D7}"/>
          </a:extLst>
        </p:spPr>
      </p:sp>
      <p:sp>
        <p:nvSpPr>
          <p:cNvPr id="55299"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spcBef>
                <a:spcPct val="0"/>
              </a:spcBef>
              <a:defRPr/>
            </a:pPr>
            <a:endParaRPr lang="en-US" sz="2400">
              <a:ea typeface="ＭＳ Ｐゴシック" charset="0"/>
              <a:cs typeface="+mn-cs"/>
            </a:endParaRPr>
          </a:p>
        </p:txBody>
      </p:sp>
    </p:spTree>
    <p:extLst>
      <p:ext uri="{BB962C8B-B14F-4D97-AF65-F5344CB8AC3E}">
        <p14:creationId xmlns:p14="http://schemas.microsoft.com/office/powerpoint/2010/main" val="13191431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fld id="{7B29EFF8-9855-4D73-80CF-646062CDE000}" type="slidenum">
              <a:rPr lang="en-US" altLang="en-US" sz="1200"/>
              <a:pPr eaLnBrk="1" hangingPunct="1"/>
              <a:t>18</a:t>
            </a:fld>
            <a:endParaRPr lang="en-US" altLang="en-US" sz="1200"/>
          </a:p>
        </p:txBody>
      </p:sp>
      <p:sp>
        <p:nvSpPr>
          <p:cNvPr id="81922" name="Rectangle 2"/>
          <p:cNvSpPr>
            <a:spLocks noGrp="1" noRot="1" noChangeAspect="1" noChangeArrowheads="1"/>
          </p:cNvSpPr>
          <p:nvPr>
            <p:ph type="sldImg"/>
          </p:nvPr>
        </p:nvSpPr>
        <p:spPr>
          <a:solidFill>
            <a:srgbClr val="FFFFFF"/>
          </a:solidFill>
          <a:ln/>
          <a:extLst>
            <a:ext uri="{FAA26D3D-D897-4be2-8F04-BA451C77F1D7}"/>
          </a:extLst>
        </p:spPr>
      </p:sp>
      <p:sp>
        <p:nvSpPr>
          <p:cNvPr id="81923"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spcBef>
                <a:spcPct val="0"/>
              </a:spcBef>
              <a:defRPr/>
            </a:pPr>
            <a:endParaRPr lang="en-US" sz="2400">
              <a:ea typeface="ＭＳ Ｐゴシック" charset="0"/>
              <a:cs typeface="+mn-cs"/>
            </a:endParaRPr>
          </a:p>
        </p:txBody>
      </p:sp>
    </p:spTree>
    <p:extLst>
      <p:ext uri="{BB962C8B-B14F-4D97-AF65-F5344CB8AC3E}">
        <p14:creationId xmlns:p14="http://schemas.microsoft.com/office/powerpoint/2010/main" val="30513168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993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7CC53EA-EFF1-4D67-A414-E2EA78BB3C67}" type="slidenum">
              <a:rPr lang="en-US" altLang="en-US"/>
              <a:pPr/>
              <a:t>19</a:t>
            </a:fld>
            <a:endParaRPr lang="en-US" altLang="en-US"/>
          </a:p>
        </p:txBody>
      </p:sp>
    </p:spTree>
    <p:extLst>
      <p:ext uri="{BB962C8B-B14F-4D97-AF65-F5344CB8AC3E}">
        <p14:creationId xmlns:p14="http://schemas.microsoft.com/office/powerpoint/2010/main" val="24812897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075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DAA985B-AC40-43B9-AE23-085096FBCF3A}" type="slidenum">
              <a:rPr lang="en-US" altLang="en-US"/>
              <a:pPr/>
              <a:t>20</a:t>
            </a:fld>
            <a:endParaRPr lang="en-US" altLang="en-US"/>
          </a:p>
        </p:txBody>
      </p:sp>
    </p:spTree>
    <p:extLst>
      <p:ext uri="{BB962C8B-B14F-4D97-AF65-F5344CB8AC3E}">
        <p14:creationId xmlns:p14="http://schemas.microsoft.com/office/powerpoint/2010/main" val="28579449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085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3B9270E-7637-441C-990A-2F97029CA5A1}" type="slidenum">
              <a:rPr lang="en-US" altLang="en-US"/>
              <a:pPr/>
              <a:t>21</a:t>
            </a:fld>
            <a:endParaRPr lang="en-US" altLang="en-US"/>
          </a:p>
        </p:txBody>
      </p:sp>
    </p:spTree>
    <p:extLst>
      <p:ext uri="{BB962C8B-B14F-4D97-AF65-F5344CB8AC3E}">
        <p14:creationId xmlns:p14="http://schemas.microsoft.com/office/powerpoint/2010/main" val="35595550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146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C2E5ECA-5FD3-423C-8565-F57DF4CD2D7E}" type="slidenum">
              <a:rPr lang="en-US" altLang="en-US"/>
              <a:pPr/>
              <a:t>22</a:t>
            </a:fld>
            <a:endParaRPr lang="en-US" altLang="en-US"/>
          </a:p>
        </p:txBody>
      </p:sp>
    </p:spTree>
    <p:extLst>
      <p:ext uri="{BB962C8B-B14F-4D97-AF65-F5344CB8AC3E}">
        <p14:creationId xmlns:p14="http://schemas.microsoft.com/office/powerpoint/2010/main" val="274775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921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C1C47BD-FA9A-4F67-9BCB-621F867848DF}" type="slidenum">
              <a:rPr lang="en-US" altLang="en-US"/>
              <a:pPr/>
              <a:t>3</a:t>
            </a:fld>
            <a:endParaRPr lang="en-US" altLang="en-US"/>
          </a:p>
        </p:txBody>
      </p:sp>
    </p:spTree>
    <p:extLst>
      <p:ext uri="{BB962C8B-B14F-4D97-AF65-F5344CB8AC3E}">
        <p14:creationId xmlns:p14="http://schemas.microsoft.com/office/powerpoint/2010/main" val="34950949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931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490F292-18F9-4E0B-A9B4-7A90ECBE936E}" type="slidenum">
              <a:rPr lang="en-US" altLang="en-US"/>
              <a:pPr/>
              <a:t>4</a:t>
            </a:fld>
            <a:endParaRPr lang="en-US" altLang="en-US"/>
          </a:p>
        </p:txBody>
      </p:sp>
    </p:spTree>
    <p:extLst>
      <p:ext uri="{BB962C8B-B14F-4D97-AF65-F5344CB8AC3E}">
        <p14:creationId xmlns:p14="http://schemas.microsoft.com/office/powerpoint/2010/main" val="31079352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942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F96A101-620A-4FEA-B57D-4F17EA366A69}" type="slidenum">
              <a:rPr lang="en-US" altLang="en-US"/>
              <a:pPr/>
              <a:t>5</a:t>
            </a:fld>
            <a:endParaRPr lang="en-US" altLang="en-US"/>
          </a:p>
        </p:txBody>
      </p:sp>
    </p:spTree>
    <p:extLst>
      <p:ext uri="{BB962C8B-B14F-4D97-AF65-F5344CB8AC3E}">
        <p14:creationId xmlns:p14="http://schemas.microsoft.com/office/powerpoint/2010/main" val="23873201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fld id="{050F89FE-7497-451D-A484-516AA719B220}" type="slidenum">
              <a:rPr lang="en-US" altLang="en-US" sz="1200"/>
              <a:pPr eaLnBrk="1" hangingPunct="1"/>
              <a:t>6</a:t>
            </a:fld>
            <a:endParaRPr lang="en-US" altLang="en-US" sz="1200"/>
          </a:p>
        </p:txBody>
      </p:sp>
      <p:sp>
        <p:nvSpPr>
          <p:cNvPr id="71682" name="Rectangle 2"/>
          <p:cNvSpPr>
            <a:spLocks noGrp="1" noRot="1" noChangeAspect="1" noChangeArrowheads="1"/>
          </p:cNvSpPr>
          <p:nvPr>
            <p:ph type="sldImg"/>
          </p:nvPr>
        </p:nvSpPr>
        <p:spPr>
          <a:solidFill>
            <a:srgbClr val="FFFFFF"/>
          </a:solidFill>
          <a:ln/>
          <a:extLst>
            <a:ext uri="{FAA26D3D-D897-4be2-8F04-BA451C77F1D7}"/>
          </a:extLst>
        </p:spPr>
      </p:sp>
      <p:sp>
        <p:nvSpPr>
          <p:cNvPr id="71683"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spcBef>
                <a:spcPct val="0"/>
              </a:spcBef>
              <a:defRPr/>
            </a:pPr>
            <a:endParaRPr lang="en-US" sz="2400">
              <a:ea typeface="ＭＳ Ｐゴシック" charset="0"/>
              <a:cs typeface="+mn-cs"/>
            </a:endParaRPr>
          </a:p>
        </p:txBody>
      </p:sp>
    </p:spTree>
    <p:extLst>
      <p:ext uri="{BB962C8B-B14F-4D97-AF65-F5344CB8AC3E}">
        <p14:creationId xmlns:p14="http://schemas.microsoft.com/office/powerpoint/2010/main" val="18326642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fld id="{168E93DC-F577-4923-9236-50C210C2AA7A}" type="slidenum">
              <a:rPr lang="en-US" altLang="en-US" sz="1200"/>
              <a:pPr eaLnBrk="1" hangingPunct="1"/>
              <a:t>14</a:t>
            </a:fld>
            <a:endParaRPr lang="en-US" altLang="en-US" sz="1200"/>
          </a:p>
        </p:txBody>
      </p:sp>
      <p:sp>
        <p:nvSpPr>
          <p:cNvPr id="68610" name="Rectangle 2"/>
          <p:cNvSpPr>
            <a:spLocks noGrp="1" noRot="1" noChangeAspect="1" noChangeArrowheads="1" noTextEdit="1"/>
          </p:cNvSpPr>
          <p:nvPr>
            <p:ph type="sldImg"/>
          </p:nvPr>
        </p:nvSpPr>
        <p:spPr>
          <a:ln/>
          <a:extLst>
            <a:ext uri="{FAA26D3D-D897-4be2-8F04-BA451C77F1D7}"/>
          </a:extLst>
        </p:spPr>
      </p:sp>
      <p:sp>
        <p:nvSpPr>
          <p:cNvPr id="68611" name="Rectangle 3"/>
          <p:cNvSpPr>
            <a:spLocks noGrp="1" noChangeArrowheads="1"/>
          </p:cNvSpPr>
          <p:nvPr>
            <p:ph type="body" idx="1"/>
          </p:nvPr>
        </p:nvSpPr>
        <p:spPr/>
        <p:txBody>
          <a:bodyPr/>
          <a:lstStyle/>
          <a:p>
            <a:pPr eaLnBrk="1" hangingPunct="1">
              <a:spcBef>
                <a:spcPct val="0"/>
              </a:spcBef>
              <a:defRPr/>
            </a:pPr>
            <a:endParaRPr lang="en-US" sz="2400">
              <a:ea typeface="ＭＳ Ｐゴシック" charset="0"/>
              <a:cs typeface="+mn-cs"/>
            </a:endParaRPr>
          </a:p>
        </p:txBody>
      </p:sp>
    </p:spTree>
    <p:extLst>
      <p:ext uri="{BB962C8B-B14F-4D97-AF65-F5344CB8AC3E}">
        <p14:creationId xmlns:p14="http://schemas.microsoft.com/office/powerpoint/2010/main" val="27186904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fld id="{6853735B-1528-4751-9A55-1378803E39BC}" type="slidenum">
              <a:rPr lang="en-US" altLang="en-US" sz="1200"/>
              <a:pPr eaLnBrk="1" hangingPunct="1"/>
              <a:t>15</a:t>
            </a:fld>
            <a:endParaRPr lang="en-US" altLang="en-US" sz="1200"/>
          </a:p>
        </p:txBody>
      </p:sp>
      <p:sp>
        <p:nvSpPr>
          <p:cNvPr id="69634" name="Rectangle 2"/>
          <p:cNvSpPr>
            <a:spLocks noGrp="1" noRot="1" noChangeAspect="1" noChangeArrowheads="1" noTextEdit="1"/>
          </p:cNvSpPr>
          <p:nvPr>
            <p:ph type="sldImg"/>
          </p:nvPr>
        </p:nvSpPr>
        <p:spPr>
          <a:ln/>
          <a:extLst>
            <a:ext uri="{FAA26D3D-D897-4be2-8F04-BA451C77F1D7}"/>
          </a:extLst>
        </p:spPr>
      </p:sp>
      <p:sp>
        <p:nvSpPr>
          <p:cNvPr id="69635" name="Rectangle 3"/>
          <p:cNvSpPr>
            <a:spLocks noGrp="1" noChangeArrowheads="1"/>
          </p:cNvSpPr>
          <p:nvPr>
            <p:ph type="body" idx="1"/>
          </p:nvPr>
        </p:nvSpPr>
        <p:spPr/>
        <p:txBody>
          <a:bodyPr/>
          <a:lstStyle/>
          <a:p>
            <a:pPr eaLnBrk="1" hangingPunct="1">
              <a:spcBef>
                <a:spcPct val="0"/>
              </a:spcBef>
              <a:defRPr/>
            </a:pPr>
            <a:endParaRPr lang="en-US" sz="2400">
              <a:ea typeface="ＭＳ Ｐゴシック" charset="0"/>
              <a:cs typeface="+mn-cs"/>
            </a:endParaRPr>
          </a:p>
        </p:txBody>
      </p:sp>
    </p:spTree>
    <p:extLst>
      <p:ext uri="{BB962C8B-B14F-4D97-AF65-F5344CB8AC3E}">
        <p14:creationId xmlns:p14="http://schemas.microsoft.com/office/powerpoint/2010/main" val="3006738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fld id="{883A8F8F-C638-497F-90D4-31F153B59A09}" type="slidenum">
              <a:rPr lang="en-US" altLang="en-US" sz="1200"/>
              <a:pPr eaLnBrk="1" hangingPunct="1"/>
              <a:t>16</a:t>
            </a:fld>
            <a:endParaRPr lang="en-US" altLang="en-US" sz="1200"/>
          </a:p>
        </p:txBody>
      </p:sp>
      <p:sp>
        <p:nvSpPr>
          <p:cNvPr id="63490" name="Rectangle 2"/>
          <p:cNvSpPr>
            <a:spLocks noGrp="1" noRot="1" noChangeAspect="1" noChangeArrowheads="1" noTextEdit="1"/>
          </p:cNvSpPr>
          <p:nvPr>
            <p:ph type="sldImg"/>
          </p:nvPr>
        </p:nvSpPr>
        <p:spPr>
          <a:ln/>
          <a:extLst>
            <a:ext uri="{FAA26D3D-D897-4be2-8F04-BA451C77F1D7}"/>
          </a:extLst>
        </p:spPr>
      </p:sp>
      <p:sp>
        <p:nvSpPr>
          <p:cNvPr id="63491" name="Rectangle 3"/>
          <p:cNvSpPr>
            <a:spLocks noGrp="1" noChangeArrowheads="1"/>
          </p:cNvSpPr>
          <p:nvPr>
            <p:ph type="body" idx="1"/>
          </p:nvPr>
        </p:nvSpPr>
        <p:spPr/>
        <p:txBody>
          <a:bodyPr/>
          <a:lstStyle/>
          <a:p>
            <a:pPr eaLnBrk="1" hangingPunct="1">
              <a:spcBef>
                <a:spcPct val="0"/>
              </a:spcBef>
              <a:defRPr/>
            </a:pPr>
            <a:endParaRPr lang="en-US" sz="2400">
              <a:ea typeface="ＭＳ Ｐゴシック" charset="0"/>
              <a:cs typeface="+mn-cs"/>
            </a:endParaRPr>
          </a:p>
        </p:txBody>
      </p:sp>
    </p:spTree>
    <p:extLst>
      <p:ext uri="{BB962C8B-B14F-4D97-AF65-F5344CB8AC3E}">
        <p14:creationId xmlns:p14="http://schemas.microsoft.com/office/powerpoint/2010/main" val="24130836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fld id="{64BB7AF0-D379-4440-820A-D7AF61A5D518}" type="slidenum">
              <a:rPr lang="en-US" altLang="en-US" sz="1200"/>
              <a:pPr eaLnBrk="1" hangingPunct="1"/>
              <a:t>17</a:t>
            </a:fld>
            <a:endParaRPr lang="en-US" altLang="en-US" sz="1200"/>
          </a:p>
        </p:txBody>
      </p:sp>
      <p:sp>
        <p:nvSpPr>
          <p:cNvPr id="65538" name="Rectangle 2"/>
          <p:cNvSpPr>
            <a:spLocks noGrp="1" noRot="1" noChangeAspect="1" noChangeArrowheads="1" noTextEdit="1"/>
          </p:cNvSpPr>
          <p:nvPr>
            <p:ph type="sldImg"/>
          </p:nvPr>
        </p:nvSpPr>
        <p:spPr>
          <a:ln/>
          <a:extLst>
            <a:ext uri="{FAA26D3D-D897-4be2-8F04-BA451C77F1D7}"/>
          </a:extLst>
        </p:spPr>
      </p:sp>
      <p:sp>
        <p:nvSpPr>
          <p:cNvPr id="65539" name="Rectangle 3"/>
          <p:cNvSpPr>
            <a:spLocks noGrp="1" noChangeArrowheads="1"/>
          </p:cNvSpPr>
          <p:nvPr>
            <p:ph type="body" idx="1"/>
          </p:nvPr>
        </p:nvSpPr>
        <p:spPr/>
        <p:txBody>
          <a:bodyPr/>
          <a:lstStyle/>
          <a:p>
            <a:pPr eaLnBrk="1" hangingPunct="1">
              <a:spcBef>
                <a:spcPct val="0"/>
              </a:spcBef>
              <a:defRPr/>
            </a:pPr>
            <a:endParaRPr lang="en-US" sz="2400">
              <a:ea typeface="ＭＳ Ｐゴシック" charset="0"/>
              <a:cs typeface="+mn-cs"/>
            </a:endParaRPr>
          </a:p>
        </p:txBody>
      </p:sp>
    </p:spTree>
    <p:extLst>
      <p:ext uri="{BB962C8B-B14F-4D97-AF65-F5344CB8AC3E}">
        <p14:creationId xmlns:p14="http://schemas.microsoft.com/office/powerpoint/2010/main" val="6908845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10/8/2021</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10/8/2021</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10/8/2021</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10/8/2021</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10/8/2021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10/8/2021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10/8/2021</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10/8/2021</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10/8/2021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10/8/2021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10/8/2021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10/8/2021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10/8/2021</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Elections</a:t>
            </a:r>
          </a:p>
        </p:txBody>
      </p:sp>
      <p:sp>
        <p:nvSpPr>
          <p:cNvPr id="3" name="Subtitle 2"/>
          <p:cNvSpPr>
            <a:spLocks noGrp="1"/>
          </p:cNvSpPr>
          <p:nvPr>
            <p:ph type="subTitle" idx="1"/>
          </p:nvPr>
        </p:nvSpPr>
        <p:spPr>
          <a:xfrm>
            <a:off x="1371600" y="3632201"/>
            <a:ext cx="9448800" cy="1480126"/>
          </a:xfrm>
        </p:spPr>
        <p:txBody>
          <a:bodyPr>
            <a:normAutofit/>
          </a:bodyPr>
          <a:lstStyle/>
          <a:p>
            <a:r>
              <a:rPr lang="en-US" dirty="0"/>
              <a:t>Coach Flu</a:t>
            </a:r>
          </a:p>
        </p:txBody>
      </p:sp>
    </p:spTree>
    <p:extLst>
      <p:ext uri="{BB962C8B-B14F-4D97-AF65-F5344CB8AC3E}">
        <p14:creationId xmlns:p14="http://schemas.microsoft.com/office/powerpoint/2010/main" val="35689379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defRPr/>
            </a:pPr>
            <a:r>
              <a:rPr lang="en-US" altLang="en-US" sz="3600" dirty="0"/>
              <a:t>The Nomination Game</a:t>
            </a:r>
          </a:p>
        </p:txBody>
      </p:sp>
      <p:sp>
        <p:nvSpPr>
          <p:cNvPr id="7171" name="Rectangle 3"/>
          <p:cNvSpPr>
            <a:spLocks noGrp="1" noChangeArrowheads="1"/>
          </p:cNvSpPr>
          <p:nvPr>
            <p:ph type="body" idx="1"/>
          </p:nvPr>
        </p:nvSpPr>
        <p:spPr/>
        <p:txBody>
          <a:bodyPr/>
          <a:lstStyle/>
          <a:p>
            <a:pPr eaLnBrk="1" hangingPunct="1"/>
            <a:r>
              <a:rPr lang="en-US" altLang="en-US" sz="2400" dirty="0"/>
              <a:t>Competing for Delegates</a:t>
            </a:r>
          </a:p>
          <a:p>
            <a:pPr lvl="1" eaLnBrk="1" hangingPunct="1"/>
            <a:r>
              <a:rPr lang="en-US" altLang="en-US" sz="2400" dirty="0"/>
              <a:t>The Primary Road</a:t>
            </a:r>
          </a:p>
          <a:p>
            <a:pPr lvl="2" eaLnBrk="1" hangingPunct="1"/>
            <a:r>
              <a:rPr lang="en-US" altLang="en-US" sz="2400" dirty="0">
                <a:solidFill>
                  <a:srgbClr val="FF0000"/>
                </a:solidFill>
              </a:rPr>
              <a:t>Primary</a:t>
            </a:r>
            <a:r>
              <a:rPr lang="en-US" altLang="en-US" sz="2400" dirty="0"/>
              <a:t>:</a:t>
            </a:r>
            <a:r>
              <a:rPr lang="en-US" altLang="en-US" sz="2400" u="sng" dirty="0"/>
              <a:t> Elections </a:t>
            </a:r>
            <a:r>
              <a:rPr lang="en-US" altLang="en-US" sz="2400" dirty="0"/>
              <a:t>in which voters choose the nominee or delegates pledged to the nominee.</a:t>
            </a:r>
          </a:p>
          <a:p>
            <a:pPr lvl="2" eaLnBrk="1" hangingPunct="1"/>
            <a:r>
              <a:rPr lang="en-US" altLang="en-US" sz="2400" dirty="0"/>
              <a:t>Started by turn of the century reformers.</a:t>
            </a:r>
          </a:p>
          <a:p>
            <a:pPr lvl="2" eaLnBrk="1" hangingPunct="1"/>
            <a:r>
              <a:rPr lang="en-US" altLang="en-US" sz="2400" dirty="0"/>
              <a:t>Most states use one of the forms of a primary.</a:t>
            </a:r>
          </a:p>
          <a:p>
            <a:pPr lvl="2" eaLnBrk="1" hangingPunct="1"/>
            <a:r>
              <a:rPr lang="en-US" altLang="en-US" sz="2400" dirty="0">
                <a:solidFill>
                  <a:srgbClr val="FF0000"/>
                </a:solidFill>
              </a:rPr>
              <a:t>Frontloading</a:t>
            </a:r>
            <a:r>
              <a:rPr lang="en-US" altLang="en-US" sz="2400" dirty="0"/>
              <a:t> is the tendency of states to hold primaries early - New Hampshire is first.</a:t>
            </a:r>
          </a:p>
          <a:p>
            <a:pPr lvl="2" eaLnBrk="1" hangingPunct="1"/>
            <a:r>
              <a:rPr lang="en-US" altLang="en-US" sz="2400" dirty="0"/>
              <a:t>Generally primaries serve as elimination contests.</a:t>
            </a:r>
          </a:p>
        </p:txBody>
      </p:sp>
    </p:spTree>
    <p:extLst>
      <p:ext uri="{BB962C8B-B14F-4D97-AF65-F5344CB8AC3E}">
        <p14:creationId xmlns:p14="http://schemas.microsoft.com/office/powerpoint/2010/main" val="544599243"/>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17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17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17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7171">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7171">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7171">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717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bldLvl="3"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defRPr/>
            </a:pPr>
            <a:r>
              <a:rPr lang="en-US" altLang="en-US" sz="3600" dirty="0"/>
              <a:t>The Nomination Game</a:t>
            </a:r>
          </a:p>
        </p:txBody>
      </p:sp>
      <p:sp>
        <p:nvSpPr>
          <p:cNvPr id="8195" name="Rectangle 3"/>
          <p:cNvSpPr>
            <a:spLocks noGrp="1" noChangeArrowheads="1"/>
          </p:cNvSpPr>
          <p:nvPr>
            <p:ph type="body" idx="1"/>
          </p:nvPr>
        </p:nvSpPr>
        <p:spPr/>
        <p:txBody>
          <a:bodyPr/>
          <a:lstStyle/>
          <a:p>
            <a:pPr eaLnBrk="1" hangingPunct="1"/>
            <a:r>
              <a:rPr lang="en-US" altLang="en-US" sz="2400"/>
              <a:t>Competing for Delegates</a:t>
            </a:r>
          </a:p>
          <a:p>
            <a:pPr lvl="1" eaLnBrk="1" hangingPunct="1"/>
            <a:r>
              <a:rPr lang="en-US" altLang="en-US" sz="2400"/>
              <a:t>Evaluating the Primary and Caucus System</a:t>
            </a:r>
          </a:p>
          <a:p>
            <a:pPr lvl="2" eaLnBrk="1" hangingPunct="1"/>
            <a:r>
              <a:rPr lang="en-US" altLang="en-US" sz="2400"/>
              <a:t>Disproportionate attention to the early ones.</a:t>
            </a:r>
          </a:p>
          <a:p>
            <a:pPr lvl="2" eaLnBrk="1" hangingPunct="1"/>
            <a:r>
              <a:rPr lang="en-US" altLang="en-US" sz="2400"/>
              <a:t>Prominent politicians find it difficult to make time to run.</a:t>
            </a:r>
          </a:p>
          <a:p>
            <a:pPr lvl="2" eaLnBrk="1" hangingPunct="1"/>
            <a:r>
              <a:rPr lang="en-US" altLang="en-US" sz="2400"/>
              <a:t>Money plays too big a role.</a:t>
            </a:r>
          </a:p>
          <a:p>
            <a:pPr lvl="2" eaLnBrk="1" hangingPunct="1"/>
            <a:r>
              <a:rPr lang="en-US" altLang="en-US" sz="2400"/>
              <a:t>Participation in primaries and caucuses is low and unrepresentative.</a:t>
            </a:r>
          </a:p>
          <a:p>
            <a:pPr lvl="2" eaLnBrk="1" hangingPunct="1"/>
            <a:r>
              <a:rPr lang="en-US" altLang="en-US" sz="2400"/>
              <a:t>The system gives too much power to the media.</a:t>
            </a:r>
          </a:p>
        </p:txBody>
      </p:sp>
    </p:spTree>
    <p:extLst>
      <p:ext uri="{BB962C8B-B14F-4D97-AF65-F5344CB8AC3E}">
        <p14:creationId xmlns:p14="http://schemas.microsoft.com/office/powerpoint/2010/main" val="2375398250"/>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19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19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819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819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8195">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8195">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819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bldLvl="3"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defRPr/>
            </a:pPr>
            <a:r>
              <a:rPr lang="en-US" altLang="en-US" sz="3200" dirty="0"/>
              <a:t>The Campaign Game</a:t>
            </a:r>
          </a:p>
        </p:txBody>
      </p:sp>
      <p:sp>
        <p:nvSpPr>
          <p:cNvPr id="12291" name="Rectangle 3"/>
          <p:cNvSpPr>
            <a:spLocks noGrp="1" noChangeArrowheads="1"/>
          </p:cNvSpPr>
          <p:nvPr>
            <p:ph type="body" idx="1"/>
          </p:nvPr>
        </p:nvSpPr>
        <p:spPr>
          <a:xfrm>
            <a:off x="757845" y="1828800"/>
            <a:ext cx="8361217" cy="4522124"/>
          </a:xfrm>
        </p:spPr>
        <p:txBody>
          <a:bodyPr>
            <a:normAutofit lnSpcReduction="10000"/>
          </a:bodyPr>
          <a:lstStyle/>
          <a:p>
            <a:pPr eaLnBrk="1" hangingPunct="1"/>
            <a:r>
              <a:rPr lang="en-US" altLang="en-US" sz="2800" dirty="0"/>
              <a:t>The High-Tech Media Campaign</a:t>
            </a:r>
          </a:p>
          <a:p>
            <a:pPr lvl="1" eaLnBrk="1" hangingPunct="1"/>
            <a:r>
              <a:rPr lang="en-US" altLang="en-US" sz="2800" dirty="0">
                <a:solidFill>
                  <a:srgbClr val="FF0000"/>
                </a:solidFill>
              </a:rPr>
              <a:t>Direct mail </a:t>
            </a:r>
            <a:r>
              <a:rPr lang="en-US" altLang="en-US" sz="2800" dirty="0"/>
              <a:t>used to generate support and money for the candidate</a:t>
            </a:r>
          </a:p>
          <a:p>
            <a:pPr lvl="1" eaLnBrk="1" hangingPunct="1"/>
            <a:r>
              <a:rPr lang="en-US" altLang="en-US" sz="2800" dirty="0"/>
              <a:t>Get media attention through ad budget and “free” coverage</a:t>
            </a:r>
          </a:p>
          <a:p>
            <a:pPr lvl="1" eaLnBrk="1" hangingPunct="1"/>
            <a:r>
              <a:rPr lang="en-US" altLang="en-US" sz="2800" dirty="0"/>
              <a:t>Emphasis on “marketing” a candidate</a:t>
            </a:r>
          </a:p>
          <a:p>
            <a:pPr lvl="1" eaLnBrk="1" hangingPunct="1"/>
            <a:r>
              <a:rPr lang="en-US" altLang="en-US" sz="2800" dirty="0"/>
              <a:t>News focuses on strategies and events, not on policies</a:t>
            </a:r>
          </a:p>
          <a:p>
            <a:pPr lvl="1" eaLnBrk="1" hangingPunct="1"/>
            <a:r>
              <a:rPr lang="en-US" altLang="en-US" sz="2800" dirty="0">
                <a:solidFill>
                  <a:srgbClr val="FF0000"/>
                </a:solidFill>
              </a:rPr>
              <a:t>Horserace Journalism</a:t>
            </a:r>
            <a:r>
              <a:rPr lang="en-US" altLang="en-US" sz="2800" dirty="0"/>
              <a:t>: is a term given to the media focusing on the campaign battle and not the substance of the candidates policies they believe in.</a:t>
            </a:r>
          </a:p>
        </p:txBody>
      </p:sp>
      <p:pic>
        <p:nvPicPr>
          <p:cNvPr id="52228" name="Picture 1029" descr="15499-82d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86925" y="1981200"/>
            <a:ext cx="161925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9" name="Picture 1031" descr="200407102-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89548" y="5112127"/>
            <a:ext cx="1543050"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4147573"/>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29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229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229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2291">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229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229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bldLvl="2"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ea typeface="+mj-ea"/>
              </a:rPr>
              <a:t>The Mandate Theory of Elections</a:t>
            </a:r>
          </a:p>
        </p:txBody>
      </p:sp>
      <p:sp>
        <p:nvSpPr>
          <p:cNvPr id="15363" name="Content Placeholder 2"/>
          <p:cNvSpPr>
            <a:spLocks noGrp="1"/>
          </p:cNvSpPr>
          <p:nvPr>
            <p:ph idx="1"/>
          </p:nvPr>
        </p:nvSpPr>
        <p:spPr/>
        <p:txBody>
          <a:bodyPr/>
          <a:lstStyle/>
          <a:p>
            <a:pPr eaLnBrk="1" hangingPunct="1"/>
            <a:r>
              <a:rPr lang="en-US" altLang="en-US" dirty="0"/>
              <a:t>The </a:t>
            </a:r>
            <a:r>
              <a:rPr lang="en-US" altLang="en-US" dirty="0">
                <a:solidFill>
                  <a:srgbClr val="FF0000"/>
                </a:solidFill>
              </a:rPr>
              <a:t>Mandate Theory of Elections </a:t>
            </a:r>
            <a:r>
              <a:rPr lang="en-US" altLang="en-US" dirty="0"/>
              <a:t>is the idea that the winning candidate has a mandate (widespread support) from the people to carry out his or her policies.</a:t>
            </a:r>
          </a:p>
          <a:p>
            <a:pPr eaLnBrk="1" hangingPunct="1"/>
            <a:r>
              <a:rPr lang="en-US" altLang="en-US" dirty="0">
                <a:solidFill>
                  <a:srgbClr val="FF0000"/>
                </a:solidFill>
              </a:rPr>
              <a:t>Policy voting </a:t>
            </a:r>
            <a:r>
              <a:rPr lang="en-US" altLang="en-US" dirty="0"/>
              <a:t>is the idea that electoral choices are based on voters’ policy preferences and where the candidate stands on policy issues. </a:t>
            </a:r>
          </a:p>
          <a:p>
            <a:pPr eaLnBrk="1" hangingPunct="1"/>
            <a:r>
              <a:rPr lang="en-US" altLang="en-US" dirty="0">
                <a:solidFill>
                  <a:srgbClr val="FF0000"/>
                </a:solidFill>
              </a:rPr>
              <a:t>Retrospective voting </a:t>
            </a:r>
            <a:r>
              <a:rPr lang="en-US" altLang="en-US" dirty="0"/>
              <a:t>is the idea that incumbents who have provided desired results are rewarded with a new term and those who fail are not reelected. “What have you done for me lately”?</a:t>
            </a:r>
          </a:p>
          <a:p>
            <a:pPr eaLnBrk="1" hangingPunct="1"/>
            <a:endParaRPr lang="en-US" altLang="en-US" dirty="0"/>
          </a:p>
        </p:txBody>
      </p:sp>
    </p:spTree>
    <p:extLst>
      <p:ext uri="{BB962C8B-B14F-4D97-AF65-F5344CB8AC3E}">
        <p14:creationId xmlns:p14="http://schemas.microsoft.com/office/powerpoint/2010/main" val="15275862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normAutofit/>
          </a:bodyPr>
          <a:lstStyle/>
          <a:p>
            <a:pPr>
              <a:defRPr/>
            </a:pPr>
            <a:r>
              <a:rPr lang="en-US">
                <a:ea typeface="+mj-ea"/>
              </a:rPr>
              <a:t>The Last Battle: The Electoral College</a:t>
            </a:r>
          </a:p>
        </p:txBody>
      </p:sp>
      <p:sp>
        <p:nvSpPr>
          <p:cNvPr id="19459" name="Rectangle 3"/>
          <p:cNvSpPr>
            <a:spLocks noGrp="1" noChangeArrowheads="1"/>
          </p:cNvSpPr>
          <p:nvPr>
            <p:ph idx="1"/>
          </p:nvPr>
        </p:nvSpPr>
        <p:spPr>
          <a:xfrm>
            <a:off x="614266" y="1813249"/>
            <a:ext cx="4800600" cy="4114800"/>
          </a:xfrm>
        </p:spPr>
        <p:txBody>
          <a:bodyPr rtlCol="0">
            <a:normAutofit lnSpcReduction="10000"/>
          </a:bodyPr>
          <a:lstStyle/>
          <a:p>
            <a:pPr marL="182880" indent="-182880">
              <a:defRPr/>
            </a:pPr>
            <a:r>
              <a:rPr lang="en-US" sz="2800" dirty="0">
                <a:solidFill>
                  <a:srgbClr val="FF0000"/>
                </a:solidFill>
              </a:rPr>
              <a:t>Electoral College </a:t>
            </a:r>
            <a:r>
              <a:rPr lang="en-US" sz="2800" dirty="0"/>
              <a:t>actually elects the President- founders wanted him chosen by the elite of the country</a:t>
            </a:r>
          </a:p>
          <a:p>
            <a:pPr marL="182880" indent="-182880">
              <a:defRPr/>
            </a:pPr>
            <a:r>
              <a:rPr lang="en-US" sz="2800" dirty="0"/>
              <a:t>States choose the electors</a:t>
            </a:r>
          </a:p>
          <a:p>
            <a:pPr marL="182880" indent="-182880">
              <a:defRPr/>
            </a:pPr>
            <a:r>
              <a:rPr lang="en-US" sz="2800" dirty="0">
                <a:solidFill>
                  <a:srgbClr val="FF0000"/>
                </a:solidFill>
              </a:rPr>
              <a:t>Winner-Take-All system </a:t>
            </a:r>
            <a:r>
              <a:rPr lang="en-US" sz="2800" dirty="0"/>
              <a:t>gives bigger emphasis to more populated states battleground states</a:t>
            </a:r>
          </a:p>
        </p:txBody>
      </p:sp>
      <p:pic>
        <p:nvPicPr>
          <p:cNvPr id="3074" name="Picture 2" descr="Image result for electoral college map 2016 results">
            <a:extLst>
              <a:ext uri="{FF2B5EF4-FFF2-40B4-BE49-F238E27FC236}">
                <a16:creationId xmlns:a16="http://schemas.microsoft.com/office/drawing/2014/main" id="{483B49F8-D975-4033-A0FF-F5A73DE052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5020" y="2148229"/>
            <a:ext cx="6183086" cy="39453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2490997"/>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94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945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945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2829099" y="443950"/>
            <a:ext cx="8610600" cy="1293028"/>
          </a:xfrm>
        </p:spPr>
        <p:txBody>
          <a:bodyPr>
            <a:normAutofit/>
          </a:bodyPr>
          <a:lstStyle/>
          <a:p>
            <a:pPr>
              <a:defRPr/>
            </a:pPr>
            <a:r>
              <a:rPr lang="en-US" dirty="0">
                <a:ea typeface="+mj-ea"/>
              </a:rPr>
              <a:t>The Last Battle: The Electoral College</a:t>
            </a:r>
          </a:p>
        </p:txBody>
      </p:sp>
      <p:sp>
        <p:nvSpPr>
          <p:cNvPr id="20483" name="Rectangle 3"/>
          <p:cNvSpPr>
            <a:spLocks noGrp="1" noChangeArrowheads="1"/>
          </p:cNvSpPr>
          <p:nvPr>
            <p:ph idx="1"/>
          </p:nvPr>
        </p:nvSpPr>
        <p:spPr>
          <a:xfrm>
            <a:off x="1752600" y="1828800"/>
            <a:ext cx="5105400" cy="4343400"/>
          </a:xfrm>
        </p:spPr>
        <p:txBody>
          <a:bodyPr rtlCol="0">
            <a:normAutofit fontScale="92500" lnSpcReduction="10000"/>
          </a:bodyPr>
          <a:lstStyle/>
          <a:p>
            <a:pPr marL="182880" indent="-182880">
              <a:lnSpc>
                <a:spcPct val="80000"/>
              </a:lnSpc>
              <a:defRPr/>
            </a:pPr>
            <a:r>
              <a:rPr lang="en-US" sz="2800"/>
              <a:t>How it works today:</a:t>
            </a:r>
          </a:p>
          <a:p>
            <a:pPr lvl="1" indent="-182880">
              <a:lnSpc>
                <a:spcPct val="80000"/>
              </a:lnSpc>
              <a:defRPr/>
            </a:pPr>
            <a:r>
              <a:rPr lang="en-US" sz="2400"/>
              <a:t>Each state has as many votes as it does Representatives and Senators.</a:t>
            </a:r>
          </a:p>
          <a:p>
            <a:pPr lvl="1" indent="-182880">
              <a:lnSpc>
                <a:spcPct val="80000"/>
              </a:lnSpc>
              <a:defRPr/>
            </a:pPr>
            <a:r>
              <a:rPr lang="en-US" sz="2400"/>
              <a:t>Winner of popular vote typically gets ALL the Electoral College votes.</a:t>
            </a:r>
          </a:p>
          <a:p>
            <a:pPr lvl="1" indent="-182880">
              <a:lnSpc>
                <a:spcPct val="80000"/>
              </a:lnSpc>
              <a:defRPr/>
            </a:pPr>
            <a:r>
              <a:rPr lang="en-US" sz="2400"/>
              <a:t>Electors meet in December, votes are reported by the vice president in January.</a:t>
            </a:r>
          </a:p>
          <a:p>
            <a:pPr lvl="1" indent="-182880">
              <a:lnSpc>
                <a:spcPct val="80000"/>
              </a:lnSpc>
              <a:defRPr/>
            </a:pPr>
            <a:r>
              <a:rPr lang="en-US" sz="2400"/>
              <a:t>If no candidate gets 270 votes (a majority), the House of Representatives votes for president, with each state getting ONE vote.</a:t>
            </a:r>
          </a:p>
        </p:txBody>
      </p:sp>
      <p:sp>
        <p:nvSpPr>
          <p:cNvPr id="17412"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ltLang="en-US" sz="1200">
              <a:solidFill>
                <a:srgbClr val="FFFFFF"/>
              </a:solidFill>
            </a:endParaRPr>
          </a:p>
        </p:txBody>
      </p:sp>
      <p:sp>
        <p:nvSpPr>
          <p:cNvPr id="17413"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ltLang="en-US" sz="1200" dirty="0">
              <a:solidFill>
                <a:srgbClr val="FFFFFF"/>
              </a:solidFill>
            </a:endParaRPr>
          </a:p>
        </p:txBody>
      </p:sp>
      <p:pic>
        <p:nvPicPr>
          <p:cNvPr id="17414" name="Picture 4" descr="Bush_v_Gore_245447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5464" y="1828800"/>
            <a:ext cx="3487737"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99661811"/>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048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048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048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048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048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bldLvl="2"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wrap="square" numCol="1" anchorCtr="0" compatLnSpc="1">
            <a:prstTxWarp prst="textNoShape">
              <a:avLst/>
            </a:prstTxWarp>
          </a:bodyPr>
          <a:lstStyle/>
          <a:p>
            <a:pPr eaLnBrk="1" hangingPunct="1">
              <a:defRPr/>
            </a:pPr>
            <a:r>
              <a:rPr lang="en-US" sz="3600"/>
              <a:t>Whether to Vote: A Citizen</a:t>
            </a:r>
            <a:r>
              <a:rPr lang="ja-JP" altLang="en-US" sz="3600"/>
              <a:t>’</a:t>
            </a:r>
            <a:r>
              <a:rPr lang="en-US" altLang="ja-JP" sz="3600"/>
              <a:t>s First Choice</a:t>
            </a:r>
            <a:endParaRPr lang="en-US" sz="3600"/>
          </a:p>
        </p:txBody>
      </p:sp>
      <p:sp>
        <p:nvSpPr>
          <p:cNvPr id="11267" name="Rectangle 3"/>
          <p:cNvSpPr>
            <a:spLocks noGrp="1" noChangeArrowheads="1"/>
          </p:cNvSpPr>
          <p:nvPr>
            <p:ph idx="1"/>
          </p:nvPr>
        </p:nvSpPr>
        <p:spPr>
          <a:xfrm>
            <a:off x="1028700" y="1997825"/>
            <a:ext cx="4800600" cy="4191000"/>
          </a:xfrm>
        </p:spPr>
        <p:txBody>
          <a:bodyPr>
            <a:normAutofit fontScale="92500" lnSpcReduction="20000"/>
          </a:bodyPr>
          <a:lstStyle/>
          <a:p>
            <a:pPr eaLnBrk="1" hangingPunct="1">
              <a:lnSpc>
                <a:spcPct val="90000"/>
              </a:lnSpc>
            </a:pPr>
            <a:r>
              <a:rPr lang="en-US" altLang="en-US" sz="2800" dirty="0"/>
              <a:t>Deciding Whether to Vote</a:t>
            </a:r>
          </a:p>
          <a:p>
            <a:pPr lvl="1" eaLnBrk="1" hangingPunct="1">
              <a:lnSpc>
                <a:spcPct val="90000"/>
              </a:lnSpc>
            </a:pPr>
            <a:r>
              <a:rPr lang="en-US" altLang="en-US" sz="2400" dirty="0">
                <a:solidFill>
                  <a:srgbClr val="FF0000"/>
                </a:solidFill>
              </a:rPr>
              <a:t>Legitimacy</a:t>
            </a:r>
            <a:r>
              <a:rPr lang="en-US" altLang="en-US" sz="2400" dirty="0"/>
              <a:t>- the people’s belief that the government has the right to rule</a:t>
            </a:r>
          </a:p>
          <a:p>
            <a:pPr lvl="1" eaLnBrk="1" hangingPunct="1">
              <a:lnSpc>
                <a:spcPct val="90000"/>
              </a:lnSpc>
            </a:pPr>
            <a:r>
              <a:rPr lang="en-US" altLang="en-US" sz="2400" dirty="0">
                <a:solidFill>
                  <a:srgbClr val="FF0000"/>
                </a:solidFill>
              </a:rPr>
              <a:t>High Legitimacy- </a:t>
            </a:r>
            <a:r>
              <a:rPr lang="en-US" altLang="en-US" sz="2400" dirty="0"/>
              <a:t>when the loser of the campaign accepts the results peacefully.</a:t>
            </a:r>
          </a:p>
          <a:p>
            <a:pPr lvl="1" eaLnBrk="1" hangingPunct="1">
              <a:lnSpc>
                <a:spcPct val="90000"/>
              </a:lnSpc>
            </a:pPr>
            <a:r>
              <a:rPr lang="en-US" altLang="en-US" sz="2400" dirty="0">
                <a:solidFill>
                  <a:srgbClr val="FF0000"/>
                </a:solidFill>
              </a:rPr>
              <a:t>Political Efficacy</a:t>
            </a:r>
            <a:r>
              <a:rPr lang="en-US" altLang="en-US" sz="2400" dirty="0"/>
              <a:t>: The belief that one</a:t>
            </a:r>
            <a:r>
              <a:rPr lang="ja-JP" altLang="en-US" sz="2400" dirty="0"/>
              <a:t>’</a:t>
            </a:r>
            <a:r>
              <a:rPr lang="en-US" altLang="ja-JP" sz="2400" dirty="0"/>
              <a:t>s political participation really matters.</a:t>
            </a:r>
          </a:p>
          <a:p>
            <a:pPr lvl="1" eaLnBrk="1" hangingPunct="1">
              <a:lnSpc>
                <a:spcPct val="90000"/>
              </a:lnSpc>
            </a:pPr>
            <a:r>
              <a:rPr lang="en-US" altLang="en-US" sz="2400" dirty="0">
                <a:solidFill>
                  <a:srgbClr val="FF0000"/>
                </a:solidFill>
              </a:rPr>
              <a:t>Civic Duty: </a:t>
            </a:r>
            <a:r>
              <a:rPr lang="en-US" altLang="en-US" sz="2400" dirty="0"/>
              <a:t>The belief that in order to support democratic government, a citizen should always vote.</a:t>
            </a:r>
          </a:p>
        </p:txBody>
      </p:sp>
      <p:sp>
        <p:nvSpPr>
          <p:cNvPr id="11268" name="Rectangle 4"/>
          <p:cNvSpPr>
            <a:spLocks noChangeArrowheads="1"/>
          </p:cNvSpPr>
          <p:nvPr/>
        </p:nvSpPr>
        <p:spPr bwMode="auto">
          <a:xfrm>
            <a:off x="10588626" y="5453063"/>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endParaRPr lang="en-US">
              <a:latin typeface="Times New Roman" charset="0"/>
              <a:ea typeface="ＭＳ Ｐゴシック" charset="0"/>
            </a:endParaRPr>
          </a:p>
        </p:txBody>
      </p:sp>
      <p:pic>
        <p:nvPicPr>
          <p:cNvPr id="11269" name="Picture 5" descr="article4-to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1" y="3276600"/>
            <a:ext cx="2379663"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1" name="AutoShape 7"/>
          <p:cNvSpPr>
            <a:spLocks noChangeArrowheads="1"/>
          </p:cNvSpPr>
          <p:nvPr/>
        </p:nvSpPr>
        <p:spPr bwMode="auto">
          <a:xfrm>
            <a:off x="8763000" y="1371600"/>
            <a:ext cx="990600" cy="762000"/>
          </a:xfrm>
          <a:prstGeom prst="wedgeRoundRectCallout">
            <a:avLst>
              <a:gd name="adj1" fmla="val -59616"/>
              <a:gd name="adj2" fmla="val 156042"/>
              <a:gd name="adj3" fmla="val 16667"/>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a:latin typeface="Times New Roman" charset="0"/>
              <a:ea typeface="ＭＳ Ｐゴシック" charset="0"/>
            </a:endParaRPr>
          </a:p>
        </p:txBody>
      </p:sp>
    </p:spTree>
    <p:extLst>
      <p:ext uri="{BB962C8B-B14F-4D97-AF65-F5344CB8AC3E}">
        <p14:creationId xmlns:p14="http://schemas.microsoft.com/office/powerpoint/2010/main" val="2450765459"/>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26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12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126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126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126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bldLvl="2"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wrap="square" numCol="1" anchorCtr="0" compatLnSpc="1">
            <a:prstTxWarp prst="textNoShape">
              <a:avLst/>
            </a:prstTxWarp>
          </a:bodyPr>
          <a:lstStyle/>
          <a:p>
            <a:pPr eaLnBrk="1" hangingPunct="1">
              <a:defRPr/>
            </a:pPr>
            <a:r>
              <a:rPr lang="en-US" sz="3600"/>
              <a:t>Whether to Vote: A Citizen</a:t>
            </a:r>
            <a:r>
              <a:rPr lang="ja-JP" altLang="en-US" sz="3600"/>
              <a:t>’</a:t>
            </a:r>
            <a:r>
              <a:rPr lang="en-US" altLang="ja-JP" sz="3600"/>
              <a:t>s First Choice</a:t>
            </a:r>
            <a:endParaRPr lang="en-US" sz="3600"/>
          </a:p>
        </p:txBody>
      </p:sp>
      <p:sp>
        <p:nvSpPr>
          <p:cNvPr id="13315" name="Rectangle 3"/>
          <p:cNvSpPr>
            <a:spLocks noGrp="1" noChangeArrowheads="1"/>
          </p:cNvSpPr>
          <p:nvPr>
            <p:ph idx="1"/>
          </p:nvPr>
        </p:nvSpPr>
        <p:spPr>
          <a:xfrm>
            <a:off x="2209800" y="1828800"/>
            <a:ext cx="3886200" cy="4572000"/>
          </a:xfrm>
        </p:spPr>
        <p:txBody>
          <a:bodyPr/>
          <a:lstStyle/>
          <a:p>
            <a:pPr eaLnBrk="1" hangingPunct="1">
              <a:lnSpc>
                <a:spcPct val="90000"/>
              </a:lnSpc>
            </a:pPr>
            <a:r>
              <a:rPr lang="en-US" altLang="en-US"/>
              <a:t>Who Votes?</a:t>
            </a:r>
          </a:p>
          <a:p>
            <a:pPr eaLnBrk="1" hangingPunct="1">
              <a:lnSpc>
                <a:spcPct val="90000"/>
              </a:lnSpc>
            </a:pPr>
            <a:r>
              <a:rPr lang="en-US" altLang="en-US"/>
              <a:t>These factors increase the likelihood of voting:</a:t>
            </a:r>
          </a:p>
          <a:p>
            <a:pPr lvl="1" eaLnBrk="1" hangingPunct="1">
              <a:lnSpc>
                <a:spcPct val="90000"/>
              </a:lnSpc>
            </a:pPr>
            <a:r>
              <a:rPr lang="en-US" altLang="en-US"/>
              <a:t>Age</a:t>
            </a:r>
          </a:p>
          <a:p>
            <a:pPr lvl="1" eaLnBrk="1" hangingPunct="1">
              <a:lnSpc>
                <a:spcPct val="90000"/>
              </a:lnSpc>
            </a:pPr>
            <a:r>
              <a:rPr lang="en-US" altLang="en-US"/>
              <a:t>Income</a:t>
            </a:r>
          </a:p>
          <a:p>
            <a:pPr lvl="1" eaLnBrk="1" hangingPunct="1">
              <a:lnSpc>
                <a:spcPct val="90000"/>
              </a:lnSpc>
            </a:pPr>
            <a:r>
              <a:rPr lang="en-US" altLang="en-US"/>
              <a:t>Education</a:t>
            </a:r>
          </a:p>
          <a:p>
            <a:pPr lvl="1" eaLnBrk="1" hangingPunct="1">
              <a:lnSpc>
                <a:spcPct val="90000"/>
              </a:lnSpc>
            </a:pPr>
            <a:r>
              <a:rPr lang="en-US" altLang="en-US"/>
              <a:t>Marriage</a:t>
            </a:r>
          </a:p>
          <a:p>
            <a:pPr lvl="1" eaLnBrk="1" hangingPunct="1">
              <a:lnSpc>
                <a:spcPct val="90000"/>
              </a:lnSpc>
            </a:pPr>
            <a:r>
              <a:rPr lang="en-US" altLang="en-US"/>
              <a:t>Caucasian </a:t>
            </a:r>
          </a:p>
          <a:p>
            <a:pPr lvl="1" eaLnBrk="1" hangingPunct="1">
              <a:lnSpc>
                <a:spcPct val="90000"/>
              </a:lnSpc>
            </a:pPr>
            <a:r>
              <a:rPr lang="en-US" altLang="en-US"/>
              <a:t>Female</a:t>
            </a:r>
          </a:p>
          <a:p>
            <a:pPr lvl="1" eaLnBrk="1" hangingPunct="1">
              <a:lnSpc>
                <a:spcPct val="90000"/>
              </a:lnSpc>
            </a:pPr>
            <a:r>
              <a:rPr lang="en-US" altLang="en-US"/>
              <a:t>Union Member</a:t>
            </a:r>
          </a:p>
          <a:p>
            <a:pPr lvl="1" eaLnBrk="1" hangingPunct="1">
              <a:lnSpc>
                <a:spcPct val="90000"/>
              </a:lnSpc>
            </a:pPr>
            <a:r>
              <a:rPr lang="en-US" altLang="en-US"/>
              <a:t>Government Worker</a:t>
            </a:r>
          </a:p>
          <a:p>
            <a:pPr lvl="1" eaLnBrk="1" hangingPunct="1">
              <a:lnSpc>
                <a:spcPct val="90000"/>
              </a:lnSpc>
            </a:pPr>
            <a:r>
              <a:rPr lang="en-US" altLang="en-US"/>
              <a:t>Northerner</a:t>
            </a:r>
          </a:p>
        </p:txBody>
      </p:sp>
      <p:pic>
        <p:nvPicPr>
          <p:cNvPr id="13316" name="Picture 4" descr="3057161100_4806881fa2_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50276" y="3665537"/>
            <a:ext cx="3200400" cy="273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5" descr="imag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78601" y="1608137"/>
            <a:ext cx="1971675"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6" descr="imag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8362" y="4754564"/>
            <a:ext cx="1519238"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8599673"/>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33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331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331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331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3315">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3315">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3315">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13315">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13315">
                                            <p:txEl>
                                              <p:pRg st="8" end="8"/>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13315">
                                            <p:txEl>
                                              <p:pRg st="9" end="9"/>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499"/>
                                          </p:stCondLst>
                                        </p:cTn>
                                        <p:tgtEl>
                                          <p:spTgt spid="1331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bldLvl="2"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normAutofit/>
          </a:bodyPr>
          <a:lstStyle/>
          <a:p>
            <a:pPr>
              <a:defRPr/>
            </a:pPr>
            <a:r>
              <a:rPr lang="en-US">
                <a:ea typeface="+mj-ea"/>
              </a:rPr>
              <a:t>Registering to Vote</a:t>
            </a:r>
            <a:br>
              <a:rPr lang="en-US">
                <a:ea typeface="+mj-ea"/>
              </a:rPr>
            </a:br>
            <a:endParaRPr lang="en-US">
              <a:ea typeface="+mj-ea"/>
            </a:endParaRPr>
          </a:p>
        </p:txBody>
      </p:sp>
      <p:sp>
        <p:nvSpPr>
          <p:cNvPr id="12291" name="Rectangle 3"/>
          <p:cNvSpPr>
            <a:spLocks noGrp="1" noChangeArrowheads="1"/>
          </p:cNvSpPr>
          <p:nvPr>
            <p:ph idx="1"/>
          </p:nvPr>
        </p:nvSpPr>
        <p:spPr>
          <a:xfrm>
            <a:off x="-429491" y="2353887"/>
            <a:ext cx="7772400" cy="4114800"/>
          </a:xfrm>
        </p:spPr>
        <p:txBody>
          <a:bodyPr/>
          <a:lstStyle/>
          <a:p>
            <a:pPr lvl="2" eaLnBrk="1" hangingPunct="1"/>
            <a:r>
              <a:rPr lang="en-US" altLang="en-US" sz="2000" dirty="0"/>
              <a:t>In 1888, West Virginia had 159,000 votes but only 147,000 eligible voters</a:t>
            </a:r>
          </a:p>
          <a:p>
            <a:pPr lvl="2" eaLnBrk="1" hangingPunct="1"/>
            <a:r>
              <a:rPr lang="en-US" altLang="en-US" sz="2000" dirty="0"/>
              <a:t>States adopted voter registration to prevent fraud (North Dakota has no registration)</a:t>
            </a:r>
          </a:p>
          <a:p>
            <a:pPr lvl="2" eaLnBrk="1" hangingPunct="1"/>
            <a:r>
              <a:rPr lang="en-US" altLang="en-US" sz="2000" dirty="0"/>
              <a:t>Biggest indicator of voting is voter registration</a:t>
            </a:r>
          </a:p>
          <a:p>
            <a:pPr lvl="2" eaLnBrk="1" hangingPunct="1"/>
            <a:r>
              <a:rPr lang="en-US" altLang="en-US" sz="2000" dirty="0">
                <a:solidFill>
                  <a:srgbClr val="FF0000"/>
                </a:solidFill>
              </a:rPr>
              <a:t>Motor Voter Law (1993) </a:t>
            </a:r>
            <a:r>
              <a:rPr lang="en-US" altLang="en-US" sz="2000" dirty="0"/>
              <a:t>required states to offer voter registration when citizens obtain their driver’s licenses.</a:t>
            </a:r>
          </a:p>
          <a:p>
            <a:pPr lvl="2" eaLnBrk="1" hangingPunct="1"/>
            <a:r>
              <a:rPr lang="en-US" altLang="en-US" sz="2000" dirty="0"/>
              <a:t>Recent proposals would require ID</a:t>
            </a:r>
          </a:p>
          <a:p>
            <a:pPr eaLnBrk="1" hangingPunct="1"/>
            <a:endParaRPr lang="en-US" altLang="en-US" dirty="0"/>
          </a:p>
        </p:txBody>
      </p:sp>
      <p:pic>
        <p:nvPicPr>
          <p:cNvPr id="80900" name="Picture 4"/>
          <p:cNvPicPr>
            <a:picLocks noChangeAspect="1" noChangeArrowheads="1"/>
          </p:cNvPicPr>
          <p:nvPr/>
        </p:nvPicPr>
        <p:blipFill>
          <a:blip r:embed="rId3"/>
          <a:srcRect/>
          <a:stretch>
            <a:fillRect/>
          </a:stretch>
        </p:blipFill>
        <p:spPr bwMode="auto">
          <a:xfrm>
            <a:off x="7636626" y="3295996"/>
            <a:ext cx="4003675" cy="2520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26330586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defRPr/>
            </a:pPr>
            <a:r>
              <a:rPr lang="en-US" sz="3600" dirty="0"/>
              <a:t>Suffrage: Legal right to vote</a:t>
            </a:r>
          </a:p>
        </p:txBody>
      </p:sp>
      <p:sp>
        <p:nvSpPr>
          <p:cNvPr id="71683" name="Content Placeholder 4"/>
          <p:cNvSpPr>
            <a:spLocks noGrp="1"/>
          </p:cNvSpPr>
          <p:nvPr>
            <p:ph sz="quarter" idx="1"/>
          </p:nvPr>
        </p:nvSpPr>
        <p:spPr/>
        <p:txBody>
          <a:bodyPr/>
          <a:lstStyle/>
          <a:p>
            <a:pPr marL="0" indent="0"/>
            <a:r>
              <a:rPr lang="en-US" altLang="en-US" sz="2800" dirty="0">
                <a:solidFill>
                  <a:srgbClr val="FF0000"/>
                </a:solidFill>
              </a:rPr>
              <a:t>15</a:t>
            </a:r>
            <a:r>
              <a:rPr lang="en-US" altLang="en-US" sz="2800" baseline="30000" dirty="0">
                <a:solidFill>
                  <a:srgbClr val="FF0000"/>
                </a:solidFill>
              </a:rPr>
              <a:t>th</a:t>
            </a:r>
            <a:r>
              <a:rPr lang="en-US" altLang="en-US" sz="2800" dirty="0">
                <a:solidFill>
                  <a:srgbClr val="FF0000"/>
                </a:solidFill>
              </a:rPr>
              <a:t> Amendment </a:t>
            </a:r>
            <a:r>
              <a:rPr lang="en-US" altLang="en-US" sz="2800" dirty="0"/>
              <a:t>extended suffrage to African Americans</a:t>
            </a:r>
          </a:p>
          <a:p>
            <a:pPr marL="0" indent="0"/>
            <a:r>
              <a:rPr lang="en-US" altLang="en-US" sz="2800" dirty="0">
                <a:solidFill>
                  <a:srgbClr val="FF0000"/>
                </a:solidFill>
              </a:rPr>
              <a:t>17</a:t>
            </a:r>
            <a:r>
              <a:rPr lang="en-US" altLang="en-US" sz="2800" baseline="30000" dirty="0">
                <a:solidFill>
                  <a:srgbClr val="FF0000"/>
                </a:solidFill>
              </a:rPr>
              <a:t>th</a:t>
            </a:r>
            <a:r>
              <a:rPr lang="en-US" altLang="en-US" sz="2800" dirty="0">
                <a:solidFill>
                  <a:srgbClr val="FF0000"/>
                </a:solidFill>
              </a:rPr>
              <a:t> Amendment </a:t>
            </a:r>
            <a:r>
              <a:rPr lang="en-US" altLang="en-US" sz="2800" dirty="0"/>
              <a:t>changed the way that the United States Senate is elected to President.</a:t>
            </a:r>
          </a:p>
          <a:p>
            <a:pPr marL="0" indent="0"/>
            <a:r>
              <a:rPr lang="en-US" altLang="en-US" sz="2800" dirty="0">
                <a:solidFill>
                  <a:srgbClr val="FF0000"/>
                </a:solidFill>
              </a:rPr>
              <a:t>19</a:t>
            </a:r>
            <a:r>
              <a:rPr lang="en-US" altLang="en-US" sz="2800" baseline="30000" dirty="0">
                <a:solidFill>
                  <a:srgbClr val="FF0000"/>
                </a:solidFill>
              </a:rPr>
              <a:t>th</a:t>
            </a:r>
            <a:r>
              <a:rPr lang="en-US" altLang="en-US" sz="2800" dirty="0">
                <a:solidFill>
                  <a:srgbClr val="FF0000"/>
                </a:solidFill>
              </a:rPr>
              <a:t> Amendment </a:t>
            </a:r>
            <a:r>
              <a:rPr lang="en-US" altLang="en-US" sz="2800" dirty="0"/>
              <a:t>extended suffrage to women</a:t>
            </a:r>
          </a:p>
          <a:p>
            <a:pPr marL="0" indent="0"/>
            <a:r>
              <a:rPr lang="en-US" altLang="en-US" sz="2800" dirty="0">
                <a:solidFill>
                  <a:schemeClr val="accent1"/>
                </a:solidFill>
              </a:rPr>
              <a:t>24</a:t>
            </a:r>
            <a:r>
              <a:rPr lang="en-US" altLang="en-US" sz="2800" baseline="30000" dirty="0">
                <a:solidFill>
                  <a:schemeClr val="accent1"/>
                </a:solidFill>
              </a:rPr>
              <a:t>th</a:t>
            </a:r>
            <a:r>
              <a:rPr lang="en-US" altLang="en-US" sz="2800" dirty="0">
                <a:solidFill>
                  <a:schemeClr val="accent1"/>
                </a:solidFill>
              </a:rPr>
              <a:t> Amendment </a:t>
            </a:r>
            <a:r>
              <a:rPr lang="en-US" altLang="en-US" sz="2800" dirty="0"/>
              <a:t>made poll taxes illegal </a:t>
            </a:r>
          </a:p>
          <a:p>
            <a:pPr marL="0" indent="0"/>
            <a:r>
              <a:rPr lang="en-US" altLang="en-US" sz="2800" dirty="0">
                <a:solidFill>
                  <a:srgbClr val="FF0000"/>
                </a:solidFill>
              </a:rPr>
              <a:t>26</a:t>
            </a:r>
            <a:r>
              <a:rPr lang="en-US" altLang="en-US" sz="2800" baseline="30000" dirty="0">
                <a:solidFill>
                  <a:srgbClr val="FF0000"/>
                </a:solidFill>
              </a:rPr>
              <a:t>th</a:t>
            </a:r>
            <a:r>
              <a:rPr lang="en-US" altLang="en-US" sz="2800" dirty="0">
                <a:solidFill>
                  <a:srgbClr val="FF0000"/>
                </a:solidFill>
              </a:rPr>
              <a:t> Amendment </a:t>
            </a:r>
            <a:r>
              <a:rPr lang="en-US" altLang="en-US" sz="2800" dirty="0"/>
              <a:t>extended suffrage to citizens eighteen years and older</a:t>
            </a:r>
            <a:endParaRPr lang="en-US" altLang="en-US" sz="2800" dirty="0">
              <a:solidFill>
                <a:srgbClr val="FFFF00"/>
              </a:solidFill>
            </a:endParaRPr>
          </a:p>
        </p:txBody>
      </p:sp>
    </p:spTree>
    <p:extLst>
      <p:ext uri="{BB962C8B-B14F-4D97-AF65-F5344CB8AC3E}">
        <p14:creationId xmlns:p14="http://schemas.microsoft.com/office/powerpoint/2010/main" val="469385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a:defRPr/>
            </a:pPr>
            <a:r>
              <a:rPr lang="en-US">
                <a:ea typeface="+mj-ea"/>
              </a:rPr>
              <a:t>Three Types of Elections</a:t>
            </a:r>
          </a:p>
        </p:txBody>
      </p:sp>
      <p:sp>
        <p:nvSpPr>
          <p:cNvPr id="7171" name="Rectangle 3"/>
          <p:cNvSpPr>
            <a:spLocks noGrp="1" noChangeArrowheads="1"/>
          </p:cNvSpPr>
          <p:nvPr>
            <p:ph idx="1"/>
          </p:nvPr>
        </p:nvSpPr>
        <p:spPr>
          <a:xfrm>
            <a:off x="1143000" y="838200"/>
            <a:ext cx="9525000" cy="2971800"/>
          </a:xfrm>
        </p:spPr>
        <p:txBody>
          <a:bodyPr/>
          <a:lstStyle/>
          <a:p>
            <a:pPr eaLnBrk="1" hangingPunct="1"/>
            <a:endParaRPr lang="en-US" altLang="en-US" dirty="0"/>
          </a:p>
          <a:p>
            <a:pPr eaLnBrk="1" hangingPunct="1"/>
            <a:endParaRPr lang="en-US" altLang="en-US" dirty="0"/>
          </a:p>
          <a:p>
            <a:pPr lvl="2" eaLnBrk="1" hangingPunct="1"/>
            <a:r>
              <a:rPr lang="en-US" altLang="en-US" sz="2400" b="1" dirty="0">
                <a:solidFill>
                  <a:srgbClr val="FF0000"/>
                </a:solidFill>
              </a:rPr>
              <a:t>Primary Elections-</a:t>
            </a:r>
            <a:r>
              <a:rPr lang="en-US" altLang="en-US" sz="2400" dirty="0">
                <a:solidFill>
                  <a:srgbClr val="FF0000"/>
                </a:solidFill>
              </a:rPr>
              <a:t> </a:t>
            </a:r>
            <a:r>
              <a:rPr lang="en-US" altLang="en-US" sz="2400" dirty="0"/>
              <a:t>voters select party nominees</a:t>
            </a:r>
          </a:p>
          <a:p>
            <a:pPr lvl="2" eaLnBrk="1" hangingPunct="1"/>
            <a:r>
              <a:rPr lang="en-US" altLang="en-US" sz="2400" b="1" dirty="0">
                <a:solidFill>
                  <a:srgbClr val="FF0000"/>
                </a:solidFill>
              </a:rPr>
              <a:t>General Elections-</a:t>
            </a:r>
            <a:r>
              <a:rPr lang="en-US" altLang="en-US" sz="2400" dirty="0">
                <a:solidFill>
                  <a:srgbClr val="FF0000"/>
                </a:solidFill>
              </a:rPr>
              <a:t> </a:t>
            </a:r>
            <a:r>
              <a:rPr lang="en-US" altLang="en-US" sz="2400" dirty="0"/>
              <a:t>the contest between the candidates from different parties</a:t>
            </a:r>
          </a:p>
          <a:p>
            <a:pPr lvl="2" eaLnBrk="1" hangingPunct="1"/>
            <a:r>
              <a:rPr lang="en-US" altLang="en-US" sz="2400" b="1" dirty="0">
                <a:solidFill>
                  <a:srgbClr val="FF0000"/>
                </a:solidFill>
              </a:rPr>
              <a:t>Initiatives and Referendums-</a:t>
            </a:r>
            <a:r>
              <a:rPr lang="en-US" altLang="en-US" sz="2400" dirty="0">
                <a:solidFill>
                  <a:srgbClr val="FF0000"/>
                </a:solidFill>
              </a:rPr>
              <a:t> </a:t>
            </a:r>
            <a:r>
              <a:rPr lang="en-US" altLang="en-US" sz="2400" dirty="0"/>
              <a:t>voters engage in making or ratifying legislation at the state level only</a:t>
            </a:r>
          </a:p>
          <a:p>
            <a:pPr eaLnBrk="1" hangingPunct="1"/>
            <a:endParaRPr lang="en-US" altLang="en-US" dirty="0"/>
          </a:p>
        </p:txBody>
      </p:sp>
      <p:pic>
        <p:nvPicPr>
          <p:cNvPr id="54276" name="Picture 4"/>
          <p:cNvPicPr>
            <a:picLocks noChangeAspect="1" noChangeArrowheads="1"/>
          </p:cNvPicPr>
          <p:nvPr/>
        </p:nvPicPr>
        <p:blipFill>
          <a:blip r:embed="rId3"/>
          <a:srcRect/>
          <a:stretch>
            <a:fillRect/>
          </a:stretch>
        </p:blipFill>
        <p:spPr bwMode="auto">
          <a:xfrm>
            <a:off x="6019801" y="4038601"/>
            <a:ext cx="4384675" cy="234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2487886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defRPr/>
            </a:pPr>
            <a:r>
              <a:rPr lang="en-US" dirty="0"/>
              <a:t>Mandate theory of elections</a:t>
            </a:r>
          </a:p>
        </p:txBody>
      </p:sp>
      <p:sp>
        <p:nvSpPr>
          <p:cNvPr id="79875" name="Content Placeholder 4"/>
          <p:cNvSpPr>
            <a:spLocks noGrp="1"/>
          </p:cNvSpPr>
          <p:nvPr>
            <p:ph sz="quarter" idx="1"/>
          </p:nvPr>
        </p:nvSpPr>
        <p:spPr/>
        <p:txBody>
          <a:bodyPr/>
          <a:lstStyle/>
          <a:p>
            <a:pPr marL="0" indent="0"/>
            <a:r>
              <a:rPr lang="en-US" altLang="en-US" sz="2800" dirty="0"/>
              <a:t>Definition: the idea that the winning candidate has a mandate from the people to carry out his or her platforms on politics</a:t>
            </a:r>
          </a:p>
          <a:p>
            <a:pPr marL="0" indent="0"/>
            <a:r>
              <a:rPr lang="en-US" altLang="en-US" sz="2800" dirty="0"/>
              <a:t>Political scientists focus on three major elements of voters decisions</a:t>
            </a:r>
          </a:p>
          <a:p>
            <a:pPr marL="822325" lvl="1" indent="-457200">
              <a:buFont typeface="Franklin Gothic Medium" panose="020B0603020102020204" pitchFamily="34" charset="0"/>
              <a:buAutoNum type="arabicPeriod"/>
            </a:pPr>
            <a:r>
              <a:rPr lang="en-US" altLang="en-US" sz="2800" dirty="0"/>
              <a:t>Voter’s party identification</a:t>
            </a:r>
          </a:p>
          <a:p>
            <a:pPr marL="822325" lvl="1" indent="-457200">
              <a:buFont typeface="Franklin Gothic Medium" panose="020B0603020102020204" pitchFamily="34" charset="0"/>
              <a:buAutoNum type="arabicPeriod"/>
            </a:pPr>
            <a:r>
              <a:rPr lang="en-US" altLang="en-US" sz="2800" dirty="0"/>
              <a:t>Voters evaluation of the candidates</a:t>
            </a:r>
          </a:p>
          <a:p>
            <a:pPr marL="822325" lvl="1" indent="-457200">
              <a:buFont typeface="Franklin Gothic Medium" panose="020B0603020102020204" pitchFamily="34" charset="0"/>
              <a:buAutoNum type="arabicPeriod"/>
            </a:pPr>
            <a:r>
              <a:rPr lang="en-US" altLang="en-US" sz="2800" dirty="0"/>
              <a:t>Policy voting</a:t>
            </a:r>
          </a:p>
          <a:p>
            <a:pPr marL="0" indent="0"/>
            <a:endParaRPr lang="en-US" altLang="en-US" dirty="0"/>
          </a:p>
          <a:p>
            <a:pPr marL="0" indent="0"/>
            <a:endParaRPr lang="en-US" altLang="en-US" dirty="0"/>
          </a:p>
        </p:txBody>
      </p:sp>
    </p:spTree>
    <p:extLst>
      <p:ext uri="{BB962C8B-B14F-4D97-AF65-F5344CB8AC3E}">
        <p14:creationId xmlns:p14="http://schemas.microsoft.com/office/powerpoint/2010/main" val="21741986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Party Identification</a:t>
            </a:r>
          </a:p>
        </p:txBody>
      </p:sp>
      <p:sp>
        <p:nvSpPr>
          <p:cNvPr id="80899" name="Content Placeholder 2"/>
          <p:cNvSpPr>
            <a:spLocks noGrp="1"/>
          </p:cNvSpPr>
          <p:nvPr>
            <p:ph sz="quarter" idx="1"/>
          </p:nvPr>
        </p:nvSpPr>
        <p:spPr/>
        <p:txBody>
          <a:bodyPr/>
          <a:lstStyle/>
          <a:p>
            <a:pPr marL="0" indent="0"/>
            <a:r>
              <a:rPr lang="en-US" altLang="en-US" sz="3600" dirty="0"/>
              <a:t>People vote most frequently for a party they identify with</a:t>
            </a:r>
          </a:p>
          <a:p>
            <a:pPr marL="0" indent="0"/>
            <a:endParaRPr lang="en-US" altLang="en-US" dirty="0"/>
          </a:p>
        </p:txBody>
      </p:sp>
      <p:pic>
        <p:nvPicPr>
          <p:cNvPr id="3074" name="Picture 2" descr="Image result for picture of sheep vot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1919" y="3107971"/>
            <a:ext cx="5043459" cy="33255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58140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8499" y="1118063"/>
            <a:ext cx="7521575" cy="549275"/>
          </a:xfrm>
        </p:spPr>
        <p:txBody>
          <a:bodyPr>
            <a:normAutofit fontScale="90000"/>
          </a:bodyPr>
          <a:lstStyle/>
          <a:p>
            <a:pPr>
              <a:defRPr/>
            </a:pPr>
            <a:r>
              <a:rPr lang="en-US" sz="3600" dirty="0"/>
              <a:t>Democracy and Elections</a:t>
            </a:r>
          </a:p>
        </p:txBody>
      </p:sp>
      <p:sp>
        <p:nvSpPr>
          <p:cNvPr id="87043" name="Content Placeholder 2"/>
          <p:cNvSpPr>
            <a:spLocks noGrp="1"/>
          </p:cNvSpPr>
          <p:nvPr>
            <p:ph sz="quarter" idx="1"/>
          </p:nvPr>
        </p:nvSpPr>
        <p:spPr>
          <a:xfrm>
            <a:off x="1223357" y="2327565"/>
            <a:ext cx="7521575" cy="3579813"/>
          </a:xfrm>
        </p:spPr>
        <p:txBody>
          <a:bodyPr>
            <a:normAutofit lnSpcReduction="10000"/>
          </a:bodyPr>
          <a:lstStyle/>
          <a:p>
            <a:pPr marL="0" indent="0"/>
            <a:r>
              <a:rPr lang="en-US" altLang="en-US" sz="3200" dirty="0"/>
              <a:t>The greater the policy differences between the candidates, the more likely voters will be able to steer government policies by their choices</a:t>
            </a:r>
          </a:p>
          <a:p>
            <a:pPr marL="0" indent="0"/>
            <a:r>
              <a:rPr lang="en-US" altLang="en-US" sz="3200" dirty="0">
                <a:solidFill>
                  <a:srgbClr val="FF0000"/>
                </a:solidFill>
              </a:rPr>
              <a:t>Retrospective voting  </a:t>
            </a:r>
            <a:r>
              <a:rPr lang="en-US" altLang="en-US" sz="3200" dirty="0"/>
              <a:t>a theory of voting in which voters essentially ask this question—</a:t>
            </a:r>
            <a:r>
              <a:rPr lang="en-US" altLang="en-US" sz="3200" i="1" dirty="0"/>
              <a:t>what have you done for me lately?</a:t>
            </a:r>
            <a:endParaRPr lang="en-US" altLang="en-US" sz="3200" dirty="0">
              <a:solidFill>
                <a:srgbClr val="FFFF00"/>
              </a:solidFill>
            </a:endParaRPr>
          </a:p>
        </p:txBody>
      </p:sp>
    </p:spTree>
    <p:extLst>
      <p:ext uri="{BB962C8B-B14F-4D97-AF65-F5344CB8AC3E}">
        <p14:creationId xmlns:p14="http://schemas.microsoft.com/office/powerpoint/2010/main" val="23611785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defRPr/>
            </a:pPr>
            <a:r>
              <a:rPr lang="en-US" altLang="en-US" sz="3200" dirty="0"/>
              <a:t>The Impact of Campaigns</a:t>
            </a:r>
          </a:p>
        </p:txBody>
      </p:sp>
      <p:sp>
        <p:nvSpPr>
          <p:cNvPr id="18435" name="Rectangle 3"/>
          <p:cNvSpPr>
            <a:spLocks noGrp="1" noChangeArrowheads="1"/>
          </p:cNvSpPr>
          <p:nvPr>
            <p:ph type="body" idx="1"/>
          </p:nvPr>
        </p:nvSpPr>
        <p:spPr/>
        <p:txBody>
          <a:bodyPr/>
          <a:lstStyle/>
          <a:p>
            <a:pPr eaLnBrk="1" hangingPunct="1"/>
            <a:r>
              <a:rPr lang="en-US" altLang="en-US" sz="2800"/>
              <a:t>Campaigns have three effects on voters:</a:t>
            </a:r>
          </a:p>
          <a:p>
            <a:pPr lvl="1" eaLnBrk="1" hangingPunct="1"/>
            <a:r>
              <a:rPr lang="en-US" altLang="en-US" sz="2800"/>
              <a:t>Reinforcement, Activation, Conversion</a:t>
            </a:r>
          </a:p>
          <a:p>
            <a:pPr eaLnBrk="1" hangingPunct="1"/>
            <a:r>
              <a:rPr lang="en-US" altLang="en-US" sz="2800"/>
              <a:t>Mostly, they only reinforce &amp; activate</a:t>
            </a:r>
          </a:p>
          <a:p>
            <a:pPr lvl="1" eaLnBrk="1" hangingPunct="1"/>
            <a:r>
              <a:rPr lang="en-US" altLang="en-US" sz="2800"/>
              <a:t>Selective perception: pay attention to things we agree with.</a:t>
            </a:r>
          </a:p>
          <a:p>
            <a:pPr lvl="1" eaLnBrk="1" hangingPunct="1"/>
            <a:r>
              <a:rPr lang="en-US" altLang="en-US" sz="2800"/>
              <a:t>Party identification still has an affect</a:t>
            </a:r>
          </a:p>
          <a:p>
            <a:pPr lvl="1" eaLnBrk="1" hangingPunct="1"/>
            <a:r>
              <a:rPr lang="en-US" altLang="en-US" sz="2800"/>
              <a:t>Incumbents start with a substantial advantage</a:t>
            </a:r>
          </a:p>
        </p:txBody>
      </p:sp>
    </p:spTree>
    <p:extLst>
      <p:ext uri="{BB962C8B-B14F-4D97-AF65-F5344CB8AC3E}">
        <p14:creationId xmlns:p14="http://schemas.microsoft.com/office/powerpoint/2010/main" val="3080501403"/>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843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843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843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843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8435">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843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bldLvl="2"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defRPr/>
            </a:pPr>
            <a:r>
              <a:rPr lang="en-US" altLang="en-US" sz="3600" dirty="0"/>
              <a:t>Money and Campaigning</a:t>
            </a:r>
          </a:p>
        </p:txBody>
      </p:sp>
      <p:sp>
        <p:nvSpPr>
          <p:cNvPr id="56323" name="Rectangle 3"/>
          <p:cNvSpPr>
            <a:spLocks noGrp="1" noChangeArrowheads="1"/>
          </p:cNvSpPr>
          <p:nvPr>
            <p:ph type="body" idx="1"/>
          </p:nvPr>
        </p:nvSpPr>
        <p:spPr>
          <a:xfrm>
            <a:off x="1711037" y="2057401"/>
            <a:ext cx="7521575" cy="3579813"/>
          </a:xfrm>
        </p:spPr>
        <p:txBody>
          <a:bodyPr>
            <a:normAutofit fontScale="92500"/>
          </a:bodyPr>
          <a:lstStyle/>
          <a:p>
            <a:pPr eaLnBrk="1" hangingPunct="1">
              <a:buFont typeface="Wingdings" panose="05000000000000000000" pitchFamily="2" charset="2"/>
              <a:buNone/>
            </a:pPr>
            <a:r>
              <a:rPr lang="en-US" altLang="en-US" sz="2400" dirty="0">
                <a:solidFill>
                  <a:srgbClr val="FF0000"/>
                </a:solidFill>
              </a:rPr>
              <a:t>527 Groups:  </a:t>
            </a:r>
            <a:r>
              <a:rPr lang="en-US" altLang="en-US" sz="2400" dirty="0"/>
              <a:t>A 527 group is created primarily to influence the selection, nomination, election, appointment or defeat of candidates to federal, state or local public office.  They are not subject to contribution restrictions because they do not directly seek the election of a particular candidates.</a:t>
            </a:r>
          </a:p>
          <a:p>
            <a:pPr eaLnBrk="1" hangingPunct="1">
              <a:buFont typeface="Wingdings" panose="05000000000000000000" pitchFamily="2" charset="2"/>
              <a:buNone/>
            </a:pPr>
            <a:r>
              <a:rPr lang="en-US" altLang="en-US" sz="2400" dirty="0">
                <a:solidFill>
                  <a:srgbClr val="FF0000"/>
                </a:solidFill>
              </a:rPr>
              <a:t>501 (c) groups:  </a:t>
            </a:r>
            <a:r>
              <a:rPr lang="en-US" altLang="en-US" sz="2400" dirty="0"/>
              <a:t>groups that can not spend more than half of their funds on political activities.  These groups have no actual limits on how much money that is.  (also can be labeled as c3 or c4 groups)</a:t>
            </a:r>
          </a:p>
        </p:txBody>
      </p:sp>
    </p:spTree>
    <p:extLst>
      <p:ext uri="{BB962C8B-B14F-4D97-AF65-F5344CB8AC3E}">
        <p14:creationId xmlns:p14="http://schemas.microsoft.com/office/powerpoint/2010/main" val="1175419918"/>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defRPr/>
            </a:pPr>
            <a:r>
              <a:rPr lang="en-US" dirty="0"/>
              <a:t>Primary Elections</a:t>
            </a:r>
          </a:p>
        </p:txBody>
      </p:sp>
      <p:sp>
        <p:nvSpPr>
          <p:cNvPr id="64515" name="Content Placeholder 8"/>
          <p:cNvSpPr>
            <a:spLocks noGrp="1"/>
          </p:cNvSpPr>
          <p:nvPr>
            <p:ph sz="quarter" idx="1"/>
          </p:nvPr>
        </p:nvSpPr>
        <p:spPr/>
        <p:txBody>
          <a:bodyPr/>
          <a:lstStyle/>
          <a:p>
            <a:pPr marL="0" indent="0"/>
            <a:r>
              <a:rPr lang="en-US" altLang="en-US" sz="2800"/>
              <a:t>Voters select party nominees</a:t>
            </a:r>
          </a:p>
          <a:p>
            <a:pPr marL="0" indent="0"/>
            <a:endParaRPr lang="en-US" altLang="en-US"/>
          </a:p>
        </p:txBody>
      </p:sp>
      <p:pic>
        <p:nvPicPr>
          <p:cNvPr id="2050" name="Picture 2" descr="Image result for democratic primary candidates">
            <a:extLst>
              <a:ext uri="{FF2B5EF4-FFF2-40B4-BE49-F238E27FC236}">
                <a16:creationId xmlns:a16="http://schemas.microsoft.com/office/drawing/2014/main" id="{8ED8F6D2-C6A2-4F7D-8CF3-D26E7AC580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4561" y="1874579"/>
            <a:ext cx="5403646" cy="4664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73956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600" dirty="0"/>
              <a:t>General Elections</a:t>
            </a:r>
          </a:p>
        </p:txBody>
      </p:sp>
      <p:sp>
        <p:nvSpPr>
          <p:cNvPr id="65539" name="Content Placeholder 2"/>
          <p:cNvSpPr>
            <a:spLocks noGrp="1"/>
          </p:cNvSpPr>
          <p:nvPr>
            <p:ph sz="quarter" idx="1"/>
          </p:nvPr>
        </p:nvSpPr>
        <p:spPr/>
        <p:txBody>
          <a:bodyPr/>
          <a:lstStyle/>
          <a:p>
            <a:pPr marL="0" indent="0"/>
            <a:r>
              <a:rPr lang="en-US" altLang="en-US" sz="2800"/>
              <a:t>Contested between the nominees of the parties</a:t>
            </a:r>
          </a:p>
          <a:p>
            <a:pPr marL="0" indent="0"/>
            <a:endParaRPr lang="en-US" altLang="en-US"/>
          </a:p>
        </p:txBody>
      </p:sp>
      <p:pic>
        <p:nvPicPr>
          <p:cNvPr id="65540" name="Picture 6" descr="http://www.wnd.com/files/2016/03/Trump-Hillary-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7139" y="2954411"/>
            <a:ext cx="7086600" cy="35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0854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Elections on Specific Policy Questions</a:t>
            </a:r>
          </a:p>
        </p:txBody>
      </p:sp>
      <p:sp>
        <p:nvSpPr>
          <p:cNvPr id="66563" name="Content Placeholder 2"/>
          <p:cNvSpPr>
            <a:spLocks noGrp="1"/>
          </p:cNvSpPr>
          <p:nvPr>
            <p:ph sz="quarter" idx="1"/>
          </p:nvPr>
        </p:nvSpPr>
        <p:spPr/>
        <p:txBody>
          <a:bodyPr/>
          <a:lstStyle/>
          <a:p>
            <a:pPr marL="0" indent="0"/>
            <a:r>
              <a:rPr lang="en-US" altLang="en-US" sz="3200"/>
              <a:t>Voters make or ratify legislation</a:t>
            </a:r>
          </a:p>
          <a:p>
            <a:pPr marL="0" indent="0"/>
            <a:r>
              <a:rPr lang="en-US" altLang="en-US" sz="3200"/>
              <a:t>Ex: women’s rights</a:t>
            </a:r>
          </a:p>
          <a:p>
            <a:pPr marL="0" indent="0"/>
            <a:endParaRPr lang="en-US" altLang="en-US"/>
          </a:p>
          <a:p>
            <a:pPr marL="0" indent="0"/>
            <a:endParaRPr lang="en-US" altLang="en-US"/>
          </a:p>
        </p:txBody>
      </p:sp>
      <p:pic>
        <p:nvPicPr>
          <p:cNvPr id="66564" name="Picture 3" descr="MR890~We-Can-Do-It-Rosie-the-Riveter-Poster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32470" y="2290156"/>
            <a:ext cx="3076575"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5" name="Picture 4" descr="womens-rights-to-vote-749841.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004753" y="3480818"/>
            <a:ext cx="2800350"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90035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2975956" y="471054"/>
            <a:ext cx="8409709" cy="1143000"/>
          </a:xfrm>
        </p:spPr>
        <p:txBody>
          <a:bodyPr>
            <a:normAutofit/>
          </a:bodyPr>
          <a:lstStyle/>
          <a:p>
            <a:pPr>
              <a:defRPr/>
            </a:pPr>
            <a:r>
              <a:rPr lang="en-US" dirty="0">
                <a:ea typeface="+mj-ea"/>
              </a:rPr>
              <a:t>Specific policy elections</a:t>
            </a:r>
          </a:p>
        </p:txBody>
      </p:sp>
      <p:sp>
        <p:nvSpPr>
          <p:cNvPr id="70659" name="Rectangle 3"/>
          <p:cNvSpPr>
            <a:spLocks noGrp="1" noChangeArrowheads="1"/>
          </p:cNvSpPr>
          <p:nvPr>
            <p:ph idx="1"/>
          </p:nvPr>
        </p:nvSpPr>
        <p:spPr>
          <a:xfrm>
            <a:off x="842356" y="1614054"/>
            <a:ext cx="4267200" cy="5334000"/>
          </a:xfrm>
        </p:spPr>
        <p:txBody>
          <a:bodyPr rtlCol="0">
            <a:normAutofit fontScale="92500" lnSpcReduction="10000"/>
          </a:bodyPr>
          <a:lstStyle/>
          <a:p>
            <a:pPr marL="182880" indent="-182880">
              <a:defRPr/>
            </a:pPr>
            <a:endParaRPr lang="en-US" dirty="0">
              <a:ea typeface="+mn-ea"/>
            </a:endParaRPr>
          </a:p>
          <a:p>
            <a:pPr lvl="1" indent="-182880">
              <a:defRPr/>
            </a:pPr>
            <a:r>
              <a:rPr lang="en-US" sz="2400" dirty="0"/>
              <a:t>Many U.S. states vote on their policies</a:t>
            </a:r>
          </a:p>
          <a:p>
            <a:pPr marL="731520" lvl="2" indent="-182880">
              <a:defRPr/>
            </a:pPr>
            <a:r>
              <a:rPr lang="en-US" sz="2400" b="1" dirty="0">
                <a:solidFill>
                  <a:srgbClr val="FF0000"/>
                </a:solidFill>
              </a:rPr>
              <a:t>Referendum</a:t>
            </a:r>
            <a:r>
              <a:rPr lang="en-US" sz="2400" b="1" dirty="0"/>
              <a:t>-</a:t>
            </a:r>
            <a:r>
              <a:rPr lang="en-US" sz="2400" dirty="0"/>
              <a:t> ratifying a policy proposed by the state legislature</a:t>
            </a:r>
          </a:p>
          <a:p>
            <a:pPr marL="731520" lvl="2" indent="-182880">
              <a:defRPr/>
            </a:pPr>
            <a:r>
              <a:rPr lang="en-US" sz="2400" b="1" dirty="0">
                <a:solidFill>
                  <a:srgbClr val="FF0000"/>
                </a:solidFill>
              </a:rPr>
              <a:t>Initiative petition-</a:t>
            </a:r>
            <a:r>
              <a:rPr lang="en-US" sz="2400" dirty="0">
                <a:solidFill>
                  <a:srgbClr val="FF0000"/>
                </a:solidFill>
              </a:rPr>
              <a:t> </a:t>
            </a:r>
            <a:r>
              <a:rPr lang="en-US" sz="2400" dirty="0"/>
              <a:t>citizens proposing legislation (usually by gaining signatures on a proposed law equal to 1/10 of number of voters in previous election)</a:t>
            </a:r>
          </a:p>
          <a:p>
            <a:pPr marL="731520" lvl="2" indent="-182880">
              <a:defRPr/>
            </a:pPr>
            <a:r>
              <a:rPr lang="en-US" sz="2400" b="1" dirty="0">
                <a:solidFill>
                  <a:srgbClr val="FF0000"/>
                </a:solidFill>
              </a:rPr>
              <a:t>Recall</a:t>
            </a:r>
            <a:r>
              <a:rPr lang="en-US" sz="2400" b="1" dirty="0"/>
              <a:t>-</a:t>
            </a:r>
            <a:r>
              <a:rPr lang="en-US" sz="2400" dirty="0"/>
              <a:t>removing a state or local official before the end of his or her term</a:t>
            </a:r>
          </a:p>
          <a:p>
            <a:pPr marL="182880" indent="-182880">
              <a:defRPr/>
            </a:pPr>
            <a:endParaRPr lang="en-US" dirty="0">
              <a:ea typeface="+mn-ea"/>
            </a:endParaRPr>
          </a:p>
          <a:p>
            <a:pPr marL="182880" indent="-182880">
              <a:defRPr/>
            </a:pPr>
            <a:endParaRPr lang="en-US" dirty="0">
              <a:ea typeface="+mn-ea"/>
            </a:endParaRPr>
          </a:p>
        </p:txBody>
      </p:sp>
      <p:pic>
        <p:nvPicPr>
          <p:cNvPr id="8196" name="Picture 6" descr="imag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6724" y="2745972"/>
            <a:ext cx="3352800" cy="225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70998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defRPr/>
            </a:pPr>
            <a:r>
              <a:rPr lang="en-US" altLang="en-US" sz="3200" dirty="0"/>
              <a:t>The Nomination Game</a:t>
            </a:r>
          </a:p>
        </p:txBody>
      </p:sp>
      <p:sp>
        <p:nvSpPr>
          <p:cNvPr id="3075" name="Rectangle 3"/>
          <p:cNvSpPr>
            <a:spLocks noGrp="1" noChangeArrowheads="1"/>
          </p:cNvSpPr>
          <p:nvPr>
            <p:ph type="body" idx="1"/>
          </p:nvPr>
        </p:nvSpPr>
        <p:spPr/>
        <p:txBody>
          <a:bodyPr/>
          <a:lstStyle/>
          <a:p>
            <a:pPr eaLnBrk="1" hangingPunct="1"/>
            <a:r>
              <a:rPr lang="en-US" altLang="en-US" sz="2800" dirty="0">
                <a:solidFill>
                  <a:srgbClr val="FF0000"/>
                </a:solidFill>
              </a:rPr>
              <a:t>Nomination</a:t>
            </a:r>
            <a:r>
              <a:rPr lang="en-US" altLang="en-US" sz="2800" dirty="0"/>
              <a:t>:</a:t>
            </a:r>
          </a:p>
          <a:p>
            <a:pPr lvl="1" eaLnBrk="1" hangingPunct="1"/>
            <a:r>
              <a:rPr lang="en-US" altLang="en-US" sz="2800" dirty="0"/>
              <a:t>The official endorsement of a candidate for office by a political party. Generally, success requires momentum, money, and media attention.</a:t>
            </a:r>
          </a:p>
          <a:p>
            <a:pPr eaLnBrk="1" hangingPunct="1"/>
            <a:r>
              <a:rPr lang="en-US" altLang="en-US" sz="2800" dirty="0">
                <a:solidFill>
                  <a:srgbClr val="FF0000"/>
                </a:solidFill>
              </a:rPr>
              <a:t>Campaign Strategy</a:t>
            </a:r>
            <a:r>
              <a:rPr lang="en-US" altLang="en-US" sz="2800" dirty="0"/>
              <a:t>:</a:t>
            </a:r>
          </a:p>
          <a:p>
            <a:pPr lvl="1" eaLnBrk="1" hangingPunct="1"/>
            <a:r>
              <a:rPr lang="en-US" altLang="en-US" sz="2800" dirty="0"/>
              <a:t>The master plan candidates lay out to guide their electoral campaign.</a:t>
            </a:r>
          </a:p>
        </p:txBody>
      </p:sp>
    </p:spTree>
    <p:extLst>
      <p:ext uri="{BB962C8B-B14F-4D97-AF65-F5344CB8AC3E}">
        <p14:creationId xmlns:p14="http://schemas.microsoft.com/office/powerpoint/2010/main" val="4243427837"/>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07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07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07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07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bldLvl="2"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p:txBody>
          <a:bodyPr/>
          <a:lstStyle/>
          <a:p>
            <a:pPr eaLnBrk="1" hangingPunct="1">
              <a:defRPr/>
            </a:pPr>
            <a:r>
              <a:rPr lang="en-US" altLang="en-US" sz="3200" dirty="0"/>
              <a:t>The Nomination Game</a:t>
            </a:r>
          </a:p>
        </p:txBody>
      </p:sp>
      <p:sp>
        <p:nvSpPr>
          <p:cNvPr id="1027" name="Rectangle 3"/>
          <p:cNvSpPr>
            <a:spLocks noGrp="1" noChangeArrowheads="1"/>
          </p:cNvSpPr>
          <p:nvPr>
            <p:ph type="body" idx="1"/>
          </p:nvPr>
        </p:nvSpPr>
        <p:spPr/>
        <p:txBody>
          <a:bodyPr/>
          <a:lstStyle/>
          <a:p>
            <a:pPr eaLnBrk="1" hangingPunct="1"/>
            <a:r>
              <a:rPr lang="en-US" altLang="en-US" sz="2800"/>
              <a:t>Deciding to Run</a:t>
            </a:r>
          </a:p>
          <a:p>
            <a:pPr lvl="1" eaLnBrk="1" hangingPunct="1"/>
            <a:r>
              <a:rPr lang="en-US" altLang="en-US" sz="2800"/>
              <a:t>Campaigns are physically and emotionally taxing.  Why would a sane person want to do it?</a:t>
            </a:r>
          </a:p>
          <a:p>
            <a:pPr lvl="1" eaLnBrk="1" hangingPunct="1"/>
            <a:r>
              <a:rPr lang="en-US" altLang="en-US" sz="2800"/>
              <a:t>Other countries have short campaigns - generally less than 2 months.</a:t>
            </a:r>
          </a:p>
          <a:p>
            <a:pPr lvl="1" eaLnBrk="1" hangingPunct="1"/>
            <a:r>
              <a:rPr lang="en-US" altLang="en-US" sz="2800"/>
              <a:t>U.S. campaigns (especially for President) can last 18 months or more.  (Obama’s campaign in 2008 lasted 22 months)</a:t>
            </a:r>
          </a:p>
        </p:txBody>
      </p:sp>
    </p:spTree>
    <p:extLst>
      <p:ext uri="{BB962C8B-B14F-4D97-AF65-F5344CB8AC3E}">
        <p14:creationId xmlns:p14="http://schemas.microsoft.com/office/powerpoint/2010/main" val="596670095"/>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2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2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02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02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bldLvl="2"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defRPr/>
            </a:pPr>
            <a:r>
              <a:rPr lang="en-US" altLang="en-US" sz="3200" dirty="0"/>
              <a:t>The Nomination Game</a:t>
            </a:r>
          </a:p>
        </p:txBody>
      </p:sp>
      <p:sp>
        <p:nvSpPr>
          <p:cNvPr id="6147" name="Rectangle 3"/>
          <p:cNvSpPr>
            <a:spLocks noGrp="1" noChangeArrowheads="1"/>
          </p:cNvSpPr>
          <p:nvPr>
            <p:ph type="body" idx="1"/>
          </p:nvPr>
        </p:nvSpPr>
        <p:spPr/>
        <p:txBody>
          <a:bodyPr/>
          <a:lstStyle/>
          <a:p>
            <a:pPr eaLnBrk="1" hangingPunct="1"/>
            <a:r>
              <a:rPr lang="en-US" altLang="en-US" sz="2400" dirty="0"/>
              <a:t>Competing for Delegates</a:t>
            </a:r>
          </a:p>
          <a:p>
            <a:pPr lvl="1" eaLnBrk="1" hangingPunct="1"/>
            <a:r>
              <a:rPr lang="en-US" altLang="en-US" sz="2400" dirty="0"/>
              <a:t>The Caucus Road</a:t>
            </a:r>
          </a:p>
          <a:p>
            <a:pPr lvl="2" eaLnBrk="1" hangingPunct="1"/>
            <a:r>
              <a:rPr lang="en-US" altLang="en-US" sz="2400" dirty="0">
                <a:solidFill>
                  <a:srgbClr val="FF0000"/>
                </a:solidFill>
              </a:rPr>
              <a:t>Caucus: </a:t>
            </a:r>
            <a:r>
              <a:rPr lang="en-US" altLang="en-US" sz="2400" dirty="0"/>
              <a:t>Meetings of state party leaders. Used to select delegates.</a:t>
            </a:r>
          </a:p>
          <a:p>
            <a:pPr lvl="2" eaLnBrk="1" hangingPunct="1"/>
            <a:r>
              <a:rPr lang="en-US" altLang="en-US" sz="2400" dirty="0"/>
              <a:t>Now organized like a pyramid from local precincts to the state’s convention.</a:t>
            </a:r>
          </a:p>
          <a:p>
            <a:pPr lvl="2" eaLnBrk="1" hangingPunct="1"/>
            <a:r>
              <a:rPr lang="en-US" altLang="en-US" sz="2400" dirty="0"/>
              <a:t>Not used by many states.</a:t>
            </a:r>
          </a:p>
          <a:p>
            <a:pPr lvl="2" eaLnBrk="1" hangingPunct="1"/>
            <a:r>
              <a:rPr lang="en-US" altLang="en-US" sz="2400" dirty="0"/>
              <a:t>The Iowa caucus is first and considered the most important.</a:t>
            </a:r>
          </a:p>
        </p:txBody>
      </p:sp>
    </p:spTree>
    <p:extLst>
      <p:ext uri="{BB962C8B-B14F-4D97-AF65-F5344CB8AC3E}">
        <p14:creationId xmlns:p14="http://schemas.microsoft.com/office/powerpoint/2010/main" val="3866442397"/>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14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14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14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14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6147">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614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bldLvl="3" autoUpdateAnimBg="0"/>
    </p:bld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TM04033937[[fn=Vapor Trail]]</Template>
  <TotalTime>305</TotalTime>
  <Words>1175</Words>
  <Application>Microsoft Office PowerPoint</Application>
  <PresentationFormat>Widescreen</PresentationFormat>
  <Paragraphs>140</Paragraphs>
  <Slides>24</Slides>
  <Notes>14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MS PGothic</vt:lpstr>
      <vt:lpstr>MS PGothic</vt:lpstr>
      <vt:lpstr>Arial</vt:lpstr>
      <vt:lpstr>Calibri</vt:lpstr>
      <vt:lpstr>Century Gothic</vt:lpstr>
      <vt:lpstr>Franklin Gothic Medium</vt:lpstr>
      <vt:lpstr>Times New Roman</vt:lpstr>
      <vt:lpstr>Wingdings</vt:lpstr>
      <vt:lpstr>Vapor Trail</vt:lpstr>
      <vt:lpstr>Elections</vt:lpstr>
      <vt:lpstr>Three Types of Elections</vt:lpstr>
      <vt:lpstr>Primary Elections</vt:lpstr>
      <vt:lpstr>General Elections</vt:lpstr>
      <vt:lpstr>Elections on Specific Policy Questions</vt:lpstr>
      <vt:lpstr>Specific policy elections</vt:lpstr>
      <vt:lpstr>The Nomination Game</vt:lpstr>
      <vt:lpstr>The Nomination Game</vt:lpstr>
      <vt:lpstr>The Nomination Game</vt:lpstr>
      <vt:lpstr>The Nomination Game</vt:lpstr>
      <vt:lpstr>The Nomination Game</vt:lpstr>
      <vt:lpstr>The Campaign Game</vt:lpstr>
      <vt:lpstr>The Mandate Theory of Elections</vt:lpstr>
      <vt:lpstr>The Last Battle: The Electoral College</vt:lpstr>
      <vt:lpstr>The Last Battle: The Electoral College</vt:lpstr>
      <vt:lpstr>Whether to Vote: A Citizen’s First Choice</vt:lpstr>
      <vt:lpstr>Whether to Vote: A Citizen’s First Choice</vt:lpstr>
      <vt:lpstr>Registering to Vote </vt:lpstr>
      <vt:lpstr>Suffrage: Legal right to vote</vt:lpstr>
      <vt:lpstr>Mandate theory of elections</vt:lpstr>
      <vt:lpstr>Party Identification</vt:lpstr>
      <vt:lpstr>Democracy and Elections</vt:lpstr>
      <vt:lpstr>The Impact of Campaigns</vt:lpstr>
      <vt:lpstr>Money and Campaigning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Elections</dc:title>
  <dc:creator>Windows User</dc:creator>
  <cp:lastModifiedBy>Michael Fluharty</cp:lastModifiedBy>
  <cp:revision>17</cp:revision>
  <dcterms:created xsi:type="dcterms:W3CDTF">2017-05-19T15:06:45Z</dcterms:created>
  <dcterms:modified xsi:type="dcterms:W3CDTF">2021-10-08T20:05:28Z</dcterms:modified>
</cp:coreProperties>
</file>