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59" r:id="rId4"/>
    <p:sldId id="262" r:id="rId5"/>
    <p:sldId id="260" r:id="rId6"/>
    <p:sldId id="261" r:id="rId7"/>
    <p:sldId id="265" r:id="rId8"/>
    <p:sldId id="267" r:id="rId9"/>
    <p:sldId id="266" r:id="rId10"/>
    <p:sldId id="271" r:id="rId11"/>
    <p:sldId id="277" r:id="rId12"/>
    <p:sldId id="285" r:id="rId13"/>
    <p:sldId id="278" r:id="rId14"/>
    <p:sldId id="279" r:id="rId15"/>
    <p:sldId id="280" r:id="rId16"/>
    <p:sldId id="283" r:id="rId17"/>
    <p:sldId id="281" r:id="rId18"/>
    <p:sldId id="2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B70CAA-072B-417D-86B4-5FC320FE5B6F}" type="datetimeFigureOut">
              <a:rPr lang="en-US" smtClean="0"/>
              <a:t>9/6/2021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102CD-EAB6-4DCC-B69A-5E89A3C3E21D}" type="slidenum">
              <a:rPr lang="en-US" smtClean="0"/>
              <a:t>‹#›</a:t>
            </a:fld>
            <a:endParaRPr lang="en-US"/>
          </a:p>
        </p:txBody>
      </p:sp>
    </p:spTree>
    <p:extLst>
      <p:ext uri="{BB962C8B-B14F-4D97-AF65-F5344CB8AC3E}">
        <p14:creationId xmlns:p14="http://schemas.microsoft.com/office/powerpoint/2010/main" val="416083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6E0589C-32F7-4035-9103-EE25124E7C3B}" type="slidenum">
              <a:rPr lang="en-US" altLang="en-US">
                <a:latin typeface="Arial" panose="020B0604020202020204" pitchFamily="34" charset="0"/>
                <a:cs typeface="Arial" panose="020B0604020202020204" pitchFamily="34" charset="0"/>
              </a:rPr>
              <a:pPr eaLnBrk="1" hangingPunct="1">
                <a:spcBef>
                  <a:spcPct val="0"/>
                </a:spcBef>
              </a:pPr>
              <a:t>16</a:t>
            </a:fld>
            <a:endParaRPr lang="en-US" altLang="en-US">
              <a:latin typeface="Arial" panose="020B0604020202020204" pitchFamily="34" charset="0"/>
              <a:cs typeface="Arial" panose="020B0604020202020204" pitchFamily="34" charset="0"/>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167911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1C9E1B-5C15-4BC8-B640-725E04D6E371}"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83969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1C9E1B-5C15-4BC8-B640-725E04D6E371}"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39816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1C9E1B-5C15-4BC8-B640-725E04D6E371}"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1660992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59200" y="274638"/>
            <a:ext cx="78232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DD0F705A-F18E-448F-A45B-C689C13AD3FE}" type="slidenum">
              <a:rPr lang="en-US" altLang="en-US"/>
              <a:pPr/>
              <a:t>‹#›</a:t>
            </a:fld>
            <a:endParaRPr lang="en-US" altLang="en-US"/>
          </a:p>
        </p:txBody>
      </p:sp>
    </p:spTree>
    <p:extLst>
      <p:ext uri="{BB962C8B-B14F-4D97-AF65-F5344CB8AC3E}">
        <p14:creationId xmlns:p14="http://schemas.microsoft.com/office/powerpoint/2010/main" val="156040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1C9E1B-5C15-4BC8-B640-725E04D6E371}"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253903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1C9E1B-5C15-4BC8-B640-725E04D6E371}" type="datetimeFigureOut">
              <a:rPr lang="en-US" smtClean="0"/>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649149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1C9E1B-5C15-4BC8-B640-725E04D6E371}"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1036224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1C9E1B-5C15-4BC8-B640-725E04D6E371}" type="datetimeFigureOut">
              <a:rPr lang="en-US" smtClean="0"/>
              <a:t>9/6/2021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242532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1C9E1B-5C15-4BC8-B640-725E04D6E371}" type="datetimeFigureOut">
              <a:rPr lang="en-US" smtClean="0"/>
              <a:t>9/6/2021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18237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C9E1B-5C15-4BC8-B640-725E04D6E371}" type="datetimeFigureOut">
              <a:rPr lang="en-US" smtClean="0"/>
              <a:t>9/6/2021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85558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1C9E1B-5C15-4BC8-B640-725E04D6E371}"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242299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1C9E1B-5C15-4BC8-B640-725E04D6E371}" type="datetimeFigureOut">
              <a:rPr lang="en-US" smtClean="0"/>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87F05-B02C-4D1D-8699-62547C58E113}" type="slidenum">
              <a:rPr lang="en-US" smtClean="0"/>
              <a:t>‹#›</a:t>
            </a:fld>
            <a:endParaRPr lang="en-US"/>
          </a:p>
        </p:txBody>
      </p:sp>
    </p:spTree>
    <p:extLst>
      <p:ext uri="{BB962C8B-B14F-4D97-AF65-F5344CB8AC3E}">
        <p14:creationId xmlns:p14="http://schemas.microsoft.com/office/powerpoint/2010/main" val="304259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C9E1B-5C15-4BC8-B640-725E04D6E371}" type="datetimeFigureOut">
              <a:rPr lang="en-US" smtClean="0"/>
              <a:t>9/6/2021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87F05-B02C-4D1D-8699-62547C58E113}" type="slidenum">
              <a:rPr lang="en-US" smtClean="0"/>
              <a:t>‹#›</a:t>
            </a:fld>
            <a:endParaRPr lang="en-US"/>
          </a:p>
        </p:txBody>
      </p:sp>
    </p:spTree>
    <p:extLst>
      <p:ext uri="{BB962C8B-B14F-4D97-AF65-F5344CB8AC3E}">
        <p14:creationId xmlns:p14="http://schemas.microsoft.com/office/powerpoint/2010/main" val="2020068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Federalism </a:t>
            </a:r>
          </a:p>
        </p:txBody>
      </p:sp>
      <p:sp>
        <p:nvSpPr>
          <p:cNvPr id="3" name="Subtitle 2"/>
          <p:cNvSpPr>
            <a:spLocks noGrp="1"/>
          </p:cNvSpPr>
          <p:nvPr>
            <p:ph type="subTitle" idx="1"/>
          </p:nvPr>
        </p:nvSpPr>
        <p:spPr/>
        <p:txBody>
          <a:bodyPr>
            <a:normAutofit/>
          </a:bodyPr>
          <a:lstStyle/>
          <a:p>
            <a:r>
              <a:rPr lang="en-US" dirty="0"/>
              <a:t>Textbook Chapter 3</a:t>
            </a:r>
          </a:p>
          <a:p>
            <a:r>
              <a:rPr lang="en-US" dirty="0"/>
              <a:t>Coach Flu</a:t>
            </a:r>
          </a:p>
        </p:txBody>
      </p:sp>
    </p:spTree>
    <p:extLst>
      <p:ext uri="{BB962C8B-B14F-4D97-AF65-F5344CB8AC3E}">
        <p14:creationId xmlns:p14="http://schemas.microsoft.com/office/powerpoint/2010/main" val="2718695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a:t>Commerce clause</a:t>
            </a:r>
          </a:p>
        </p:txBody>
      </p:sp>
      <p:sp>
        <p:nvSpPr>
          <p:cNvPr id="55299" name="Rectangle 3"/>
          <p:cNvSpPr>
            <a:spLocks noGrp="1" noChangeArrowheads="1"/>
          </p:cNvSpPr>
          <p:nvPr>
            <p:ph type="body" idx="1"/>
          </p:nvPr>
        </p:nvSpPr>
        <p:spPr>
          <a:xfrm>
            <a:off x="1981200" y="1600200"/>
            <a:ext cx="8229600" cy="4876800"/>
          </a:xfrm>
        </p:spPr>
        <p:txBody>
          <a:bodyPr/>
          <a:lstStyle/>
          <a:p>
            <a:pPr>
              <a:lnSpc>
                <a:spcPct val="90000"/>
              </a:lnSpc>
            </a:pPr>
            <a:r>
              <a:rPr lang="en-US" altLang="en-US"/>
              <a:t>Art. I, Sec. 8, Cl. 3 – ‘The Congress shall have power - To regulate commerce with foreign nations, and among the several states, and with the Indian tribes.”</a:t>
            </a:r>
          </a:p>
          <a:p>
            <a:pPr>
              <a:lnSpc>
                <a:spcPct val="90000"/>
              </a:lnSpc>
            </a:pPr>
            <a:r>
              <a:rPr lang="en-US" altLang="en-US"/>
              <a:t>Congress has used the elastic clause to stretch this power</a:t>
            </a:r>
          </a:p>
          <a:p>
            <a:pPr>
              <a:lnSpc>
                <a:spcPct val="90000"/>
              </a:lnSpc>
            </a:pPr>
            <a:r>
              <a:rPr lang="en-US" altLang="en-US"/>
              <a:t>What is commerce? “Buying and selling of goods and services.”</a:t>
            </a:r>
          </a:p>
          <a:p>
            <a:pPr>
              <a:lnSpc>
                <a:spcPct val="90000"/>
              </a:lnSpc>
            </a:pPr>
            <a:r>
              <a:rPr lang="en-US" altLang="en-US"/>
              <a:t>Congress given the power to regulate commerce between foreign countries and US as well as state to state… they control business law.</a:t>
            </a:r>
          </a:p>
        </p:txBody>
      </p:sp>
    </p:spTree>
    <p:extLst>
      <p:ext uri="{BB962C8B-B14F-4D97-AF65-F5344CB8AC3E}">
        <p14:creationId xmlns:p14="http://schemas.microsoft.com/office/powerpoint/2010/main" val="1459203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a:ea typeface="+mj-ea"/>
              </a:rPr>
              <a:t>Increasing National Power</a:t>
            </a:r>
          </a:p>
        </p:txBody>
      </p:sp>
      <p:sp>
        <p:nvSpPr>
          <p:cNvPr id="14339" name="Rectangle 3"/>
          <p:cNvSpPr>
            <a:spLocks noGrp="1" noChangeArrowheads="1"/>
          </p:cNvSpPr>
          <p:nvPr>
            <p:ph idx="1"/>
          </p:nvPr>
        </p:nvSpPr>
        <p:spPr/>
        <p:txBody>
          <a:bodyPr/>
          <a:lstStyle/>
          <a:p>
            <a:pPr eaLnBrk="1" hangingPunct="1"/>
            <a:r>
              <a:rPr lang="en-US" altLang="en-US"/>
              <a:t>In </a:t>
            </a:r>
            <a:r>
              <a:rPr lang="en-US" altLang="en-US" i="1"/>
              <a:t>Gibbons v. Ogden</a:t>
            </a:r>
            <a:r>
              <a:rPr lang="en-US" altLang="en-US"/>
              <a:t> (1824), the Court defined commerce broadly, to include all </a:t>
            </a:r>
            <a:r>
              <a:rPr lang="ja-JP" altLang="en-US">
                <a:latin typeface="Arial" panose="020B0604020202020204" pitchFamily="34" charset="0"/>
                <a:ea typeface="MS Mincho" pitchFamily="49" charset="-128"/>
              </a:rPr>
              <a:t>“</a:t>
            </a:r>
            <a:r>
              <a:rPr lang="en-US" altLang="ja-JP"/>
              <a:t>intercourse</a:t>
            </a:r>
            <a:r>
              <a:rPr lang="ja-JP" altLang="en-US">
                <a:latin typeface="Arial" panose="020B0604020202020204" pitchFamily="34" charset="0"/>
                <a:ea typeface="MS Mincho" pitchFamily="49" charset="-128"/>
              </a:rPr>
              <a:t>”</a:t>
            </a:r>
            <a:r>
              <a:rPr lang="en-US" altLang="ja-JP"/>
              <a:t> between states.</a:t>
            </a:r>
          </a:p>
          <a:p>
            <a:pPr eaLnBrk="1" hangingPunct="1"/>
            <a:r>
              <a:rPr lang="en-US" altLang="en-US"/>
              <a:t>In </a:t>
            </a:r>
            <a:r>
              <a:rPr lang="en-US" altLang="en-US" i="1"/>
              <a:t>Heart of Atlanta Motel v. US</a:t>
            </a:r>
            <a:r>
              <a:rPr lang="en-US" altLang="en-US"/>
              <a:t>, which is not technically a federalism case, the Court upheld the Civil Rights Act of 1964 using the Commerce Clause. This greatly expanded federal power.</a:t>
            </a:r>
          </a:p>
        </p:txBody>
      </p:sp>
      <p:pic>
        <p:nvPicPr>
          <p:cNvPr id="14340"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6337" y="4239491"/>
            <a:ext cx="1608936" cy="242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094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Same Sex Marriage Debate</a:t>
            </a:r>
          </a:p>
        </p:txBody>
      </p:sp>
      <p:sp>
        <p:nvSpPr>
          <p:cNvPr id="3" name="Content Placeholder 2"/>
          <p:cNvSpPr>
            <a:spLocks noGrp="1"/>
          </p:cNvSpPr>
          <p:nvPr>
            <p:ph idx="1"/>
          </p:nvPr>
        </p:nvSpPr>
        <p:spPr/>
        <p:txBody>
          <a:bodyPr/>
          <a:lstStyle/>
          <a:p>
            <a:r>
              <a:rPr lang="en-US" dirty="0"/>
              <a:t>United States v. </a:t>
            </a:r>
            <a:r>
              <a:rPr lang="en-US" dirty="0" err="1"/>
              <a:t>Widsor</a:t>
            </a:r>
            <a:r>
              <a:rPr lang="en-US" dirty="0"/>
              <a:t> (2013) issued a decision that stated that DOMA (Defense of Marriage Act 1996) was in fact restricting gay couples’ access to federal benefits that are offered other married coupes.  </a:t>
            </a:r>
          </a:p>
          <a:p>
            <a:r>
              <a:rPr lang="en-US" dirty="0"/>
              <a:t>Obergefell v. Hodges (2015) issued a decision that the Constitution guarantees a right to same sex marriage.  (based on the Equal Protection Clause of the 14</a:t>
            </a:r>
            <a:r>
              <a:rPr lang="en-US" baseline="30000" dirty="0"/>
              <a:t>th</a:t>
            </a:r>
            <a:r>
              <a:rPr lang="en-US" dirty="0"/>
              <a:t> Amendment)</a:t>
            </a:r>
          </a:p>
        </p:txBody>
      </p:sp>
    </p:spTree>
    <p:extLst>
      <p:ext uri="{BB962C8B-B14F-4D97-AF65-F5344CB8AC3E}">
        <p14:creationId xmlns:p14="http://schemas.microsoft.com/office/powerpoint/2010/main" val="1397577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p:cNvSpPr>
          <p:nvPr>
            <p:ph idx="1"/>
          </p:nvPr>
        </p:nvSpPr>
        <p:spPr/>
        <p:txBody>
          <a:bodyPr/>
          <a:lstStyle/>
          <a:p>
            <a:r>
              <a:rPr lang="en-US" altLang="en-US" sz="2400"/>
              <a:t>Federal role limited to "enumerated" powers prescribed in Constitution; all other powers vest with the state</a:t>
            </a:r>
          </a:p>
          <a:p>
            <a:r>
              <a:rPr lang="en-US" altLang="en-US" sz="2400"/>
              <a:t>Also referred to as "layer cake" model, wherein each level of government (national/ state) is supreme within its domain of responsibility</a:t>
            </a:r>
          </a:p>
          <a:p>
            <a:r>
              <a:rPr lang="en-US" altLang="en-US" sz="2400"/>
              <a:t>Separation of powers between national and state governments; neither level interferes in the affairs of the other</a:t>
            </a:r>
          </a:p>
          <a:p>
            <a:r>
              <a:rPr lang="en-US" altLang="en-US" sz="2400"/>
              <a:t>Federal and state governments are competitive in their relationships</a:t>
            </a:r>
          </a:p>
          <a:p>
            <a:r>
              <a:rPr lang="en-US" altLang="en-US" sz="2400"/>
              <a:t>Overall, state centered form</a:t>
            </a:r>
          </a:p>
        </p:txBody>
      </p:sp>
      <p:sp>
        <p:nvSpPr>
          <p:cNvPr id="3" name="Title 2"/>
          <p:cNvSpPr>
            <a:spLocks noGrp="1"/>
          </p:cNvSpPr>
          <p:nvPr>
            <p:ph type="title"/>
          </p:nvPr>
        </p:nvSpPr>
        <p:spPr/>
        <p:txBody>
          <a:bodyPr/>
          <a:lstStyle/>
          <a:p>
            <a:pPr>
              <a:defRPr/>
            </a:pPr>
            <a:r>
              <a:rPr lang="en-US" dirty="0">
                <a:solidFill>
                  <a:srgbClr val="000000"/>
                </a:solidFill>
                <a:effectLst/>
                <a:latin typeface="Arial"/>
              </a:rPr>
              <a:t> 1789 -1933: Dual federalism:</a:t>
            </a:r>
            <a:endParaRPr lang="en-US" dirty="0"/>
          </a:p>
        </p:txBody>
      </p:sp>
      <p:pic>
        <p:nvPicPr>
          <p:cNvPr id="63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1" y="4800600"/>
            <a:ext cx="20050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186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p:cNvSpPr>
            <a:spLocks noGrp="1"/>
          </p:cNvSpPr>
          <p:nvPr>
            <p:ph idx="1"/>
          </p:nvPr>
        </p:nvSpPr>
        <p:spPr/>
        <p:txBody>
          <a:bodyPr/>
          <a:lstStyle/>
          <a:p>
            <a:r>
              <a:rPr lang="en-US" altLang="en-US" sz="2400"/>
              <a:t>Federal powers expanded to deal with the aftermath of Great Depression </a:t>
            </a:r>
            <a:r>
              <a:rPr lang="en-US" altLang="en-US" sz="1600"/>
              <a:t>(using the 14</a:t>
            </a:r>
            <a:r>
              <a:rPr lang="en-US" altLang="en-US" sz="1600" baseline="30000"/>
              <a:t>th</a:t>
            </a:r>
            <a:r>
              <a:rPr lang="en-US" altLang="en-US" sz="1600"/>
              <a:t> amendment)</a:t>
            </a:r>
          </a:p>
          <a:p>
            <a:r>
              <a:rPr lang="en-US" altLang="en-US" sz="2400"/>
              <a:t>Also referred to as "marble cake" model, where Federal role is to provide resources [for example, through the federally supported New Deal programs (e.g. social security, job welfare, infrastructure development) of Roosevelt]</a:t>
            </a:r>
          </a:p>
          <a:p>
            <a:r>
              <a:rPr lang="en-US" altLang="en-US" sz="2400"/>
              <a:t>Sharing of powers between the national and state governments</a:t>
            </a:r>
          </a:p>
          <a:p>
            <a:r>
              <a:rPr lang="en-US" altLang="en-US" sz="2400"/>
              <a:t>Federal and state governments are cooperative in their relationships</a:t>
            </a:r>
          </a:p>
          <a:p>
            <a:r>
              <a:rPr lang="en-US" altLang="en-US" sz="2400"/>
              <a:t>Overall, nation-centered form</a:t>
            </a:r>
          </a:p>
        </p:txBody>
      </p:sp>
      <p:sp>
        <p:nvSpPr>
          <p:cNvPr id="3" name="Title 2"/>
          <p:cNvSpPr>
            <a:spLocks noGrp="1"/>
          </p:cNvSpPr>
          <p:nvPr>
            <p:ph type="title"/>
          </p:nvPr>
        </p:nvSpPr>
        <p:spPr/>
        <p:txBody>
          <a:bodyPr>
            <a:noAutofit/>
          </a:bodyPr>
          <a:lstStyle/>
          <a:p>
            <a:pPr>
              <a:defRPr/>
            </a:pPr>
            <a:r>
              <a:rPr lang="en-US" sz="3200" dirty="0"/>
              <a:t>1933-1964: Cooperative Federalism</a:t>
            </a:r>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257801"/>
            <a:ext cx="22098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459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p:cNvSpPr>
            <a:spLocks noGrp="1"/>
          </p:cNvSpPr>
          <p:nvPr>
            <p:ph idx="1"/>
          </p:nvPr>
        </p:nvSpPr>
        <p:spPr/>
        <p:txBody>
          <a:bodyPr/>
          <a:lstStyle/>
          <a:p>
            <a:r>
              <a:rPr lang="en-US" altLang="en-US" sz="2000"/>
              <a:t>Federal decision on policies curtailed by converting categorical grants (i.e. special purpose) to block grants (general, fairly open-ended grants) where states and local governments have more discretionary power to use the funds</a:t>
            </a:r>
          </a:p>
          <a:p>
            <a:r>
              <a:rPr lang="en-US" altLang="en-US" sz="2000"/>
              <a:t>Also referred to as the "pineapple upside down cake" model (frosting on the top), wherein federal government deals directly with local governments, but state and local governments have greater degree of discretion</a:t>
            </a:r>
          </a:p>
          <a:p>
            <a:r>
              <a:rPr lang="en-US" altLang="en-US" sz="2000"/>
              <a:t>"Competitive" due to competition between state/ local governments for jobs (i.e. businesses) and workers</a:t>
            </a:r>
          </a:p>
          <a:p>
            <a:r>
              <a:rPr lang="en-US" altLang="en-US" sz="2000"/>
              <a:t>Governments are competitive in their relationships</a:t>
            </a:r>
          </a:p>
          <a:p>
            <a:r>
              <a:rPr lang="en-US" altLang="en-US" sz="2000"/>
              <a:t>Overall, competitive governments</a:t>
            </a:r>
          </a:p>
        </p:txBody>
      </p:sp>
      <p:sp>
        <p:nvSpPr>
          <p:cNvPr id="3" name="Title 2"/>
          <p:cNvSpPr>
            <a:spLocks noGrp="1"/>
          </p:cNvSpPr>
          <p:nvPr>
            <p:ph type="title"/>
          </p:nvPr>
        </p:nvSpPr>
        <p:spPr/>
        <p:txBody>
          <a:bodyPr>
            <a:noAutofit/>
          </a:bodyPr>
          <a:lstStyle/>
          <a:p>
            <a:pPr>
              <a:defRPr/>
            </a:pPr>
            <a:r>
              <a:rPr lang="en-US" sz="3200" dirty="0"/>
              <a:t>1980-present (kind of): New Federalism (Competitive Federalism)</a:t>
            </a:r>
          </a:p>
        </p:txBody>
      </p:sp>
      <p:pic>
        <p:nvPicPr>
          <p:cNvPr id="65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4876801"/>
            <a:ext cx="18288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20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152400"/>
            <a:ext cx="8229600" cy="1143000"/>
          </a:xfrm>
        </p:spPr>
        <p:txBody>
          <a:bodyPr>
            <a:normAutofit/>
          </a:bodyPr>
          <a:lstStyle/>
          <a:p>
            <a:pPr>
              <a:defRPr/>
            </a:pPr>
            <a:r>
              <a:rPr lang="en-US"/>
              <a:t>Intergovernmental Relations Today</a:t>
            </a:r>
          </a:p>
        </p:txBody>
      </p:sp>
      <p:pic>
        <p:nvPicPr>
          <p:cNvPr id="69635" name="Picture 2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91200" y="3048000"/>
            <a:ext cx="4216400" cy="3055938"/>
          </a:xfrm>
          <a:noFill/>
        </p:spPr>
      </p:pic>
      <p:sp>
        <p:nvSpPr>
          <p:cNvPr id="69636" name="Rectangle 3"/>
          <p:cNvSpPr>
            <a:spLocks noGrp="1" noChangeArrowheads="1"/>
          </p:cNvSpPr>
          <p:nvPr>
            <p:ph type="body" sz="half" idx="1"/>
          </p:nvPr>
        </p:nvSpPr>
        <p:spPr>
          <a:xfrm>
            <a:off x="1981200" y="1600201"/>
            <a:ext cx="8001000" cy="4525963"/>
          </a:xfrm>
        </p:spPr>
        <p:txBody>
          <a:bodyPr/>
          <a:lstStyle/>
          <a:p>
            <a:r>
              <a:rPr lang="en-US" altLang="en-US"/>
              <a:t>Fiscal Federalism</a:t>
            </a:r>
          </a:p>
          <a:p>
            <a:pPr lvl="1"/>
            <a:r>
              <a:rPr lang="en-US" altLang="en-US"/>
              <a:t>Definition: the pattern of spending, taxing, and providing grants in the federal system</a:t>
            </a:r>
          </a:p>
          <a:p>
            <a:pPr lvl="1"/>
            <a:r>
              <a:rPr lang="en-US" altLang="en-US"/>
              <a:t>The cornerstone of the national </a:t>
            </a:r>
            <a:br>
              <a:rPr lang="en-US" altLang="en-US"/>
            </a:br>
            <a:r>
              <a:rPr lang="en-US" altLang="en-US"/>
              <a:t>government’s relations with </a:t>
            </a:r>
            <a:br>
              <a:rPr lang="en-US" altLang="en-US"/>
            </a:br>
            <a:r>
              <a:rPr lang="en-US" altLang="en-US"/>
              <a:t>state and local governments</a:t>
            </a:r>
          </a:p>
        </p:txBody>
      </p:sp>
    </p:spTree>
    <p:extLst>
      <p:ext uri="{BB962C8B-B14F-4D97-AF65-F5344CB8AC3E}">
        <p14:creationId xmlns:p14="http://schemas.microsoft.com/office/powerpoint/2010/main" val="243121117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p:cNvSpPr>
            <a:spLocks noGrp="1"/>
          </p:cNvSpPr>
          <p:nvPr>
            <p:ph idx="1"/>
          </p:nvPr>
        </p:nvSpPr>
        <p:spPr>
          <a:xfrm>
            <a:off x="838200" y="1825625"/>
            <a:ext cx="10515600" cy="4932622"/>
          </a:xfrm>
        </p:spPr>
        <p:txBody>
          <a:bodyPr>
            <a:normAutofit/>
          </a:bodyPr>
          <a:lstStyle/>
          <a:p>
            <a:pPr eaLnBrk="1" hangingPunct="1"/>
            <a:r>
              <a:rPr lang="en-US" altLang="en-US" sz="3600" dirty="0">
                <a:latin typeface="Times New Roman" panose="02020603050405020304" pitchFamily="18" charset="0"/>
                <a:cs typeface="Times New Roman" panose="02020603050405020304" pitchFamily="18" charset="0"/>
              </a:rPr>
              <a:t>Fiscal Federalism</a:t>
            </a:r>
          </a:p>
          <a:p>
            <a:pPr eaLnBrk="1" hangingPunct="1"/>
            <a:r>
              <a:rPr lang="en-US" altLang="en-US" sz="2000" dirty="0">
                <a:latin typeface="Times New Roman" panose="02020603050405020304" pitchFamily="18" charset="0"/>
                <a:cs typeface="Times New Roman" panose="02020603050405020304" pitchFamily="18" charset="0"/>
              </a:rPr>
              <a:t>States often need funding from the federal government to implement projects and programs for citizens, but with federal funding comes the requirement of federal regulation. To use a common metaphor, the national government uses the need for fiscal assistance as both a </a:t>
            </a:r>
            <a:r>
              <a:rPr lang="en-US" altLang="en-US" sz="2000" dirty="0">
                <a:solidFill>
                  <a:srgbClr val="FF0000"/>
                </a:solidFill>
                <a:latin typeface="Times New Roman" panose="02020603050405020304" pitchFamily="18" charset="0"/>
                <a:cs typeface="Times New Roman" panose="02020603050405020304" pitchFamily="18" charset="0"/>
              </a:rPr>
              <a:t>carrot and a stick</a:t>
            </a:r>
            <a:r>
              <a:rPr lang="en-US" altLang="en-US" sz="2000" dirty="0">
                <a:latin typeface="Times New Roman" panose="02020603050405020304" pitchFamily="18" charset="0"/>
                <a:cs typeface="Times New Roman" panose="02020603050405020304" pitchFamily="18" charset="0"/>
              </a:rPr>
              <a:t>. The </a:t>
            </a:r>
            <a:r>
              <a:rPr lang="en-US" altLang="en-US" sz="2000" dirty="0">
                <a:solidFill>
                  <a:srgbClr val="FF0000"/>
                </a:solidFill>
                <a:latin typeface="Times New Roman" panose="02020603050405020304" pitchFamily="18" charset="0"/>
                <a:cs typeface="Times New Roman" panose="02020603050405020304" pitchFamily="18" charset="0"/>
              </a:rPr>
              <a:t>carrot is the federal dollars needed by the state</a:t>
            </a:r>
            <a:r>
              <a:rPr lang="en-US" altLang="en-US" sz="2000" dirty="0">
                <a:latin typeface="Times New Roman" panose="02020603050405020304" pitchFamily="18" charset="0"/>
                <a:cs typeface="Times New Roman" panose="02020603050405020304" pitchFamily="18" charset="0"/>
              </a:rPr>
              <a:t>, which come in the form of grants-in-aid. As citizens’ needs expand, the states look to the national government to assist in meeting the financial aspects of fulfilling those needs. The stick comes in the form of regulation and compliance with federal mandates to receive the money or to continue to obtain grants-in-aid. </a:t>
            </a:r>
            <a:r>
              <a:rPr lang="en-US" altLang="en-US" sz="2000" dirty="0">
                <a:solidFill>
                  <a:srgbClr val="FF0000"/>
                </a:solidFill>
                <a:latin typeface="Times New Roman" panose="02020603050405020304" pitchFamily="18" charset="0"/>
                <a:cs typeface="Times New Roman" panose="02020603050405020304" pitchFamily="18" charset="0"/>
              </a:rPr>
              <a:t>Regulations such as minimum wage, speed limits, and handicap accessibility are examples of “sticks,” or mandates, that states must comply with to receive the national funds. </a:t>
            </a:r>
          </a:p>
          <a:p>
            <a:pPr marL="342900" lvl="0" fontAlgn="base">
              <a:lnSpc>
                <a:spcPct val="100000"/>
              </a:lnSpc>
              <a:spcBef>
                <a:spcPct val="20000"/>
              </a:spcBef>
              <a:spcAft>
                <a:spcPct val="0"/>
              </a:spcAft>
              <a:buClr>
                <a:srgbClr val="A9A57C"/>
              </a:buClr>
            </a:pPr>
            <a:r>
              <a:rPr lang="en-US" altLang="en-US" sz="2200" dirty="0">
                <a:solidFill>
                  <a:srgbClr val="FF0000"/>
                </a:solidFill>
                <a:ea typeface="MS PGothic" pitchFamily="34" charset="-128"/>
              </a:rPr>
              <a:t>Mandates</a:t>
            </a:r>
            <a:r>
              <a:rPr lang="en-US" altLang="en-US" sz="2200" dirty="0">
                <a:solidFill>
                  <a:srgbClr val="2F2B20"/>
                </a:solidFill>
                <a:ea typeface="MS PGothic" pitchFamily="34" charset="-128"/>
              </a:rPr>
              <a:t>: federal rules that states or localities must obey, generally have little or nothing to do with federal aid</a:t>
            </a:r>
          </a:p>
          <a:p>
            <a:pPr marL="342900" lvl="0" fontAlgn="base">
              <a:lnSpc>
                <a:spcPct val="100000"/>
              </a:lnSpc>
              <a:spcBef>
                <a:spcPct val="20000"/>
              </a:spcBef>
              <a:spcAft>
                <a:spcPct val="0"/>
              </a:spcAft>
              <a:buClr>
                <a:srgbClr val="A9A57C"/>
              </a:buClr>
            </a:pPr>
            <a:r>
              <a:rPr lang="en-US" altLang="en-US" sz="2200" dirty="0">
                <a:solidFill>
                  <a:srgbClr val="2F2B20"/>
                </a:solidFill>
                <a:ea typeface="MS PGothic" pitchFamily="34" charset="-128"/>
              </a:rPr>
              <a:t>An </a:t>
            </a:r>
            <a:r>
              <a:rPr lang="en-US" altLang="en-US" sz="2200" dirty="0">
                <a:solidFill>
                  <a:srgbClr val="FF0000"/>
                </a:solidFill>
                <a:ea typeface="MS PGothic" pitchFamily="34" charset="-128"/>
              </a:rPr>
              <a:t>unfunded mandate </a:t>
            </a:r>
            <a:r>
              <a:rPr lang="en-US" altLang="en-US" sz="2200" dirty="0">
                <a:solidFill>
                  <a:srgbClr val="2F2B20"/>
                </a:solidFill>
                <a:ea typeface="MS PGothic" pitchFamily="34" charset="-128"/>
              </a:rPr>
              <a:t>occurs when states must comply with a federal law but are not provided with funds. (Americans With Disabilities Act).</a:t>
            </a:r>
          </a:p>
          <a:p>
            <a:pPr eaLnBrk="1" hangingPunct="1"/>
            <a:endParaRPr lang="en-US" altLang="en-US" sz="36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pPr>
              <a:defRPr/>
            </a:pPr>
            <a:r>
              <a:rPr lang="en-US" dirty="0">
                <a:latin typeface="Times New Roman" pitchFamily="18" charset="0"/>
                <a:cs typeface="Times New Roman" pitchFamily="18" charset="0"/>
              </a:rPr>
              <a:t>Fiscal Federalism</a:t>
            </a:r>
          </a:p>
        </p:txBody>
      </p:sp>
      <p:pic>
        <p:nvPicPr>
          <p:cNvPr id="675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76200"/>
            <a:ext cx="16462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5334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067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mj-ea"/>
              </a:rPr>
              <a:t>        Devolution of Power</a:t>
            </a:r>
          </a:p>
        </p:txBody>
      </p:sp>
      <p:sp>
        <p:nvSpPr>
          <p:cNvPr id="10243" name="Content Placeholder 2"/>
          <p:cNvSpPr>
            <a:spLocks noGrp="1"/>
          </p:cNvSpPr>
          <p:nvPr>
            <p:ph idx="1"/>
          </p:nvPr>
        </p:nvSpPr>
        <p:spPr/>
        <p:txBody>
          <a:bodyPr/>
          <a:lstStyle/>
          <a:p>
            <a:pPr eaLnBrk="1" hangingPunct="1">
              <a:lnSpc>
                <a:spcPct val="90000"/>
              </a:lnSpc>
            </a:pPr>
            <a:r>
              <a:rPr lang="en-US" altLang="en-US" sz="2400"/>
              <a:t>Devolution occurs when the federal government gives more authority and discretion to state governments.</a:t>
            </a:r>
          </a:p>
          <a:p>
            <a:pPr eaLnBrk="1" hangingPunct="1">
              <a:lnSpc>
                <a:spcPct val="90000"/>
              </a:lnSpc>
            </a:pPr>
            <a:r>
              <a:rPr lang="en-US" altLang="en-US" sz="2400"/>
              <a:t>Block grants (the Welfare Reform Act is an example) were devoted to general purposes with few restrictions.</a:t>
            </a:r>
          </a:p>
          <a:p>
            <a:pPr eaLnBrk="1" hangingPunct="1">
              <a:lnSpc>
                <a:spcPct val="90000"/>
              </a:lnSpc>
            </a:pPr>
            <a:r>
              <a:rPr lang="en-US" altLang="en-US" sz="2400"/>
              <a:t>Revenue sharing requires no matching funds and can be spent on almost any governmental purpose.</a:t>
            </a:r>
          </a:p>
        </p:txBody>
      </p:sp>
      <p:pic>
        <p:nvPicPr>
          <p:cNvPr id="102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962401"/>
            <a:ext cx="32004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061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defRPr/>
            </a:pPr>
            <a:r>
              <a:rPr lang="en-US" dirty="0">
                <a:ea typeface="+mj-ea"/>
              </a:rPr>
              <a:t>Governmental Structure</a:t>
            </a:r>
          </a:p>
        </p:txBody>
      </p:sp>
      <p:sp>
        <p:nvSpPr>
          <p:cNvPr id="3075" name="Rectangle 3"/>
          <p:cNvSpPr>
            <a:spLocks noGrp="1" noChangeArrowheads="1"/>
          </p:cNvSpPr>
          <p:nvPr>
            <p:ph idx="1"/>
          </p:nvPr>
        </p:nvSpPr>
        <p:spPr/>
        <p:txBody>
          <a:bodyPr/>
          <a:lstStyle/>
          <a:p>
            <a:pPr eaLnBrk="1" hangingPunct="1">
              <a:lnSpc>
                <a:spcPct val="90000"/>
              </a:lnSpc>
            </a:pPr>
            <a:r>
              <a:rPr lang="en-US" altLang="en-US" dirty="0">
                <a:solidFill>
                  <a:srgbClr val="FF0000"/>
                </a:solidFill>
              </a:rPr>
              <a:t>Federalism</a:t>
            </a:r>
            <a:r>
              <a:rPr lang="en-US" altLang="en-US" dirty="0"/>
              <a:t>: a political system where local government units can make final decisions regarding some governmental activities and whose existence is protected</a:t>
            </a:r>
          </a:p>
          <a:p>
            <a:pPr eaLnBrk="1" hangingPunct="1">
              <a:lnSpc>
                <a:spcPct val="90000"/>
              </a:lnSpc>
            </a:pPr>
            <a:r>
              <a:rPr lang="en-US" altLang="en-US" dirty="0">
                <a:solidFill>
                  <a:srgbClr val="FF0000"/>
                </a:solidFill>
              </a:rPr>
              <a:t>Unitary System</a:t>
            </a:r>
            <a:r>
              <a:rPr lang="en-US" altLang="en-US" dirty="0"/>
              <a:t>: local governments are subservient to the national government</a:t>
            </a:r>
          </a:p>
          <a:p>
            <a:pPr eaLnBrk="1" hangingPunct="1">
              <a:lnSpc>
                <a:spcPct val="90000"/>
              </a:lnSpc>
            </a:pPr>
            <a:endParaRPr lang="en-US" altLang="en-US" dirty="0"/>
          </a:p>
          <a:p>
            <a:pPr eaLnBrk="1" hangingPunct="1">
              <a:lnSpc>
                <a:spcPct val="90000"/>
              </a:lnSpc>
            </a:pPr>
            <a:endParaRPr lang="en-US" altLang="en-US" dirty="0"/>
          </a:p>
        </p:txBody>
      </p:sp>
      <p:pic>
        <p:nvPicPr>
          <p:cNvPr id="2" name="Picture 1"/>
          <p:cNvPicPr>
            <a:picLocks noChangeAspect="1"/>
          </p:cNvPicPr>
          <p:nvPr/>
        </p:nvPicPr>
        <p:blipFill>
          <a:blip r:embed="rId2"/>
          <a:stretch>
            <a:fillRect/>
          </a:stretch>
        </p:blipFill>
        <p:spPr>
          <a:xfrm>
            <a:off x="4165059" y="3560323"/>
            <a:ext cx="4316203" cy="3204454"/>
          </a:xfrm>
          <a:prstGeom prst="rect">
            <a:avLst/>
          </a:prstGeom>
        </p:spPr>
      </p:pic>
    </p:spTree>
    <p:extLst>
      <p:ext uri="{BB962C8B-B14F-4D97-AF65-F5344CB8AC3E}">
        <p14:creationId xmlns:p14="http://schemas.microsoft.com/office/powerpoint/2010/main" val="2510226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36352"/>
            <a:ext cx="8229600" cy="1143000"/>
          </a:xfrm>
        </p:spPr>
        <p:txBody>
          <a:bodyPr/>
          <a:lstStyle/>
          <a:p>
            <a:pPr algn="ctr">
              <a:defRPr/>
            </a:pPr>
            <a:r>
              <a:rPr lang="en-US" dirty="0">
                <a:latin typeface="Times New Roman" pitchFamily="18" charset="0"/>
                <a:cs typeface="Times New Roman" pitchFamily="18" charset="0"/>
              </a:rPr>
              <a:t>Federalism</a:t>
            </a:r>
          </a:p>
        </p:txBody>
      </p:sp>
      <p:sp>
        <p:nvSpPr>
          <p:cNvPr id="47107" name="Content Placeholder 3"/>
          <p:cNvSpPr>
            <a:spLocks noGrp="1"/>
          </p:cNvSpPr>
          <p:nvPr>
            <p:ph idx="1"/>
          </p:nvPr>
        </p:nvSpPr>
        <p:spPr>
          <a:xfrm>
            <a:off x="1835285" y="1488333"/>
            <a:ext cx="8229600" cy="4525963"/>
          </a:xfrm>
        </p:spPr>
        <p:txBody>
          <a:bodyPr>
            <a:normAutofit/>
          </a:bodyPr>
          <a:lstStyle/>
          <a:p>
            <a:pPr eaLnBrk="1" hangingPunct="1"/>
            <a:r>
              <a:rPr lang="en-US" altLang="en-US" sz="2400" b="1" dirty="0">
                <a:latin typeface="Times New Roman" panose="02020603050405020304" pitchFamily="18" charset="0"/>
                <a:cs typeface="Times New Roman" panose="02020603050405020304" pitchFamily="18" charset="0"/>
              </a:rPr>
              <a:t>The basis of federalism is that the federal government should take care of the big blanket issues of the country, and state government should resolve local issues.</a:t>
            </a:r>
          </a:p>
          <a:p>
            <a:pPr eaLnBrk="1" hangingPunct="1"/>
            <a:r>
              <a:rPr lang="en-US" altLang="en-US" sz="2400" b="1" dirty="0">
                <a:latin typeface="Times New Roman" panose="02020603050405020304" pitchFamily="18" charset="0"/>
                <a:cs typeface="Times New Roman" panose="02020603050405020304" pitchFamily="18" charset="0"/>
              </a:rPr>
              <a:t>State and local governments can act as a experiment to try out new ideas.</a:t>
            </a:r>
          </a:p>
          <a:p>
            <a:pPr eaLnBrk="1" hangingPunct="1"/>
            <a:r>
              <a:rPr lang="en-US" altLang="en-US" sz="2400" b="1" dirty="0">
                <a:latin typeface="Times New Roman" panose="02020603050405020304" pitchFamily="18" charset="0"/>
                <a:cs typeface="Times New Roman" panose="02020603050405020304" pitchFamily="18" charset="0"/>
              </a:rPr>
              <a:t>Intergovernmental relations:  refers to the entire set of interactions among national, state, and local governments, including regulations, the transfers of funds, and sharing of information. </a:t>
            </a:r>
          </a:p>
        </p:txBody>
      </p:sp>
    </p:spTree>
    <p:extLst>
      <p:ext uri="{BB962C8B-B14F-4D97-AF65-F5344CB8AC3E}">
        <p14:creationId xmlns:p14="http://schemas.microsoft.com/office/powerpoint/2010/main" val="2124050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dirty="0">
                <a:ea typeface="+mj-ea"/>
              </a:rPr>
              <a:t>Federal and State Powers</a:t>
            </a:r>
          </a:p>
        </p:txBody>
      </p:sp>
      <p:sp>
        <p:nvSpPr>
          <p:cNvPr id="5123" name="Rectangle 3"/>
          <p:cNvSpPr>
            <a:spLocks noGrp="1" noChangeArrowheads="1"/>
          </p:cNvSpPr>
          <p:nvPr>
            <p:ph idx="1"/>
          </p:nvPr>
        </p:nvSpPr>
        <p:spPr>
          <a:xfrm>
            <a:off x="838200" y="1410511"/>
            <a:ext cx="10515600" cy="4766452"/>
          </a:xfrm>
        </p:spPr>
        <p:txBody>
          <a:bodyPr/>
          <a:lstStyle/>
          <a:p>
            <a:pPr eaLnBrk="1" hangingPunct="1"/>
            <a:r>
              <a:rPr lang="en-US" altLang="en-US" dirty="0"/>
              <a:t>In general, the federal government has power over economic issues, the military and defense.</a:t>
            </a:r>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In general, state governments have power over social, moral, and family issues.</a:t>
            </a:r>
          </a:p>
        </p:txBody>
      </p:sp>
      <p:pic>
        <p:nvPicPr>
          <p:cNvPr id="512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6868" y="4460112"/>
            <a:ext cx="2326532" cy="153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6352161" y="1939739"/>
            <a:ext cx="2673889" cy="1776025"/>
          </a:xfrm>
          <a:prstGeom prst="rect">
            <a:avLst/>
          </a:prstGeom>
        </p:spPr>
      </p:pic>
    </p:spTree>
    <p:extLst>
      <p:ext uri="{BB962C8B-B14F-4D97-AF65-F5344CB8AC3E}">
        <p14:creationId xmlns:p14="http://schemas.microsoft.com/office/powerpoint/2010/main" val="1452035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dirty="0">
                <a:ea typeface="+mj-ea"/>
              </a:rPr>
              <a:t> Hot Issues</a:t>
            </a:r>
          </a:p>
        </p:txBody>
      </p:sp>
      <p:sp>
        <p:nvSpPr>
          <p:cNvPr id="4099" name="Rectangle 3"/>
          <p:cNvSpPr>
            <a:spLocks noGrp="1" noChangeArrowheads="1"/>
          </p:cNvSpPr>
          <p:nvPr>
            <p:ph idx="1"/>
          </p:nvPr>
        </p:nvSpPr>
        <p:spPr/>
        <p:txBody>
          <a:bodyPr/>
          <a:lstStyle/>
          <a:p>
            <a:pPr eaLnBrk="1" hangingPunct="1"/>
            <a:r>
              <a:rPr lang="en-US" altLang="en-US" dirty="0"/>
              <a:t>Some of the hottest issues in American politics are, at their core, disputes over federalism.</a:t>
            </a:r>
          </a:p>
          <a:p>
            <a:pPr eaLnBrk="1" hangingPunct="1"/>
            <a:r>
              <a:rPr lang="en-US" altLang="en-US" dirty="0"/>
              <a:t>Early conflicts resulted in nullification laws passed by states which also helped lead us to civil war.  </a:t>
            </a:r>
          </a:p>
          <a:p>
            <a:pPr eaLnBrk="1" hangingPunct="1"/>
            <a:r>
              <a:rPr lang="en-US" altLang="en-US" dirty="0"/>
              <a:t>Some hot issues involving federalism today are</a:t>
            </a:r>
          </a:p>
          <a:p>
            <a:pPr lvl="1" eaLnBrk="1" hangingPunct="1"/>
            <a:r>
              <a:rPr lang="en-US" altLang="en-US" dirty="0"/>
              <a:t>Gay marriage</a:t>
            </a:r>
          </a:p>
          <a:p>
            <a:pPr lvl="1" eaLnBrk="1" hangingPunct="1"/>
            <a:r>
              <a:rPr lang="en-US" altLang="en-US" dirty="0"/>
              <a:t>Marijuana</a:t>
            </a:r>
          </a:p>
          <a:p>
            <a:pPr lvl="1" eaLnBrk="1" hangingPunct="1"/>
            <a:r>
              <a:rPr lang="en-US" altLang="en-US" dirty="0"/>
              <a:t>Obamacare</a:t>
            </a:r>
          </a:p>
          <a:p>
            <a:pPr lvl="1" eaLnBrk="1" hangingPunct="1"/>
            <a:r>
              <a:rPr lang="en-US" altLang="en-US" dirty="0"/>
              <a:t>Immigration enforcement</a:t>
            </a:r>
          </a:p>
        </p:txBody>
      </p:sp>
      <p:pic>
        <p:nvPicPr>
          <p:cNvPr id="2" name="Picture 1"/>
          <p:cNvPicPr>
            <a:picLocks noChangeAspect="1"/>
          </p:cNvPicPr>
          <p:nvPr/>
        </p:nvPicPr>
        <p:blipFill>
          <a:blip r:embed="rId2"/>
          <a:stretch>
            <a:fillRect/>
          </a:stretch>
        </p:blipFill>
        <p:spPr>
          <a:xfrm>
            <a:off x="8283001" y="4138829"/>
            <a:ext cx="3070799" cy="2173071"/>
          </a:xfrm>
          <a:prstGeom prst="rect">
            <a:avLst/>
          </a:prstGeom>
        </p:spPr>
      </p:pic>
    </p:spTree>
    <p:extLst>
      <p:ext uri="{BB962C8B-B14F-4D97-AF65-F5344CB8AC3E}">
        <p14:creationId xmlns:p14="http://schemas.microsoft.com/office/powerpoint/2010/main" val="1334376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defRPr/>
            </a:pPr>
            <a:r>
              <a:rPr lang="en-US">
                <a:ea typeface="+mj-ea"/>
              </a:rPr>
              <a:t>Positives and Negatives of Federalism</a:t>
            </a:r>
          </a:p>
        </p:txBody>
      </p:sp>
      <p:sp>
        <p:nvSpPr>
          <p:cNvPr id="6147" name="Rectangle 3"/>
          <p:cNvSpPr>
            <a:spLocks noGrp="1" noChangeArrowheads="1"/>
          </p:cNvSpPr>
          <p:nvPr>
            <p:ph idx="1"/>
          </p:nvPr>
        </p:nvSpPr>
        <p:spPr/>
        <p:txBody>
          <a:bodyPr/>
          <a:lstStyle/>
          <a:p>
            <a:pPr eaLnBrk="1" hangingPunct="1">
              <a:lnSpc>
                <a:spcPct val="90000"/>
              </a:lnSpc>
            </a:pPr>
            <a:r>
              <a:rPr lang="en-US" altLang="en-US" dirty="0"/>
              <a:t>Negative view: Federalism blocks progress and protects powerful local interests.</a:t>
            </a:r>
          </a:p>
          <a:p>
            <a:pPr eaLnBrk="1" hangingPunct="1">
              <a:lnSpc>
                <a:spcPct val="90000"/>
              </a:lnSpc>
            </a:pPr>
            <a:r>
              <a:rPr lang="en-US" altLang="en-US" dirty="0"/>
              <a:t>Positive view: Federalism contributes to governmental strength, political flexibility, and fosters individual liberty and the development of leaders.  </a:t>
            </a:r>
          </a:p>
          <a:p>
            <a:pPr eaLnBrk="1" hangingPunct="1">
              <a:lnSpc>
                <a:spcPct val="90000"/>
              </a:lnSpc>
            </a:pPr>
            <a:r>
              <a:rPr lang="en-US" altLang="en-US" u="sng" dirty="0"/>
              <a:t>Federalist #10</a:t>
            </a:r>
            <a:r>
              <a:rPr lang="en-US" altLang="en-US" dirty="0"/>
              <a:t>: small political units allow all relevant interests to be heard.</a:t>
            </a:r>
          </a:p>
        </p:txBody>
      </p:sp>
    </p:spTree>
    <p:extLst>
      <p:ext uri="{BB962C8B-B14F-4D97-AF65-F5344CB8AC3E}">
        <p14:creationId xmlns:p14="http://schemas.microsoft.com/office/powerpoint/2010/main" val="2103348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mj-ea"/>
              </a:rPr>
              <a:t>Relationships Between States</a:t>
            </a:r>
          </a:p>
        </p:txBody>
      </p:sp>
      <p:sp>
        <p:nvSpPr>
          <p:cNvPr id="7171" name="Content Placeholder 2"/>
          <p:cNvSpPr>
            <a:spLocks noGrp="1"/>
          </p:cNvSpPr>
          <p:nvPr>
            <p:ph idx="1"/>
          </p:nvPr>
        </p:nvSpPr>
        <p:spPr/>
        <p:txBody>
          <a:bodyPr/>
          <a:lstStyle/>
          <a:p>
            <a:pPr eaLnBrk="1" hangingPunct="1"/>
            <a:r>
              <a:rPr lang="en-US" altLang="en-US"/>
              <a:t>The Full Faith and Credit Clause requires states to recognize the public acts and legal judgments of other states.</a:t>
            </a:r>
          </a:p>
          <a:p>
            <a:pPr eaLnBrk="1" hangingPunct="1"/>
            <a:r>
              <a:rPr lang="en-US" altLang="en-US"/>
              <a:t>The Privileges and Immunities Clause requires states to offer out-of-state citizens the same treatment as in-state residents.</a:t>
            </a:r>
          </a:p>
          <a:p>
            <a:pPr eaLnBrk="1" hangingPunct="1"/>
            <a:r>
              <a:rPr lang="en-US" altLang="en-US"/>
              <a:t>Extradition is a process where a state must return a person when he or she has been charged with a crime in another state.</a:t>
            </a:r>
          </a:p>
        </p:txBody>
      </p:sp>
      <p:pic>
        <p:nvPicPr>
          <p:cNvPr id="717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1165" y="4432070"/>
            <a:ext cx="3121025"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905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a:ea typeface="+mj-ea"/>
              </a:rPr>
              <a:t>Federalism and the Constitution</a:t>
            </a:r>
          </a:p>
        </p:txBody>
      </p:sp>
      <p:sp>
        <p:nvSpPr>
          <p:cNvPr id="12291" name="Rectangle 3"/>
          <p:cNvSpPr>
            <a:spLocks noGrp="1" noChangeArrowheads="1"/>
          </p:cNvSpPr>
          <p:nvPr>
            <p:ph idx="1"/>
          </p:nvPr>
        </p:nvSpPr>
        <p:spPr/>
        <p:txBody>
          <a:bodyPr/>
          <a:lstStyle/>
          <a:p>
            <a:pPr eaLnBrk="1" hangingPunct="1"/>
            <a:r>
              <a:rPr lang="en-US" altLang="en-US"/>
              <a:t>The Tenth Amendment states that all power not delegated to the national government, nor prohibited to the states, is reserved to the states and the people</a:t>
            </a:r>
          </a:p>
          <a:p>
            <a:pPr eaLnBrk="1" hangingPunct="1"/>
            <a:r>
              <a:rPr lang="en-US" altLang="en-US"/>
              <a:t>But, Article I, Section 8, allows Congress to make all laws necessary and proper for carrying out its enumerated powers (the Elastic Clause).</a:t>
            </a:r>
          </a:p>
        </p:txBody>
      </p:sp>
    </p:spTree>
    <p:extLst>
      <p:ext uri="{BB962C8B-B14F-4D97-AF65-F5344CB8AC3E}">
        <p14:creationId xmlns:p14="http://schemas.microsoft.com/office/powerpoint/2010/main" val="3724361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dirty="0">
                <a:solidFill>
                  <a:srgbClr val="FF0000"/>
                </a:solidFill>
              </a:rPr>
              <a:t>Elastic Clause</a:t>
            </a:r>
          </a:p>
        </p:txBody>
      </p:sp>
      <p:sp>
        <p:nvSpPr>
          <p:cNvPr id="50179" name="Rectangle 3"/>
          <p:cNvSpPr>
            <a:spLocks noGrp="1" noChangeArrowheads="1"/>
          </p:cNvSpPr>
          <p:nvPr>
            <p:ph type="body" idx="1"/>
          </p:nvPr>
        </p:nvSpPr>
        <p:spPr>
          <a:xfrm>
            <a:off x="1981200" y="1600200"/>
            <a:ext cx="8229600" cy="4648200"/>
          </a:xfrm>
        </p:spPr>
        <p:txBody>
          <a:bodyPr>
            <a:normAutofit lnSpcReduction="10000"/>
          </a:bodyPr>
          <a:lstStyle/>
          <a:p>
            <a:pPr>
              <a:lnSpc>
                <a:spcPct val="90000"/>
              </a:lnSpc>
            </a:pPr>
            <a:r>
              <a:rPr lang="en-US" altLang="en-US" dirty="0"/>
              <a:t>Aka – “</a:t>
            </a:r>
            <a:r>
              <a:rPr lang="en-US" altLang="en-US" dirty="0">
                <a:solidFill>
                  <a:srgbClr val="FF0000"/>
                </a:solidFill>
              </a:rPr>
              <a:t>Necessary and Proper Clause</a:t>
            </a:r>
            <a:r>
              <a:rPr lang="en-US" altLang="en-US" dirty="0"/>
              <a:t>”</a:t>
            </a:r>
          </a:p>
          <a:p>
            <a:pPr>
              <a:lnSpc>
                <a:spcPct val="90000"/>
              </a:lnSpc>
            </a:pPr>
            <a:r>
              <a:rPr lang="en-US" altLang="en-US" sz="2400" dirty="0"/>
              <a:t>Art. I, Sec. 8, Cl. 18 - "The Congress shall have Power - To make all Laws which shall be necessary and proper for carrying into Execution the foregoing Powers, and all other Powers vested by this Constitution in the Government of the United States, or in any Department or Officer thereof."</a:t>
            </a:r>
          </a:p>
          <a:p>
            <a:pPr>
              <a:lnSpc>
                <a:spcPct val="90000"/>
              </a:lnSpc>
            </a:pPr>
            <a:r>
              <a:rPr lang="en-US" altLang="en-US" dirty="0"/>
              <a:t>Impossible to predict all powers Congress will need to function, sometimes we might have to allow Congress extra powers to fulfill their delegated powers</a:t>
            </a:r>
          </a:p>
          <a:p>
            <a:pPr>
              <a:lnSpc>
                <a:spcPct val="90000"/>
              </a:lnSpc>
            </a:pPr>
            <a:r>
              <a:rPr lang="en-US" altLang="en-US" dirty="0"/>
              <a:t>The “Necessary and Proper Debate” is the debate between people who believe in </a:t>
            </a:r>
            <a:r>
              <a:rPr lang="en-US" altLang="en-US" dirty="0">
                <a:solidFill>
                  <a:srgbClr val="FF0000"/>
                </a:solidFill>
              </a:rPr>
              <a:t>Loose Construction </a:t>
            </a:r>
            <a:r>
              <a:rPr lang="en-US" altLang="en-US" dirty="0"/>
              <a:t>and </a:t>
            </a:r>
            <a:r>
              <a:rPr lang="en-US" altLang="en-US" dirty="0">
                <a:solidFill>
                  <a:srgbClr val="FF0000"/>
                </a:solidFill>
              </a:rPr>
              <a:t>Strict Construction</a:t>
            </a:r>
            <a:r>
              <a:rPr lang="en-US" altLang="en-US" dirty="0"/>
              <a:t>.  </a:t>
            </a:r>
          </a:p>
        </p:txBody>
      </p:sp>
    </p:spTree>
    <p:extLst>
      <p:ext uri="{BB962C8B-B14F-4D97-AF65-F5344CB8AC3E}">
        <p14:creationId xmlns:p14="http://schemas.microsoft.com/office/powerpoint/2010/main" val="2406235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1316</Words>
  <Application>Microsoft Office PowerPoint</Application>
  <PresentationFormat>Widescreen</PresentationFormat>
  <Paragraphs>83</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Federalism </vt:lpstr>
      <vt:lpstr>Governmental Structure</vt:lpstr>
      <vt:lpstr>Federalism</vt:lpstr>
      <vt:lpstr>Federal and State Powers</vt:lpstr>
      <vt:lpstr> Hot Issues</vt:lpstr>
      <vt:lpstr>Positives and Negatives of Federalism</vt:lpstr>
      <vt:lpstr>Relationships Between States</vt:lpstr>
      <vt:lpstr>Federalism and the Constitution</vt:lpstr>
      <vt:lpstr>Elastic Clause</vt:lpstr>
      <vt:lpstr>Commerce clause</vt:lpstr>
      <vt:lpstr>Increasing National Power</vt:lpstr>
      <vt:lpstr>Same Sex Marriage Debate</vt:lpstr>
      <vt:lpstr> 1789 -1933: Dual federalism:</vt:lpstr>
      <vt:lpstr>1933-1964: Cooperative Federalism</vt:lpstr>
      <vt:lpstr>1980-present (kind of): New Federalism (Competitive Federalism)</vt:lpstr>
      <vt:lpstr>Intergovernmental Relations Today</vt:lpstr>
      <vt:lpstr>Fiscal Federalism</vt:lpstr>
      <vt:lpstr>        Devolution of Power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Windows User</dc:creator>
  <cp:lastModifiedBy>Michael Fluharty</cp:lastModifiedBy>
  <cp:revision>13</cp:revision>
  <dcterms:created xsi:type="dcterms:W3CDTF">2017-05-16T15:35:36Z</dcterms:created>
  <dcterms:modified xsi:type="dcterms:W3CDTF">2021-09-07T02:52:10Z</dcterms:modified>
</cp:coreProperties>
</file>